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76" r:id="rId3"/>
    <p:sldId id="269" r:id="rId4"/>
    <p:sldId id="270" r:id="rId5"/>
    <p:sldId id="271" r:id="rId6"/>
    <p:sldId id="272" r:id="rId7"/>
    <p:sldId id="273" r:id="rId8"/>
    <p:sldId id="274" r:id="rId9"/>
    <p:sldId id="277" r:id="rId10"/>
    <p:sldId id="279" r:id="rId11"/>
    <p:sldId id="280" r:id="rId12"/>
    <p:sldId id="257" r:id="rId13"/>
    <p:sldId id="278" r:id="rId14"/>
    <p:sldId id="264" r:id="rId15"/>
    <p:sldId id="265" r:id="rId16"/>
    <p:sldId id="266" r:id="rId17"/>
    <p:sldId id="283" r:id="rId18"/>
    <p:sldId id="284" r:id="rId19"/>
    <p:sldId id="286" r:id="rId20"/>
    <p:sldId id="285"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1" d="100"/>
          <a:sy n="41" d="100"/>
        </p:scale>
        <p:origin x="-102" y="-51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A837220D-E38E-4D68-82EE-9315D671EE9F}" type="datetimeFigureOut">
              <a:rPr lang="en-GB" smtClean="0"/>
              <a:pPr/>
              <a:t>18/03/2024</a:t>
            </a:fld>
            <a:endParaRPr lang="en-GB"/>
          </a:p>
        </p:txBody>
      </p:sp>
      <p:sp>
        <p:nvSpPr>
          <p:cNvPr id="5" name="Footer Placeholder 4"/>
          <p:cNvSpPr>
            <a:spLocks noGrp="1"/>
          </p:cNvSpPr>
          <p:nvPr>
            <p:ph type="ftr" sz="quarter" idx="11"/>
          </p:nvPr>
        </p:nvSpPr>
        <p:spPr>
          <a:xfrm>
            <a:off x="1174044" y="5357592"/>
            <a:ext cx="5034845" cy="365125"/>
          </a:xfrm>
        </p:spPr>
        <p:txBody>
          <a:bodyPr/>
          <a:lstStyle/>
          <a:p>
            <a:endParaRPr lang="en-GB"/>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482D498-DE73-40DC-A9BC-6980EB067FE6}" type="slidenum">
              <a:rPr lang="en-GB" smtClean="0"/>
              <a:pPr/>
              <a:t>‹#›</a:t>
            </a:fld>
            <a:endParaRPr lang="en-GB"/>
          </a:p>
        </p:txBody>
      </p:sp>
    </p:spTree>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37220D-E38E-4D68-82EE-9315D671EE9F}" type="datetimeFigureOut">
              <a:rPr lang="en-GB" smtClean="0"/>
              <a:pPr/>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82D498-DE73-40DC-A9BC-6980EB067FE6}" type="slidenum">
              <a:rPr lang="en-GB" smtClean="0"/>
              <a:pPr/>
              <a:t>‹#›</a:t>
            </a:fld>
            <a:endParaRPr lang="en-GB"/>
          </a:p>
        </p:txBody>
      </p:sp>
    </p:spTree>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37220D-E38E-4D68-82EE-9315D671EE9F}" type="datetimeFigureOut">
              <a:rPr lang="en-GB" smtClean="0"/>
              <a:pPr/>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82D498-DE73-40DC-A9BC-6980EB067FE6}" type="slidenum">
              <a:rPr lang="en-GB" smtClean="0"/>
              <a:pPr/>
              <a:t>‹#›</a:t>
            </a:fld>
            <a:endParaRPr lang="en-GB"/>
          </a:p>
        </p:txBody>
      </p:sp>
    </p:spTree>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37220D-E38E-4D68-82EE-9315D671EE9F}" type="datetimeFigureOut">
              <a:rPr lang="en-GB" smtClean="0"/>
              <a:pPr/>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82D498-DE73-40DC-A9BC-6980EB067FE6}" type="slidenum">
              <a:rPr lang="en-GB" smtClean="0"/>
              <a:pPr/>
              <a:t>‹#›</a:t>
            </a:fld>
            <a:endParaRPr lang="en-GB"/>
          </a:p>
        </p:txBody>
      </p:sp>
    </p:spTree>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37220D-E38E-4D68-82EE-9315D671EE9F}" type="datetimeFigureOut">
              <a:rPr lang="en-GB" smtClean="0"/>
              <a:pPr/>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82D498-DE73-40DC-A9BC-6980EB067FE6}" type="slidenum">
              <a:rPr lang="en-GB" smtClean="0"/>
              <a:pPr/>
              <a:t>‹#›</a:t>
            </a:fld>
            <a:endParaRPr lang="en-GB"/>
          </a:p>
        </p:txBody>
      </p:sp>
    </p:spTree>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837220D-E38E-4D68-82EE-9315D671EE9F}" type="datetimeFigureOut">
              <a:rPr lang="en-GB" smtClean="0"/>
              <a:pPr/>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82D498-DE73-40DC-A9BC-6980EB067FE6}" type="slidenum">
              <a:rPr lang="en-GB" smtClean="0"/>
              <a:pPr/>
              <a:t>‹#›</a:t>
            </a:fld>
            <a:endParaRPr lang="en-GB"/>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837220D-E38E-4D68-82EE-9315D671EE9F}" type="datetimeFigureOut">
              <a:rPr lang="en-GB" smtClean="0"/>
              <a:pPr/>
              <a:t>18/03/2024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82D498-DE73-40DC-A9BC-6980EB067FE6}" type="slidenum">
              <a:rPr lang="en-GB" smtClean="0"/>
              <a:pPr/>
              <a:t>‹#›</a:t>
            </a:fld>
            <a:endParaRPr lang="en-GB"/>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37220D-E38E-4D68-82EE-9315D671EE9F}" type="datetimeFigureOut">
              <a:rPr lang="en-GB" smtClean="0"/>
              <a:pPr/>
              <a:t>18/03/2024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82D498-DE73-40DC-A9BC-6980EB067FE6}" type="slidenum">
              <a:rPr lang="en-GB" smtClean="0"/>
              <a:pPr/>
              <a:t>‹#›</a:t>
            </a:fld>
            <a:endParaRPr lang="en-GB"/>
          </a:p>
        </p:txBody>
      </p:sp>
    </p:spTree>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7220D-E38E-4D68-82EE-9315D671EE9F}" type="datetimeFigureOut">
              <a:rPr lang="en-GB" smtClean="0"/>
              <a:pPr/>
              <a:t>18/03/2024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82D498-DE73-40DC-A9BC-6980EB067FE6}" type="slidenum">
              <a:rPr lang="en-GB" smtClean="0"/>
              <a:pPr/>
              <a:t>‹#›</a:t>
            </a:fld>
            <a:endParaRPr lang="en-GB"/>
          </a:p>
        </p:txBody>
      </p:sp>
    </p:spTree>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A837220D-E38E-4D68-82EE-9315D671EE9F}" type="datetimeFigureOut">
              <a:rPr lang="en-GB" smtClean="0"/>
              <a:pPr/>
              <a:t>18/03/2024</a:t>
            </a:fld>
            <a:endParaRPr lang="en-GB"/>
          </a:p>
        </p:txBody>
      </p:sp>
      <p:sp>
        <p:nvSpPr>
          <p:cNvPr id="6" name="Footer Placeholder 5"/>
          <p:cNvSpPr>
            <a:spLocks noGrp="1"/>
          </p:cNvSpPr>
          <p:nvPr>
            <p:ph type="ftr" sz="quarter" idx="11"/>
          </p:nvPr>
        </p:nvSpPr>
        <p:spPr>
          <a:xfrm rot="-60000">
            <a:off x="914554" y="5829261"/>
            <a:ext cx="3522607" cy="365125"/>
          </a:xfrm>
        </p:spPr>
        <p:txBody>
          <a:bodyPr/>
          <a:lstStyle/>
          <a:p>
            <a:endParaRPr lang="en-GB"/>
          </a:p>
        </p:txBody>
      </p:sp>
      <p:sp>
        <p:nvSpPr>
          <p:cNvPr id="7" name="Slide Number Placeholder 6"/>
          <p:cNvSpPr>
            <a:spLocks noGrp="1"/>
          </p:cNvSpPr>
          <p:nvPr>
            <p:ph type="sldNum" sz="quarter" idx="12"/>
          </p:nvPr>
        </p:nvSpPr>
        <p:spPr>
          <a:xfrm rot="60000">
            <a:off x="7557313" y="5896961"/>
            <a:ext cx="554023" cy="365125"/>
          </a:xfrm>
        </p:spPr>
        <p:txBody>
          <a:bodyPr/>
          <a:lstStyle/>
          <a:p>
            <a:fld id="{6482D498-DE73-40DC-A9BC-6980EB067FE6}" type="slidenum">
              <a:rPr lang="en-GB" smtClean="0"/>
              <a:pPr/>
              <a:t>‹#›</a:t>
            </a:fld>
            <a:endParaRPr lang="en-GB"/>
          </a:p>
        </p:txBody>
      </p:sp>
    </p:spTree>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A837220D-E38E-4D68-82EE-9315D671EE9F}" type="datetimeFigureOut">
              <a:rPr lang="en-GB" smtClean="0"/>
              <a:pPr/>
              <a:t>18/03/2024</a:t>
            </a:fld>
            <a:endParaRPr lang="en-GB"/>
          </a:p>
        </p:txBody>
      </p:sp>
      <p:sp>
        <p:nvSpPr>
          <p:cNvPr id="6" name="Footer Placeholder 5"/>
          <p:cNvSpPr>
            <a:spLocks noGrp="1"/>
          </p:cNvSpPr>
          <p:nvPr>
            <p:ph type="ftr" sz="quarter" idx="11"/>
          </p:nvPr>
        </p:nvSpPr>
        <p:spPr>
          <a:xfrm rot="-60000">
            <a:off x="914569" y="5831037"/>
            <a:ext cx="3319043" cy="365125"/>
          </a:xfrm>
        </p:spPr>
        <p:txBody>
          <a:bodyPr/>
          <a:lstStyle/>
          <a:p>
            <a:endParaRPr lang="en-GB"/>
          </a:p>
        </p:txBody>
      </p:sp>
      <p:sp>
        <p:nvSpPr>
          <p:cNvPr id="7" name="Slide Number Placeholder 6"/>
          <p:cNvSpPr>
            <a:spLocks noGrp="1"/>
          </p:cNvSpPr>
          <p:nvPr>
            <p:ph type="sldNum" sz="quarter" idx="12"/>
          </p:nvPr>
        </p:nvSpPr>
        <p:spPr>
          <a:xfrm rot="60000">
            <a:off x="7562089" y="5900026"/>
            <a:ext cx="554023" cy="365125"/>
          </a:xfrm>
        </p:spPr>
        <p:txBody>
          <a:bodyPr/>
          <a:lstStyle/>
          <a:p>
            <a:fld id="{6482D498-DE73-40DC-A9BC-6980EB067FE6}" type="slidenum">
              <a:rPr lang="en-GB" smtClean="0"/>
              <a:pPr/>
              <a:t>‹#›</a:t>
            </a:fld>
            <a:endParaRPr lang="en-GB"/>
          </a:p>
        </p:txBody>
      </p:sp>
    </p:spTree>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837220D-E38E-4D68-82EE-9315D671EE9F}" type="datetimeFigureOut">
              <a:rPr lang="en-GB" smtClean="0"/>
              <a:pPr/>
              <a:t>18/03/2024</a:t>
            </a:fld>
            <a:endParaRPr lang="en-GB"/>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GB"/>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482D498-DE73-40DC-A9BC-6980EB067FE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20F3BF-BCEC-C948-B751-8ECECE8D5C73}"/>
              </a:ext>
            </a:extLst>
          </p:cNvPr>
          <p:cNvSpPr>
            <a:spLocks noGrp="1"/>
          </p:cNvSpPr>
          <p:nvPr>
            <p:ph type="title"/>
          </p:nvPr>
        </p:nvSpPr>
        <p:spPr>
          <a:xfrm>
            <a:off x="685800" y="685800"/>
            <a:ext cx="7765321" cy="838201"/>
          </a:xfrm>
        </p:spPr>
        <p:txBody>
          <a:bodyPr>
            <a:normAutofit/>
          </a:bodyPr>
          <a:lstStyle/>
          <a:p>
            <a:r>
              <a:rPr lang="en-US" sz="2400" dirty="0" err="1" smtClean="0">
                <a:latin typeface="Times New Roman" panose="02020603050405020304" pitchFamily="18" charset="0"/>
                <a:cs typeface="Times New Roman" panose="02020603050405020304" pitchFamily="18" charset="0"/>
              </a:rPr>
              <a:t>Visveswaraya</a:t>
            </a:r>
            <a:r>
              <a:rPr lang="en-US" sz="2400" dirty="0" smtClean="0">
                <a:latin typeface="Times New Roman" panose="02020603050405020304" pitchFamily="18" charset="0"/>
                <a:cs typeface="Times New Roman" panose="02020603050405020304" pitchFamily="18" charset="0"/>
              </a:rPr>
              <a:t> Technological University</a:t>
            </a:r>
            <a:br>
              <a:rPr lang="en-US" sz="2400" dirty="0" smtClean="0">
                <a:latin typeface="Times New Roman" panose="02020603050405020304" pitchFamily="18" charset="0"/>
                <a:cs typeface="Times New Roman" panose="02020603050405020304" pitchFamily="18" charset="0"/>
              </a:rPr>
            </a:br>
            <a:r>
              <a:rPr lang="en-US" sz="2400" dirty="0" err="1" smtClean="0">
                <a:latin typeface="Times New Roman" panose="02020603050405020304" pitchFamily="18" charset="0"/>
                <a:cs typeface="Times New Roman" panose="02020603050405020304" pitchFamily="18" charset="0"/>
              </a:rPr>
              <a:t>Belagavi</a:t>
            </a:r>
            <a:r>
              <a:rPr lang="en-US" sz="2400" dirty="0" smtClean="0">
                <a:latin typeface="Times New Roman" panose="02020603050405020304" pitchFamily="18" charset="0"/>
                <a:cs typeface="Times New Roman" panose="02020603050405020304" pitchFamily="18" charset="0"/>
              </a:rPr>
              <a:t>, Karnataka, India -590018</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E78FC87-B8F1-D0C1-CCE4-7686E70CE723}"/>
              </a:ext>
            </a:extLst>
          </p:cNvPr>
          <p:cNvSpPr>
            <a:spLocks noGrp="1"/>
          </p:cNvSpPr>
          <p:nvPr>
            <p:ph idx="1"/>
          </p:nvPr>
        </p:nvSpPr>
        <p:spPr>
          <a:xfrm>
            <a:off x="609600" y="2362200"/>
            <a:ext cx="7924800" cy="3962400"/>
          </a:xfrm>
        </p:spPr>
        <p:txBody>
          <a:bodyPr>
            <a:normAutofit fontScale="70000" lnSpcReduction="20000"/>
          </a:bodyPr>
          <a:lstStyle/>
          <a:p>
            <a:pPr marL="0" indent="0" algn="ctr">
              <a:buNone/>
            </a:pPr>
            <a:r>
              <a:rPr lang="en-US" sz="3200" b="1" dirty="0" smtClean="0">
                <a:latin typeface="Times New Roman" panose="02020603050405020304" pitchFamily="18" charset="0"/>
                <a:cs typeface="Times New Roman" panose="02020603050405020304" pitchFamily="18" charset="0"/>
              </a:rPr>
              <a:t>Project report on </a:t>
            </a:r>
          </a:p>
          <a:p>
            <a:pPr marL="0" indent="0" algn="ctr">
              <a:buNone/>
            </a:pPr>
            <a:r>
              <a:rPr lang="en-US" sz="3200" b="1" dirty="0" smtClean="0">
                <a:latin typeface="Times New Roman" panose="02020603050405020304" pitchFamily="18" charset="0"/>
                <a:cs typeface="Times New Roman" panose="02020603050405020304" pitchFamily="18" charset="0"/>
              </a:rPr>
              <a:t>“ INVENTORY MANAGEMENT SYSTEM ”</a:t>
            </a:r>
          </a:p>
          <a:p>
            <a:pPr marL="0" indent="0" algn="ctr">
              <a:buNone/>
            </a:pPr>
            <a:r>
              <a:rPr lang="en-US" sz="2800" b="1" dirty="0" smtClean="0">
                <a:latin typeface="Times New Roman" panose="02020603050405020304" pitchFamily="18" charset="0"/>
                <a:cs typeface="Times New Roman" panose="02020603050405020304" pitchFamily="18" charset="0"/>
              </a:rPr>
              <a:t>BACHELOR OF ENGINEERING </a:t>
            </a:r>
          </a:p>
          <a:p>
            <a:pPr marL="0" indent="0" algn="ctr">
              <a:buNone/>
            </a:pPr>
            <a:r>
              <a:rPr lang="en-US" sz="2800" b="1" dirty="0" smtClean="0">
                <a:latin typeface="Times New Roman" panose="02020603050405020304" pitchFamily="18" charset="0"/>
                <a:cs typeface="Times New Roman" panose="02020603050405020304" pitchFamily="18" charset="0"/>
              </a:rPr>
              <a:t>IN </a:t>
            </a:r>
          </a:p>
          <a:p>
            <a:pPr marL="0" indent="0" algn="ctr">
              <a:buNone/>
            </a:pPr>
            <a:r>
              <a:rPr lang="en-US" sz="2800" b="1" dirty="0" smtClean="0">
                <a:latin typeface="Times New Roman" panose="02020603050405020304" pitchFamily="18" charset="0"/>
                <a:cs typeface="Times New Roman" panose="02020603050405020304" pitchFamily="18" charset="0"/>
              </a:rPr>
              <a:t>ARTIFICIAL INTELLIGENCE AND MACHINE LEARNING</a:t>
            </a:r>
            <a:r>
              <a:rPr lang="en-US" sz="3200" b="1" dirty="0" smtClean="0">
                <a:latin typeface="Times New Roman" panose="02020603050405020304" pitchFamily="18" charset="0"/>
                <a:cs typeface="Times New Roman" panose="02020603050405020304" pitchFamily="18" charset="0"/>
              </a:rPr>
              <a:t> </a:t>
            </a:r>
          </a:p>
          <a:p>
            <a:pPr marL="0" indent="0" algn="ctr">
              <a:buNone/>
            </a:pPr>
            <a:r>
              <a:rPr lang="en-US" sz="2600" b="1" dirty="0" smtClean="0">
                <a:latin typeface="Times New Roman" panose="02020603050405020304" pitchFamily="18" charset="0"/>
                <a:cs typeface="Times New Roman" panose="02020603050405020304" pitchFamily="18" charset="0"/>
              </a:rPr>
              <a:t>by</a:t>
            </a:r>
            <a:endParaRPr lang="en-US" sz="2600" b="1" dirty="0">
              <a:latin typeface="Times New Roman" panose="02020603050405020304" pitchFamily="18" charset="0"/>
              <a:cs typeface="Times New Roman" panose="02020603050405020304" pitchFamily="18" charset="0"/>
            </a:endParaRPr>
          </a:p>
          <a:p>
            <a:pPr marL="0" indent="0" algn="ctr">
              <a:buNone/>
            </a:pPr>
            <a:r>
              <a:rPr lang="en-US" sz="2500" dirty="0" err="1" smtClean="0">
                <a:latin typeface="Times New Roman" panose="02020603050405020304" pitchFamily="18" charset="0"/>
                <a:cs typeface="Times New Roman" panose="02020603050405020304" pitchFamily="18" charset="0"/>
              </a:rPr>
              <a:t>Abhishek</a:t>
            </a:r>
            <a:r>
              <a:rPr lang="en-US" sz="2500" dirty="0" smtClean="0">
                <a:latin typeface="Times New Roman" panose="02020603050405020304" pitchFamily="18" charset="0"/>
                <a:cs typeface="Times New Roman" panose="02020603050405020304" pitchFamily="18" charset="0"/>
              </a:rPr>
              <a:t> R. (1BC21AI001)      </a:t>
            </a:r>
            <a:r>
              <a:rPr lang="en-US" sz="2500" dirty="0" err="1" smtClean="0">
                <a:latin typeface="Times New Roman" panose="02020603050405020304" pitchFamily="18" charset="0"/>
                <a:cs typeface="Times New Roman" panose="02020603050405020304" pitchFamily="18" charset="0"/>
              </a:rPr>
              <a:t>Harshita</a:t>
            </a:r>
            <a:r>
              <a:rPr lang="en-US" sz="2500" dirty="0" smtClean="0">
                <a:latin typeface="Times New Roman" panose="02020603050405020304" pitchFamily="18" charset="0"/>
                <a:cs typeface="Times New Roman" panose="02020603050405020304" pitchFamily="18" charset="0"/>
              </a:rPr>
              <a:t> M. Jain (1BC21AI005)</a:t>
            </a:r>
          </a:p>
          <a:p>
            <a:pPr marL="0" indent="0" algn="ctr">
              <a:buNone/>
            </a:pPr>
            <a:r>
              <a:rPr lang="en-US" sz="2500" dirty="0" err="1" smtClean="0">
                <a:latin typeface="Times New Roman" panose="02020603050405020304" pitchFamily="18" charset="0"/>
                <a:cs typeface="Times New Roman" panose="02020603050405020304" pitchFamily="18" charset="0"/>
              </a:rPr>
              <a:t>Inchara</a:t>
            </a:r>
            <a:r>
              <a:rPr lang="en-US" sz="2500" dirty="0" smtClean="0">
                <a:latin typeface="Times New Roman" panose="02020603050405020304" pitchFamily="18" charset="0"/>
                <a:cs typeface="Times New Roman" panose="02020603050405020304" pitchFamily="18" charset="0"/>
              </a:rPr>
              <a:t> A. C. (1BC21AI006)                    </a:t>
            </a:r>
            <a:r>
              <a:rPr lang="en-US" sz="2500" dirty="0" err="1" smtClean="0">
                <a:latin typeface="Times New Roman" panose="02020603050405020304" pitchFamily="18" charset="0"/>
                <a:cs typeface="Times New Roman" panose="02020603050405020304" pitchFamily="18" charset="0"/>
              </a:rPr>
              <a:t>Lokith</a:t>
            </a:r>
            <a:r>
              <a:rPr lang="en-US" sz="2500" dirty="0" smtClean="0">
                <a:latin typeface="Times New Roman" panose="02020603050405020304" pitchFamily="18" charset="0"/>
                <a:cs typeface="Times New Roman" panose="02020603050405020304" pitchFamily="18" charset="0"/>
              </a:rPr>
              <a:t> (1BC21AI009)</a:t>
            </a:r>
            <a:endParaRPr lang="en-US" sz="2500" dirty="0">
              <a:latin typeface="Times New Roman" panose="02020603050405020304" pitchFamily="18" charset="0"/>
              <a:cs typeface="Times New Roman" panose="02020603050405020304" pitchFamily="18" charset="0"/>
            </a:endParaRPr>
          </a:p>
          <a:p>
            <a:pPr marL="0" indent="0" algn="ctr">
              <a:buNone/>
            </a:pPr>
            <a:endParaRPr lang="en-US" sz="2300" dirty="0" smtClean="0">
              <a:latin typeface="Times New Roman" panose="02020603050405020304" pitchFamily="18" charset="0"/>
              <a:cs typeface="Times New Roman" panose="02020603050405020304" pitchFamily="18" charset="0"/>
            </a:endParaRPr>
          </a:p>
          <a:p>
            <a:pPr marL="0" indent="0" algn="ctr">
              <a:buNone/>
            </a:pPr>
            <a:endParaRPr lang="en-US" sz="2300" dirty="0" smtClean="0">
              <a:latin typeface="Times New Roman" panose="02020603050405020304" pitchFamily="18" charset="0"/>
              <a:cs typeface="Times New Roman" panose="02020603050405020304" pitchFamily="18" charset="0"/>
            </a:endParaRPr>
          </a:p>
          <a:p>
            <a:pPr marL="0" indent="0" algn="ctr">
              <a:buNone/>
            </a:pPr>
            <a:endParaRPr lang="en-US" sz="2300" dirty="0" smtClean="0">
              <a:latin typeface="Times New Roman" panose="02020603050405020304" pitchFamily="18" charset="0"/>
              <a:cs typeface="Times New Roman" panose="02020603050405020304" pitchFamily="18" charset="0"/>
            </a:endParaRPr>
          </a:p>
          <a:p>
            <a:pPr marL="0" indent="0" algn="ctr">
              <a:buNone/>
            </a:pPr>
            <a:r>
              <a:rPr lang="en-US" sz="2300" dirty="0" smtClean="0">
                <a:latin typeface="Times New Roman" panose="02020603050405020304" pitchFamily="18" charset="0"/>
                <a:cs typeface="Times New Roman" panose="02020603050405020304" pitchFamily="18" charset="0"/>
              </a:rPr>
              <a:t>DEPARTMENT </a:t>
            </a:r>
            <a:r>
              <a:rPr lang="en-US" sz="2300" dirty="0">
                <a:latin typeface="Times New Roman" panose="02020603050405020304" pitchFamily="18" charset="0"/>
                <a:cs typeface="Times New Roman" panose="02020603050405020304" pitchFamily="18" charset="0"/>
              </a:rPr>
              <a:t>OF ARTIFICIAL INTELLIGENCE </a:t>
            </a:r>
            <a:endParaRPr lang="en-US" sz="2300" dirty="0" smtClean="0">
              <a:latin typeface="Times New Roman" panose="02020603050405020304" pitchFamily="18" charset="0"/>
              <a:cs typeface="Times New Roman" panose="02020603050405020304" pitchFamily="18" charset="0"/>
            </a:endParaRPr>
          </a:p>
          <a:p>
            <a:pPr marL="0" indent="0" algn="ctr">
              <a:buNone/>
            </a:pPr>
            <a:r>
              <a:rPr lang="en-US" sz="2300" dirty="0" smtClean="0">
                <a:latin typeface="Times New Roman" panose="02020603050405020304" pitchFamily="18" charset="0"/>
                <a:cs typeface="Times New Roman" panose="02020603050405020304" pitchFamily="18" charset="0"/>
              </a:rPr>
              <a:t>AND </a:t>
            </a:r>
            <a:r>
              <a:rPr lang="en-US" sz="2300" dirty="0">
                <a:latin typeface="Times New Roman" panose="02020603050405020304" pitchFamily="18" charset="0"/>
                <a:cs typeface="Times New Roman" panose="02020603050405020304" pitchFamily="18" charset="0"/>
              </a:rPr>
              <a:t>MACHINE LEARNING </a:t>
            </a:r>
          </a:p>
          <a:p>
            <a:pPr marL="0" indent="0" algn="ctr">
              <a:buNone/>
            </a:pPr>
            <a:r>
              <a:rPr lang="en-US" sz="2600" b="1" dirty="0">
                <a:latin typeface="Times New Roman" panose="02020603050405020304" pitchFamily="18" charset="0"/>
                <a:cs typeface="Times New Roman" panose="02020603050405020304" pitchFamily="18" charset="0"/>
              </a:rPr>
              <a:t>BANGALORE COLLEGE OF ENGINEERING AND </a:t>
            </a:r>
            <a:r>
              <a:rPr lang="en-US" sz="2600" b="1" dirty="0" smtClean="0">
                <a:latin typeface="Times New Roman" panose="02020603050405020304" pitchFamily="18" charset="0"/>
                <a:cs typeface="Times New Roman" panose="02020603050405020304" pitchFamily="18" charset="0"/>
              </a:rPr>
              <a:t>TECHNOLOGY</a:t>
            </a:r>
            <a:endParaRPr lang="en-US" sz="2600" b="1" dirty="0">
              <a:latin typeface="Times New Roman" panose="02020603050405020304" pitchFamily="18" charset="0"/>
              <a:cs typeface="Times New Roman" panose="02020603050405020304" pitchFamily="18" charset="0"/>
            </a:endParaRPr>
          </a:p>
        </p:txBody>
      </p:sp>
      <p:pic>
        <p:nvPicPr>
          <p:cNvPr id="4" name="Image 7">
            <a:extLst>
              <a:ext uri="{FF2B5EF4-FFF2-40B4-BE49-F238E27FC236}">
                <a16:creationId xmlns="" xmlns:a16="http://schemas.microsoft.com/office/drawing/2014/main" id="{89643A59-E335-415F-E5E5-5B4701FFA3AA}"/>
              </a:ext>
            </a:extLst>
          </p:cNvPr>
          <p:cNvPicPr/>
          <p:nvPr/>
        </p:nvPicPr>
        <p:blipFill>
          <a:blip r:embed="rId2" cstate="print"/>
          <a:stretch>
            <a:fillRect/>
          </a:stretch>
        </p:blipFill>
        <p:spPr>
          <a:xfrm>
            <a:off x="4114800" y="1524000"/>
            <a:ext cx="783431" cy="838200"/>
          </a:xfrm>
          <a:prstGeom prst="rect">
            <a:avLst/>
          </a:prstGeom>
        </p:spPr>
      </p:pic>
      <p:pic>
        <p:nvPicPr>
          <p:cNvPr id="5" name="Image 9">
            <a:extLst>
              <a:ext uri="{FF2B5EF4-FFF2-40B4-BE49-F238E27FC236}">
                <a16:creationId xmlns="" xmlns:a16="http://schemas.microsoft.com/office/drawing/2014/main" id="{310CABB9-8DB1-EA45-9186-E0BABEE13F9D}"/>
              </a:ext>
            </a:extLst>
          </p:cNvPr>
          <p:cNvPicPr/>
          <p:nvPr/>
        </p:nvPicPr>
        <p:blipFill>
          <a:blip r:embed="rId3" cstate="print"/>
          <a:stretch>
            <a:fillRect/>
          </a:stretch>
        </p:blipFill>
        <p:spPr>
          <a:xfrm>
            <a:off x="4267200" y="4572000"/>
            <a:ext cx="707231" cy="685800"/>
          </a:xfrm>
          <a:prstGeom prst="rect">
            <a:avLst/>
          </a:prstGeom>
        </p:spPr>
      </p:pic>
    </p:spTree>
    <p:extLst>
      <p:ext uri="{BB962C8B-B14F-4D97-AF65-F5344CB8AC3E}">
        <p14:creationId xmlns="" xmlns:p14="http://schemas.microsoft.com/office/powerpoint/2010/main" val="1687257303"/>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1"/>
            <a:ext cx="6965245" cy="990600"/>
          </a:xfrm>
        </p:spPr>
        <p:txBody>
          <a:bodyPr>
            <a:normAutofit/>
          </a:bodyPr>
          <a:lstStyle/>
          <a:p>
            <a:r>
              <a:rPr lang="en-GB" sz="3600" u="sng" dirty="0" smtClean="0">
                <a:latin typeface="Algerian" pitchFamily="82" charset="0"/>
              </a:rPr>
              <a:t>USE-CASE DIAGRAM</a:t>
            </a:r>
            <a:endParaRPr lang="en-GB" sz="3600" u="sng" dirty="0">
              <a:latin typeface="Algerian" pitchFamily="82"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43000" y="1524000"/>
            <a:ext cx="6795650" cy="4571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18207411"/>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609601"/>
            <a:ext cx="6965245" cy="914399"/>
          </a:xfrm>
        </p:spPr>
        <p:txBody>
          <a:bodyPr>
            <a:normAutofit/>
          </a:bodyPr>
          <a:lstStyle/>
          <a:p>
            <a:r>
              <a:rPr lang="en-GB" sz="3600" u="sng" dirty="0" smtClean="0">
                <a:latin typeface="Algerian" pitchFamily="82" charset="0"/>
              </a:rPr>
              <a:t>ACTIVITY DIAGRAM</a:t>
            </a:r>
            <a:endParaRPr lang="en-GB" sz="3600" u="sng" dirty="0">
              <a:latin typeface="Algerian" pitchFamily="82"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981200" y="1447800"/>
            <a:ext cx="5105400" cy="47387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83623563"/>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1"/>
            <a:ext cx="6965245" cy="1143000"/>
          </a:xfrm>
        </p:spPr>
        <p:txBody>
          <a:bodyPr>
            <a:normAutofit fontScale="90000"/>
          </a:bodyPr>
          <a:lstStyle/>
          <a:p>
            <a:r>
              <a:rPr lang="en-GB" sz="4000" u="sng" dirty="0" smtClean="0">
                <a:latin typeface="Algerian" pitchFamily="82" charset="0"/>
              </a:rPr>
              <a:t>RELATION BETWEEN TABLES</a:t>
            </a:r>
            <a:endParaRPr lang="en-GB" sz="4000" u="sng" dirty="0">
              <a:latin typeface="Algerian" pitchFamily="82" charset="0"/>
            </a:endParaRPr>
          </a:p>
        </p:txBody>
      </p:sp>
      <p:pic>
        <p:nvPicPr>
          <p:cNvPr id="6" name="Content Placeholder 5" descr="ERD.jpg"/>
          <p:cNvPicPr>
            <a:picLocks noGrp="1" noChangeAspect="1"/>
          </p:cNvPicPr>
          <p:nvPr>
            <p:ph idx="1"/>
          </p:nvPr>
        </p:nvPicPr>
        <p:blipFill>
          <a:blip r:embed="rId2"/>
          <a:srcRect l="3052" t="16203" r="3342" b="4210"/>
          <a:stretch>
            <a:fillRect/>
          </a:stretch>
        </p:blipFill>
        <p:spPr>
          <a:xfrm>
            <a:off x="838200" y="1828800"/>
            <a:ext cx="7550725" cy="3809999"/>
          </a:xfrm>
        </p:spPr>
      </p:pic>
    </p:spTree>
    <p:extLst>
      <p:ext uri="{BB962C8B-B14F-4D97-AF65-F5344CB8AC3E}">
        <p14:creationId xmlns="" xmlns:p14="http://schemas.microsoft.com/office/powerpoint/2010/main" val="2658343558"/>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1"/>
            <a:ext cx="6965245" cy="990600"/>
          </a:xfrm>
        </p:spPr>
        <p:txBody>
          <a:bodyPr>
            <a:normAutofit/>
          </a:bodyPr>
          <a:lstStyle/>
          <a:p>
            <a:r>
              <a:rPr lang="en-GB" sz="4000" dirty="0" smtClean="0">
                <a:latin typeface="Algerian" pitchFamily="82" charset="0"/>
              </a:rPr>
              <a:t>USER INTERFACE DIAGRAM</a:t>
            </a:r>
            <a:endParaRPr lang="en-GB" sz="4000" dirty="0">
              <a:latin typeface="Algerian" pitchFamily="82" charset="0"/>
            </a:endParaRPr>
          </a:p>
        </p:txBody>
      </p:sp>
      <p:sp>
        <p:nvSpPr>
          <p:cNvPr id="5" name="Title 1"/>
          <p:cNvSpPr txBox="1">
            <a:spLocks/>
          </p:cNvSpPr>
          <p:nvPr/>
        </p:nvSpPr>
        <p:spPr>
          <a:xfrm>
            <a:off x="1143000" y="5486400"/>
            <a:ext cx="6965245" cy="63021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800" b="0" i="0" u="none" strike="noStrike" kern="1200" cap="none" spc="0" normalizeH="0" baseline="0" noProof="0" dirty="0" smtClean="0">
                <a:ln>
                  <a:noFill/>
                </a:ln>
                <a:solidFill>
                  <a:schemeClr val="tx1"/>
                </a:solidFill>
                <a:effectLst/>
                <a:uLnTx/>
                <a:uFillTx/>
                <a:latin typeface="Georgia" pitchFamily="18" charset="0"/>
                <a:ea typeface="+mj-ea"/>
                <a:cs typeface="+mj-cs"/>
              </a:rPr>
              <a:t>Admin Login</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7" name="Content Placeholder 6"/>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066800" y="1828800"/>
            <a:ext cx="6857999" cy="3657599"/>
          </a:xfrm>
          <a:prstGeom prst="rect">
            <a:avLst/>
          </a:prstGeom>
        </p:spPr>
      </p:pic>
    </p:spTree>
    <p:extLst>
      <p:ext uri="{BB962C8B-B14F-4D97-AF65-F5344CB8AC3E}">
        <p14:creationId xmlns="" xmlns:p14="http://schemas.microsoft.com/office/powerpoint/2010/main" val="2852175886"/>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410200"/>
            <a:ext cx="6965245" cy="630218"/>
          </a:xfrm>
        </p:spPr>
        <p:txBody>
          <a:bodyPr>
            <a:normAutofit/>
          </a:bodyPr>
          <a:lstStyle/>
          <a:p>
            <a:r>
              <a:rPr lang="en-GB" sz="2800" dirty="0" smtClean="0">
                <a:latin typeface="Georgia" pitchFamily="18" charset="0"/>
              </a:rPr>
              <a:t>Admin Dashboard</a:t>
            </a:r>
            <a:endParaRPr lang="en-US" sz="4000" dirty="0"/>
          </a:p>
        </p:txBody>
      </p:sp>
      <p:pic>
        <p:nvPicPr>
          <p:cNvPr id="7" name="Content Placeholder 6"/>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066800" y="1143001"/>
            <a:ext cx="7086599" cy="3962400"/>
          </a:xfrm>
          <a:prstGeom prst="rect">
            <a:avLst/>
          </a:prstGeom>
        </p:spPr>
      </p:pic>
    </p:spTree>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0"/>
            <a:ext cx="6965245" cy="630218"/>
          </a:xfrm>
        </p:spPr>
        <p:txBody>
          <a:bodyPr>
            <a:normAutofit/>
          </a:bodyPr>
          <a:lstStyle/>
          <a:p>
            <a:r>
              <a:rPr lang="en-GB" sz="2800" dirty="0" smtClean="0">
                <a:latin typeface="Georgia" pitchFamily="18" charset="0"/>
              </a:rPr>
              <a:t>Add </a:t>
            </a:r>
            <a:r>
              <a:rPr lang="en-GB" sz="2800" dirty="0" smtClean="0">
                <a:latin typeface="Georgia" pitchFamily="18" charset="0"/>
              </a:rPr>
              <a:t>Product</a:t>
            </a:r>
            <a:endParaRPr lang="en-US" sz="4000" dirty="0"/>
          </a:p>
        </p:txBody>
      </p:sp>
      <p:pic>
        <p:nvPicPr>
          <p:cNvPr id="6" name="Content Placeholder 5"/>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143000" y="1143000"/>
            <a:ext cx="7010399" cy="3987194"/>
          </a:xfrm>
          <a:prstGeom prst="rect">
            <a:avLst/>
          </a:prstGeom>
        </p:spPr>
      </p:pic>
    </p:spTree>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0"/>
            <a:ext cx="6965245" cy="630218"/>
          </a:xfrm>
        </p:spPr>
        <p:txBody>
          <a:bodyPr>
            <a:normAutofit/>
          </a:bodyPr>
          <a:lstStyle/>
          <a:p>
            <a:r>
              <a:rPr lang="en-GB" sz="2800" dirty="0" smtClean="0">
                <a:latin typeface="Georgia" pitchFamily="18" charset="0"/>
              </a:rPr>
              <a:t>View Sales Report</a:t>
            </a:r>
            <a:endParaRPr lang="en-US" sz="4000" dirty="0"/>
          </a:p>
        </p:txBody>
      </p:sp>
      <p:pic>
        <p:nvPicPr>
          <p:cNvPr id="6" name="Content Placeholder 5"/>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066800" y="1219200"/>
            <a:ext cx="6781799" cy="3920675"/>
          </a:xfrm>
          <a:prstGeom prst="rect">
            <a:avLst/>
          </a:prstGeom>
        </p:spPr>
      </p:pic>
    </p:spTree>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609601"/>
            <a:ext cx="6965245" cy="914399"/>
          </a:xfrm>
        </p:spPr>
        <p:txBody>
          <a:bodyPr>
            <a:normAutofit/>
          </a:bodyPr>
          <a:lstStyle/>
          <a:p>
            <a:pPr>
              <a:lnSpc>
                <a:spcPts val="3316"/>
              </a:lnSpc>
            </a:pPr>
            <a:r>
              <a:rPr lang="en-US" sz="3600" u="sng" dirty="0" smtClean="0">
                <a:solidFill>
                  <a:srgbClr val="000000"/>
                </a:solidFill>
                <a:latin typeface="Algerian" pitchFamily="82" charset="0"/>
              </a:rPr>
              <a:t>Tools</a:t>
            </a:r>
            <a:endParaRPr lang="en-US" sz="3600" u="sng" dirty="0">
              <a:solidFill>
                <a:srgbClr val="000000"/>
              </a:solidFill>
              <a:latin typeface="Algerian" pitchFamily="82" charset="0"/>
            </a:endParaRPr>
          </a:p>
        </p:txBody>
      </p:sp>
      <p:sp>
        <p:nvSpPr>
          <p:cNvPr id="4" name="Content Placeholder 3"/>
          <p:cNvSpPr>
            <a:spLocks noGrp="1"/>
          </p:cNvSpPr>
          <p:nvPr>
            <p:ph idx="1"/>
          </p:nvPr>
        </p:nvSpPr>
        <p:spPr>
          <a:xfrm>
            <a:off x="685800" y="1219200"/>
            <a:ext cx="7772400" cy="5181600"/>
          </a:xfrm>
        </p:spPr>
        <p:txBody>
          <a:bodyPr>
            <a:noAutofit/>
          </a:bodyPr>
          <a:lstStyle/>
          <a:p>
            <a:pPr>
              <a:lnSpc>
                <a:spcPts val="3040"/>
              </a:lnSpc>
            </a:pPr>
            <a:r>
              <a:rPr lang="en-US" sz="1800" dirty="0" smtClean="0">
                <a:solidFill>
                  <a:srgbClr val="000000"/>
                </a:solidFill>
                <a:latin typeface="Times New Roman" pitchFamily="18" charset="0"/>
                <a:cs typeface="Times New Roman" pitchFamily="18" charset="0"/>
              </a:rPr>
              <a:t>Tools</a:t>
            </a:r>
            <a:endParaRPr lang="en-US" sz="1800" dirty="0" smtClean="0">
              <a:latin typeface="Times New Roman" pitchFamily="18" charset="0"/>
              <a:cs typeface="Times New Roman" pitchFamily="18" charset="0"/>
            </a:endParaRPr>
          </a:p>
          <a:p>
            <a:pPr>
              <a:lnSpc>
                <a:spcPts val="2002"/>
              </a:lnSpc>
            </a:pPr>
            <a:r>
              <a:rPr lang="en-US" sz="1800" dirty="0" smtClean="0">
                <a:solidFill>
                  <a:srgbClr val="000000"/>
                </a:solidFill>
                <a:latin typeface="Times New Roman" pitchFamily="18" charset="0"/>
                <a:cs typeface="Times New Roman" pitchFamily="18" charset="0"/>
              </a:rPr>
              <a:t>PHP, HTML, CSS </a:t>
            </a:r>
          </a:p>
          <a:p>
            <a:pPr>
              <a:lnSpc>
                <a:spcPts val="2002"/>
              </a:lnSpc>
            </a:pPr>
            <a:r>
              <a:rPr lang="en-US" sz="1800" dirty="0" smtClean="0">
                <a:solidFill>
                  <a:srgbClr val="000000"/>
                </a:solidFill>
                <a:latin typeface="Times New Roman" pitchFamily="18" charset="0"/>
                <a:cs typeface="Times New Roman" pitchFamily="18" charset="0"/>
              </a:rPr>
              <a:t> These technologies are used to build the system. PHP and HTML are used to build the interface of the system and build the functionality of the system. CSS is used to define styles of the system.</a:t>
            </a:r>
          </a:p>
          <a:p>
            <a:pPr>
              <a:lnSpc>
                <a:spcPts val="2002"/>
              </a:lnSpc>
            </a:pPr>
            <a:endParaRPr lang="en-US" sz="1800" dirty="0" smtClean="0">
              <a:latin typeface="Times New Roman" pitchFamily="18" charset="0"/>
              <a:cs typeface="Times New Roman" pitchFamily="18" charset="0"/>
            </a:endParaRPr>
          </a:p>
          <a:p>
            <a:pPr>
              <a:lnSpc>
                <a:spcPts val="2002"/>
              </a:lnSpc>
            </a:pPr>
            <a:r>
              <a:rPr lang="en-US" sz="1800" dirty="0" smtClean="0">
                <a:solidFill>
                  <a:srgbClr val="000000"/>
                </a:solidFill>
                <a:latin typeface="Times New Roman" pitchFamily="18" charset="0"/>
                <a:cs typeface="Times New Roman" pitchFamily="18" charset="0"/>
              </a:rPr>
              <a:t>XAMMP</a:t>
            </a:r>
          </a:p>
          <a:p>
            <a:pPr>
              <a:lnSpc>
                <a:spcPts val="2002"/>
              </a:lnSpc>
            </a:pPr>
            <a:r>
              <a:rPr lang="en-US" sz="1800" dirty="0" smtClean="0">
                <a:solidFill>
                  <a:srgbClr val="000000"/>
                </a:solidFill>
                <a:latin typeface="Times New Roman" pitchFamily="18" charset="0"/>
                <a:cs typeface="Times New Roman" pitchFamily="18" charset="0"/>
              </a:rPr>
              <a:t> XAMPP is a free and open-source cross-platform web server solution stack package. This software is used to connect to Apache and </a:t>
            </a:r>
            <a:r>
              <a:rPr lang="en-US" sz="1800" dirty="0" err="1" smtClean="0">
                <a:solidFill>
                  <a:srgbClr val="000000"/>
                </a:solidFill>
                <a:latin typeface="Times New Roman" pitchFamily="18" charset="0"/>
                <a:cs typeface="Times New Roman" pitchFamily="18" charset="0"/>
              </a:rPr>
              <a:t>MySQL</a:t>
            </a:r>
            <a:r>
              <a:rPr lang="en-US" sz="1800" dirty="0" smtClean="0">
                <a:solidFill>
                  <a:srgbClr val="000000"/>
                </a:solidFill>
                <a:latin typeface="Times New Roman" pitchFamily="18" charset="0"/>
                <a:cs typeface="Times New Roman" pitchFamily="18" charset="0"/>
              </a:rPr>
              <a:t>.</a:t>
            </a:r>
          </a:p>
          <a:p>
            <a:pPr>
              <a:lnSpc>
                <a:spcPts val="2002"/>
              </a:lnSpc>
            </a:pPr>
            <a:endParaRPr lang="en-US" sz="1800" dirty="0" smtClean="0">
              <a:latin typeface="Times New Roman" pitchFamily="18" charset="0"/>
              <a:cs typeface="Times New Roman" pitchFamily="18" charset="0"/>
            </a:endParaRPr>
          </a:p>
          <a:p>
            <a:pPr>
              <a:lnSpc>
                <a:spcPts val="2002"/>
              </a:lnSpc>
            </a:pPr>
            <a:r>
              <a:rPr lang="en-US" sz="1800" dirty="0" err="1" smtClean="0">
                <a:solidFill>
                  <a:srgbClr val="000000"/>
                </a:solidFill>
                <a:latin typeface="Times New Roman" pitchFamily="18" charset="0"/>
                <a:cs typeface="Times New Roman" pitchFamily="18" charset="0"/>
              </a:rPr>
              <a:t>phpMyAdmin</a:t>
            </a:r>
            <a:endParaRPr lang="en-US" sz="1800" dirty="0" smtClean="0">
              <a:solidFill>
                <a:srgbClr val="000000"/>
              </a:solidFill>
              <a:latin typeface="Times New Roman" pitchFamily="18" charset="0"/>
              <a:cs typeface="Times New Roman" pitchFamily="18" charset="0"/>
            </a:endParaRPr>
          </a:p>
          <a:p>
            <a:pPr>
              <a:lnSpc>
                <a:spcPts val="2002"/>
              </a:lnSpc>
            </a:pPr>
            <a:r>
              <a:rPr lang="en-US" sz="1800" dirty="0" smtClean="0">
                <a:solidFill>
                  <a:srgbClr val="000000"/>
                </a:solidFill>
                <a:latin typeface="Times New Roman" pitchFamily="18" charset="0"/>
                <a:cs typeface="Times New Roman" pitchFamily="18" charset="0"/>
              </a:rPr>
              <a:t> </a:t>
            </a:r>
            <a:r>
              <a:rPr lang="en-US" sz="1800" dirty="0" err="1" smtClean="0">
                <a:solidFill>
                  <a:srgbClr val="000000"/>
                </a:solidFill>
                <a:latin typeface="Times New Roman" pitchFamily="18" charset="0"/>
                <a:cs typeface="Times New Roman" pitchFamily="18" charset="0"/>
              </a:rPr>
              <a:t>phpMyAdmin</a:t>
            </a:r>
            <a:r>
              <a:rPr lang="en-US" sz="1800" dirty="0" smtClean="0">
                <a:solidFill>
                  <a:srgbClr val="000000"/>
                </a:solidFill>
                <a:latin typeface="Times New Roman" pitchFamily="18" charset="0"/>
                <a:cs typeface="Times New Roman" pitchFamily="18" charset="0"/>
              </a:rPr>
              <a:t> is an open source and free administration tool for </a:t>
            </a:r>
            <a:r>
              <a:rPr lang="en-US" sz="1800" dirty="0" err="1" smtClean="0">
                <a:solidFill>
                  <a:srgbClr val="000000"/>
                </a:solidFill>
                <a:latin typeface="Times New Roman" pitchFamily="18" charset="0"/>
                <a:cs typeface="Times New Roman" pitchFamily="18" charset="0"/>
              </a:rPr>
              <a:t>MySQL</a:t>
            </a:r>
            <a:r>
              <a:rPr lang="en-US" sz="1800" dirty="0" smtClean="0">
                <a:solidFill>
                  <a:srgbClr val="000000"/>
                </a:solidFill>
                <a:latin typeface="Times New Roman" pitchFamily="18" charset="0"/>
                <a:cs typeface="Times New Roman" pitchFamily="18" charset="0"/>
              </a:rPr>
              <a:t>. This tool is used to insert the database</a:t>
            </a:r>
            <a:r>
              <a:rPr lang="en-US" sz="1800" dirty="0" smtClean="0">
                <a:solidFill>
                  <a:srgbClr val="000000"/>
                </a:solidFill>
                <a:latin typeface="Times New Roman" pitchFamily="18" charset="0"/>
                <a:cs typeface="Times New Roman" pitchFamily="18" charset="0"/>
              </a:rPr>
              <a:t>.</a:t>
            </a:r>
          </a:p>
          <a:p>
            <a:pPr>
              <a:lnSpc>
                <a:spcPts val="2002"/>
              </a:lnSpc>
            </a:pPr>
            <a:endParaRPr lang="en-US" sz="1800" dirty="0" smtClean="0">
              <a:latin typeface="Times New Roman" pitchFamily="18" charset="0"/>
              <a:cs typeface="Times New Roman" pitchFamily="18" charset="0"/>
            </a:endParaRPr>
          </a:p>
          <a:p>
            <a:pPr>
              <a:lnSpc>
                <a:spcPts val="1995"/>
              </a:lnSpc>
            </a:pPr>
            <a:r>
              <a:rPr lang="en-US" sz="1800" dirty="0" smtClean="0">
                <a:solidFill>
                  <a:srgbClr val="000000"/>
                </a:solidFill>
                <a:latin typeface="Times New Roman" pitchFamily="18" charset="0"/>
                <a:cs typeface="Times New Roman" pitchFamily="18" charset="0"/>
              </a:rPr>
              <a:t>Visual Studio Code</a:t>
            </a:r>
          </a:p>
          <a:p>
            <a:pPr>
              <a:lnSpc>
                <a:spcPts val="1995"/>
              </a:lnSpc>
            </a:pPr>
            <a:r>
              <a:rPr lang="en-US" sz="1800" dirty="0" smtClean="0">
                <a:solidFill>
                  <a:srgbClr val="000000"/>
                </a:solidFill>
                <a:latin typeface="Times New Roman" pitchFamily="18" charset="0"/>
                <a:cs typeface="Times New Roman" pitchFamily="18" charset="0"/>
              </a:rPr>
              <a:t> VS code is a free and open-source text and source code editor. This software is used to code the system.</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83623563"/>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304800"/>
            <a:ext cx="6965245" cy="1219201"/>
          </a:xfrm>
        </p:spPr>
        <p:txBody>
          <a:bodyPr>
            <a:normAutofit/>
          </a:bodyPr>
          <a:lstStyle/>
          <a:p>
            <a:pPr>
              <a:lnSpc>
                <a:spcPts val="8167"/>
              </a:lnSpc>
            </a:pPr>
            <a:r>
              <a:rPr lang="en-US" sz="3600" u="sng" dirty="0" smtClean="0">
                <a:solidFill>
                  <a:srgbClr val="000000"/>
                </a:solidFill>
                <a:latin typeface="Algerian" pitchFamily="82" charset="0"/>
              </a:rPr>
              <a:t>Requirements</a:t>
            </a:r>
            <a:endParaRPr lang="en-US" sz="3600" u="sng" dirty="0">
              <a:solidFill>
                <a:srgbClr val="000000"/>
              </a:solidFill>
              <a:latin typeface="Algerian" pitchFamily="82" charset="0"/>
            </a:endParaRPr>
          </a:p>
        </p:txBody>
      </p:sp>
      <p:sp>
        <p:nvSpPr>
          <p:cNvPr id="4" name="Content Placeholder 3"/>
          <p:cNvSpPr>
            <a:spLocks noGrp="1"/>
          </p:cNvSpPr>
          <p:nvPr>
            <p:ph idx="1"/>
          </p:nvPr>
        </p:nvSpPr>
        <p:spPr/>
        <p:txBody>
          <a:bodyPr/>
          <a:lstStyle/>
          <a:p>
            <a:pPr>
              <a:lnSpc>
                <a:spcPts val="3287"/>
              </a:lnSpc>
              <a:spcBef>
                <a:spcPct val="0"/>
              </a:spcBef>
            </a:pPr>
            <a:r>
              <a:rPr lang="en-US" dirty="0" smtClean="0">
                <a:solidFill>
                  <a:srgbClr val="000000"/>
                </a:solidFill>
                <a:latin typeface="Times New Roman" pitchFamily="18" charset="0"/>
                <a:cs typeface="Times New Roman" pitchFamily="18" charset="0"/>
              </a:rPr>
              <a:t>XAMMP Control Panel Version 3.3.0</a:t>
            </a:r>
          </a:p>
          <a:p>
            <a:pPr>
              <a:lnSpc>
                <a:spcPts val="3287"/>
              </a:lnSpc>
              <a:spcBef>
                <a:spcPct val="0"/>
              </a:spcBef>
            </a:pPr>
            <a:endParaRPr lang="en-US" dirty="0" smtClean="0">
              <a:latin typeface="Times New Roman" pitchFamily="18" charset="0"/>
              <a:cs typeface="Times New Roman" pitchFamily="18" charset="0"/>
            </a:endParaRPr>
          </a:p>
          <a:p>
            <a:pPr>
              <a:lnSpc>
                <a:spcPts val="3287"/>
              </a:lnSpc>
              <a:spcBef>
                <a:spcPct val="0"/>
              </a:spcBef>
            </a:pPr>
            <a:r>
              <a:rPr lang="en-US" dirty="0" err="1" smtClean="0">
                <a:solidFill>
                  <a:srgbClr val="000000"/>
                </a:solidFill>
                <a:latin typeface="Times New Roman" pitchFamily="18" charset="0"/>
                <a:cs typeface="Times New Roman" pitchFamily="18" charset="0"/>
              </a:rPr>
              <a:t>phpMyAdmin</a:t>
            </a:r>
            <a:r>
              <a:rPr lang="en-US" dirty="0" smtClean="0">
                <a:solidFill>
                  <a:srgbClr val="000000"/>
                </a:solidFill>
                <a:latin typeface="Times New Roman" pitchFamily="18" charset="0"/>
                <a:cs typeface="Times New Roman" pitchFamily="18" charset="0"/>
              </a:rPr>
              <a:t> Version 8.0.12. Laptop</a:t>
            </a:r>
          </a:p>
          <a:p>
            <a:pPr>
              <a:lnSpc>
                <a:spcPts val="3287"/>
              </a:lnSpc>
              <a:spcBef>
                <a:spcPct val="0"/>
              </a:spcBef>
            </a:pPr>
            <a:endParaRPr lang="en-US" dirty="0" smtClean="0">
              <a:latin typeface="Times New Roman" pitchFamily="18" charset="0"/>
              <a:cs typeface="Times New Roman" pitchFamily="18" charset="0"/>
            </a:endParaRPr>
          </a:p>
          <a:p>
            <a:pPr>
              <a:lnSpc>
                <a:spcPts val="3287"/>
              </a:lnSpc>
              <a:spcBef>
                <a:spcPct val="0"/>
              </a:spcBef>
            </a:pPr>
            <a:r>
              <a:rPr lang="en-US" dirty="0" smtClean="0">
                <a:solidFill>
                  <a:srgbClr val="000000"/>
                </a:solidFill>
                <a:latin typeface="Times New Roman" pitchFamily="18" charset="0"/>
                <a:cs typeface="Times New Roman" pitchFamily="18" charset="0"/>
              </a:rPr>
              <a:t>Operating System: Windows 10</a:t>
            </a:r>
          </a:p>
          <a:p>
            <a:pPr>
              <a:lnSpc>
                <a:spcPts val="3287"/>
              </a:lnSpc>
              <a:spcBef>
                <a:spcPct val="0"/>
              </a:spcBef>
            </a:pPr>
            <a:endParaRPr lang="en-US" dirty="0" smtClean="0">
              <a:latin typeface="Times New Roman" pitchFamily="18" charset="0"/>
              <a:cs typeface="Times New Roman" pitchFamily="18" charset="0"/>
            </a:endParaRPr>
          </a:p>
          <a:p>
            <a:pPr>
              <a:lnSpc>
                <a:spcPts val="3287"/>
              </a:lnSpc>
              <a:spcBef>
                <a:spcPct val="0"/>
              </a:spcBef>
            </a:pPr>
            <a:r>
              <a:rPr lang="en-US" dirty="0" smtClean="0">
                <a:solidFill>
                  <a:srgbClr val="000000"/>
                </a:solidFill>
                <a:latin typeface="Times New Roman" pitchFamily="18" charset="0"/>
                <a:cs typeface="Times New Roman" pitchFamily="18" charset="0"/>
              </a:rPr>
              <a:t>Processor: Intel(R) Core(TM) i5-5200U CPU @ 2.20GHz 2.19GHz</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483623563"/>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533399"/>
            <a:ext cx="6965245" cy="1219201"/>
          </a:xfrm>
        </p:spPr>
        <p:txBody>
          <a:bodyPr>
            <a:normAutofit/>
          </a:bodyPr>
          <a:lstStyle/>
          <a:p>
            <a:r>
              <a:rPr lang="en-US" sz="3600" b="1" u="sng" dirty="0" smtClean="0">
                <a:latin typeface="Algerian" pitchFamily="82" charset="0"/>
              </a:rPr>
              <a:t>IMPLEMENTATION</a:t>
            </a:r>
            <a:endParaRPr lang="en-US" sz="3600" dirty="0" smtClean="0">
              <a:latin typeface="Algerian" pitchFamily="82" charset="0"/>
            </a:endParaRPr>
          </a:p>
        </p:txBody>
      </p:sp>
      <p:sp>
        <p:nvSpPr>
          <p:cNvPr id="4" name="Content Placeholder 3"/>
          <p:cNvSpPr>
            <a:spLocks noGrp="1"/>
          </p:cNvSpPr>
          <p:nvPr>
            <p:ph idx="1"/>
          </p:nvPr>
        </p:nvSpPr>
        <p:spPr>
          <a:xfrm>
            <a:off x="1066800" y="1676400"/>
            <a:ext cx="7086600" cy="4419600"/>
          </a:xfrm>
        </p:spPr>
        <p:txBody>
          <a:bodyPr>
            <a:noAutofit/>
          </a:bodyPr>
          <a:lstStyle/>
          <a:p>
            <a:r>
              <a:rPr lang="en-US" sz="2000" dirty="0" smtClean="0">
                <a:latin typeface="Times New Roman" pitchFamily="18" charset="0"/>
                <a:cs typeface="Times New Roman" pitchFamily="18" charset="0"/>
              </a:rPr>
              <a:t>Implementing </a:t>
            </a:r>
            <a:r>
              <a:rPr lang="en-US" sz="2000" dirty="0" smtClean="0">
                <a:latin typeface="Times New Roman" pitchFamily="18" charset="0"/>
                <a:cs typeface="Times New Roman" pitchFamily="18" charset="0"/>
              </a:rPr>
              <a:t>an inventory management system (IMS) involves several steps, including designing the database schema, implementing it using a database management system (DBMS), and testing the system thoroughly. Here's a general outline of how you can approach this project:</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1. Requirement </a:t>
            </a:r>
            <a:r>
              <a:rPr lang="en-US" sz="2000" dirty="0" smtClean="0">
                <a:latin typeface="Times New Roman" pitchFamily="18" charset="0"/>
                <a:cs typeface="Times New Roman" pitchFamily="18" charset="0"/>
              </a:rPr>
              <a:t>Analysis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 Database </a:t>
            </a:r>
            <a:r>
              <a:rPr lang="en-US" sz="2000" dirty="0" smtClean="0">
                <a:latin typeface="Times New Roman" pitchFamily="18" charset="0"/>
                <a:cs typeface="Times New Roman" pitchFamily="18" charset="0"/>
              </a:rPr>
              <a:t>Design</a:t>
            </a:r>
          </a:p>
          <a:p>
            <a:r>
              <a:rPr lang="en-US" sz="2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Database </a:t>
            </a:r>
            <a:r>
              <a:rPr lang="en-US" sz="2000" dirty="0" smtClean="0">
                <a:latin typeface="Times New Roman" pitchFamily="18" charset="0"/>
                <a:cs typeface="Times New Roman" pitchFamily="18" charset="0"/>
              </a:rPr>
              <a:t>Implementation</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4. Data </a:t>
            </a:r>
            <a:r>
              <a:rPr lang="en-US" sz="2000" dirty="0" smtClean="0">
                <a:latin typeface="Times New Roman" pitchFamily="18" charset="0"/>
                <a:cs typeface="Times New Roman" pitchFamily="18" charset="0"/>
              </a:rPr>
              <a:t>Population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5. System </a:t>
            </a:r>
            <a:r>
              <a:rPr lang="en-US" sz="2000" dirty="0" smtClean="0">
                <a:latin typeface="Times New Roman" pitchFamily="18" charset="0"/>
                <a:cs typeface="Times New Roman" pitchFamily="18" charset="0"/>
              </a:rPr>
              <a:t>Implementation</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483623563"/>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724F7-3A75-C8F9-9F30-8DC4BF3D46D9}"/>
              </a:ext>
            </a:extLst>
          </p:cNvPr>
          <p:cNvSpPr>
            <a:spLocks noGrp="1"/>
          </p:cNvSpPr>
          <p:nvPr>
            <p:ph type="title"/>
          </p:nvPr>
        </p:nvSpPr>
        <p:spPr>
          <a:xfrm>
            <a:off x="685347" y="97655"/>
            <a:ext cx="7765321" cy="1402672"/>
          </a:xfrm>
        </p:spPr>
        <p:txBody>
          <a:bodyPr>
            <a:normAutofit/>
          </a:bodyPr>
          <a:lstStyle/>
          <a:p>
            <a:r>
              <a:rPr lang="en-US" sz="3600" u="sng" dirty="0" smtClean="0">
                <a:latin typeface="Algerian" pitchFamily="82" charset="0"/>
                <a:cs typeface="Times New Roman" panose="02020603050405020304" pitchFamily="18" charset="0"/>
              </a:rPr>
              <a:t>Acknowledgement</a:t>
            </a:r>
            <a:endParaRPr lang="en-US" sz="3600" u="sng" dirty="0">
              <a:latin typeface="Algerian" pitchFamily="82" charset="0"/>
              <a:cs typeface="Times New Roman" panose="02020603050405020304" pitchFamily="18" charset="0"/>
            </a:endParaRPr>
          </a:p>
        </p:txBody>
      </p:sp>
      <p:sp>
        <p:nvSpPr>
          <p:cNvPr id="5" name="Subtitle 2">
            <a:extLst>
              <a:ext uri="{FF2B5EF4-FFF2-40B4-BE49-F238E27FC236}">
                <a16:creationId xmlns="" xmlns:a16="http://schemas.microsoft.com/office/drawing/2014/main" id="{390AA949-3163-681B-EB9D-C29C35EA5616}"/>
              </a:ext>
            </a:extLst>
          </p:cNvPr>
          <p:cNvSpPr>
            <a:spLocks noGrp="1"/>
          </p:cNvSpPr>
          <p:nvPr>
            <p:ph idx="1"/>
          </p:nvPr>
        </p:nvSpPr>
        <p:spPr>
          <a:xfrm>
            <a:off x="609600" y="1143000"/>
            <a:ext cx="7837488" cy="5337175"/>
          </a:xfrm>
        </p:spPr>
        <p:txBody>
          <a:bodyPr>
            <a:noAutofit/>
          </a:bodyPr>
          <a:lstStyle/>
          <a:p>
            <a:pPr algn="just">
              <a:buFont typeface="Courier New" pitchFamily="49" charset="0"/>
              <a:buChar char="o"/>
            </a:pPr>
            <a:r>
              <a:rPr lang="en-US" sz="1800" dirty="0">
                <a:solidFill>
                  <a:schemeClr val="tx1"/>
                </a:solidFill>
                <a:latin typeface="Times New Roman" panose="02020603050405020304" pitchFamily="18" charset="0"/>
                <a:cs typeface="Times New Roman" panose="02020603050405020304" pitchFamily="18" charset="0"/>
              </a:rPr>
              <a:t>This project is prepared in the partial fulfillment of the requirement for the degree of Bachelor in Artificial Intelligence And Machine Learning . The satisfaction and success of completion of this task would be incomplete without heartfelt thanks to people whose constant guidance, support and encouragement made this work successful. </a:t>
            </a:r>
            <a:r>
              <a:rPr lang="en-US" sz="1800" dirty="0" smtClean="0">
                <a:solidFill>
                  <a:schemeClr val="tx1"/>
                </a:solidFill>
                <a:latin typeface="Times New Roman" panose="02020603050405020304" pitchFamily="18" charset="0"/>
                <a:cs typeface="Times New Roman" panose="02020603050405020304" pitchFamily="18" charset="0"/>
              </a:rPr>
              <a:t>On </a:t>
            </a:r>
            <a:r>
              <a:rPr lang="en-US" sz="1800" dirty="0">
                <a:solidFill>
                  <a:schemeClr val="tx1"/>
                </a:solidFill>
                <a:latin typeface="Times New Roman" panose="02020603050405020304" pitchFamily="18" charset="0"/>
                <a:cs typeface="Times New Roman" panose="02020603050405020304" pitchFamily="18" charset="0"/>
              </a:rPr>
              <a:t>doing this undergraduate project we have been fortunate to have help, support and encouragement from many people we would like to acknowledge them for their cooperation.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buFont typeface="Courier New" pitchFamily="49" charset="0"/>
              <a:buChar char="o"/>
            </a:pPr>
            <a:r>
              <a:rPr lang="en-US" sz="1800" dirty="0" smtClean="0">
                <a:solidFill>
                  <a:schemeClr val="tx1"/>
                </a:solidFill>
                <a:latin typeface="Times New Roman" panose="02020603050405020304" pitchFamily="18" charset="0"/>
                <a:cs typeface="Times New Roman" panose="02020603050405020304" pitchFamily="18" charset="0"/>
              </a:rPr>
              <a:t>Our </a:t>
            </a:r>
            <a:r>
              <a:rPr lang="en-US" sz="1800" dirty="0">
                <a:solidFill>
                  <a:schemeClr val="tx1"/>
                </a:solidFill>
                <a:latin typeface="Times New Roman" panose="02020603050405020304" pitchFamily="18" charset="0"/>
                <a:cs typeface="Times New Roman" panose="02020603050405020304" pitchFamily="18" charset="0"/>
              </a:rPr>
              <a:t>first thanks goes to Bangalore college of Engineering And Technology University for designing such a worthy syllabus and making us do this project. Our next batch of thanks goes to the faculty of Management of BCET without whose help our project would have been impossible. This list includes Principal , Head of Department And all the faculty</a:t>
            </a:r>
            <a:r>
              <a:rPr lang="en-US" sz="1800" dirty="0" smtClean="0">
                <a:solidFill>
                  <a:schemeClr val="tx1"/>
                </a:solidFill>
                <a:latin typeface="Times New Roman" panose="02020603050405020304" pitchFamily="18" charset="0"/>
                <a:cs typeface="Times New Roman" panose="02020603050405020304" pitchFamily="18" charset="0"/>
              </a:rPr>
              <a:t>.</a:t>
            </a:r>
          </a:p>
          <a:p>
            <a:pPr algn="just">
              <a:buFont typeface="Courier New" pitchFamily="49" charset="0"/>
              <a:buChar char="o"/>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Our very sincere and heartfelt thanks go to our project supervisors who constantly guided us through the project time period. Without her guidance, our project would have been impossible. Last but not the least we want to thank every direct and indirect hands that were involved in completion of this project. This project has been a wonderful experience where we have learnt and experienced many beneficial things.</a:t>
            </a:r>
          </a:p>
        </p:txBody>
      </p:sp>
    </p:spTree>
    <p:extLst>
      <p:ext uri="{BB962C8B-B14F-4D97-AF65-F5344CB8AC3E}">
        <p14:creationId xmlns="" xmlns:p14="http://schemas.microsoft.com/office/powerpoint/2010/main" val="179762177"/>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533399"/>
            <a:ext cx="6965245" cy="1219201"/>
          </a:xfrm>
        </p:spPr>
        <p:txBody>
          <a:bodyPr>
            <a:normAutofit/>
          </a:bodyPr>
          <a:lstStyle/>
          <a:p>
            <a:r>
              <a:rPr lang="en-US" sz="3600" b="1" u="sng" dirty="0" smtClean="0">
                <a:latin typeface="Algerian" pitchFamily="82" charset="0"/>
              </a:rPr>
              <a:t>TESTING</a:t>
            </a:r>
            <a:endParaRPr lang="en-US" sz="3600" dirty="0" smtClean="0">
              <a:latin typeface="Algerian" pitchFamily="82" charset="0"/>
            </a:endParaRPr>
          </a:p>
        </p:txBody>
      </p:sp>
      <p:sp>
        <p:nvSpPr>
          <p:cNvPr id="4" name="Content Placeholder 3"/>
          <p:cNvSpPr>
            <a:spLocks noGrp="1"/>
          </p:cNvSpPr>
          <p:nvPr>
            <p:ph idx="1"/>
          </p:nvPr>
        </p:nvSpPr>
        <p:spPr>
          <a:xfrm>
            <a:off x="1066800" y="1676400"/>
            <a:ext cx="7086600" cy="4419600"/>
          </a:xfrm>
        </p:spPr>
        <p:txBody>
          <a:bodyPr>
            <a:noAutofit/>
          </a:bodyPr>
          <a:lstStyle/>
          <a:p>
            <a:pPr algn="just"/>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purpose of software testing is to access or evaluate the capabilities or attributes of a software program’s ability to adequately meet the applicable standards and application need. </a:t>
            </a:r>
          </a:p>
          <a:p>
            <a:pPr algn="just"/>
            <a:r>
              <a:rPr lang="en-US" sz="2000" dirty="0" smtClean="0">
                <a:latin typeface="Times New Roman" pitchFamily="18" charset="0"/>
                <a:cs typeface="Times New Roman" pitchFamily="18" charset="0"/>
              </a:rPr>
              <a:t>Testing does not ensure quality and the purpose of testing is not to find bugs. Testing can be verification and validation or reliability estimation. </a:t>
            </a:r>
          </a:p>
          <a:p>
            <a:pPr algn="just"/>
            <a:r>
              <a:rPr lang="en-US" sz="2000" dirty="0" smtClean="0">
                <a:latin typeface="Times New Roman" pitchFamily="18" charset="0"/>
                <a:cs typeface="Times New Roman" pitchFamily="18" charset="0"/>
              </a:rPr>
              <a:t>The primary objective if testing includes: </a:t>
            </a:r>
          </a:p>
          <a:p>
            <a:pPr lvl="0" algn="just"/>
            <a:r>
              <a:rPr lang="en-US" sz="2000" dirty="0" smtClean="0">
                <a:latin typeface="Times New Roman" pitchFamily="18" charset="0"/>
                <a:cs typeface="Times New Roman" pitchFamily="18" charset="0"/>
              </a:rPr>
              <a:t>To identifying defects in the application. </a:t>
            </a:r>
          </a:p>
          <a:p>
            <a:pPr lvl="0" algn="just"/>
            <a:r>
              <a:rPr lang="en-US" sz="2000" dirty="0" smtClean="0">
                <a:latin typeface="Times New Roman" pitchFamily="18" charset="0"/>
                <a:cs typeface="Times New Roman" pitchFamily="18" charset="0"/>
              </a:rPr>
              <a:t>The most important role of testing is simply to provide information.</a:t>
            </a:r>
          </a:p>
          <a:p>
            <a:pPr lvl="0" algn="just"/>
            <a:r>
              <a:rPr lang="en-US" sz="2000" dirty="0" smtClean="0">
                <a:latin typeface="Times New Roman" pitchFamily="18" charset="0"/>
                <a:cs typeface="Times New Roman" pitchFamily="18" charset="0"/>
              </a:rPr>
              <a:t>To check the proper working of the application while inserting updating and deleting the entry of the products.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83623563"/>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438400"/>
            <a:ext cx="6965245" cy="1202485"/>
          </a:xfrm>
        </p:spPr>
        <p:txBody>
          <a:bodyPr>
            <a:normAutofit/>
          </a:bodyPr>
          <a:lstStyle/>
          <a:p>
            <a:r>
              <a:rPr lang="en-US" sz="4800" dirty="0" smtClean="0">
                <a:latin typeface="Algerian" pitchFamily="82" charset="0"/>
              </a:rPr>
              <a:t>THANK YOU </a:t>
            </a:r>
            <a:r>
              <a:rPr lang="en-US" sz="4800" dirty="0" smtClean="0">
                <a:latin typeface="Algerian" pitchFamily="82" charset="0"/>
              </a:rPr>
              <a:t>!!</a:t>
            </a:r>
            <a:endParaRPr lang="en-US" sz="4800" dirty="0">
              <a:latin typeface="Algerian" pitchFamily="82" charset="0"/>
            </a:endParaRPr>
          </a:p>
        </p:txBody>
      </p:sp>
    </p:spTree>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724F7-3A75-C8F9-9F30-8DC4BF3D46D9}"/>
              </a:ext>
            </a:extLst>
          </p:cNvPr>
          <p:cNvSpPr>
            <a:spLocks noGrp="1"/>
          </p:cNvSpPr>
          <p:nvPr>
            <p:ph type="title"/>
          </p:nvPr>
        </p:nvSpPr>
        <p:spPr>
          <a:xfrm>
            <a:off x="685347" y="97655"/>
            <a:ext cx="7765321" cy="1402672"/>
          </a:xfrm>
        </p:spPr>
        <p:txBody>
          <a:bodyPr>
            <a:normAutofit/>
          </a:bodyPr>
          <a:lstStyle/>
          <a:p>
            <a:r>
              <a:rPr lang="en-US" sz="3600" u="sng" dirty="0">
                <a:latin typeface="Algerian" pitchFamily="82" charset="0"/>
                <a:cs typeface="Times New Roman" panose="02020603050405020304" pitchFamily="18" charset="0"/>
              </a:rPr>
              <a:t>ABSTRACT</a:t>
            </a:r>
          </a:p>
        </p:txBody>
      </p:sp>
      <p:sp>
        <p:nvSpPr>
          <p:cNvPr id="3" name="Content Placeholder 2">
            <a:extLst>
              <a:ext uri="{FF2B5EF4-FFF2-40B4-BE49-F238E27FC236}">
                <a16:creationId xmlns="" xmlns:a16="http://schemas.microsoft.com/office/drawing/2014/main" id="{35DC0BF2-EBF2-DB28-B659-6AC06B5CD77C}"/>
              </a:ext>
            </a:extLst>
          </p:cNvPr>
          <p:cNvSpPr>
            <a:spLocks noGrp="1"/>
          </p:cNvSpPr>
          <p:nvPr>
            <p:ph idx="1"/>
          </p:nvPr>
        </p:nvSpPr>
        <p:spPr>
          <a:xfrm>
            <a:off x="685347" y="1219200"/>
            <a:ext cx="7772854" cy="5261499"/>
          </a:xfrm>
        </p:spPr>
        <p:txBody>
          <a:bodyPr>
            <a:normAutofit fontScale="85000" lnSpcReduction="20000"/>
          </a:bodyPr>
          <a:lstStyle/>
          <a:p>
            <a:pPr marL="0" indent="0" algn="just">
              <a:buFont typeface="Wingdings" pitchFamily="2" charset="2"/>
              <a:buChar char="§"/>
            </a:pPr>
            <a:r>
              <a:rPr lang="en-US" dirty="0">
                <a:latin typeface="Times New Roman" panose="02020603050405020304" pitchFamily="18" charset="0"/>
                <a:cs typeface="Times New Roman" panose="02020603050405020304" pitchFamily="18" charset="0"/>
              </a:rPr>
              <a:t>This project is aimed at developing a desktop based application named Inventory Management System for managing the inventory system of any organization. The Inventory Management System (IMS) refers to the system and processes to manage the stock of organization with the involvement of Technology system. </a:t>
            </a:r>
            <a:endParaRPr lang="en-US"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system can be used to store the details of the inventory, stock maintenance, update the inventory based on the sales details, generate sales and inventory report daily or weekly based</a:t>
            </a: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this system we are solving different problem affecting to direct sales management and purchase management. </a:t>
            </a:r>
            <a:endParaRPr lang="en-US"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
            </a:pPr>
            <a:r>
              <a:rPr lang="en-US" dirty="0" smtClean="0">
                <a:latin typeface="Times New Roman" panose="02020603050405020304" pitchFamily="18" charset="0"/>
                <a:cs typeface="Times New Roman" panose="02020603050405020304" pitchFamily="18" charset="0"/>
              </a:rPr>
              <a:t>Inventory </a:t>
            </a:r>
            <a:r>
              <a:rPr lang="en-US" dirty="0">
                <a:latin typeface="Times New Roman" panose="02020603050405020304" pitchFamily="18" charset="0"/>
                <a:cs typeface="Times New Roman" panose="02020603050405020304" pitchFamily="18" charset="0"/>
              </a:rPr>
              <a:t>Management System is important to ensure quality control in businesses that handle transactions resolving around consumer goods. Without proper inventory control, a large retail store may run out of stock on an important item. A good inventory management system will alert the wholesaler when it is time to record. </a:t>
            </a:r>
            <a:endParaRPr lang="en-US"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
            </a:pPr>
            <a:r>
              <a:rPr lang="en-US" dirty="0" smtClean="0">
                <a:latin typeface="Times New Roman" panose="02020603050405020304" pitchFamily="18" charset="0"/>
                <a:cs typeface="Times New Roman" panose="02020603050405020304" pitchFamily="18" charset="0"/>
              </a:rPr>
              <a:t>Inventory </a:t>
            </a:r>
            <a:r>
              <a:rPr lang="en-US" dirty="0">
                <a:latin typeface="Times New Roman" panose="02020603050405020304" pitchFamily="18" charset="0"/>
                <a:cs typeface="Times New Roman" panose="02020603050405020304" pitchFamily="18" charset="0"/>
              </a:rPr>
              <a:t>Management System is also on important means of automatically tracking large shipment. An automated Inventory Management System helps to minimize the errors while recording the stock. </a:t>
            </a:r>
          </a:p>
        </p:txBody>
      </p:sp>
    </p:spTree>
    <p:extLst>
      <p:ext uri="{BB962C8B-B14F-4D97-AF65-F5344CB8AC3E}">
        <p14:creationId xmlns="" xmlns:p14="http://schemas.microsoft.com/office/powerpoint/2010/main" val="179762177"/>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CCA8C6-3743-258E-9AD5-EFABEA7B621B}"/>
              </a:ext>
            </a:extLst>
          </p:cNvPr>
          <p:cNvSpPr>
            <a:spLocks noGrp="1"/>
          </p:cNvSpPr>
          <p:nvPr>
            <p:ph type="title"/>
          </p:nvPr>
        </p:nvSpPr>
        <p:spPr>
          <a:xfrm>
            <a:off x="685347" y="513426"/>
            <a:ext cx="7765321" cy="705774"/>
          </a:xfrm>
        </p:spPr>
        <p:txBody>
          <a:bodyPr>
            <a:normAutofit/>
          </a:bodyPr>
          <a:lstStyle/>
          <a:p>
            <a:r>
              <a:rPr lang="en-US" sz="3600" u="sng" dirty="0" smtClean="0">
                <a:latin typeface="Algerian" pitchFamily="82" charset="0"/>
                <a:cs typeface="Times New Roman" panose="02020603050405020304" pitchFamily="18" charset="0"/>
              </a:rPr>
              <a:t>INTRODUCTION </a:t>
            </a:r>
            <a:endParaRPr lang="en-US" sz="3600" u="sng" dirty="0">
              <a:latin typeface="Algerian" pitchFamily="82"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D5DBA31-5A8E-85C9-27F5-A0A7413E3400}"/>
              </a:ext>
            </a:extLst>
          </p:cNvPr>
          <p:cNvSpPr>
            <a:spLocks noGrp="1"/>
          </p:cNvSpPr>
          <p:nvPr>
            <p:ph idx="1"/>
          </p:nvPr>
        </p:nvSpPr>
        <p:spPr>
          <a:xfrm>
            <a:off x="693333" y="1162976"/>
            <a:ext cx="7688667" cy="5335479"/>
          </a:xfrm>
        </p:spPr>
        <p:txBody>
          <a:bodyPr>
            <a:noAutofit/>
          </a:bodyPr>
          <a:lstStyle/>
          <a:p>
            <a:pPr algn="just"/>
            <a:r>
              <a:rPr lang="en-US" sz="1800" dirty="0">
                <a:latin typeface="Times New Roman" panose="02020603050405020304" pitchFamily="18" charset="0"/>
                <a:cs typeface="Times New Roman" panose="02020603050405020304" pitchFamily="18" charset="0"/>
              </a:rPr>
              <a:t>The project Inventory Management System is a complete desktop based application designed using the SQL software . The main aim of the project is to develop Inventory Management System Model software in which all the information regarding the stock of the organization will be presented.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an intranet based desktop application which has admin component to manage the inventory and maintenance of the inventory system. This desktop application is based on the management of stock of an organization. </a:t>
            </a:r>
          </a:p>
          <a:p>
            <a:pPr algn="just"/>
            <a:r>
              <a:rPr lang="en-US" sz="1800" dirty="0">
                <a:latin typeface="Times New Roman" panose="02020603050405020304" pitchFamily="18" charset="0"/>
                <a:cs typeface="Times New Roman" panose="02020603050405020304" pitchFamily="18" charset="0"/>
              </a:rPr>
              <a:t>The application contains general organization profile, sales details, Purchase details and the remaining stock that are presented in the organization. There is a provision of updating the inventory also. This application also provides the remaining balance of the stock as well as the details of the balance of transaction.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Each </a:t>
            </a:r>
            <a:r>
              <a:rPr lang="en-US" sz="1800" dirty="0">
                <a:latin typeface="Times New Roman" panose="02020603050405020304" pitchFamily="18" charset="0"/>
                <a:cs typeface="Times New Roman" panose="02020603050405020304" pitchFamily="18" charset="0"/>
              </a:rPr>
              <a:t>new stock is created and entitled with the named and the entry date of that stock and it can also be update any time when required as per the transaction or the sales is returned in case. Here the login page is created in order to protect the management of the stock of organization in order to prevent it from the threats and misuse of the inventory. </a:t>
            </a:r>
          </a:p>
        </p:txBody>
      </p:sp>
    </p:spTree>
    <p:extLst>
      <p:ext uri="{BB962C8B-B14F-4D97-AF65-F5344CB8AC3E}">
        <p14:creationId xmlns="" xmlns:p14="http://schemas.microsoft.com/office/powerpoint/2010/main" val="3018286780"/>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AA34A3-0657-FF7D-9241-7E960556BAD9}"/>
              </a:ext>
            </a:extLst>
          </p:cNvPr>
          <p:cNvSpPr>
            <a:spLocks noGrp="1"/>
          </p:cNvSpPr>
          <p:nvPr>
            <p:ph type="title"/>
          </p:nvPr>
        </p:nvSpPr>
        <p:spPr>
          <a:xfrm>
            <a:off x="685347" y="609601"/>
            <a:ext cx="7765321" cy="1023891"/>
          </a:xfrm>
        </p:spPr>
        <p:txBody>
          <a:bodyPr>
            <a:normAutofit/>
          </a:bodyPr>
          <a:lstStyle/>
          <a:p>
            <a:r>
              <a:rPr lang="en-US" sz="3200" u="sng" dirty="0">
                <a:latin typeface="Algerian" pitchFamily="82" charset="0"/>
                <a:cs typeface="Times New Roman" panose="02020603050405020304" pitchFamily="18" charset="0"/>
              </a:rPr>
              <a:t>Problem statement </a:t>
            </a:r>
          </a:p>
        </p:txBody>
      </p:sp>
      <p:sp>
        <p:nvSpPr>
          <p:cNvPr id="3" name="Content Placeholder 2">
            <a:extLst>
              <a:ext uri="{FF2B5EF4-FFF2-40B4-BE49-F238E27FC236}">
                <a16:creationId xmlns="" xmlns:a16="http://schemas.microsoft.com/office/drawing/2014/main" id="{7FB7E0A4-4DD7-26E7-E4FD-36355B44866E}"/>
              </a:ext>
            </a:extLst>
          </p:cNvPr>
          <p:cNvSpPr>
            <a:spLocks noGrp="1"/>
          </p:cNvSpPr>
          <p:nvPr>
            <p:ph idx="1"/>
          </p:nvPr>
        </p:nvSpPr>
        <p:spPr>
          <a:xfrm>
            <a:off x="685346" y="1864312"/>
            <a:ext cx="7765322" cy="387066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After analyzing many existing IMS we have now the obvious vision of the project to be developed. Before we started to build the application team had many challenges. We defined our problem statement as:</a:t>
            </a:r>
          </a:p>
          <a:p>
            <a:r>
              <a:rPr lang="en-US" dirty="0">
                <a:latin typeface="Times New Roman" panose="02020603050405020304" pitchFamily="18" charset="0"/>
                <a:cs typeface="Times New Roman" panose="02020603050405020304" pitchFamily="18" charset="0"/>
              </a:rPr>
              <a:t>  To make desktop based application of IMS for small organization. </a:t>
            </a:r>
          </a:p>
          <a:p>
            <a:r>
              <a:rPr lang="en-US" dirty="0">
                <a:latin typeface="Times New Roman" panose="02020603050405020304" pitchFamily="18" charset="0"/>
                <a:cs typeface="Times New Roman" panose="02020603050405020304" pitchFamily="18" charset="0"/>
              </a:rPr>
              <a:t> To make the system easily managed and can be secured. </a:t>
            </a:r>
          </a:p>
          <a:p>
            <a:r>
              <a:rPr lang="en-US" dirty="0">
                <a:latin typeface="Times New Roman" panose="02020603050405020304" pitchFamily="18" charset="0"/>
                <a:cs typeface="Times New Roman" panose="02020603050405020304" pitchFamily="18" charset="0"/>
              </a:rPr>
              <a:t> To cover all the areas of IMS like purchase details, sales details and stock management.</a:t>
            </a:r>
          </a:p>
        </p:txBody>
      </p:sp>
    </p:spTree>
    <p:extLst>
      <p:ext uri="{BB962C8B-B14F-4D97-AF65-F5344CB8AC3E}">
        <p14:creationId xmlns="" xmlns:p14="http://schemas.microsoft.com/office/powerpoint/2010/main" val="762223613"/>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906D5-6EFA-2011-E36C-33164AEC6DB2}"/>
              </a:ext>
            </a:extLst>
          </p:cNvPr>
          <p:cNvSpPr>
            <a:spLocks noGrp="1"/>
          </p:cNvSpPr>
          <p:nvPr>
            <p:ph type="title"/>
          </p:nvPr>
        </p:nvSpPr>
        <p:spPr>
          <a:xfrm>
            <a:off x="685800" y="685800"/>
            <a:ext cx="7765321" cy="541537"/>
          </a:xfrm>
        </p:spPr>
        <p:txBody>
          <a:bodyPr>
            <a:noAutofit/>
          </a:bodyPr>
          <a:lstStyle/>
          <a:p>
            <a:r>
              <a:rPr lang="en-US" sz="3200" u="sng" dirty="0">
                <a:latin typeface="Algerian" pitchFamily="82" charset="0"/>
                <a:cs typeface="Times New Roman" panose="02020603050405020304" pitchFamily="18" charset="0"/>
              </a:rPr>
              <a:t>Background and </a:t>
            </a:r>
            <a:r>
              <a:rPr lang="en-US" sz="3200" u="sng" dirty="0" smtClean="0">
                <a:latin typeface="Algerian" pitchFamily="82" charset="0"/>
                <a:cs typeface="Times New Roman" panose="02020603050405020304" pitchFamily="18" charset="0"/>
              </a:rPr>
              <a:t> Motivation</a:t>
            </a:r>
            <a:endParaRPr lang="en-US" sz="3200" u="sng" dirty="0">
              <a:latin typeface="Algerian" pitchFamily="82"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082BC4B-E09A-F09D-BAB8-5BF21FC80A10}"/>
              </a:ext>
            </a:extLst>
          </p:cNvPr>
          <p:cNvSpPr>
            <a:spLocks noGrp="1"/>
          </p:cNvSpPr>
          <p:nvPr>
            <p:ph idx="1"/>
          </p:nvPr>
        </p:nvSpPr>
        <p:spPr>
          <a:xfrm>
            <a:off x="761999" y="1219200"/>
            <a:ext cx="7620001" cy="5105400"/>
          </a:xfrm>
        </p:spPr>
        <p:txBody>
          <a:bodyPr>
            <a:normAutofit fontScale="92500" lnSpcReduction="10000"/>
          </a:bodyPr>
          <a:lstStyle/>
          <a:p>
            <a:pPr marL="0" indent="0" algn="just">
              <a:buNone/>
            </a:pPr>
            <a:r>
              <a:rPr lang="en-US" sz="1800" b="1" u="sng" dirty="0">
                <a:latin typeface="Times New Roman" panose="02020603050405020304" pitchFamily="18" charset="0"/>
                <a:cs typeface="Times New Roman" panose="02020603050405020304" pitchFamily="18" charset="0"/>
              </a:rPr>
              <a:t>BACKGROUND</a:t>
            </a:r>
          </a:p>
          <a:p>
            <a:pPr marL="0" indent="0" algn="just">
              <a:buNone/>
            </a:pPr>
            <a:r>
              <a:rPr lang="en-US" sz="1800" dirty="0">
                <a:latin typeface="Times New Roman" panose="02020603050405020304" pitchFamily="18" charset="0"/>
                <a:cs typeface="Times New Roman" panose="02020603050405020304" pitchFamily="18" charset="0"/>
              </a:rPr>
              <a:t>We started research by identifying the need of IMS in the organization. Initially we bounded our research to find the general reasons that emerged the needs of Inventory Management System. We used different techniques to collect the data that can clearly give us the overall image of the application. The techniques we used were interview with the developers, visiting online websites that are presented as the templates and visiting some organization to see their IMS application. Basically the following factors forced us to develop IMS application: </a:t>
            </a:r>
          </a:p>
          <a:p>
            <a:pPr algn="just"/>
            <a:r>
              <a:rPr lang="en-US" sz="1800" dirty="0">
                <a:latin typeface="Times New Roman" panose="02020603050405020304" pitchFamily="18" charset="0"/>
                <a:cs typeface="Times New Roman" panose="02020603050405020304" pitchFamily="18" charset="0"/>
              </a:rPr>
              <a:t> Cost and affordability.</a:t>
            </a:r>
          </a:p>
          <a:p>
            <a:pPr algn="just"/>
            <a:r>
              <a:rPr lang="en-US" sz="1800" dirty="0">
                <a:latin typeface="Times New Roman" panose="02020603050405020304" pitchFamily="18" charset="0"/>
                <a:cs typeface="Times New Roman" panose="02020603050405020304" pitchFamily="18" charset="0"/>
              </a:rPr>
              <a:t> Lack of stock management. </a:t>
            </a:r>
          </a:p>
          <a:p>
            <a:pPr algn="just"/>
            <a:r>
              <a:rPr lang="en-US" sz="1800" dirty="0">
                <a:latin typeface="Times New Roman" panose="02020603050405020304" pitchFamily="18" charset="0"/>
                <a:cs typeface="Times New Roman" panose="02020603050405020304" pitchFamily="18" charset="0"/>
              </a:rPr>
              <a:t> Effective flow of stock transfer and management. </a:t>
            </a:r>
          </a:p>
          <a:p>
            <a:pPr algn="just"/>
            <a:r>
              <a:rPr lang="en-US" sz="1800" dirty="0">
                <a:latin typeface="Times New Roman" panose="02020603050405020304" pitchFamily="18" charset="0"/>
                <a:cs typeface="Times New Roman" panose="02020603050405020304" pitchFamily="18" charset="0"/>
              </a:rPr>
              <a:t>Difficulty in monitoring the stock management.</a:t>
            </a:r>
          </a:p>
          <a:p>
            <a:pPr marL="0" indent="0" algn="just">
              <a:buNone/>
            </a:pPr>
            <a:r>
              <a:rPr lang="en-US" sz="1800" b="1" u="sng" dirty="0">
                <a:latin typeface="Times New Roman" panose="02020603050405020304" pitchFamily="18" charset="0"/>
                <a:cs typeface="Times New Roman" panose="02020603050405020304" pitchFamily="18" charset="0"/>
              </a:rPr>
              <a:t>MOTIVATION</a:t>
            </a:r>
          </a:p>
          <a:p>
            <a:pPr algn="just"/>
            <a:r>
              <a:rPr lang="en-US" sz="1800" dirty="0">
                <a:latin typeface="Times New Roman" panose="02020603050405020304" pitchFamily="18" charset="0"/>
                <a:cs typeface="Times New Roman" panose="02020603050405020304" pitchFamily="18" charset="0"/>
              </a:rPr>
              <a:t>Inventory systems are important because they help companies manage and track their goods accurately and to maintain sufficient inventory of finished goods so that demands of the customers are duly met .</a:t>
            </a:r>
          </a:p>
          <a:p>
            <a:pPr algn="just"/>
            <a:r>
              <a:rPr lang="en-US" sz="1800" dirty="0">
                <a:latin typeface="Times New Roman" panose="02020603050405020304" pitchFamily="18" charset="0"/>
                <a:cs typeface="Times New Roman" panose="02020603050405020304" pitchFamily="18" charset="0"/>
              </a:rPr>
              <a:t>To minimize the carrying costs of inventory namely cost of </a:t>
            </a:r>
            <a:r>
              <a:rPr lang="en-US" sz="1800" dirty="0" err="1">
                <a:latin typeface="Times New Roman" panose="02020603050405020304" pitchFamily="18" charset="0"/>
                <a:cs typeface="Times New Roman" panose="02020603050405020304" pitchFamily="18" charset="0"/>
              </a:rPr>
              <a:t>godown</a:t>
            </a:r>
            <a:r>
              <a:rPr lang="en-US" sz="1800" dirty="0">
                <a:latin typeface="Times New Roman" panose="02020603050405020304" pitchFamily="18" charset="0"/>
                <a:cs typeface="Times New Roman" panose="02020603050405020304" pitchFamily="18" charset="0"/>
              </a:rPr>
              <a:t>, insurance expenses, cost of funds involved in inventory and to control investment in inventory and keep it at an optimum level.</a:t>
            </a:r>
          </a:p>
        </p:txBody>
      </p:sp>
    </p:spTree>
    <p:extLst>
      <p:ext uri="{BB962C8B-B14F-4D97-AF65-F5344CB8AC3E}">
        <p14:creationId xmlns="" xmlns:p14="http://schemas.microsoft.com/office/powerpoint/2010/main" val="1431254505"/>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08150B-B728-5026-1E78-DE306401FAD5}"/>
              </a:ext>
            </a:extLst>
          </p:cNvPr>
          <p:cNvSpPr>
            <a:spLocks noGrp="1"/>
          </p:cNvSpPr>
          <p:nvPr>
            <p:ph type="title"/>
          </p:nvPr>
        </p:nvSpPr>
        <p:spPr>
          <a:xfrm>
            <a:off x="685800" y="685800"/>
            <a:ext cx="7765321" cy="412811"/>
          </a:xfrm>
        </p:spPr>
        <p:txBody>
          <a:bodyPr>
            <a:noAutofit/>
          </a:bodyPr>
          <a:lstStyle/>
          <a:p>
            <a:r>
              <a:rPr lang="en-US" sz="3200" u="sng" dirty="0" smtClean="0">
                <a:latin typeface="Algerian" pitchFamily="82" charset="0"/>
                <a:cs typeface="Times New Roman" panose="02020603050405020304" pitchFamily="18" charset="0"/>
              </a:rPr>
              <a:t>Objective</a:t>
            </a:r>
            <a:endParaRPr lang="en-US" sz="3200" u="sng" dirty="0">
              <a:latin typeface="Algerian" pitchFamily="82"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7146796-A53D-A14A-DD15-A7F8F58B2301}"/>
              </a:ext>
            </a:extLst>
          </p:cNvPr>
          <p:cNvSpPr>
            <a:spLocks noGrp="1"/>
          </p:cNvSpPr>
          <p:nvPr>
            <p:ph idx="1"/>
          </p:nvPr>
        </p:nvSpPr>
        <p:spPr>
          <a:xfrm>
            <a:off x="685801" y="1066801"/>
            <a:ext cx="7696200" cy="5105400"/>
          </a:xfrm>
        </p:spPr>
        <p:txBody>
          <a:bodyPr>
            <a:noAutofit/>
          </a:bodyPr>
          <a:lstStyle/>
          <a:p>
            <a:pPr marL="0" indent="0" algn="just">
              <a:buNone/>
            </a:pPr>
            <a:r>
              <a:rPr lang="en-US" sz="1800" b="1" u="sng" dirty="0">
                <a:latin typeface="Times New Roman" panose="02020603050405020304" pitchFamily="18" charset="0"/>
                <a:cs typeface="Times New Roman" panose="02020603050405020304" pitchFamily="18" charset="0"/>
              </a:rPr>
              <a:t>Primary objective :</a:t>
            </a:r>
          </a:p>
          <a:p>
            <a:pPr marL="0" indent="0" algn="just">
              <a:buNone/>
            </a:pPr>
            <a:r>
              <a:rPr lang="en-US" sz="1800" dirty="0">
                <a:latin typeface="Times New Roman" panose="02020603050405020304" pitchFamily="18" charset="0"/>
                <a:cs typeface="Times New Roman" panose="02020603050405020304" pitchFamily="18" charset="0"/>
              </a:rPr>
              <a:t> The primary objectives of the project are mentioned below : </a:t>
            </a:r>
          </a:p>
          <a:p>
            <a:pPr algn="just"/>
            <a:r>
              <a:rPr lang="en-US" sz="1800" dirty="0">
                <a:latin typeface="Times New Roman" panose="02020603050405020304" pitchFamily="18" charset="0"/>
                <a:cs typeface="Times New Roman" panose="02020603050405020304" pitchFamily="18" charset="0"/>
              </a:rPr>
              <a:t>To fulfill the requirement for achieving the Bachelor’s degree of Artificial Intelligence And Machine Learning. </a:t>
            </a:r>
          </a:p>
          <a:p>
            <a:pPr algn="just"/>
            <a:r>
              <a:rPr lang="en-US" sz="1800" dirty="0">
                <a:latin typeface="Times New Roman" panose="02020603050405020304" pitchFamily="18" charset="0"/>
                <a:cs typeface="Times New Roman" panose="02020603050405020304" pitchFamily="18" charset="0"/>
              </a:rPr>
              <a:t> To know the fundamentals of the SQL and full stack web development. </a:t>
            </a:r>
          </a:p>
          <a:p>
            <a:pPr marL="0" indent="0" algn="just">
              <a:buNone/>
            </a:pPr>
            <a:r>
              <a:rPr lang="en-US" sz="1800" b="1" u="sng" dirty="0">
                <a:latin typeface="Times New Roman" panose="02020603050405020304" pitchFamily="18" charset="0"/>
                <a:cs typeface="Times New Roman" panose="02020603050405020304" pitchFamily="18" charset="0"/>
              </a:rPr>
              <a:t>Secondary objective :</a:t>
            </a:r>
          </a:p>
          <a:p>
            <a:pPr marL="0" indent="0" algn="just">
              <a:buNone/>
            </a:pPr>
            <a:r>
              <a:rPr lang="en-US" sz="1800" dirty="0">
                <a:latin typeface="Times New Roman" panose="02020603050405020304" pitchFamily="18" charset="0"/>
                <a:cs typeface="Times New Roman" panose="02020603050405020304" pitchFamily="18" charset="0"/>
              </a:rPr>
              <a:t> The secondary objectives of this project are mentioned below :</a:t>
            </a:r>
          </a:p>
          <a:p>
            <a:pPr algn="just"/>
            <a:r>
              <a:rPr lang="en-US" sz="1800" dirty="0">
                <a:latin typeface="Times New Roman" panose="02020603050405020304" pitchFamily="18" charset="0"/>
                <a:cs typeface="Times New Roman" panose="02020603050405020304" pitchFamily="18" charset="0"/>
              </a:rPr>
              <a:t> To develop an application that deals with the day to day requirement of any production organization.</a:t>
            </a:r>
          </a:p>
          <a:p>
            <a:pPr algn="just"/>
            <a:r>
              <a:rPr lang="en-US" sz="1800" dirty="0">
                <a:latin typeface="Times New Roman" panose="02020603050405020304" pitchFamily="18" charset="0"/>
                <a:cs typeface="Times New Roman" panose="02020603050405020304" pitchFamily="18" charset="0"/>
              </a:rPr>
              <a:t> To develop the easy management of the inventory.</a:t>
            </a:r>
          </a:p>
          <a:p>
            <a:pPr algn="just"/>
            <a:r>
              <a:rPr lang="en-US" sz="1800" dirty="0">
                <a:latin typeface="Times New Roman" panose="02020603050405020304" pitchFamily="18" charset="0"/>
                <a:cs typeface="Times New Roman" panose="02020603050405020304" pitchFamily="18" charset="0"/>
              </a:rPr>
              <a:t> To handle the inventory details like sales details, purchase details and balance stock details. </a:t>
            </a:r>
          </a:p>
          <a:p>
            <a:pPr algn="just"/>
            <a:r>
              <a:rPr lang="en-US" sz="1800" dirty="0">
                <a:latin typeface="Times New Roman" panose="02020603050405020304" pitchFamily="18" charset="0"/>
                <a:cs typeface="Times New Roman" panose="02020603050405020304" pitchFamily="18" charset="0"/>
              </a:rPr>
              <a:t>To provide competitive advantage to the organization. </a:t>
            </a:r>
          </a:p>
          <a:p>
            <a:pPr algn="just"/>
            <a:r>
              <a:rPr lang="en-US" sz="1800" dirty="0">
                <a:latin typeface="Times New Roman" panose="02020603050405020304" pitchFamily="18" charset="0"/>
                <a:cs typeface="Times New Roman" panose="02020603050405020304" pitchFamily="18" charset="0"/>
              </a:rPr>
              <a:t>To provide details information about the stock balance. </a:t>
            </a:r>
          </a:p>
          <a:p>
            <a:pPr algn="just"/>
            <a:r>
              <a:rPr lang="en-US" sz="1800" dirty="0">
                <a:latin typeface="Times New Roman" panose="02020603050405020304" pitchFamily="18" charset="0"/>
                <a:cs typeface="Times New Roman" panose="02020603050405020304" pitchFamily="18" charset="0"/>
              </a:rPr>
              <a:t> To make the stock manageable and simplify the use of inventory in the organization.</a:t>
            </a:r>
          </a:p>
        </p:txBody>
      </p:sp>
    </p:spTree>
    <p:extLst>
      <p:ext uri="{BB962C8B-B14F-4D97-AF65-F5344CB8AC3E}">
        <p14:creationId xmlns="" xmlns:p14="http://schemas.microsoft.com/office/powerpoint/2010/main" val="1449520300"/>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3639FF-D111-4C7C-98CA-E9FD4E237530}"/>
              </a:ext>
            </a:extLst>
          </p:cNvPr>
          <p:cNvSpPr>
            <a:spLocks noGrp="1"/>
          </p:cNvSpPr>
          <p:nvPr>
            <p:ph type="title"/>
          </p:nvPr>
        </p:nvSpPr>
        <p:spPr>
          <a:xfrm>
            <a:off x="685347" y="452761"/>
            <a:ext cx="7765321" cy="1020932"/>
          </a:xfrm>
        </p:spPr>
        <p:txBody>
          <a:bodyPr>
            <a:normAutofit/>
          </a:bodyPr>
          <a:lstStyle/>
          <a:p>
            <a:r>
              <a:rPr lang="en-US" sz="3200" u="sng" dirty="0">
                <a:latin typeface="Algerian" pitchFamily="82" charset="0"/>
                <a:cs typeface="Times New Roman" panose="02020603050405020304" pitchFamily="18" charset="0"/>
              </a:rPr>
              <a:t>Literature review</a:t>
            </a:r>
          </a:p>
        </p:txBody>
      </p:sp>
      <p:sp>
        <p:nvSpPr>
          <p:cNvPr id="3" name="Content Placeholder 2">
            <a:extLst>
              <a:ext uri="{FF2B5EF4-FFF2-40B4-BE49-F238E27FC236}">
                <a16:creationId xmlns="" xmlns:a16="http://schemas.microsoft.com/office/drawing/2014/main" id="{14819AEA-55B7-AF14-7FC4-3850BF2B3012}"/>
              </a:ext>
            </a:extLst>
          </p:cNvPr>
          <p:cNvSpPr>
            <a:spLocks noGrp="1"/>
          </p:cNvSpPr>
          <p:nvPr>
            <p:ph idx="1"/>
          </p:nvPr>
        </p:nvSpPr>
        <p:spPr>
          <a:xfrm>
            <a:off x="685801" y="1447800"/>
            <a:ext cx="7696200" cy="4800600"/>
          </a:xfrm>
        </p:spPr>
        <p:txBody>
          <a:bodyPr>
            <a:noAutofit/>
          </a:bodyPr>
          <a:lstStyle/>
          <a:p>
            <a:pPr marL="0"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Products are considered as the business resources for the organization. This includes managing the product with appropriate way to review any time as per the requirement. Therefore it is important to have a computer based IMS which has the ability to generate reports, maintain the balance of the stock, details about the purchase and sales in the organization. </a:t>
            </a:r>
            <a:endParaRPr lang="en-US" sz="2000"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Before </a:t>
            </a:r>
            <a:r>
              <a:rPr lang="en-US" sz="2000" dirty="0">
                <a:latin typeface="Times New Roman" panose="02020603050405020304" pitchFamily="18" charset="0"/>
                <a:cs typeface="Times New Roman" panose="02020603050405020304" pitchFamily="18" charset="0"/>
              </a:rPr>
              <a:t>developing this application we came up with 2 Inventory Management System existing in the market, which helps to give the knowledge for the development of our project. These application software are only used by the large organization but so we came up with the application which can be used by the small company for the management of their stock in the production houses. </a:t>
            </a:r>
            <a:endParaRPr lang="en-US" sz="2000"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analyzing the other inventory management system we decided to include some of common and key features that should be included in every inventory management system. So we decided to include those things that help the small organization in a way or other.</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72263428"/>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6965245" cy="1143000"/>
          </a:xfrm>
        </p:spPr>
        <p:txBody>
          <a:bodyPr>
            <a:normAutofit/>
          </a:bodyPr>
          <a:lstStyle/>
          <a:p>
            <a:r>
              <a:rPr lang="en-GB" sz="3600" u="sng" dirty="0" smtClean="0">
                <a:latin typeface="Algerian" pitchFamily="82" charset="0"/>
              </a:rPr>
              <a:t>ENTITY-RELATION </a:t>
            </a:r>
            <a:r>
              <a:rPr lang="en-GB" sz="3600" u="sng" dirty="0" err="1" smtClean="0">
                <a:latin typeface="Algerian" pitchFamily="82" charset="0"/>
              </a:rPr>
              <a:t>dIAGRAM</a:t>
            </a:r>
            <a:endParaRPr lang="en-GB" sz="3600" u="sng" dirty="0">
              <a:latin typeface="Algerian" pitchFamily="82" charset="0"/>
            </a:endParaRPr>
          </a:p>
        </p:txBody>
      </p:sp>
      <p:pic>
        <p:nvPicPr>
          <p:cNvPr id="5" name="Content Placeholder 4"/>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762000" y="1295400"/>
            <a:ext cx="7620000" cy="4953000"/>
          </a:xfrm>
          <a:prstGeom prst="rect">
            <a:avLst/>
          </a:prstGeom>
        </p:spPr>
      </p:pic>
    </p:spTree>
    <p:extLst>
      <p:ext uri="{BB962C8B-B14F-4D97-AF65-F5344CB8AC3E}">
        <p14:creationId xmlns="" xmlns:p14="http://schemas.microsoft.com/office/powerpoint/2010/main" val="2658343558"/>
      </p:ext>
    </p:extLst>
  </p:cSld>
  <p:clrMapOvr>
    <a:masterClrMapping/>
  </p:clrMapOvr>
  <p:transition spd="med">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193</TotalTime>
  <Words>1486</Words>
  <Application>Microsoft Office PowerPoint</Application>
  <PresentationFormat>On-screen Show (4:3)</PresentationFormat>
  <Paragraphs>107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Pushpin</vt:lpstr>
      <vt:lpstr>Visveswaraya Technological University Belagavi, Karnataka, India -590018</vt:lpstr>
      <vt:lpstr>Acknowledgement</vt:lpstr>
      <vt:lpstr>ABSTRACT</vt:lpstr>
      <vt:lpstr>INTRODUCTION </vt:lpstr>
      <vt:lpstr>Problem statement </vt:lpstr>
      <vt:lpstr>Background and  Motivation</vt:lpstr>
      <vt:lpstr>Objective</vt:lpstr>
      <vt:lpstr>Literature review</vt:lpstr>
      <vt:lpstr>ENTITY-RELATION dIAGRAM</vt:lpstr>
      <vt:lpstr>USE-CASE DIAGRAM</vt:lpstr>
      <vt:lpstr>ACTIVITY DIAGRAM</vt:lpstr>
      <vt:lpstr>RELATION BETWEEN TABLES</vt:lpstr>
      <vt:lpstr>USER INTERFACE DIAGRAM</vt:lpstr>
      <vt:lpstr>Admin Dashboard</vt:lpstr>
      <vt:lpstr>Add Product</vt:lpstr>
      <vt:lpstr>View Sales Report</vt:lpstr>
      <vt:lpstr>Tools</vt:lpstr>
      <vt:lpstr>Requirements</vt:lpstr>
      <vt:lpstr>IMPLEMENTATION</vt:lpstr>
      <vt:lpstr>TESTING</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Hi</cp:lastModifiedBy>
  <cp:revision>23</cp:revision>
  <dcterms:created xsi:type="dcterms:W3CDTF">2024-02-19T09:38:01Z</dcterms:created>
  <dcterms:modified xsi:type="dcterms:W3CDTF">2024-03-18T13:54:37Z</dcterms:modified>
</cp:coreProperties>
</file>