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1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69" r:id="rId11"/>
    <p:sldId id="275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0594-C042-45AA-8A78-B480BC46097A}">
          <p14:sldIdLst>
            <p14:sldId id="256"/>
            <p14:sldId id="271"/>
            <p14:sldId id="272"/>
            <p14:sldId id="273"/>
            <p14:sldId id="274"/>
          </p14:sldIdLst>
        </p14:section>
        <p14:section name="Untitled Section" id="{4FAFA1DD-D245-4CF7-B4CF-25C394FF531D}">
          <p14:sldIdLst>
            <p14:sldId id="276"/>
            <p14:sldId id="277"/>
            <p14:sldId id="278"/>
            <p14:sldId id="279"/>
            <p14:sldId id="269"/>
            <p14:sldId id="27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image" Target="../media/image6.png" /><Relationship Id="rId4" Type="http://schemas.openxmlformats.org/officeDocument/2006/relationships/image" Target="../media/image9.png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image" Target="../media/image10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87DF-AFA3-44CA-9E40-A4038FA818E8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01EF-A097-4524-A900-150ED18CA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501EF-A097-4524-A900-150ED18CAA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8DA560-BF73-4886-9E88-8FFBEF6F2F0A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E3E38C-FC2E-49F0-970C-2328A6124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>
    <p:wip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navuikey/bigmart-eda-with-complete-explanation" TargetMode="External" /><Relationship Id="rId2" Type="http://schemas.openxmlformats.org/officeDocument/2006/relationships/hyperlink" Target="https://www.kaggle.com/code/startupsci/titanic-data-science-solutions" TargetMode="Externa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oleObject" Target="../embeddings/oleObject2.bin" /><Relationship Id="rId7" Type="http://schemas.openxmlformats.org/officeDocument/2006/relationships/oleObject" Target="../embeddings/oleObject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7.png" /><Relationship Id="rId5" Type="http://schemas.openxmlformats.org/officeDocument/2006/relationships/oleObject" Target="../embeddings/oleObject3.bin" /><Relationship Id="rId10" Type="http://schemas.openxmlformats.org/officeDocument/2006/relationships/image" Target="../media/image9.png" /><Relationship Id="rId4" Type="http://schemas.openxmlformats.org/officeDocument/2006/relationships/image" Target="../media/image6.png" /><Relationship Id="rId9" Type="http://schemas.openxmlformats.org/officeDocument/2006/relationships/oleObject" Target="../embeddings/oleObject5.bin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1.png" /><Relationship Id="rId5" Type="http://schemas.openxmlformats.org/officeDocument/2006/relationships/oleObject" Target="../embeddings/oleObject7.bin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246856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VISVESVARAYA TECHNOLOGICAL UNIVERSITY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 COLLEGE OF ENGINEERING AND             TECHNOLOGY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4038600"/>
            <a:ext cx="44958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HARSHITA M. JAIN  (1BC21AI005)</a:t>
            </a:r>
          </a:p>
          <a:p>
            <a:pP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Artificial Intelligence and Machine Learning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4038600"/>
            <a:ext cx="3810000" cy="208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faculty:</a:t>
            </a:r>
          </a:p>
          <a:p>
            <a:pPr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KASILINGAM (ME in CSE)</a:t>
            </a:r>
          </a:p>
          <a:p>
            <a:pPr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300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00735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738057"/>
            <a:ext cx="118864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57200" y="2667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INTERNSHIP REPORT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21INT49 - INTERNSHIP/PROFESSIONAL PRACTICE 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CERTIFICATE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rectole0000000004"/>
          <p:cNvGraphicFramePr>
            <a:graphicFrameLocks/>
          </p:cNvGraphicFramePr>
          <p:nvPr/>
        </p:nvGraphicFramePr>
        <p:xfrm>
          <a:off x="685800" y="1143000"/>
          <a:ext cx="7239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2049" name="rectole0000000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2390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b="1" dirty="0">
              <a:hlinkClick r:id="rId2"/>
            </a:endParaRPr>
          </a:p>
          <a:p>
            <a:pPr lvl="0"/>
            <a:r>
              <a:rPr lang="en-US" b="1" dirty="0">
                <a:hlinkClick r:id="rId2"/>
              </a:rPr>
              <a:t>https://www.kaggle.com/code/startupsci/titanic-data-science-solutions</a:t>
            </a:r>
            <a:endParaRPr lang="en-US" dirty="0"/>
          </a:p>
          <a:p>
            <a:pPr lvl="0"/>
            <a:r>
              <a:rPr lang="en-US" b="1" dirty="0">
                <a:hlinkClick r:id="rId3"/>
              </a:rPr>
              <a:t>https://www.kaggle.com/code/pranavuikey/bigmart-eda-with-complete-explanation</a:t>
            </a: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09600"/>
            <a:ext cx="74676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</a:p>
          <a:p>
            <a:pPr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main objective of this internship is to enhance our skill and knowledge in the current working industries. </a:t>
            </a:r>
            <a:endParaRPr lang="en-GB" dirty="0"/>
          </a:p>
          <a:p>
            <a:pPr algn="just"/>
            <a:r>
              <a:rPr lang="en-US" dirty="0"/>
              <a:t>Based on this objective, we learnt the major scripting language, </a:t>
            </a:r>
            <a:r>
              <a:rPr lang="en-US" i="1" dirty="0"/>
              <a:t>Python a</a:t>
            </a:r>
            <a:r>
              <a:rPr lang="en-US" dirty="0"/>
              <a:t>nd </a:t>
            </a:r>
            <a:r>
              <a:rPr lang="en-US" i="1" dirty="0"/>
              <a:t>Data Machine Learning With Python u</a:t>
            </a:r>
            <a:r>
              <a:rPr lang="en-US" dirty="0"/>
              <a:t>sing </a:t>
            </a:r>
            <a:r>
              <a:rPr lang="en-US" i="1" dirty="0"/>
              <a:t>Pandas, </a:t>
            </a:r>
            <a:r>
              <a:rPr lang="en-US" i="1" dirty="0" err="1"/>
              <a:t>Matplotlib</a:t>
            </a:r>
            <a:r>
              <a:rPr lang="en-US" i="1" dirty="0"/>
              <a:t>, </a:t>
            </a:r>
            <a:r>
              <a:rPr lang="en-US" i="1" dirty="0" err="1"/>
              <a:t>Seaborn</a:t>
            </a:r>
            <a:r>
              <a:rPr lang="en-US" i="1" dirty="0"/>
              <a:t>, ML Algorithms </a:t>
            </a:r>
            <a:r>
              <a:rPr lang="en-US" dirty="0"/>
              <a:t>and some other python libraries.</a:t>
            </a:r>
          </a:p>
          <a:p>
            <a:pPr algn="just"/>
            <a:r>
              <a:rPr lang="en-US" dirty="0"/>
              <a:t>The course is supplemented with many hands-on labs, Understanding the design and development of  the </a:t>
            </a:r>
            <a:r>
              <a:rPr lang="en-US" dirty="0" err="1"/>
              <a:t>IoT</a:t>
            </a:r>
            <a:r>
              <a:rPr lang="en-US" dirty="0"/>
              <a:t> and </a:t>
            </a:r>
            <a:r>
              <a:rPr lang="en-US" dirty="0" err="1"/>
              <a:t>analysing</a:t>
            </a:r>
            <a:r>
              <a:rPr lang="en-US" dirty="0"/>
              <a:t> the complete </a:t>
            </a:r>
            <a:r>
              <a:rPr lang="en-US" b="1" dirty="0"/>
              <a:t>EDA</a:t>
            </a:r>
            <a:r>
              <a:rPr lang="en-US" dirty="0"/>
              <a:t> (Exploratory Data Analysis) of the given datasets.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340352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National Instruments Innovation Center</a:t>
            </a:r>
            <a:r>
              <a:rPr lang="en-US" sz="2200" dirty="0"/>
              <a:t>, center of excellence was established in 2015 under the department of electronic and communication Engineering in collaboration with </a:t>
            </a:r>
            <a:r>
              <a:rPr lang="en-US" sz="2200" b="1" dirty="0"/>
              <a:t>National Instruments Pvt. Ltd </a:t>
            </a:r>
            <a:r>
              <a:rPr lang="en-US" sz="2200" dirty="0"/>
              <a:t>the world’s largest company dedicated to virtual instrumentation technology.</a:t>
            </a:r>
          </a:p>
          <a:p>
            <a:pPr algn="just"/>
            <a:r>
              <a:rPr lang="en-US" sz="2200" dirty="0"/>
              <a:t>This center has complete NI platform of both software and hardware as </a:t>
            </a:r>
            <a:r>
              <a:rPr lang="en-US" sz="2200" b="1" dirty="0"/>
              <a:t>LabVIEW-2015</a:t>
            </a:r>
            <a:r>
              <a:rPr lang="en-US" sz="2200" dirty="0"/>
              <a:t> (Full Development System, Professional Development System, Vision Development Module, etc.), </a:t>
            </a:r>
            <a:r>
              <a:rPr lang="en-US" sz="2200" dirty="0" err="1"/>
              <a:t>Multisim</a:t>
            </a:r>
            <a:r>
              <a:rPr lang="en-US" sz="2200" dirty="0"/>
              <a:t>, NI </a:t>
            </a:r>
            <a:r>
              <a:rPr lang="en-US" sz="2200" dirty="0" err="1"/>
              <a:t>MyRIO</a:t>
            </a:r>
            <a:r>
              <a:rPr lang="en-US" sz="2200" dirty="0"/>
              <a:t>, NI </a:t>
            </a:r>
            <a:r>
              <a:rPr lang="en-US" sz="2200" dirty="0" err="1"/>
              <a:t>MyDAQ</a:t>
            </a:r>
            <a:r>
              <a:rPr lang="en-US" sz="2200" dirty="0"/>
              <a:t>, Wireless Sensor Network, ELVIS Board, NI Smart Camera, Robotic starter kit </a:t>
            </a:r>
            <a:r>
              <a:rPr lang="en-US" sz="2200" dirty="0" err="1"/>
              <a:t>Mechatronics</a:t>
            </a:r>
            <a:r>
              <a:rPr lang="en-US" sz="2200" dirty="0"/>
              <a:t> kits etc. </a:t>
            </a:r>
          </a:p>
          <a:p>
            <a:pPr algn="just"/>
            <a:endParaRPr lang="en-US" sz="2200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3886200" y="914400"/>
          <a:ext cx="234081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40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914400"/>
                        <a:ext cx="2340811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1066800"/>
            <a:ext cx="127413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4248"/>
            <a:ext cx="746760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		The duration of the internship was for 6 weeks, from 23</a:t>
            </a:r>
            <a:r>
              <a:rPr lang="en-US" sz="2800" baseline="30000" dirty="0"/>
              <a:t>rd</a:t>
            </a:r>
            <a:r>
              <a:rPr lang="en-US" sz="2800" dirty="0"/>
              <a:t> September 2022 to 18</a:t>
            </a:r>
            <a:r>
              <a:rPr lang="en-US" sz="2800" baseline="30000" dirty="0"/>
              <a:t>th</a:t>
            </a:r>
            <a:r>
              <a:rPr lang="en-US" sz="2800" dirty="0"/>
              <a:t> November 2022.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project was based on the analyzing the given data with the help of python libraries such as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 etc.</a:t>
            </a:r>
          </a:p>
          <a:p>
            <a:pPr algn="just"/>
            <a:r>
              <a:rPr lang="en-US" dirty="0"/>
              <a:t>By using the following steps, we have analyzed and done the complete </a:t>
            </a:r>
            <a:r>
              <a:rPr lang="en-US" b="1" dirty="0"/>
              <a:t>EDA</a:t>
            </a:r>
            <a:r>
              <a:rPr lang="en-US" dirty="0"/>
              <a:t> (Exploratory Data Analysis) of the given datasets:</a:t>
            </a:r>
          </a:p>
          <a:p>
            <a:pPr algn="just">
              <a:buNone/>
            </a:pPr>
            <a:r>
              <a:rPr lang="en-US" dirty="0"/>
              <a:t>1. </a:t>
            </a:r>
            <a:r>
              <a:rPr lang="en-US" b="1" dirty="0"/>
              <a:t>Titanic</a:t>
            </a:r>
            <a:r>
              <a:rPr lang="en-US" dirty="0"/>
              <a:t> (with Target column </a:t>
            </a:r>
            <a:r>
              <a:rPr lang="en-US" b="1" dirty="0"/>
              <a:t>'Survived'</a:t>
            </a:r>
            <a:r>
              <a:rPr lang="en-US" dirty="0"/>
              <a:t>) </a:t>
            </a:r>
          </a:p>
          <a:p>
            <a:pPr algn="just">
              <a:buNone/>
            </a:pPr>
            <a:r>
              <a:rPr lang="en-US" dirty="0"/>
              <a:t>2. </a:t>
            </a:r>
            <a:r>
              <a:rPr lang="en-US" b="1" dirty="0" err="1"/>
              <a:t>BigMart</a:t>
            </a:r>
            <a:r>
              <a:rPr lang="en-US" dirty="0"/>
              <a:t> (with Target column </a:t>
            </a:r>
            <a:r>
              <a:rPr lang="en-US" b="1" dirty="0"/>
              <a:t>‘Item outlet sales'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The aim of this project is to represent statistics of the attrition trends and its causes by the help of graphs and charts.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lnSpcReduction="10000"/>
          </a:bodyPr>
          <a:lstStyle/>
          <a:p>
            <a:pPr marL="457200" lvl="0" indent="-457200" algn="ctr">
              <a:buNone/>
            </a:pPr>
            <a:r>
              <a:rPr lang="en-US" b="1" dirty="0"/>
              <a:t>Steps followed to analyze the datasets:</a:t>
            </a:r>
          </a:p>
          <a:p>
            <a:pPr marL="457200" lvl="0" indent="-457200" algn="ctr">
              <a:buNone/>
            </a:pPr>
            <a:endParaRPr lang="en-US" b="1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Data Collection: </a:t>
            </a:r>
            <a:r>
              <a:rPr lang="en-US" dirty="0"/>
              <a:t>Data can come from different databases, web servers, log files, social media, excel and CSV files, etc.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Data Preparation: </a:t>
            </a:r>
            <a:r>
              <a:rPr lang="en-US" dirty="0"/>
              <a:t>It involves cleaning the data to remove unwanted and redundant values, converting it into the right format, and making it ready for analysis.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Data Exploration: </a:t>
            </a:r>
            <a:r>
              <a:rPr lang="en-US" dirty="0"/>
              <a:t>After the data is ready, data   exploration is done using   various data visualization techniques to find unseen trends from the data.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/>
              <a:t>Result interpretation: </a:t>
            </a:r>
            <a:r>
              <a:rPr lang="en-US" dirty="0"/>
              <a:t>The final step is to derive meaningful results and check if the output is in line with your expected results.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2524"/>
            <a:ext cx="7467600" cy="6092952"/>
          </a:xfrm>
        </p:spPr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en-US" b="1" dirty="0"/>
              <a:t>The Problem Statement</a:t>
            </a:r>
            <a:r>
              <a:rPr lang="hg-IN" b="1" dirty="0"/>
              <a:t> </a:t>
            </a:r>
            <a:r>
              <a:rPr lang="en-GB" b="1" dirty="0"/>
              <a:t>1-</a:t>
            </a:r>
            <a:r>
              <a:rPr lang="en-US" b="1" dirty="0"/>
              <a:t> TITANIC: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On April 15, 1912, during her maiden voyage, the Titanic sank after colliding with an iceberg, killing 1502 out of 2224 passengers and crew. Translated </a:t>
            </a:r>
            <a:r>
              <a:rPr lang="en-US" b="1" dirty="0"/>
              <a:t>32% survival rate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ctr">
              <a:buNone/>
            </a:pPr>
            <a:r>
              <a:rPr lang="en-US" b="1" dirty="0"/>
              <a:t>The Problem Statement</a:t>
            </a:r>
            <a:r>
              <a:rPr lang="hg-IN" b="1" dirty="0"/>
              <a:t> 2</a:t>
            </a:r>
            <a:r>
              <a:rPr lang="en-US" b="1" dirty="0"/>
              <a:t>- BIGMART:</a:t>
            </a:r>
          </a:p>
          <a:p>
            <a:pPr lvl="0" algn="ctr">
              <a:buNone/>
            </a:pPr>
            <a:endParaRPr lang="en-US" dirty="0"/>
          </a:p>
          <a:p>
            <a:pPr algn="just"/>
            <a:r>
              <a:rPr lang="en-US" dirty="0"/>
              <a:t>The data scientists at </a:t>
            </a:r>
            <a:r>
              <a:rPr lang="en-US" dirty="0" err="1"/>
              <a:t>BigMart</a:t>
            </a:r>
            <a:r>
              <a:rPr lang="en-US" dirty="0"/>
              <a:t> have collected sales data for 1559 products across 10 stores in different cities for the year 2013. </a:t>
            </a:r>
          </a:p>
          <a:p>
            <a:pPr algn="just"/>
            <a:r>
              <a:rPr lang="en-US" dirty="0"/>
              <a:t>The aim of the project is to build a predictive model to find out the sales of each product at a particular store so that it would help the decision makers at </a:t>
            </a:r>
            <a:r>
              <a:rPr lang="en-US" dirty="0" err="1"/>
              <a:t>BigMart</a:t>
            </a:r>
            <a:r>
              <a:rPr lang="en-US" dirty="0"/>
              <a:t> to find out the properties of any product or store, which play a key role in increasing the overall sales.</a:t>
            </a:r>
          </a:p>
          <a:p>
            <a:pPr lvl="0" algn="just"/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04800" y="228600"/>
          <a:ext cx="8186351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430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186351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28600" y="2590800"/>
          <a:ext cx="819426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8194261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228600" y="4800600"/>
          <a:ext cx="84137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7" imgW="0" imgH="0" progId="StaticMetafile">
                  <p:embed/>
                </p:oleObj>
              </mc:Choice>
              <mc:Fallback>
                <p:oleObj name="Picture" r:id="rId7" imgW="0" imgH="0" progId="StaticMetafile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0600"/>
                        <a:ext cx="841375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209800" y="5334000"/>
          <a:ext cx="6400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9" imgW="0" imgH="0" progId="StaticMetafile">
                  <p:embed/>
                </p:oleObj>
              </mc:Choice>
              <mc:Fallback>
                <p:oleObj name="Picture" r:id="rId9" imgW="0" imgH="0" progId="StaticMetafile">
                  <p:embed/>
                  <p:pic>
                    <p:nvPicPr>
                      <p:cNvPr id="43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6400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15982C-F26A-5A7F-7D5F-DC59964E280D}"/>
              </a:ext>
            </a:extLst>
          </p:cNvPr>
          <p:cNvSpPr txBox="1"/>
          <p:nvPr/>
        </p:nvSpPr>
        <p:spPr>
          <a:xfrm>
            <a:off x="2612076" y="228600"/>
            <a:ext cx="342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g-IN" u="sng" dirty="0"/>
              <a:t>SNAPSHOTS OF TITANIC </a:t>
            </a:r>
            <a:endParaRPr lang="en-US" u="sng" dirty="0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821277"/>
              </p:ext>
            </p:extLst>
          </p:nvPr>
        </p:nvGraphicFramePr>
        <p:xfrm>
          <a:off x="1392767" y="674133"/>
          <a:ext cx="5955453" cy="275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44033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67" y="674133"/>
                        <a:ext cx="5955453" cy="27548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241023"/>
              </p:ext>
            </p:extLst>
          </p:nvPr>
        </p:nvGraphicFramePr>
        <p:xfrm>
          <a:off x="1530774" y="3505200"/>
          <a:ext cx="567944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5" imgW="0" imgH="0" progId="StaticMetafile">
                  <p:embed/>
                </p:oleObj>
              </mc:Choice>
              <mc:Fallback>
                <p:oleObj name="Picture" r:id="rId5" imgW="0" imgH="0" progId="StaticMetafile">
                  <p:embed/>
                  <p:pic>
                    <p:nvPicPr>
                      <p:cNvPr id="4403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774" y="3505200"/>
                        <a:ext cx="5679440" cy="320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C8A046-1714-7FA5-5C5D-8740D9D2A3BE}"/>
              </a:ext>
            </a:extLst>
          </p:cNvPr>
          <p:cNvSpPr txBox="1"/>
          <p:nvPr/>
        </p:nvSpPr>
        <p:spPr>
          <a:xfrm>
            <a:off x="3657600" y="25264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5383A-B686-8B74-F207-105620AEC749}"/>
              </a:ext>
            </a:extLst>
          </p:cNvPr>
          <p:cNvSpPr txBox="1"/>
          <p:nvPr/>
        </p:nvSpPr>
        <p:spPr>
          <a:xfrm>
            <a:off x="2612076" y="228600"/>
            <a:ext cx="342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g-IN" u="sng" dirty="0"/>
              <a:t>SNAPSHOTS OF BIGMART</a:t>
            </a:r>
            <a:endParaRPr lang="en-US" u="sng" dirty="0"/>
          </a:p>
        </p:txBody>
      </p:sp>
    </p:spTree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522</TotalTime>
  <Words>578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VISVESVARAYA TECHNOLOGICAL UNIVERSITY    BANGALORE COLLEGE OF ENGINEERING AND             TECHNOLOGY</vt:lpstr>
      <vt:lpstr>OBJECTIVE </vt:lpstr>
      <vt:lpstr>ABOUT THE COMPANY </vt:lpstr>
      <vt:lpstr>DURATION</vt:lpstr>
      <vt:lpstr>ABOUT THE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 Itar</dc:creator>
  <cp:lastModifiedBy>harshitam2003@gmail.com</cp:lastModifiedBy>
  <cp:revision>64</cp:revision>
  <dcterms:created xsi:type="dcterms:W3CDTF">2023-04-02T15:49:00Z</dcterms:created>
  <dcterms:modified xsi:type="dcterms:W3CDTF">2023-09-23T03:02:46Z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0D7B824AC1D54DBCB867BBC5F8819CAD</vt:lpwstr>
  </property>
  <property fmtid="{D5CDD505-2E9C-101B-9397-08002B2CF9AE}" pid="3" name="KSOProductBuildVer">
    <vt:lpwstr>1033-11.2.0.11513</vt:lpwstr>
  </property>
</Properties>
</file>