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60" r:id="rId3"/>
    <p:sldId id="257" r:id="rId4"/>
    <p:sldId id="258" r:id="rId5"/>
    <p:sldId id="259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1510-B73D-42A6-BB52-A7D495E803B9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A4C0-DF4A-4912-95B2-6092BB4C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98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1510-B73D-42A6-BB52-A7D495E803B9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A4C0-DF4A-4912-95B2-6092BB4C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1510-B73D-42A6-BB52-A7D495E803B9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A4C0-DF4A-4912-95B2-6092BB4C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24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1510-B73D-42A6-BB52-A7D495E803B9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A4C0-DF4A-4912-95B2-6092BB4C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63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1510-B73D-42A6-BB52-A7D495E803B9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A4C0-DF4A-4912-95B2-6092BB4C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43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1510-B73D-42A6-BB52-A7D495E803B9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A4C0-DF4A-4912-95B2-6092BB4C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3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1510-B73D-42A6-BB52-A7D495E803B9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A4C0-DF4A-4912-95B2-6092BB4C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6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1510-B73D-42A6-BB52-A7D495E803B9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A4C0-DF4A-4912-95B2-6092BB4C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2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1510-B73D-42A6-BB52-A7D495E803B9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A4C0-DF4A-4912-95B2-6092BB4C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8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1510-B73D-42A6-BB52-A7D495E803B9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A4C0-DF4A-4912-95B2-6092BB4C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4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1510-B73D-42A6-BB52-A7D495E803B9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A4C0-DF4A-4912-95B2-6092BB4C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1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1510-B73D-42A6-BB52-A7D495E803B9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A4C0-DF4A-4912-95B2-6092BB4C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97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1510-B73D-42A6-BB52-A7D495E803B9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A4C0-DF4A-4912-95B2-6092BB4C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84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5E31510-B73D-42A6-BB52-A7D495E803B9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B4BA4C0-DF4A-4912-95B2-6092BB4C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4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5E31510-B73D-42A6-BB52-A7D495E803B9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B4BA4C0-DF4A-4912-95B2-6092BB4C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110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88682" y="3657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430" y="226194"/>
            <a:ext cx="7786838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99411" y="1713297"/>
            <a:ext cx="9500134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ECE597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Special Problems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AUDIO PROCESSING THROUGH T/F ALGORITHMS IMPLEMENTED ON ZEDBOARD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by: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Harshita</a:t>
            </a:r>
            <a:r>
              <a:rPr kumimoji="0" lang="en-US" altLang="en-US" sz="3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Ravi Shankar</a:t>
            </a:r>
          </a:p>
          <a:p>
            <a:pPr algn="r"/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Srinivasa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Virinchi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Palakodety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Hardik Sheladiya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576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HILBERT TRANSFORM 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0"/>
            <a:ext cx="8229600" cy="5105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endParaRPr lang="en-US" altLang="ko-KR" sz="2000" dirty="0"/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/>
              <a:t>Strictly speaking, </a:t>
            </a:r>
            <a:r>
              <a:rPr lang="en-US" altLang="ko-KR" sz="2000" b="1" dirty="0"/>
              <a:t>the Hilbert transform is not a transform</a:t>
            </a:r>
            <a:r>
              <a:rPr lang="en-US" altLang="ko-KR" sz="2000" dirty="0"/>
              <a:t> in this sense</a:t>
            </a:r>
          </a:p>
          <a:p>
            <a:pPr eaLnBrk="1" hangingPunct="1">
              <a:lnSpc>
                <a:spcPct val="90000"/>
              </a:lnSpc>
            </a:pPr>
            <a:endParaRPr lang="en-US" altLang="ko-KR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smtClean="0"/>
              <a:t>First, the result of a Hilbert transform is </a:t>
            </a:r>
            <a:r>
              <a:rPr lang="en-US" altLang="ko-KR" sz="2000" b="1" dirty="0" smtClean="0"/>
              <a:t>not equivalent to the original signal</a:t>
            </a:r>
            <a:r>
              <a:rPr lang="en-US" altLang="ko-KR" sz="2000" dirty="0" smtClean="0"/>
              <a:t>, rather it is a completely different signal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smtClean="0"/>
              <a:t>Second, the Hilbert transform does </a:t>
            </a:r>
            <a:r>
              <a:rPr lang="en-US" altLang="ko-KR" sz="2000" b="1" dirty="0" smtClean="0"/>
              <a:t>not involve a domain change</a:t>
            </a:r>
            <a:r>
              <a:rPr lang="en-US" altLang="ko-KR" sz="2000" dirty="0" smtClean="0"/>
              <a:t>, i.e., the Hilbert transform of a signal x(t) is another signal denoted by         in the same domain (</a:t>
            </a:r>
            <a:r>
              <a:rPr lang="en-US" altLang="ko-KR" sz="2000" dirty="0" err="1" smtClean="0"/>
              <a:t>i.e.,time</a:t>
            </a:r>
            <a:r>
              <a:rPr lang="en-US" altLang="ko-KR" sz="2000" dirty="0" smtClean="0"/>
              <a:t> domain)</a:t>
            </a:r>
          </a:p>
        </p:txBody>
      </p:sp>
      <p:graphicFrame>
        <p:nvGraphicFramePr>
          <p:cNvPr id="512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455050"/>
              </p:ext>
            </p:extLst>
          </p:nvPr>
        </p:nvGraphicFramePr>
        <p:xfrm>
          <a:off x="5051658" y="5236890"/>
          <a:ext cx="530994" cy="342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3" imgW="279279" imgH="203112" progId="Equation.3">
                  <p:embed/>
                </p:oleObj>
              </mc:Choice>
              <mc:Fallback>
                <p:oleObj name="Equation" r:id="rId3" imgW="27927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1658" y="5236890"/>
                        <a:ext cx="530994" cy="3422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9003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HILBERT TRANSFORM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0"/>
            <a:ext cx="8229600" cy="5181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ko-KR" sz="2000" dirty="0"/>
              <a:t>The Hilbert transform of a signal x(t) is a signal </a:t>
            </a:r>
            <a:r>
              <a:rPr lang="en-US" altLang="ko-KR" sz="2000" b="1" i="1" dirty="0"/>
              <a:t>         </a:t>
            </a:r>
            <a:r>
              <a:rPr lang="en-US" altLang="ko-KR" sz="2000" dirty="0"/>
              <a:t>whose frequency components lag the frequency components of x(t) by 90</a:t>
            </a:r>
            <a:r>
              <a:rPr lang="en-US" altLang="ko-KR" sz="2000" dirty="0">
                <a:sym typeface="Symbol" panose="05050102010706020507" pitchFamily="18" charset="2"/>
              </a:rPr>
              <a:t></a:t>
            </a:r>
          </a:p>
          <a:p>
            <a:pPr eaLnBrk="1" hangingPunct="1">
              <a:lnSpc>
                <a:spcPct val="110000"/>
              </a:lnSpc>
            </a:pPr>
            <a:endParaRPr lang="en-US" altLang="ko-KR" sz="2000" dirty="0"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ko-KR" sz="2000" dirty="0" smtClean="0"/>
              <a:t>        has exactly the same frequency components present in x(t) with the same amplitude–except there is a 90</a:t>
            </a:r>
            <a:r>
              <a:rPr lang="en-US" altLang="ko-KR" sz="2000" dirty="0" smtClean="0">
                <a:sym typeface="Symbol" panose="05050102010706020507" pitchFamily="18" charset="2"/>
              </a:rPr>
              <a:t></a:t>
            </a:r>
            <a:r>
              <a:rPr lang="en-US" altLang="ko-KR" sz="2000" dirty="0" smtClean="0"/>
              <a:t> phase delay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sz="2000" dirty="0" smtClean="0"/>
              <a:t>The </a:t>
            </a:r>
            <a:r>
              <a:rPr lang="en-US" altLang="ko-KR" sz="2000" dirty="0" smtClean="0"/>
              <a:t>Hilbert transform of x(t) = </a:t>
            </a:r>
            <a:r>
              <a:rPr lang="en-US" altLang="ko-KR" sz="2000" dirty="0" err="1" smtClean="0"/>
              <a:t>Acos</a:t>
            </a:r>
            <a:r>
              <a:rPr lang="en-US" altLang="ko-KR" sz="2000" dirty="0" smtClean="0"/>
              <a:t>(2</a:t>
            </a:r>
            <a:r>
              <a:rPr lang="en-US" altLang="ko-KR" sz="2000" dirty="0" smtClean="0">
                <a:sym typeface="Symbol" panose="05050102010706020507" pitchFamily="18" charset="2"/>
              </a:rPr>
              <a:t></a:t>
            </a:r>
            <a:r>
              <a:rPr lang="en-US" altLang="ko-KR" sz="2000" dirty="0" smtClean="0"/>
              <a:t>f</a:t>
            </a:r>
            <a:r>
              <a:rPr lang="en-US" altLang="ko-KR" sz="2000" baseline="-25000" dirty="0" smtClean="0"/>
              <a:t>0</a:t>
            </a:r>
            <a:r>
              <a:rPr lang="en-US" altLang="ko-KR" sz="2000" dirty="0" smtClean="0"/>
              <a:t>t + </a:t>
            </a:r>
            <a:r>
              <a:rPr lang="en-US" altLang="ko-KR" sz="2000" dirty="0" smtClean="0">
                <a:sym typeface="Symbol" panose="05050102010706020507" pitchFamily="18" charset="2"/>
              </a:rPr>
              <a:t></a:t>
            </a:r>
            <a:r>
              <a:rPr lang="en-US" altLang="ko-KR" sz="2000" b="1" dirty="0" smtClean="0"/>
              <a:t>) </a:t>
            </a:r>
            <a:r>
              <a:rPr lang="en-US" altLang="ko-KR" sz="2000" dirty="0" smtClean="0"/>
              <a:t>is </a:t>
            </a:r>
            <a:r>
              <a:rPr lang="en-US" altLang="ko-KR" sz="2000" dirty="0" err="1" smtClean="0"/>
              <a:t>Acos</a:t>
            </a:r>
            <a:r>
              <a:rPr lang="en-US" altLang="ko-KR" sz="2000" dirty="0" smtClean="0"/>
              <a:t>(2</a:t>
            </a:r>
            <a:r>
              <a:rPr lang="en-US" altLang="ko-KR" sz="2000" dirty="0" smtClean="0">
                <a:sym typeface="Symbol" panose="05050102010706020507" pitchFamily="18" charset="2"/>
              </a:rPr>
              <a:t></a:t>
            </a:r>
            <a:r>
              <a:rPr lang="en-US" altLang="ko-KR" sz="2000" dirty="0" smtClean="0"/>
              <a:t>f</a:t>
            </a:r>
            <a:r>
              <a:rPr lang="en-US" altLang="ko-KR" sz="2000" baseline="-25000" dirty="0" smtClean="0"/>
              <a:t>0</a:t>
            </a:r>
            <a:r>
              <a:rPr lang="en-US" altLang="ko-KR" sz="2000" dirty="0" smtClean="0"/>
              <a:t>t + </a:t>
            </a:r>
            <a:r>
              <a:rPr lang="en-US" altLang="ko-KR" sz="2000" dirty="0" smtClean="0">
                <a:sym typeface="Symbol" panose="05050102010706020507" pitchFamily="18" charset="2"/>
              </a:rPr>
              <a:t></a:t>
            </a:r>
            <a:r>
              <a:rPr lang="en-US" altLang="ko-KR" sz="2000" b="1" dirty="0" smtClean="0"/>
              <a:t> - </a:t>
            </a:r>
            <a:r>
              <a:rPr lang="en-US" altLang="ko-KR" sz="2000" dirty="0" smtClean="0"/>
              <a:t>90</a:t>
            </a:r>
            <a:r>
              <a:rPr lang="en-US" altLang="ko-KR" sz="2000" dirty="0" smtClean="0">
                <a:sym typeface="Symbol" panose="05050102010706020507" pitchFamily="18" charset="2"/>
              </a:rPr>
              <a:t></a:t>
            </a:r>
            <a:r>
              <a:rPr lang="en-US" altLang="ko-KR" sz="2000" dirty="0" smtClean="0"/>
              <a:t>) = </a:t>
            </a:r>
            <a:r>
              <a:rPr lang="en-US" altLang="ko-KR" sz="2000" dirty="0" err="1" smtClean="0"/>
              <a:t>Asin</a:t>
            </a:r>
            <a:r>
              <a:rPr lang="en-US" altLang="ko-KR" sz="2000" dirty="0" smtClean="0"/>
              <a:t>(2</a:t>
            </a:r>
            <a:r>
              <a:rPr lang="en-US" altLang="ko-KR" sz="2000" dirty="0" smtClean="0">
                <a:sym typeface="Symbol" panose="05050102010706020507" pitchFamily="18" charset="2"/>
              </a:rPr>
              <a:t></a:t>
            </a:r>
            <a:r>
              <a:rPr lang="en-US" altLang="ko-KR" sz="2000" dirty="0" smtClean="0"/>
              <a:t>f</a:t>
            </a:r>
            <a:r>
              <a:rPr lang="en-US" altLang="ko-KR" sz="2000" baseline="-25000" dirty="0" smtClean="0"/>
              <a:t>0</a:t>
            </a:r>
            <a:r>
              <a:rPr lang="en-US" altLang="ko-KR" sz="2000" dirty="0" smtClean="0"/>
              <a:t>t + </a:t>
            </a:r>
            <a:r>
              <a:rPr lang="en-US" altLang="ko-KR" sz="2000" dirty="0" smtClean="0">
                <a:sym typeface="Symbol" panose="05050102010706020507" pitchFamily="18" charset="2"/>
              </a:rPr>
              <a:t></a:t>
            </a:r>
            <a:r>
              <a:rPr lang="en-US" altLang="ko-KR" sz="2000" b="1" dirty="0" smtClean="0"/>
              <a:t>)</a:t>
            </a:r>
            <a:endParaRPr lang="en-US" altLang="ko-KR" sz="2000" dirty="0" smtClean="0"/>
          </a:p>
        </p:txBody>
      </p:sp>
      <p:graphicFrame>
        <p:nvGraphicFramePr>
          <p:cNvPr id="614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158357"/>
              </p:ext>
            </p:extLst>
          </p:nvPr>
        </p:nvGraphicFramePr>
        <p:xfrm>
          <a:off x="7979343" y="1963555"/>
          <a:ext cx="596766" cy="459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3" imgW="279279" imgH="203112" progId="Equation.3">
                  <p:embed/>
                </p:oleObj>
              </mc:Choice>
              <mc:Fallback>
                <p:oleObj name="Equation" r:id="rId3" imgW="27927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9343" y="1963555"/>
                        <a:ext cx="596766" cy="4597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895628"/>
              </p:ext>
            </p:extLst>
          </p:nvPr>
        </p:nvGraphicFramePr>
        <p:xfrm>
          <a:off x="2791326" y="3768123"/>
          <a:ext cx="548640" cy="434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5" imgW="279279" imgH="203112" progId="Equation.3">
                  <p:embed/>
                </p:oleObj>
              </mc:Choice>
              <mc:Fallback>
                <p:oleObj name="Equation" r:id="rId5" imgW="27927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1326" y="3768123"/>
                        <a:ext cx="548640" cy="4345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9573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HILBERT TRANSFORM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015" y="1963554"/>
            <a:ext cx="10308657" cy="4513446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ko-KR" sz="2000" dirty="0"/>
              <a:t>Obviously performing the Hilbert transform on a signal is equivalent to a 90</a:t>
            </a:r>
            <a:r>
              <a:rPr lang="en-US" altLang="ko-KR" sz="2000" dirty="0">
                <a:sym typeface="Symbol" panose="05050102010706020507" pitchFamily="18" charset="2"/>
              </a:rPr>
              <a:t></a:t>
            </a:r>
            <a:r>
              <a:rPr lang="en-US" altLang="ko-KR" sz="2000" dirty="0"/>
              <a:t>  phase shift in all its frequency components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ko-KR" sz="2000" dirty="0"/>
              <a:t>Therefore, </a:t>
            </a:r>
            <a:r>
              <a:rPr lang="en-US" altLang="ko-KR" sz="2000" b="1" dirty="0"/>
              <a:t>the only change that the Hilbert transform performs on a signal is changing its phase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ko-KR" sz="2000" dirty="0"/>
              <a:t>The amplitude of the frequency components of the signal do not change by performing the Hilbert-transform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ko-KR" sz="2000" dirty="0"/>
              <a:t>On the other hand, since performing the Hilbert transform changes cosines into </a:t>
            </a:r>
            <a:r>
              <a:rPr lang="en-US" altLang="ko-KR" sz="2000" dirty="0" err="1"/>
              <a:t>sines</a:t>
            </a:r>
            <a:r>
              <a:rPr lang="en-US" altLang="ko-KR" sz="2000" dirty="0"/>
              <a:t>, the Hilbert transform         of a signal x(t) is orthogonal to x(t)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ko-KR" sz="2000" dirty="0"/>
              <a:t>Also, since the Hilbert transform introduces a 90</a:t>
            </a:r>
            <a:r>
              <a:rPr lang="en-US" altLang="ko-KR" sz="2000" dirty="0">
                <a:sym typeface="Symbol" panose="05050102010706020507" pitchFamily="18" charset="2"/>
              </a:rPr>
              <a:t></a:t>
            </a:r>
            <a:r>
              <a:rPr lang="en-US" altLang="ko-KR" sz="2000" dirty="0"/>
              <a:t> phase shift, carrying it out twice causes a 180</a:t>
            </a:r>
            <a:r>
              <a:rPr lang="en-US" altLang="ko-KR" sz="2000" dirty="0">
                <a:sym typeface="Symbol" panose="05050102010706020507" pitchFamily="18" charset="2"/>
              </a:rPr>
              <a:t></a:t>
            </a:r>
            <a:r>
              <a:rPr lang="en-US" altLang="ko-KR" sz="2000" dirty="0"/>
              <a:t> phase shift, which can cause a sign reversal of the original signal</a:t>
            </a:r>
          </a:p>
        </p:txBody>
      </p:sp>
      <p:graphicFrame>
        <p:nvGraphicFramePr>
          <p:cNvPr id="922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934068"/>
              </p:ext>
            </p:extLst>
          </p:nvPr>
        </p:nvGraphicFramePr>
        <p:xfrm>
          <a:off x="4166134" y="4843915"/>
          <a:ext cx="617621" cy="363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3" imgW="279279" imgH="203112" progId="Equation.3">
                  <p:embed/>
                </p:oleObj>
              </mc:Choice>
              <mc:Fallback>
                <p:oleObj name="Equation" r:id="rId3" imgW="27927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6134" y="4843915"/>
                        <a:ext cx="617621" cy="3633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5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5" imgW="114151" imgH="215619" progId="Equation.3">
                  <p:embed/>
                </p:oleObj>
              </mc:Choice>
              <mc:Fallback>
                <p:oleObj name="Equation" r:id="rId5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389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/>
              <a:t>PROPERTIES OF HILBERT TRANSFORM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2262" y="2281189"/>
            <a:ext cx="11050675" cy="442762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ko-KR" sz="2000" b="1" dirty="0"/>
              <a:t>Evenness and Oddness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ko-KR" sz="2000" dirty="0" smtClean="0"/>
              <a:t>The Hilbert transform of an even signal is odd, and the Hilbert transform of an odd signal is even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ko-KR" sz="2000" b="1" dirty="0"/>
              <a:t>Sign Reversal</a:t>
            </a:r>
          </a:p>
          <a:p>
            <a:pPr lvl="2" eaLnBrk="1" hangingPunct="1">
              <a:defRPr/>
            </a:pPr>
            <a:r>
              <a:rPr lang="en-US" altLang="ko-KR" sz="2000" dirty="0" smtClean="0"/>
              <a:t>Applying the Hilbert-transform operation to a signal twice causes a sign reversal of the signal, i.e.,</a:t>
            </a:r>
          </a:p>
          <a:p>
            <a:pPr lvl="2" eaLnBrk="1" hangingPunct="1">
              <a:defRPr/>
            </a:pPr>
            <a:endParaRPr lang="en-US" altLang="ko-KR" sz="2000" dirty="0" smtClean="0"/>
          </a:p>
          <a:p>
            <a:pPr eaLnBrk="1" hangingPunct="1">
              <a:defRPr/>
            </a:pPr>
            <a:r>
              <a:rPr lang="en-US" altLang="ko-KR" sz="2000" b="1" dirty="0" smtClean="0"/>
              <a:t>Energy</a:t>
            </a:r>
          </a:p>
          <a:p>
            <a:pPr lvl="2" eaLnBrk="1" hangingPunct="1">
              <a:defRPr/>
            </a:pPr>
            <a:r>
              <a:rPr lang="en-US" altLang="ko-KR" sz="2000" dirty="0" smtClean="0"/>
              <a:t>The energy content of a signal is equal to the energy content of its Hilbert transform</a:t>
            </a:r>
          </a:p>
          <a:p>
            <a:pPr eaLnBrk="1" hangingPunct="1">
              <a:defRPr/>
            </a:pPr>
            <a:r>
              <a:rPr lang="en-US" altLang="ko-KR" sz="2000" b="1" dirty="0" smtClean="0"/>
              <a:t>Orthogonality</a:t>
            </a:r>
          </a:p>
          <a:p>
            <a:pPr lvl="2" eaLnBrk="1" hangingPunct="1">
              <a:defRPr/>
            </a:pPr>
            <a:r>
              <a:rPr lang="en-US" altLang="ko-KR" sz="2000" dirty="0" smtClean="0"/>
              <a:t>The signal </a:t>
            </a:r>
            <a:r>
              <a:rPr lang="en-US" altLang="ko-KR" sz="2000" i="1" dirty="0" smtClean="0"/>
              <a:t>x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t</a:t>
            </a:r>
            <a:r>
              <a:rPr lang="en-US" altLang="ko-KR" sz="2000" dirty="0" smtClean="0"/>
              <a:t>)</a:t>
            </a:r>
            <a:r>
              <a:rPr lang="en-US" altLang="ko-KR" sz="2000" b="1" i="1" dirty="0" smtClean="0"/>
              <a:t> </a:t>
            </a:r>
            <a:r>
              <a:rPr lang="en-US" altLang="ko-KR" sz="2000" dirty="0" smtClean="0"/>
              <a:t>and its Hilbert transform are orthogonal</a:t>
            </a:r>
          </a:p>
          <a:p>
            <a:pPr lvl="2" eaLnBrk="1" hangingPunct="1">
              <a:defRPr/>
            </a:pPr>
            <a:endParaRPr lang="en-US" altLang="ko-KR" sz="2000" dirty="0" smtClean="0"/>
          </a:p>
          <a:p>
            <a:pPr marL="914400" lvl="2" indent="0">
              <a:lnSpc>
                <a:spcPct val="90000"/>
              </a:lnSpc>
              <a:buNone/>
              <a:defRPr/>
            </a:pPr>
            <a:endParaRPr lang="en-US" altLang="ko-KR" sz="2000" dirty="0" smtClean="0"/>
          </a:p>
        </p:txBody>
      </p:sp>
      <p:graphicFrame>
        <p:nvGraphicFramePr>
          <p:cNvPr id="10245" name="Object 6"/>
          <p:cNvGraphicFramePr>
            <a:graphicFrameLocks noChangeAspect="1"/>
          </p:cNvGraphicFramePr>
          <p:nvPr/>
        </p:nvGraphicFramePr>
        <p:xfrm>
          <a:off x="3124200" y="3568700"/>
          <a:ext cx="19050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3" imgW="749160" imgH="253800" progId="Equation.3">
                  <p:embed/>
                </p:oleObj>
              </mc:Choice>
              <mc:Fallback>
                <p:oleObj name="Equation" r:id="rId3" imgW="7491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568700"/>
                        <a:ext cx="19050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4312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Comparing STFT, SSP, and Hilbert Transform</a:t>
            </a:r>
          </a:p>
          <a:p>
            <a:endParaRPr lang="en-US" sz="2000" dirty="0"/>
          </a:p>
          <a:p>
            <a:r>
              <a:rPr lang="en-US" sz="2000" dirty="0" smtClean="0"/>
              <a:t>The STFT Software execution time is 3.626msec and Hardware execution time is 4.276msec</a:t>
            </a:r>
          </a:p>
          <a:p>
            <a:r>
              <a:rPr lang="en-US" sz="2000" dirty="0" smtClean="0"/>
              <a:t>The SSP Software execution time is 1.113msec and Hardware execution time is 1.761msec</a:t>
            </a:r>
          </a:p>
          <a:p>
            <a:r>
              <a:rPr lang="en-US" sz="2000" dirty="0" smtClean="0"/>
              <a:t>The Hilbert Transform </a:t>
            </a:r>
            <a:r>
              <a:rPr lang="en-US" sz="2000" dirty="0"/>
              <a:t>Software execution time is </a:t>
            </a:r>
            <a:r>
              <a:rPr lang="en-US" sz="2000" dirty="0" smtClean="0"/>
              <a:t>4.656msec </a:t>
            </a:r>
            <a:r>
              <a:rPr lang="en-US" sz="2000" dirty="0"/>
              <a:t>and Hardware execution time is </a:t>
            </a:r>
            <a:r>
              <a:rPr lang="en-US" sz="2000" dirty="0" smtClean="0"/>
              <a:t>5.285msec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2838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51768"/>
          </a:xfrm>
        </p:spPr>
        <p:txBody>
          <a:bodyPr>
            <a:noAutofit/>
          </a:bodyPr>
          <a:lstStyle/>
          <a:p>
            <a:endParaRPr lang="en-US" sz="2000" dirty="0" smtClean="0"/>
          </a:p>
          <a:p>
            <a:r>
              <a:rPr lang="en-US" sz="2000" dirty="0"/>
              <a:t>A normal human hearing range is 20Hz to 20kHz and the signals which produce these audible vibrations are audio signals. </a:t>
            </a:r>
            <a:endParaRPr lang="en-US" sz="2000" dirty="0" smtClean="0"/>
          </a:p>
          <a:p>
            <a:r>
              <a:rPr lang="en-US" sz="2000" dirty="0" smtClean="0"/>
              <a:t>Audio </a:t>
            </a:r>
            <a:r>
              <a:rPr lang="en-US" sz="2000" dirty="0"/>
              <a:t>signals are information rich nonstationary signals that play an important role in our day-to-day communication, perception of environment, and </a:t>
            </a:r>
            <a:r>
              <a:rPr lang="en-US" sz="2000" dirty="0" smtClean="0"/>
              <a:t>entertainment.</a:t>
            </a:r>
          </a:p>
          <a:p>
            <a:r>
              <a:rPr lang="en-US" sz="2000" dirty="0" smtClean="0"/>
              <a:t>Time and frequency alone are inadequate to analyze signals due to their </a:t>
            </a:r>
            <a:r>
              <a:rPr lang="en-US" sz="2000" dirty="0"/>
              <a:t>non-stationary </a:t>
            </a:r>
            <a:r>
              <a:rPr lang="en-US" sz="2000" dirty="0" smtClean="0"/>
              <a:t>nature. Hence, joint </a:t>
            </a:r>
            <a:r>
              <a:rPr lang="en-US" sz="2000" dirty="0"/>
              <a:t>time-frequency (TF) approach </a:t>
            </a:r>
            <a:r>
              <a:rPr lang="en-US" sz="2000" dirty="0" smtClean="0"/>
              <a:t>more </a:t>
            </a:r>
            <a:r>
              <a:rPr lang="en-US" sz="2000" dirty="0"/>
              <a:t>efficiently process these signals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Here we have processed audio signal using Short Time Fourier Transform, Split Spectrum Processing and Hilbert Transform and compared the results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2744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Time Fourier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28256"/>
          </a:xfrm>
        </p:spPr>
        <p:txBody>
          <a:bodyPr/>
          <a:lstStyle/>
          <a:p>
            <a:r>
              <a:rPr lang="en-US" sz="2000" dirty="0" smtClean="0"/>
              <a:t>It is a Fourier related transform that is used to determine the frequency and phase content of small equal segments of a signal with change in time.</a:t>
            </a:r>
          </a:p>
          <a:p>
            <a:r>
              <a:rPr lang="en-US" sz="2000" dirty="0" smtClean="0"/>
              <a:t>An </a:t>
            </a:r>
            <a:r>
              <a:rPr lang="en-US" sz="2000" dirty="0"/>
              <a:t>intuitive solution to the idea of a joint time-frequency analysis is to cut our function f(t) into pieces through the application of a window w(t)—and then take the Fourier transform of each piece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The STFT is defined as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624250" y="5382837"/>
            <a:ext cx="4943498" cy="76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35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STFT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03" y="1963554"/>
            <a:ext cx="6285297" cy="4803005"/>
          </a:xfrm>
        </p:spPr>
        <p:txBody>
          <a:bodyPr/>
          <a:lstStyle/>
          <a:p>
            <a:r>
              <a:rPr lang="en-US" dirty="0" smtClean="0"/>
              <a:t>Audio file converted from .mp3 to .txt file using </a:t>
            </a:r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Read required number of values from text file </a:t>
            </a:r>
          </a:p>
          <a:p>
            <a:r>
              <a:rPr lang="en-US" dirty="0" smtClean="0"/>
              <a:t>Generate Hamming window function</a:t>
            </a:r>
          </a:p>
          <a:p>
            <a:r>
              <a:rPr lang="en-US" dirty="0" smtClean="0"/>
              <a:t>Multiply the input signal with the window function and find </a:t>
            </a:r>
            <a:r>
              <a:rPr lang="en-US" dirty="0"/>
              <a:t>FFT of the windowed </a:t>
            </a:r>
            <a:r>
              <a:rPr lang="en-US" dirty="0" smtClean="0"/>
              <a:t>segment</a:t>
            </a:r>
          </a:p>
          <a:p>
            <a:r>
              <a:rPr lang="en-US" dirty="0" smtClean="0"/>
              <a:t>Slide window and repeat the above step till the end</a:t>
            </a:r>
          </a:p>
          <a:p>
            <a:r>
              <a:rPr lang="en-US" dirty="0" smtClean="0"/>
              <a:t>Compute execution time and display the execution time and STFT result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887" y="2750719"/>
            <a:ext cx="5486400" cy="298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0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STFT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491794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 smtClean="0"/>
              <a:t>STFT has applications is all fields and known as the </a:t>
            </a:r>
            <a:r>
              <a:rPr lang="en-US" sz="1900" dirty="0"/>
              <a:t>M</a:t>
            </a:r>
            <a:r>
              <a:rPr lang="en-US" sz="1900" dirty="0" smtClean="0"/>
              <a:t>ulti-purpose Transform</a:t>
            </a:r>
          </a:p>
          <a:p>
            <a:r>
              <a:rPr lang="en-US" sz="1900" dirty="0" smtClean="0"/>
              <a:t>Used as a filter bank in audio processing</a:t>
            </a:r>
          </a:p>
          <a:p>
            <a:r>
              <a:rPr lang="en-US" sz="1900" dirty="0" smtClean="0"/>
              <a:t>Used in the analysis of music for equalization and tuning audio effects</a:t>
            </a:r>
          </a:p>
          <a:p>
            <a:r>
              <a:rPr lang="en-US" sz="1900" dirty="0" smtClean="0"/>
              <a:t>Used to detect short local signals of human brain previously undetected</a:t>
            </a:r>
          </a:p>
          <a:p>
            <a:r>
              <a:rPr lang="en-US" sz="1900" dirty="0" smtClean="0"/>
              <a:t>It makes the signal synthesize the noise well and performs additive synthesis for noise analysis</a:t>
            </a:r>
          </a:p>
          <a:p>
            <a:endParaRPr lang="en-US" sz="1900" dirty="0" smtClean="0"/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250101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Spectrum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82260"/>
          </a:xfrm>
        </p:spPr>
        <p:txBody>
          <a:bodyPr>
            <a:normAutofit/>
          </a:bodyPr>
          <a:lstStyle/>
          <a:p>
            <a:r>
              <a:rPr lang="en-US" sz="2000" dirty="0"/>
              <a:t>Split Spectrum Processing also called as SSP, is a signal processing method to improve the signal-to-noise ratio (SNR) of radar ultrasonic signals. </a:t>
            </a:r>
            <a:endParaRPr lang="en-US" sz="2000" dirty="0" smtClean="0"/>
          </a:p>
          <a:p>
            <a:r>
              <a:rPr lang="en-US" sz="2000" dirty="0" smtClean="0"/>
              <a:t>Instead </a:t>
            </a:r>
            <a:r>
              <a:rPr lang="en-US" sz="2000" dirty="0"/>
              <a:t>of transmitting at different frequencies, it works by receiving the echo and splits the frequency spectrum of the incoming signal. </a:t>
            </a:r>
            <a:endParaRPr lang="en-US" sz="2000" dirty="0" smtClean="0"/>
          </a:p>
          <a:p>
            <a:r>
              <a:rPr lang="en-US" sz="2000" dirty="0" smtClean="0"/>
              <a:t>It divides the frequency band which contains the flaw into smaller frequency bands.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8772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275" y="1772585"/>
            <a:ext cx="7791450" cy="134302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385751" y="3267357"/>
            <a:ext cx="576453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99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SSP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Non-destructive testing</a:t>
            </a:r>
          </a:p>
          <a:p>
            <a:r>
              <a:rPr lang="en-US" sz="2000" dirty="0" smtClean="0"/>
              <a:t>Multiple target detection</a:t>
            </a:r>
          </a:p>
          <a:p>
            <a:r>
              <a:rPr lang="en-US" sz="2000" dirty="0" smtClean="0"/>
              <a:t>Flaw </a:t>
            </a:r>
            <a:r>
              <a:rPr lang="en-US" sz="2000" dirty="0" smtClean="0"/>
              <a:t>detection</a:t>
            </a:r>
          </a:p>
          <a:p>
            <a:r>
              <a:rPr lang="en-US" sz="2000" dirty="0" smtClean="0"/>
              <a:t>Medical applications</a:t>
            </a:r>
          </a:p>
          <a:p>
            <a:r>
              <a:rPr lang="en-US" sz="2000" dirty="0" smtClean="0"/>
              <a:t>Industrial applications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3539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HILBERT TRANSFORM 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0535" y="2002054"/>
            <a:ext cx="9092665" cy="4474945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endParaRPr lang="en-US" altLang="ko-KR" sz="20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ko-KR" sz="2000" dirty="0"/>
              <a:t>Fourier, Laplace, and z-transforms </a:t>
            </a:r>
            <a:r>
              <a:rPr lang="en-US" altLang="ko-KR" sz="2000" b="1" dirty="0"/>
              <a:t>change from the time-domain</a:t>
            </a:r>
            <a:r>
              <a:rPr lang="en-US" altLang="ko-KR" sz="2000" dirty="0"/>
              <a:t> representation of a signal </a:t>
            </a:r>
            <a:r>
              <a:rPr lang="en-US" altLang="ko-KR" sz="2000" b="1" dirty="0"/>
              <a:t>to the frequency-domain</a:t>
            </a:r>
            <a:r>
              <a:rPr lang="en-US" altLang="ko-KR" sz="2000" dirty="0"/>
              <a:t> representation of the signal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ko-KR" sz="2000" dirty="0" smtClean="0"/>
              <a:t>The </a:t>
            </a:r>
            <a:r>
              <a:rPr lang="en-US" altLang="ko-KR" sz="2000" dirty="0"/>
              <a:t>resulting two signals are </a:t>
            </a:r>
            <a:r>
              <a:rPr lang="en-US" altLang="ko-KR" sz="2000" b="1" dirty="0"/>
              <a:t>equivalent representations of the same signal</a:t>
            </a:r>
            <a:r>
              <a:rPr lang="en-US" altLang="ko-KR" sz="2000" dirty="0"/>
              <a:t> in terms of  time or frequency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ko-KR" sz="2000" dirty="0" smtClean="0"/>
              <a:t>In </a:t>
            </a:r>
            <a:r>
              <a:rPr lang="en-US" altLang="ko-KR" sz="2000" dirty="0"/>
              <a:t>contrast, The Hilbert transform does </a:t>
            </a:r>
            <a:r>
              <a:rPr lang="en-US" altLang="ko-KR" sz="2000" b="1" dirty="0"/>
              <a:t>not involve a change of domain</a:t>
            </a:r>
            <a:r>
              <a:rPr lang="en-US" altLang="ko-KR" sz="2000" dirty="0"/>
              <a:t>, unlike many other transforms </a:t>
            </a:r>
          </a:p>
        </p:txBody>
      </p:sp>
    </p:spTree>
    <p:extLst>
      <p:ext uri="{BB962C8B-B14F-4D97-AF65-F5344CB8AC3E}">
        <p14:creationId xmlns:p14="http://schemas.microsoft.com/office/powerpoint/2010/main" val="31552169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462</TotalTime>
  <Words>853</Words>
  <Application>Microsoft Office PowerPoint</Application>
  <PresentationFormat>Widescreen</PresentationFormat>
  <Paragraphs>84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맑은 고딕</vt:lpstr>
      <vt:lpstr>Arial</vt:lpstr>
      <vt:lpstr>Calibri</vt:lpstr>
      <vt:lpstr>Century Gothic</vt:lpstr>
      <vt:lpstr>Symbol</vt:lpstr>
      <vt:lpstr>Times New Roman</vt:lpstr>
      <vt:lpstr>Wingdings 2</vt:lpstr>
      <vt:lpstr>Quotable</vt:lpstr>
      <vt:lpstr>Microsoft Equation 3.0</vt:lpstr>
      <vt:lpstr>PowerPoint Presentation</vt:lpstr>
      <vt:lpstr>INTRODUCTION</vt:lpstr>
      <vt:lpstr>Short Time Fourier Transform</vt:lpstr>
      <vt:lpstr>Implementation of STFT</vt:lpstr>
      <vt:lpstr>Applications of STFT</vt:lpstr>
      <vt:lpstr>Split Spectrum Processing</vt:lpstr>
      <vt:lpstr>Block Diagram</vt:lpstr>
      <vt:lpstr>Applications of SSP </vt:lpstr>
      <vt:lpstr>HILBERT TRANSFORM </vt:lpstr>
      <vt:lpstr>HILBERT TRANSFORM </vt:lpstr>
      <vt:lpstr>HILBERT TRANSFORM</vt:lpstr>
      <vt:lpstr>HILBERT TRANSFORM</vt:lpstr>
      <vt:lpstr>PROPERTIES OF HILBERT TRANSFORM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Harshita Shankar</dc:creator>
  <cp:lastModifiedBy>Virinchi Palakodety</cp:lastModifiedBy>
  <cp:revision>17</cp:revision>
  <dcterms:created xsi:type="dcterms:W3CDTF">2016-04-27T23:35:03Z</dcterms:created>
  <dcterms:modified xsi:type="dcterms:W3CDTF">2016-04-28T21:49:25Z</dcterms:modified>
</cp:coreProperties>
</file>