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58" r:id="rId4"/>
    <p:sldId id="334"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9" r:id="rId53"/>
    <p:sldId id="310" r:id="rId54"/>
    <p:sldId id="307" r:id="rId55"/>
    <p:sldId id="308"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5" r:id="rId80"/>
    <p:sldId id="336" r:id="rId81"/>
    <p:sldId id="337" r:id="rId82"/>
    <p:sldId id="338" r:id="rId83"/>
    <p:sldId id="339" r:id="rId84"/>
    <p:sldId id="340" r:id="rId85"/>
    <p:sldId id="341" r:id="rId86"/>
    <p:sldId id="342"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247" autoAdjust="0"/>
    <p:restoredTop sz="78814" autoAdjust="0"/>
  </p:normalViewPr>
  <p:slideViewPr>
    <p:cSldViewPr>
      <p:cViewPr varScale="1">
        <p:scale>
          <a:sx n="88" d="100"/>
          <a:sy n="88" d="100"/>
        </p:scale>
        <p:origin x="-1224"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745144-7A39-4206-A038-A0CB2AFBC652}" type="datetimeFigureOut">
              <a:rPr lang="en-US" smtClean="0"/>
              <a:pPr/>
              <a:t>8/20/2021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424DD-D9F0-407A-93CB-26B3D3CEC46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A424DD-D9F0-407A-93CB-26B3D3CEC46E}"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A424DD-D9F0-407A-93CB-26B3D3CEC46E}" type="slidenum">
              <a:rPr lang="en-IN" smtClean="0"/>
              <a:pPr/>
              <a:t>38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A424DD-D9F0-407A-93CB-26B3D3CEC46E}" type="slidenum">
              <a:rPr lang="en-IN" smtClean="0"/>
              <a:pPr/>
              <a:t>39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8075D4-A77F-4073-BF1B-2BC88F696BD6}" type="datetimeFigureOut">
              <a:rPr lang="en-US" smtClean="0"/>
              <a:pPr/>
              <a:t>8/20/2021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8075D4-A77F-4073-BF1B-2BC88F696BD6}" type="datetimeFigureOut">
              <a:rPr lang="en-US" smtClean="0"/>
              <a:pPr/>
              <a:t>8/20/2021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8075D4-A77F-4073-BF1B-2BC88F696BD6}" type="datetimeFigureOut">
              <a:rPr lang="en-US" smtClean="0"/>
              <a:pPr/>
              <a:t>8/20/2021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8075D4-A77F-4073-BF1B-2BC88F696BD6}" type="datetimeFigureOut">
              <a:rPr lang="en-US" smtClean="0"/>
              <a:pPr/>
              <a:t>8/20/2021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8075D4-A77F-4073-BF1B-2BC88F696BD6}" type="datetimeFigureOut">
              <a:rPr lang="en-US" smtClean="0"/>
              <a:pPr/>
              <a:t>8/20/2021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8075D4-A77F-4073-BF1B-2BC88F696BD6}" type="datetimeFigureOut">
              <a:rPr lang="en-US" smtClean="0"/>
              <a:pPr/>
              <a:t>8/20/2021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8075D4-A77F-4073-BF1B-2BC88F696BD6}" type="datetimeFigureOut">
              <a:rPr lang="en-US" smtClean="0"/>
              <a:pPr/>
              <a:t>8/20/2021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8075D4-A77F-4073-BF1B-2BC88F696BD6}" type="datetimeFigureOut">
              <a:rPr lang="en-US" smtClean="0"/>
              <a:pPr/>
              <a:t>8/20/2021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075D4-A77F-4073-BF1B-2BC88F696BD6}" type="datetimeFigureOut">
              <a:rPr lang="en-US" smtClean="0"/>
              <a:pPr/>
              <a:t>8/20/2021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075D4-A77F-4073-BF1B-2BC88F696BD6}" type="datetimeFigureOut">
              <a:rPr lang="en-US" smtClean="0"/>
              <a:pPr/>
              <a:t>8/20/2021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075D4-A77F-4073-BF1B-2BC88F696BD6}" type="datetimeFigureOut">
              <a:rPr lang="en-US" smtClean="0"/>
              <a:pPr/>
              <a:t>8/20/2021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0B755-8B34-4CDC-8FD1-2026E33F8BD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075D4-A77F-4073-BF1B-2BC88F696BD6}" type="datetimeFigureOut">
              <a:rPr lang="en-US" smtClean="0"/>
              <a:pPr/>
              <a:t>8/20/2021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0B755-8B34-4CDC-8FD1-2026E33F8BD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QL_injection" TargetMode="External"/><Relationship Id="rId2" Type="http://schemas.openxmlformats.org/officeDocument/2006/relationships/hyperlink" Target="https://www.owasp.org/index.php/SQL_Inje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13.127.197.193/reset_password/admin.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15.207.84.155/cart/cart.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owasp.org/index.php/Blocking_Brute_Force_Attacks" TargetMode="External"/><Relationship Id="rId2" Type="http://schemas.openxmlformats.org/officeDocument/2006/relationships/hyperlink" Target="https://www.owasp.org/index.php/Testing_Multiple_Factors_Authentication_(OWASP-AT-00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13.127.247.148/wondercms/loginUR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13.127.247.148/wondercms/loginURL" TargetMode="External"/><Relationship Id="rId2" Type="http://schemas.openxmlformats.org/officeDocument/2006/relationships/hyperlink" Target="http://13.127.247.148/wondercm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owasp.org/index.php/Default" TargetMode="External"/><Relationship Id="rId2" Type="http://schemas.openxmlformats.org/officeDocument/2006/relationships/hyperlink" Target="https://www.owasp.org/index.php/Testing" TargetMode="External"/><Relationship Id="rId1" Type="http://schemas.openxmlformats.org/officeDocument/2006/relationships/slideLayout" Target="../slideLayouts/slideLayout2.xml"/><Relationship Id="rId4" Type="http://schemas.openxmlformats.org/officeDocument/2006/relationships/hyperlink" Target="https://www.us-cert.gov/ncas/alerts/TA13-175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13.127.247.148/profile/2/edit/" TargetMode="External"/><Relationship Id="rId2" Type="http://schemas.openxmlformats.org/officeDocument/2006/relationships/hyperlink" Target="http://13.127.247.148/reset_password/customer.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15.207.84.155/cart/cart.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5.207.84.155/login/customer.ph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5.207.84.155/reset_password/customer.ph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igitalguardian.com/blog/how-secure-personally-identifiable-information-against-loss-or-compromise" TargetMode="External"/><Relationship Id="rId2" Type="http://schemas.openxmlformats.org/officeDocument/2006/relationships/hyperlink" Target="https://www.netsparker.com/blog/web-security/csrf-cross-site-request-forger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opswot.com/blog/file-uploa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15.207.84.155/profile/2/edi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15.207.84.155/profile/2/edi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3.127.31.175/products.php?cat=1" TargetMode="External"/><Relationship Id="rId2" Type="http://schemas.openxmlformats.org/officeDocument/2006/relationships/hyperlink" Target="http://13.127.31.175/products.php?cat=2"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Cross-site" TargetMode="External"/><Relationship Id="rId2" Type="http://schemas.openxmlformats.org/officeDocument/2006/relationships/hyperlink" Target="https://www.owasp.org/index.php/Cross-site" TargetMode="External"/><Relationship Id="rId1" Type="http://schemas.openxmlformats.org/officeDocument/2006/relationships/slideLayout" Target="../slideLayouts/slideLayout2.xml"/><Relationship Id="rId4" Type="http://schemas.openxmlformats.org/officeDocument/2006/relationships/hyperlink" Target="https://www.w3schools.com/html/html_entities.asp"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15.207.84.155/profile/3/edi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awasa.org/index.php/Top" TargetMode="External"/><Relationship Id="rId2" Type="http://schemas.openxmlformats.org/officeDocument/2006/relationships/hyperlink" Target="https://www.cwasp.org/index.phonsecur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13.127.247.148/robots.txt" TargetMode="External"/><Relationship Id="rId2" Type="http://schemas.openxmlformats.org/officeDocument/2006/relationships/hyperlink" Target="http://13.127.247.148/phpinfo.php" TargetMode="External"/><Relationship Id="rId1" Type="http://schemas.openxmlformats.org/officeDocument/2006/relationships/slideLayout" Target="../slideLayouts/slideLayout2.xml"/><Relationship Id="rId6" Type="http://schemas.openxmlformats.org/officeDocument/2006/relationships/hyperlink" Target="http://13.127.247.148/composer.lock" TargetMode="External"/><Relationship Id="rId5" Type="http://schemas.openxmlformats.org/officeDocument/2006/relationships/hyperlink" Target="http://13.127.247.148/composer.ison" TargetMode="External"/><Relationship Id="rId4" Type="http://schemas.openxmlformats.org/officeDocument/2006/relationships/hyperlink" Target="http://13.127.247.148/static/imag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13.127.247.148/phpinfo.ph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netsparker.com/web-vulnerability-scanner/vulnerabilities/information" TargetMode="External"/><Relationship Id="rId2" Type="http://schemas.openxmlformats.org/officeDocument/2006/relationships/hyperlink" Target="https://www.netsparker.com/blog/web-security/information-disclosure-issues-attack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15.207.84.155/?includelang=lang/en.php" TargetMode="External"/><Relationship Id="rId2" Type="http://schemas.openxmlformats.org/officeDocument/2006/relationships/hyperlink" Target="http://15.207.84.155/?includelang=lang/fr.php" TargetMode="External"/><Relationship Id="rId1" Type="http://schemas.openxmlformats.org/officeDocument/2006/relationships/slideLayout" Target="../slideLayouts/slideLayout2.xml"/><Relationship Id="rId4" Type="http://schemas.openxmlformats.org/officeDocument/2006/relationships/hyperlink" Target="http://15.207.84.155/?includelang=https://google.com/?lang/fr.php" TargetMode="Externa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hacksplaining.com/prevention/open-redirects" TargetMode="External"/><Relationship Id="rId2" Type="http://schemas.openxmlformats.org/officeDocument/2006/relationships/hyperlink" Target="https://cwe.mitre.org/data/definitions/601.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w3.org/Protocols/rfc2616/rfc2616-sec15.html" TargetMode="External"/><Relationship Id="rId2" Type="http://schemas.openxmlformats.org/officeDocument/2006/relationships/hyperlink" Target="https://www.owasp.org/index.php/Category:Cryptographic_Vulnerability"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15.207.84.155/userlist.txt" TargetMode="External"/><Relationship Id="rId2" Type="http://schemas.openxmlformats.org/officeDocument/2006/relationships/hyperlink" Target="http://15.207.84.155/wondercms/"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owasp.org/index.php/Testing_for_Weak_password_policy_(OTG-AUTHN-007)" TargetMode="External"/><Relationship Id="rId2" Type="http://schemas.openxmlformats.org/officeDocument/2006/relationships/hyperlink" Target="https://www.acunetix.com/blog/articles/weak-password-vulnerability-common-think/"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15.207.84.155/products/details.php?p_id=6" TargetMode="External"/><Relationship Id="rId2" Type="http://schemas.openxmlformats.org/officeDocument/2006/relationships/hyperlink" Target="http://15.207.84.155/products/details.php?p_id=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digitalguardian.com/blog/how-secure-personally-identifiable-information-against-loss-or-compromis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15.207.84.155/profile/16/edit/"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owasp.org/index.php/Unvalidated_Input" TargetMode="External"/><Relationship Id="rId2" Type="http://schemas.openxmlformats.org/officeDocument/2006/relationships/hyperlink" Target="http://projects.webappsec.org/w/page/13246933/Improper%20Input%20Handling"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928802"/>
            <a:ext cx="7772400" cy="1470025"/>
          </a:xfrm>
        </p:spPr>
        <p:txBody>
          <a:bodyPr>
            <a:normAutofit fontScale="90000"/>
          </a:bodyPr>
          <a:lstStyle/>
          <a:p>
            <a:r>
              <a:rPr lang="en-IN" sz="4800" dirty="0" smtClean="0">
                <a:solidFill>
                  <a:srgbClr val="FF0000"/>
                </a:solidFill>
              </a:rPr>
              <a:t>Lifestyle Store</a:t>
            </a:r>
            <a:r>
              <a:rPr lang="en-IN" sz="4800" dirty="0" smtClean="0"/>
              <a:t/>
            </a:r>
            <a:br>
              <a:rPr lang="en-IN" sz="4800" dirty="0" smtClean="0"/>
            </a:br>
            <a:r>
              <a:rPr lang="en-IN" sz="4800" dirty="0" smtClean="0"/>
              <a:t/>
            </a:r>
            <a:br>
              <a:rPr lang="en-IN" sz="4800" dirty="0" smtClean="0"/>
            </a:br>
            <a:r>
              <a:rPr lang="en-IN" sz="6000" dirty="0" smtClean="0"/>
              <a:t>E-commerce Platform</a:t>
            </a:r>
            <a:endParaRPr lang="en-IN" sz="6000" dirty="0"/>
          </a:p>
        </p:txBody>
      </p:sp>
      <p:sp>
        <p:nvSpPr>
          <p:cNvPr id="3" name="Subtitle 2"/>
          <p:cNvSpPr>
            <a:spLocks noGrp="1"/>
          </p:cNvSpPr>
          <p:nvPr>
            <p:ph type="subTitle" idx="1"/>
          </p:nvPr>
        </p:nvSpPr>
        <p:spPr>
          <a:xfrm>
            <a:off x="1371600" y="4071942"/>
            <a:ext cx="6400800" cy="1566858"/>
          </a:xfrm>
        </p:spPr>
        <p:txBody>
          <a:bodyPr>
            <a:normAutofit/>
          </a:bodyPr>
          <a:lstStyle/>
          <a:p>
            <a:r>
              <a:rPr lang="en-IN" sz="2800" dirty="0" smtClean="0">
                <a:solidFill>
                  <a:schemeClr val="tx1"/>
                </a:solidFill>
              </a:rPr>
              <a:t>DETAILED DEVELOPER REPORT</a:t>
            </a:r>
            <a:endParaRPr lang="en-IN"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857256"/>
          </a:xfrm>
        </p:spPr>
        <p:txBody>
          <a:bodyPr>
            <a:normAutofit fontScale="90000"/>
          </a:bodyPr>
          <a:lstStyle/>
          <a:p>
            <a:r>
              <a:rPr lang="en-IN" sz="4900" dirty="0" smtClean="0">
                <a:solidFill>
                  <a:srgbClr val="FF0000"/>
                </a:solidFill>
              </a:rPr>
              <a:t>Recommendation</a:t>
            </a:r>
            <a:r>
              <a:rPr lang="en-IN" dirty="0" smtClean="0">
                <a:solidFill>
                  <a:srgbClr val="FF0000"/>
                </a:solidFill>
              </a:rPr>
              <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457200" y="1142984"/>
            <a:ext cx="8229600" cy="4983179"/>
          </a:xfrm>
        </p:spPr>
        <p:txBody>
          <a:bodyPr>
            <a:normAutofit fontScale="62500" lnSpcReduction="20000"/>
          </a:bodyPr>
          <a:lstStyle/>
          <a:p>
            <a:r>
              <a:rPr lang="en-IN" dirty="0" smtClean="0"/>
              <a:t>Take the following precautions to avoid exploitation of SQL injections:</a:t>
            </a:r>
          </a:p>
          <a:p>
            <a:r>
              <a:rPr lang="en-IN" dirty="0" err="1" smtClean="0"/>
              <a:t>Whitelist</a:t>
            </a:r>
            <a:r>
              <a:rPr lang="en-IN" dirty="0" smtClean="0"/>
              <a:t> User Input: </a:t>
            </a:r>
            <a:r>
              <a:rPr lang="en-IN" dirty="0" err="1" smtClean="0"/>
              <a:t>Whitelist</a:t>
            </a:r>
            <a:r>
              <a:rPr lang="en-IN" dirty="0" smtClean="0"/>
              <a:t> all user input for expected data only. For example if you are expecting a flower name, limit it to alphabets only </a:t>
            </a:r>
            <a:r>
              <a:rPr lang="en-IN" dirty="0" err="1" smtClean="0"/>
              <a:t>upto</a:t>
            </a:r>
            <a:r>
              <a:rPr lang="en-IN" dirty="0" smtClean="0"/>
              <a:t> 20 characters in length. If you are expecting some ID, restrict it to numbers only</a:t>
            </a:r>
          </a:p>
          <a:p>
            <a:r>
              <a:rPr lang="en-IN" dirty="0" smtClean="0"/>
              <a:t>Prepared Statements: Use SQL prepared statements available in all web development languages and frameworks to avoid attacker being able to modify SQL query</a:t>
            </a:r>
          </a:p>
          <a:p>
            <a:r>
              <a:rPr lang="en-IN" dirty="0" smtClean="0"/>
              <a:t>Character encoding: If you are taking input that requires you to accept special characters, encode it. Example. Convert all </a:t>
            </a:r>
            <a:r>
              <a:rPr lang="en-IN" b="1" dirty="0" smtClean="0"/>
              <a:t>‘ to \’</a:t>
            </a:r>
            <a:r>
              <a:rPr lang="en-IN" dirty="0" smtClean="0"/>
              <a:t> , </a:t>
            </a:r>
            <a:r>
              <a:rPr lang="en-IN" b="1" dirty="0" smtClean="0"/>
              <a:t>“ to \”</a:t>
            </a:r>
            <a:r>
              <a:rPr lang="en-IN" dirty="0" smtClean="0"/>
              <a:t>, </a:t>
            </a:r>
            <a:r>
              <a:rPr lang="en-IN" b="1" dirty="0" smtClean="0"/>
              <a:t>\ to \\.</a:t>
            </a:r>
            <a:r>
              <a:rPr lang="en-IN" dirty="0" smtClean="0"/>
              <a:t> It is also suggested to follow a standard encoding for all special characters such has HTML encoding, URL encoding etc</a:t>
            </a:r>
          </a:p>
          <a:p>
            <a:r>
              <a:rPr lang="en-IN" dirty="0" smtClean="0"/>
              <a:t>Do not store passwords in plain text. Convert them to hashes using SHA1 SHA256 Blowfish etc</a:t>
            </a:r>
          </a:p>
          <a:p>
            <a:r>
              <a:rPr lang="en-IN" dirty="0" smtClean="0"/>
              <a:t>Do not run Database Service as admin/root user</a:t>
            </a:r>
          </a:p>
          <a:p>
            <a:r>
              <a:rPr lang="en-IN" dirty="0" smtClean="0"/>
              <a:t>Disable/remove default accounts, passwords and databases.</a:t>
            </a:r>
          </a:p>
          <a:p>
            <a:r>
              <a:rPr lang="en-IN" dirty="0" smtClean="0"/>
              <a:t>Assign each databases user only the required permission and not all permissions.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REFERENCES</a:t>
            </a:r>
            <a:endParaRPr lang="en-IN" dirty="0">
              <a:solidFill>
                <a:srgbClr val="FF0000"/>
              </a:solidFill>
            </a:endParaRPr>
          </a:p>
        </p:txBody>
      </p:sp>
      <p:sp>
        <p:nvSpPr>
          <p:cNvPr id="3" name="Content Placeholder 2"/>
          <p:cNvSpPr>
            <a:spLocks noGrp="1"/>
          </p:cNvSpPr>
          <p:nvPr>
            <p:ph idx="1"/>
          </p:nvPr>
        </p:nvSpPr>
        <p:spPr/>
        <p:txBody>
          <a:bodyPr/>
          <a:lstStyle/>
          <a:p>
            <a:r>
              <a:rPr lang="en-IN" sz="2800" i="1" dirty="0" smtClean="0">
                <a:hlinkClick r:id="rId2"/>
              </a:rPr>
              <a:t>https://www.owasp.org/index.php/SQL_Injection</a:t>
            </a:r>
            <a:endParaRPr lang="en-IN" sz="2800" dirty="0" smtClean="0"/>
          </a:p>
          <a:p>
            <a:r>
              <a:rPr lang="en-IN" sz="2800" i="1" dirty="0" smtClean="0">
                <a:hlinkClick r:id="rId3"/>
              </a:rPr>
              <a:t>https://en.wikipedia.org/wiki/SQL_injection</a:t>
            </a:r>
            <a:endParaRPr lang="en-IN" sz="2800"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by OTP Bypass</a:t>
            </a:r>
            <a:endParaRPr lang="en-IN" dirty="0"/>
          </a:p>
        </p:txBody>
      </p:sp>
      <p:graphicFrame>
        <p:nvGraphicFramePr>
          <p:cNvPr id="4" name="Content Placeholder 3"/>
          <p:cNvGraphicFramePr>
            <a:graphicFrameLocks noGrp="1"/>
          </p:cNvGraphicFramePr>
          <p:nvPr>
            <p:ph idx="1"/>
          </p:nvPr>
        </p:nvGraphicFramePr>
        <p:xfrm>
          <a:off x="500034" y="1785926"/>
          <a:ext cx="8229600" cy="3786214"/>
        </p:xfrm>
        <a:graphic>
          <a:graphicData uri="http://schemas.openxmlformats.org/drawingml/2006/table">
            <a:tbl>
              <a:tblPr firstRow="1" bandRow="1">
                <a:tableStyleId>{93296810-A885-4BE3-A3E7-6D5BEEA58F35}</a:tableStyleId>
              </a:tblPr>
              <a:tblGrid>
                <a:gridCol w="2286016"/>
                <a:gridCol w="5943584"/>
              </a:tblGrid>
              <a:tr h="670310">
                <a:tc>
                  <a:txBody>
                    <a:bodyPr/>
                    <a:lstStyle/>
                    <a:p>
                      <a:endParaRPr lang="en-IN" dirty="0"/>
                    </a:p>
                  </a:txBody>
                  <a:tcPr/>
                </a:tc>
                <a:tc>
                  <a:txBody>
                    <a:bodyPr/>
                    <a:lstStyle/>
                    <a:p>
                      <a:endParaRPr lang="en-IN" dirty="0"/>
                    </a:p>
                  </a:txBody>
                  <a:tcPr/>
                </a:tc>
              </a:tr>
              <a:tr h="3115904">
                <a:tc>
                  <a:txBody>
                    <a:bodyPr/>
                    <a:lstStyle/>
                    <a:p>
                      <a:endParaRPr lang="en-IN" dirty="0" smtClean="0"/>
                    </a:p>
                    <a:p>
                      <a:endParaRPr lang="en-IN" dirty="0" smtClean="0"/>
                    </a:p>
                    <a:p>
                      <a:endParaRPr lang="en-IN" dirty="0" smtClean="0"/>
                    </a:p>
                    <a:p>
                      <a:r>
                        <a:rPr lang="en-IN" sz="2800" dirty="0" smtClean="0"/>
                        <a:t>ACCESS VIA OTP</a:t>
                      </a:r>
                      <a:r>
                        <a:rPr lang="en-IN" sz="2800" baseline="0" dirty="0" smtClean="0"/>
                        <a:t> BYPASS</a:t>
                      </a:r>
                      <a:endParaRPr lang="en-IN" sz="2800" dirty="0"/>
                    </a:p>
                  </a:txBody>
                  <a:tcPr/>
                </a:tc>
                <a:tc>
                  <a:txBody>
                    <a:bodyPr/>
                    <a:lstStyle/>
                    <a:p>
                      <a:r>
                        <a:rPr lang="en-IN" dirty="0" smtClean="0"/>
                        <a:t>On</a:t>
                      </a:r>
                      <a:r>
                        <a:rPr lang="en-IN" baseline="0" dirty="0" smtClean="0"/>
                        <a:t> the login tab of the website, the three digit </a:t>
                      </a:r>
                      <a:r>
                        <a:rPr lang="en-IN" baseline="0" dirty="0" err="1" smtClean="0"/>
                        <a:t>otp</a:t>
                      </a:r>
                      <a:r>
                        <a:rPr lang="en-IN" baseline="0" dirty="0" smtClean="0"/>
                        <a:t> allowing brute forcing and reset the password for access.</a:t>
                      </a:r>
                    </a:p>
                    <a:p>
                      <a:endParaRPr lang="en-IN" baseline="0" dirty="0" smtClean="0"/>
                    </a:p>
                    <a:p>
                      <a:r>
                        <a:rPr lang="en-IN" b="1" baseline="0" dirty="0" smtClean="0"/>
                        <a:t>AFFECTED URL:</a:t>
                      </a:r>
                    </a:p>
                    <a:p>
                      <a:r>
                        <a:rPr lang="en-IN" sz="1800" b="0" dirty="0" smtClean="0">
                          <a:hlinkClick r:id="rId2"/>
                        </a:rPr>
                        <a:t>http://13.127.197.193/reset_password/admin.php</a:t>
                      </a:r>
                      <a:endParaRPr lang="en-IN" sz="1800" b="0" dirty="0" smtClean="0"/>
                    </a:p>
                    <a:p>
                      <a:endParaRPr lang="en-IN" sz="1800" b="0" dirty="0" smtClean="0"/>
                    </a:p>
                    <a:p>
                      <a:r>
                        <a:rPr lang="en-IN" sz="1800" b="1" u="sng" dirty="0" smtClean="0"/>
                        <a:t>AFFECTED PARAMETERS:</a:t>
                      </a:r>
                    </a:p>
                    <a:p>
                      <a:r>
                        <a:rPr lang="en-IN" sz="1800" b="0" u="none" dirty="0" smtClean="0"/>
                        <a:t>OTP</a:t>
                      </a:r>
                      <a:r>
                        <a:rPr lang="en-IN" sz="1800" b="0" u="none" baseline="0" dirty="0" smtClean="0"/>
                        <a:t> (GET parameters)</a:t>
                      </a:r>
                    </a:p>
                    <a:p>
                      <a:endParaRPr lang="en-IN" sz="1800" b="0" u="none" baseline="0" dirty="0" smtClean="0"/>
                    </a:p>
                    <a:p>
                      <a:r>
                        <a:rPr lang="en-IN" sz="1800" b="1" u="sng" baseline="0" dirty="0" smtClean="0"/>
                        <a:t>PLAYLOAD USED:</a:t>
                      </a:r>
                    </a:p>
                    <a:p>
                      <a:r>
                        <a:rPr lang="en-IN" sz="1800" b="0" u="none" baseline="0" dirty="0" smtClean="0"/>
                        <a:t>OTP = 224</a:t>
                      </a:r>
                      <a:endParaRPr lang="en-IN" sz="1800" b="0" u="none"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by OTP Bypass</a:t>
            </a:r>
            <a:endParaRPr lang="en-IN" dirty="0"/>
          </a:p>
        </p:txBody>
      </p:sp>
      <p:graphicFrame>
        <p:nvGraphicFramePr>
          <p:cNvPr id="4" name="Content Placeholder 3"/>
          <p:cNvGraphicFramePr>
            <a:graphicFrameLocks noGrp="1"/>
          </p:cNvGraphicFramePr>
          <p:nvPr>
            <p:ph idx="1"/>
          </p:nvPr>
        </p:nvGraphicFramePr>
        <p:xfrm>
          <a:off x="457200" y="1643050"/>
          <a:ext cx="8229600" cy="4143404"/>
        </p:xfrm>
        <a:graphic>
          <a:graphicData uri="http://schemas.openxmlformats.org/drawingml/2006/table">
            <a:tbl>
              <a:tblPr firstRow="1" bandRow="1">
                <a:tableStyleId>{93296810-A885-4BE3-A3E7-6D5BEEA58F35}</a:tableStyleId>
              </a:tblPr>
              <a:tblGrid>
                <a:gridCol w="2471726"/>
                <a:gridCol w="5757874"/>
              </a:tblGrid>
              <a:tr h="214314">
                <a:tc>
                  <a:txBody>
                    <a:bodyPr/>
                    <a:lstStyle/>
                    <a:p>
                      <a:endParaRPr lang="en-IN" dirty="0"/>
                    </a:p>
                  </a:txBody>
                  <a:tcPr/>
                </a:tc>
                <a:tc>
                  <a:txBody>
                    <a:bodyPr/>
                    <a:lstStyle/>
                    <a:p>
                      <a:endParaRPr lang="en-IN"/>
                    </a:p>
                  </a:txBody>
                  <a:tcPr/>
                </a:tc>
              </a:tr>
              <a:tr h="3777644">
                <a:tc>
                  <a:txBody>
                    <a:bodyPr/>
                    <a:lstStyle/>
                    <a:p>
                      <a:endParaRPr lang="en-IN" dirty="0" smtClean="0"/>
                    </a:p>
                    <a:p>
                      <a:endParaRPr lang="en-IN" dirty="0" smtClean="0"/>
                    </a:p>
                    <a:p>
                      <a:endParaRPr lang="en-IN" dirty="0" smtClean="0"/>
                    </a:p>
                    <a:p>
                      <a:r>
                        <a:rPr lang="en-IN" sz="3200" dirty="0" smtClean="0"/>
                        <a:t>ACCESS</a:t>
                      </a:r>
                      <a:r>
                        <a:rPr lang="en-IN" sz="3200" baseline="0" dirty="0" smtClean="0"/>
                        <a:t> VIA OTP BYPASS</a:t>
                      </a:r>
                      <a:endParaRPr lang="en-IN" sz="3200" dirty="0" smtClean="0"/>
                    </a:p>
                  </a:txBody>
                  <a:tcPr/>
                </a:tc>
                <a:tc>
                  <a:txBody>
                    <a:bodyPr/>
                    <a:lstStyle/>
                    <a:p>
                      <a:r>
                        <a:rPr lang="en-IN" dirty="0" smtClean="0"/>
                        <a:t>The coupon code at the below URL</a:t>
                      </a:r>
                      <a:r>
                        <a:rPr lang="en-IN" baseline="0" dirty="0" smtClean="0"/>
                        <a:t> can be </a:t>
                      </a:r>
                      <a:r>
                        <a:rPr lang="en-IN" baseline="0" dirty="0" err="1" smtClean="0"/>
                        <a:t>bruteforced</a:t>
                      </a:r>
                      <a:r>
                        <a:rPr lang="en-IN" baseline="0" dirty="0" smtClean="0"/>
                        <a:t>.</a:t>
                      </a:r>
                    </a:p>
                    <a:p>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baseline="0" dirty="0" smtClean="0"/>
                        <a:t>AFFECTED URL:</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b="1" u="sng" dirty="0" smtClean="0"/>
                        <a:t>AFFECTED PARAMETERS:</a:t>
                      </a:r>
                    </a:p>
                    <a:p>
                      <a:r>
                        <a:rPr lang="en-IN" dirty="0" err="1" smtClean="0"/>
                        <a:t>apply_coupon</a:t>
                      </a:r>
                      <a:r>
                        <a:rPr lang="en-IN" dirty="0" smtClean="0"/>
                        <a:t>(POST</a:t>
                      </a:r>
                      <a:r>
                        <a:rPr lang="en-IN" baseline="0" dirty="0" smtClean="0"/>
                        <a:t> parameters)</a:t>
                      </a:r>
                    </a:p>
                    <a:p>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b="1" u="sng" baseline="0" dirty="0" smtClean="0"/>
                        <a:t>PLAYLOAD USED:</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u="none" baseline="0" dirty="0" smtClean="0"/>
                        <a:t>UL-1056</a:t>
                      </a:r>
                    </a:p>
                    <a:p>
                      <a:endParaRPr lang="en-IN" baseline="0" dirty="0" smtClean="0"/>
                    </a:p>
                    <a:p>
                      <a:endParaRPr lang="en-IN" baseline="0" dirty="0" smtClean="0"/>
                    </a:p>
                    <a:p>
                      <a:endParaRPr lang="en-IN" dirty="0" smtClean="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Observation:</a:t>
            </a:r>
            <a:endParaRPr lang="en-IN" dirty="0"/>
          </a:p>
        </p:txBody>
      </p:sp>
      <p:sp>
        <p:nvSpPr>
          <p:cNvPr id="3" name="Content Placeholder 2"/>
          <p:cNvSpPr>
            <a:spLocks noGrp="1"/>
          </p:cNvSpPr>
          <p:nvPr>
            <p:ph idx="1"/>
          </p:nvPr>
        </p:nvSpPr>
        <p:spPr>
          <a:xfrm>
            <a:off x="428596" y="1357299"/>
            <a:ext cx="8229600" cy="1643074"/>
          </a:xfrm>
        </p:spPr>
        <p:txBody>
          <a:bodyPr>
            <a:normAutofit/>
          </a:bodyPr>
          <a:lstStyle/>
          <a:p>
            <a:r>
              <a:rPr lang="en-IN" sz="2400" dirty="0" smtClean="0"/>
              <a:t>After navigation to http://13.127.197.193/reset_password/admin.php? . We can reset password via OTP. Enter any random </a:t>
            </a:r>
            <a:r>
              <a:rPr lang="en-IN" sz="2400" dirty="0" err="1" smtClean="0"/>
              <a:t>otp</a:t>
            </a:r>
            <a:r>
              <a:rPr lang="en-IN" sz="2400" dirty="0" smtClean="0"/>
              <a:t> while capturing requests in local proxy.</a:t>
            </a:r>
            <a:endParaRPr lang="en-IN" sz="2400" dirty="0"/>
          </a:p>
        </p:txBody>
      </p:sp>
      <p:pic>
        <p:nvPicPr>
          <p:cNvPr id="1026" name="Picture 2"/>
          <p:cNvPicPr>
            <a:picLocks noChangeAspect="1" noChangeArrowheads="1"/>
          </p:cNvPicPr>
          <p:nvPr/>
        </p:nvPicPr>
        <p:blipFill>
          <a:blip r:embed="rId2"/>
          <a:srcRect/>
          <a:stretch>
            <a:fillRect/>
          </a:stretch>
        </p:blipFill>
        <p:spPr bwMode="auto">
          <a:xfrm>
            <a:off x="642909" y="3000372"/>
            <a:ext cx="7934783" cy="3500462"/>
          </a:xfrm>
          <a:prstGeom prst="rect">
            <a:avLst/>
          </a:prstGeom>
          <a:noFill/>
          <a:ln w="9525">
            <a:noFill/>
            <a:miter lim="800000"/>
            <a:headEnd/>
            <a:tailEnd/>
          </a:ln>
          <a:effectLst/>
        </p:spPr>
      </p:pic>
      <p:sp>
        <p:nvSpPr>
          <p:cNvPr id="7" name="Rectangle 6"/>
          <p:cNvSpPr/>
          <p:nvPr/>
        </p:nvSpPr>
        <p:spPr>
          <a:xfrm>
            <a:off x="1714480" y="2928934"/>
            <a:ext cx="214314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428736"/>
            <a:ext cx="8229600" cy="1285885"/>
          </a:xfrm>
        </p:spPr>
        <p:txBody>
          <a:bodyPr>
            <a:normAutofit/>
          </a:bodyPr>
          <a:lstStyle/>
          <a:p>
            <a:r>
              <a:rPr lang="en-IN" sz="2000" dirty="0" smtClean="0"/>
              <a:t>On brute forcing the 3 digit OTP, under the length section, the value which distinct from other yields the correct </a:t>
            </a:r>
            <a:r>
              <a:rPr lang="en-IN" sz="2000" dirty="0" err="1" smtClean="0"/>
              <a:t>otp</a:t>
            </a:r>
            <a:r>
              <a:rPr lang="en-IN" sz="2000" dirty="0" smtClean="0"/>
              <a:t> - 224 (screenshot  1)</a:t>
            </a:r>
          </a:p>
          <a:p>
            <a:r>
              <a:rPr lang="en-IN" sz="2000" dirty="0" smtClean="0"/>
              <a:t>Logged in with new password.</a:t>
            </a:r>
          </a:p>
        </p:txBody>
      </p:sp>
      <p:pic>
        <p:nvPicPr>
          <p:cNvPr id="1026" name="Picture 2"/>
          <p:cNvPicPr>
            <a:picLocks noChangeAspect="1" noChangeArrowheads="1"/>
          </p:cNvPicPr>
          <p:nvPr/>
        </p:nvPicPr>
        <p:blipFill>
          <a:blip r:embed="rId2"/>
          <a:srcRect/>
          <a:stretch>
            <a:fillRect/>
          </a:stretch>
        </p:blipFill>
        <p:spPr bwMode="auto">
          <a:xfrm>
            <a:off x="1714480" y="2643182"/>
            <a:ext cx="5570324" cy="3786214"/>
          </a:xfrm>
          <a:prstGeom prst="rect">
            <a:avLst/>
          </a:prstGeom>
          <a:noFill/>
          <a:ln w="9525">
            <a:noFill/>
            <a:miter lim="800000"/>
            <a:headEnd/>
            <a:tailEnd/>
          </a:ln>
          <a:effectLst/>
        </p:spPr>
      </p:pic>
      <p:sp>
        <p:nvSpPr>
          <p:cNvPr id="6" name="Rectangle 5"/>
          <p:cNvSpPr/>
          <p:nvPr/>
        </p:nvSpPr>
        <p:spPr>
          <a:xfrm>
            <a:off x="4572000" y="4643446"/>
            <a:ext cx="571504" cy="142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Observation:</a:t>
            </a:r>
            <a:endParaRPr lang="en-IN" dirty="0"/>
          </a:p>
        </p:txBody>
      </p:sp>
      <p:sp>
        <p:nvSpPr>
          <p:cNvPr id="3" name="Content Placeholder 2"/>
          <p:cNvSpPr>
            <a:spLocks noGrp="1"/>
          </p:cNvSpPr>
          <p:nvPr>
            <p:ph idx="1"/>
          </p:nvPr>
        </p:nvSpPr>
        <p:spPr>
          <a:xfrm>
            <a:off x="457200" y="1600201"/>
            <a:ext cx="8229600" cy="1185858"/>
          </a:xfrm>
        </p:spPr>
        <p:txBody>
          <a:bodyPr>
            <a:normAutofit/>
          </a:bodyPr>
          <a:lstStyle/>
          <a:p>
            <a:r>
              <a:rPr lang="en-IN" sz="2000" dirty="0" smtClean="0"/>
              <a:t>We will be navigated to the reset password page. Here to change the password (screenshot 1).</a:t>
            </a:r>
          </a:p>
          <a:p>
            <a:r>
              <a:rPr lang="en-IN" sz="2000" dirty="0" smtClean="0"/>
              <a:t>Navigate to Enter username-admin and password (screenshot 2).</a:t>
            </a:r>
          </a:p>
        </p:txBody>
      </p:sp>
      <p:pic>
        <p:nvPicPr>
          <p:cNvPr id="2050" name="Picture 2"/>
          <p:cNvPicPr>
            <a:picLocks noChangeAspect="1" noChangeArrowheads="1"/>
          </p:cNvPicPr>
          <p:nvPr/>
        </p:nvPicPr>
        <p:blipFill>
          <a:blip r:embed="rId2"/>
          <a:srcRect/>
          <a:stretch>
            <a:fillRect/>
          </a:stretch>
        </p:blipFill>
        <p:spPr bwMode="auto">
          <a:xfrm>
            <a:off x="642910" y="2928934"/>
            <a:ext cx="7770346" cy="321471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p:txBody>
          <a:bodyPr>
            <a:normAutofit/>
          </a:bodyPr>
          <a:lstStyle/>
          <a:p>
            <a:r>
              <a:rPr lang="en-IN" sz="2000" dirty="0" smtClean="0"/>
              <a:t>We will be redirected to the admin dashboard where we can see the details of all the users, sellers and customers.</a:t>
            </a:r>
            <a:endParaRPr lang="en-IN" sz="2000" dirty="0"/>
          </a:p>
        </p:txBody>
      </p:sp>
      <p:pic>
        <p:nvPicPr>
          <p:cNvPr id="3074" name="Picture 2"/>
          <p:cNvPicPr>
            <a:picLocks noChangeAspect="1" noChangeArrowheads="1"/>
          </p:cNvPicPr>
          <p:nvPr/>
        </p:nvPicPr>
        <p:blipFill>
          <a:blip r:embed="rId2"/>
          <a:srcRect/>
          <a:stretch>
            <a:fillRect/>
          </a:stretch>
        </p:blipFill>
        <p:spPr bwMode="auto">
          <a:xfrm>
            <a:off x="1714480" y="2428868"/>
            <a:ext cx="5558319" cy="414973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274786"/>
          </a:xfrm>
        </p:spPr>
        <p:txBody>
          <a:bodyPr/>
          <a:lstStyle/>
          <a:p>
            <a:r>
              <a:rPr lang="en-IN" dirty="0" smtClean="0"/>
              <a:t>Proof of Concept (</a:t>
            </a:r>
            <a:r>
              <a:rPr lang="en-IN" dirty="0" err="1" smtClean="0"/>
              <a:t>PoC</a:t>
            </a:r>
            <a:r>
              <a:rPr lang="en-IN" dirty="0" smtClean="0"/>
              <a:t>)</a:t>
            </a:r>
            <a:endParaRPr lang="en-IN" dirty="0"/>
          </a:p>
        </p:txBody>
      </p:sp>
      <p:sp>
        <p:nvSpPr>
          <p:cNvPr id="3" name="Content Placeholder 2"/>
          <p:cNvSpPr>
            <a:spLocks noGrp="1"/>
          </p:cNvSpPr>
          <p:nvPr>
            <p:ph idx="1"/>
          </p:nvPr>
        </p:nvSpPr>
        <p:spPr>
          <a:xfrm>
            <a:off x="457200" y="1285860"/>
            <a:ext cx="8229600" cy="4840303"/>
          </a:xfrm>
        </p:spPr>
        <p:txBody>
          <a:bodyPr>
            <a:normAutofit/>
          </a:bodyPr>
          <a:lstStyle/>
          <a:p>
            <a:r>
              <a:rPr lang="en-IN" sz="2000" dirty="0" smtClean="0"/>
              <a:t>At URL   </a:t>
            </a:r>
            <a:r>
              <a:rPr lang="en-IN" sz="2000" dirty="0" smtClean="0">
                <a:hlinkClick r:id="rId2"/>
              </a:rPr>
              <a:t>http://15.207.84.155/cart/cart.php</a:t>
            </a:r>
            <a:r>
              <a:rPr lang="en-IN" sz="2000" dirty="0" smtClean="0"/>
              <a:t>   coupon code-  UL-1056 is applied.</a:t>
            </a:r>
            <a:endParaRPr lang="en-IN" sz="2000" dirty="0"/>
          </a:p>
        </p:txBody>
      </p:sp>
      <p:pic>
        <p:nvPicPr>
          <p:cNvPr id="4098" name="Picture 2"/>
          <p:cNvPicPr>
            <a:picLocks noChangeAspect="1" noChangeArrowheads="1"/>
          </p:cNvPicPr>
          <p:nvPr/>
        </p:nvPicPr>
        <p:blipFill>
          <a:blip r:embed="rId3"/>
          <a:srcRect/>
          <a:stretch>
            <a:fillRect/>
          </a:stretch>
        </p:blipFill>
        <p:spPr bwMode="auto">
          <a:xfrm>
            <a:off x="1142976" y="2071678"/>
            <a:ext cx="7451448" cy="3948121"/>
          </a:xfrm>
          <a:prstGeom prst="rect">
            <a:avLst/>
          </a:prstGeom>
          <a:noFill/>
          <a:ln w="9525">
            <a:noFill/>
            <a:miter lim="800000"/>
            <a:headEnd/>
            <a:tailEnd/>
          </a:ln>
          <a:effectLst/>
        </p:spPr>
      </p:pic>
      <p:sp>
        <p:nvSpPr>
          <p:cNvPr id="7" name="Rectangle 6"/>
          <p:cNvSpPr/>
          <p:nvPr/>
        </p:nvSpPr>
        <p:spPr>
          <a:xfrm>
            <a:off x="3428992" y="4500570"/>
            <a:ext cx="1857388"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Extremely High</a:t>
            </a:r>
            <a:endParaRPr lang="en-IN" dirty="0"/>
          </a:p>
        </p:txBody>
      </p:sp>
      <p:sp>
        <p:nvSpPr>
          <p:cNvPr id="3" name="Content Placeholder 2"/>
          <p:cNvSpPr>
            <a:spLocks noGrp="1"/>
          </p:cNvSpPr>
          <p:nvPr>
            <p:ph idx="1"/>
          </p:nvPr>
        </p:nvSpPr>
        <p:spPr/>
        <p:txBody>
          <a:bodyPr>
            <a:normAutofit/>
          </a:bodyPr>
          <a:lstStyle/>
          <a:p>
            <a:r>
              <a:rPr lang="en-IN" sz="2000" dirty="0" smtClean="0"/>
              <a:t>A malicious hacker can gain access to any account and change the information about the products. This may lead to defamation of the seller and the website which the customer trusts.</a:t>
            </a:r>
          </a:p>
          <a:p>
            <a:r>
              <a:rPr lang="en-IN" sz="2000" dirty="0" smtClean="0"/>
              <a:t>Attacker once login can then carry out actions on behalf of the admin which could lead to serious loss to any user.</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VULNERABILITY STATUS</a:t>
            </a:r>
            <a:endParaRPr lang="en-IN" dirty="0"/>
          </a:p>
        </p:txBody>
      </p:sp>
      <p:graphicFrame>
        <p:nvGraphicFramePr>
          <p:cNvPr id="4" name="Content Placeholder 3"/>
          <p:cNvGraphicFramePr>
            <a:graphicFrameLocks noGrp="1"/>
          </p:cNvGraphicFramePr>
          <p:nvPr>
            <p:ph idx="1"/>
          </p:nvPr>
        </p:nvGraphicFramePr>
        <p:xfrm>
          <a:off x="357156" y="1600200"/>
          <a:ext cx="8501124" cy="3636175"/>
        </p:xfrm>
        <a:graphic>
          <a:graphicData uri="http://schemas.openxmlformats.org/drawingml/2006/table">
            <a:tbl>
              <a:tblPr firstRow="1" bandRow="1">
                <a:tableStyleId>{5C22544A-7EE6-4342-B048-85BDC9FD1C3A}</a:tableStyleId>
              </a:tblPr>
              <a:tblGrid>
                <a:gridCol w="2125281"/>
                <a:gridCol w="2125281"/>
                <a:gridCol w="2125281"/>
                <a:gridCol w="2125281"/>
              </a:tblGrid>
              <a:tr h="1614486">
                <a:tc>
                  <a:txBody>
                    <a:bodyPr/>
                    <a:lstStyle/>
                    <a:p>
                      <a:endParaRPr lang="en-IN" dirty="0" smtClean="0"/>
                    </a:p>
                    <a:p>
                      <a:endParaRPr lang="en-IN" dirty="0" smtClean="0"/>
                    </a:p>
                    <a:p>
                      <a:r>
                        <a:rPr lang="en-IN" sz="3200" dirty="0" smtClean="0"/>
                        <a:t>CRITICAL</a:t>
                      </a:r>
                    </a:p>
                  </a:txBody>
                  <a:tcPr/>
                </a:tc>
                <a:tc>
                  <a:txBody>
                    <a:bodyPr/>
                    <a:lstStyle/>
                    <a:p>
                      <a:endParaRPr lang="en-IN" dirty="0" smtClean="0"/>
                    </a:p>
                    <a:p>
                      <a:endParaRPr lang="en-IN" dirty="0" smtClean="0"/>
                    </a:p>
                    <a:p>
                      <a:r>
                        <a:rPr lang="en-IN" sz="3200" dirty="0" smtClean="0"/>
                        <a:t>SEVERE</a:t>
                      </a:r>
                      <a:endParaRPr lang="en-IN" sz="3200" dirty="0"/>
                    </a:p>
                  </a:txBody>
                  <a:tcPr/>
                </a:tc>
                <a:tc>
                  <a:txBody>
                    <a:bodyPr/>
                    <a:lstStyle/>
                    <a:p>
                      <a:endParaRPr lang="en-IN" dirty="0" smtClean="0"/>
                    </a:p>
                    <a:p>
                      <a:endParaRPr lang="en-IN" dirty="0" smtClean="0"/>
                    </a:p>
                    <a:p>
                      <a:r>
                        <a:rPr lang="en-IN" sz="3200" dirty="0" smtClean="0"/>
                        <a:t>MODERATE</a:t>
                      </a:r>
                      <a:endParaRPr lang="en-IN" sz="3200" dirty="0"/>
                    </a:p>
                  </a:txBody>
                  <a:tcPr/>
                </a:tc>
                <a:tc>
                  <a:txBody>
                    <a:bodyPr/>
                    <a:lstStyle/>
                    <a:p>
                      <a:endParaRPr lang="en-IN" dirty="0" smtClean="0"/>
                    </a:p>
                    <a:p>
                      <a:endParaRPr lang="en-IN" dirty="0" smtClean="0"/>
                    </a:p>
                    <a:p>
                      <a:r>
                        <a:rPr lang="en-IN" sz="3200" dirty="0" smtClean="0"/>
                        <a:t>LOW</a:t>
                      </a:r>
                      <a:endParaRPr lang="en-IN" sz="3200" dirty="0"/>
                    </a:p>
                  </a:txBody>
                  <a:tcPr/>
                </a:tc>
              </a:tr>
              <a:tr h="2021689">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Content Placeholder 2"/>
          <p:cNvSpPr>
            <a:spLocks noGrp="1"/>
          </p:cNvSpPr>
          <p:nvPr>
            <p:ph idx="1"/>
          </p:nvPr>
        </p:nvSpPr>
        <p:spPr/>
        <p:txBody>
          <a:bodyPr>
            <a:normAutofit/>
          </a:bodyPr>
          <a:lstStyle/>
          <a:p>
            <a:r>
              <a:rPr lang="en-IN" sz="2000" dirty="0" smtClean="0"/>
              <a:t>Take the following precautions:</a:t>
            </a:r>
          </a:p>
          <a:p>
            <a:r>
              <a:rPr lang="en-IN" sz="2000" dirty="0" smtClean="0"/>
              <a:t>Use proper rate- limiting checks on the no of OTP checking and generation requests.</a:t>
            </a:r>
          </a:p>
          <a:p>
            <a:r>
              <a:rPr lang="en-IN" sz="2000" dirty="0" smtClean="0"/>
              <a:t>Implement anti-</a:t>
            </a:r>
            <a:r>
              <a:rPr lang="en-IN" sz="2000" dirty="0" err="1" smtClean="0"/>
              <a:t>bot</a:t>
            </a:r>
            <a:r>
              <a:rPr lang="en-IN" sz="2000" dirty="0" smtClean="0"/>
              <a:t> measures such as </a:t>
            </a:r>
            <a:r>
              <a:rPr lang="en-IN" sz="2000" dirty="0" err="1" smtClean="0"/>
              <a:t>ReCAPTCHA</a:t>
            </a:r>
            <a:r>
              <a:rPr lang="en-IN" sz="2000" dirty="0" smtClean="0"/>
              <a:t> after multiple incorrect attempts.</a:t>
            </a:r>
          </a:p>
          <a:p>
            <a:r>
              <a:rPr lang="en-IN" sz="2000" dirty="0" smtClean="0"/>
              <a:t>OTP should expire after certain amount of time like 2 minutes.</a:t>
            </a:r>
          </a:p>
          <a:p>
            <a:r>
              <a:rPr lang="en-IN" sz="2000" dirty="0" smtClean="0"/>
              <a:t>OTP should be </a:t>
            </a:r>
            <a:r>
              <a:rPr lang="en-IN" sz="2000" dirty="0" err="1" smtClean="0"/>
              <a:t>atleast</a:t>
            </a:r>
            <a:r>
              <a:rPr lang="en-IN" sz="2000" dirty="0" smtClean="0"/>
              <a:t> 6 digit and alphanumeric for </a:t>
            </a:r>
            <a:r>
              <a:rPr lang="en-IN" sz="2000" smtClean="0"/>
              <a:t>more security.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sz="2800" i="1" dirty="0" smtClean="0">
                <a:hlinkClick r:id="rId2"/>
              </a:rPr>
              <a:t>https://www.owasp.org/index.php/Testing_Multiple_Factors_Authentication_(OWASP-AT-009)</a:t>
            </a:r>
            <a:endParaRPr lang="en-IN" sz="2800" dirty="0" smtClean="0"/>
          </a:p>
          <a:p>
            <a:r>
              <a:rPr lang="en-IN" sz="2800" i="1" dirty="0" smtClean="0">
                <a:hlinkClick r:id="rId3"/>
              </a:rPr>
              <a:t>https://www.owasp.org/index.php/Blocking_Brute_Force_Attacks</a:t>
            </a:r>
            <a:endParaRPr lang="en-IN" sz="2800" dirty="0" smtClean="0"/>
          </a:p>
          <a:p>
            <a:pPr>
              <a:buNone/>
            </a:pPr>
            <a:endParaRPr lang="en-IN"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ACCESS AS ADMIN</a:t>
            </a:r>
            <a:endParaRPr lang="en-IN" dirty="0">
              <a:solidFill>
                <a:srgbClr val="FF0000"/>
              </a:solidFill>
            </a:endParaRPr>
          </a:p>
        </p:txBody>
      </p:sp>
      <p:graphicFrame>
        <p:nvGraphicFramePr>
          <p:cNvPr id="4" name="Content Placeholder 3"/>
          <p:cNvGraphicFramePr>
            <a:graphicFrameLocks noGrp="1"/>
          </p:cNvGraphicFramePr>
          <p:nvPr>
            <p:ph idx="1"/>
          </p:nvPr>
        </p:nvGraphicFramePr>
        <p:xfrm>
          <a:off x="457200" y="2143116"/>
          <a:ext cx="8229600" cy="3214710"/>
        </p:xfrm>
        <a:graphic>
          <a:graphicData uri="http://schemas.openxmlformats.org/drawingml/2006/table">
            <a:tbl>
              <a:tblPr firstRow="1" bandRow="1">
                <a:tableStyleId>{5C22544A-7EE6-4342-B048-85BDC9FD1C3A}</a:tableStyleId>
              </a:tblPr>
              <a:tblGrid>
                <a:gridCol w="2543164"/>
                <a:gridCol w="5686436"/>
              </a:tblGrid>
              <a:tr h="440304">
                <a:tc>
                  <a:txBody>
                    <a:bodyPr/>
                    <a:lstStyle/>
                    <a:p>
                      <a:endParaRPr lang="en-IN" dirty="0"/>
                    </a:p>
                  </a:txBody>
                  <a:tcPr/>
                </a:tc>
                <a:tc>
                  <a:txBody>
                    <a:bodyPr/>
                    <a:lstStyle/>
                    <a:p>
                      <a:endParaRPr lang="en-IN"/>
                    </a:p>
                  </a:txBody>
                  <a:tcPr/>
                </a:tc>
              </a:tr>
              <a:tr h="2774406">
                <a:tc>
                  <a:txBody>
                    <a:bodyPr/>
                    <a:lstStyle/>
                    <a:p>
                      <a:endParaRPr lang="en-IN" dirty="0" smtClean="0"/>
                    </a:p>
                    <a:p>
                      <a:endParaRPr lang="en-IN" dirty="0" smtClean="0"/>
                    </a:p>
                    <a:p>
                      <a:endParaRPr lang="en-IN" dirty="0" smtClean="0"/>
                    </a:p>
                    <a:p>
                      <a:endParaRPr lang="en-IN" dirty="0" smtClean="0"/>
                    </a:p>
                    <a:p>
                      <a:r>
                        <a:rPr lang="en-IN" dirty="0" smtClean="0"/>
                        <a:t>ACCESS</a:t>
                      </a:r>
                      <a:r>
                        <a:rPr lang="en-IN" baseline="0" dirty="0" smtClean="0"/>
                        <a:t> AS ADMIN (CRITICAL)</a:t>
                      </a:r>
                      <a:endParaRPr lang="en-IN" dirty="0" smtClean="0"/>
                    </a:p>
                  </a:txBody>
                  <a:tcPr/>
                </a:tc>
                <a:tc>
                  <a:txBody>
                    <a:bodyPr/>
                    <a:lstStyle/>
                    <a:p>
                      <a:r>
                        <a:rPr lang="en-IN" dirty="0" smtClean="0"/>
                        <a:t>Below</a:t>
                      </a:r>
                      <a:r>
                        <a:rPr lang="en-IN" baseline="0" dirty="0" smtClean="0"/>
                        <a:t> mentioned URL is vulnerable to </a:t>
                      </a:r>
                      <a:r>
                        <a:rPr lang="en-IN" baseline="0" dirty="0" err="1" smtClean="0"/>
                        <a:t>Arbitary</a:t>
                      </a:r>
                      <a:r>
                        <a:rPr lang="en-IN" baseline="0" dirty="0" smtClean="0"/>
                        <a:t> file upload and making other admin level changes.</a:t>
                      </a:r>
                    </a:p>
                    <a:p>
                      <a:endParaRPr lang="en-IN" baseline="0" dirty="0" smtClean="0"/>
                    </a:p>
                    <a:p>
                      <a:r>
                        <a:rPr lang="en-IN" b="1" baseline="0" dirty="0" smtClean="0"/>
                        <a:t>AFFECTED URL:</a:t>
                      </a:r>
                    </a:p>
                    <a:p>
                      <a:r>
                        <a:rPr lang="en-IN" b="0" baseline="0" dirty="0" smtClean="0">
                          <a:hlinkClick r:id="rId2"/>
                        </a:rPr>
                        <a:t>http://13.127.247.148/wondercms/loginURL</a:t>
                      </a:r>
                      <a:endParaRPr lang="en-IN" b="0" baseline="0" dirty="0" smtClean="0"/>
                    </a:p>
                    <a:p>
                      <a:endParaRPr lang="en-IN" b="0" baseline="0" dirty="0" smtClean="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Observations:</a:t>
            </a:r>
            <a:endParaRPr lang="en-IN" dirty="0"/>
          </a:p>
        </p:txBody>
      </p:sp>
      <p:sp>
        <p:nvSpPr>
          <p:cNvPr id="3" name="Content Placeholder 2"/>
          <p:cNvSpPr>
            <a:spLocks noGrp="1"/>
          </p:cNvSpPr>
          <p:nvPr>
            <p:ph idx="1"/>
          </p:nvPr>
        </p:nvSpPr>
        <p:spPr>
          <a:xfrm>
            <a:off x="457200" y="1600201"/>
            <a:ext cx="8229600" cy="828668"/>
          </a:xfrm>
        </p:spPr>
        <p:txBody>
          <a:bodyPr>
            <a:normAutofit fontScale="92500" lnSpcReduction="20000"/>
          </a:bodyPr>
          <a:lstStyle/>
          <a:p>
            <a:r>
              <a:rPr lang="en-IN" sz="2000" dirty="0" smtClean="0"/>
              <a:t>When we navigate to  </a:t>
            </a:r>
            <a:r>
              <a:rPr lang="en-IN" sz="2000" dirty="0" smtClean="0">
                <a:hlinkClick r:id="rId2"/>
              </a:rPr>
              <a:t>http://13.127.247.148/wondercms/</a:t>
            </a:r>
            <a:r>
              <a:rPr lang="en-IN" sz="2000" dirty="0" smtClean="0"/>
              <a:t>  , we get the password on page and login as : admin in the </a:t>
            </a:r>
            <a:r>
              <a:rPr lang="en-IN" sz="2000" dirty="0" err="1" smtClean="0"/>
              <a:t>url</a:t>
            </a:r>
            <a:r>
              <a:rPr lang="en-IN" sz="2000" dirty="0" smtClean="0"/>
              <a:t> </a:t>
            </a:r>
            <a:r>
              <a:rPr lang="en-IN" sz="2000" dirty="0" smtClean="0">
                <a:hlinkClick r:id="rId3"/>
              </a:rPr>
              <a:t>http://13.127.247.148/wondercms/loginURL</a:t>
            </a:r>
            <a:r>
              <a:rPr lang="en-IN" sz="2000" dirty="0" smtClean="0"/>
              <a:t> </a:t>
            </a:r>
          </a:p>
          <a:p>
            <a:endParaRPr lang="en-IN" sz="2000" dirty="0"/>
          </a:p>
        </p:txBody>
      </p:sp>
      <p:pic>
        <p:nvPicPr>
          <p:cNvPr id="1026" name="Picture 2"/>
          <p:cNvPicPr>
            <a:picLocks noChangeAspect="1" noChangeArrowheads="1"/>
          </p:cNvPicPr>
          <p:nvPr/>
        </p:nvPicPr>
        <p:blipFill>
          <a:blip r:embed="rId4"/>
          <a:srcRect/>
          <a:stretch>
            <a:fillRect/>
          </a:stretch>
        </p:blipFill>
        <p:spPr bwMode="auto">
          <a:xfrm>
            <a:off x="285720" y="2428868"/>
            <a:ext cx="8501122" cy="420053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r>
              <a:rPr lang="en-IN" dirty="0" smtClean="0"/>
              <a:t>)</a:t>
            </a:r>
            <a:endParaRPr lang="en-IN" dirty="0"/>
          </a:p>
        </p:txBody>
      </p:sp>
      <p:sp>
        <p:nvSpPr>
          <p:cNvPr id="3" name="Content Placeholder 2"/>
          <p:cNvSpPr>
            <a:spLocks noGrp="1"/>
          </p:cNvSpPr>
          <p:nvPr>
            <p:ph idx="1"/>
          </p:nvPr>
        </p:nvSpPr>
        <p:spPr/>
        <p:txBody>
          <a:bodyPr>
            <a:normAutofit/>
          </a:bodyPr>
          <a:lstStyle/>
          <a:p>
            <a:r>
              <a:rPr lang="en-IN" sz="2000" dirty="0" smtClean="0"/>
              <a:t>Hacker can change the admin login password making the actual unable to login the next time. Hacker can also add and delete pages. Hacker can access all settings.</a:t>
            </a:r>
            <a:endParaRPr lang="en-IN" sz="2000" dirty="0"/>
          </a:p>
        </p:txBody>
      </p:sp>
      <p:pic>
        <p:nvPicPr>
          <p:cNvPr id="2050" name="Picture 2"/>
          <p:cNvPicPr>
            <a:picLocks noChangeAspect="1" noChangeArrowheads="1"/>
          </p:cNvPicPr>
          <p:nvPr/>
        </p:nvPicPr>
        <p:blipFill>
          <a:blip r:embed="rId2" cstate="print"/>
          <a:srcRect/>
          <a:stretch>
            <a:fillRect/>
          </a:stretch>
        </p:blipFill>
        <p:spPr bwMode="auto">
          <a:xfrm>
            <a:off x="0" y="2857496"/>
            <a:ext cx="4214810" cy="307183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429124" y="2786058"/>
            <a:ext cx="4500594" cy="325683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Extremely High</a:t>
            </a:r>
            <a:endParaRPr lang="en-IN" dirty="0"/>
          </a:p>
        </p:txBody>
      </p:sp>
      <p:sp>
        <p:nvSpPr>
          <p:cNvPr id="3" name="Content Placeholder 2"/>
          <p:cNvSpPr>
            <a:spLocks noGrp="1"/>
          </p:cNvSpPr>
          <p:nvPr>
            <p:ph idx="1"/>
          </p:nvPr>
        </p:nvSpPr>
        <p:spPr/>
        <p:txBody>
          <a:bodyPr>
            <a:normAutofit/>
          </a:bodyPr>
          <a:lstStyle/>
          <a:p>
            <a:r>
              <a:rPr lang="en-IN" sz="2000" dirty="0" smtClean="0"/>
              <a:t>Using this vulnerability, the attacker can get complete access to the blog of the website.</a:t>
            </a:r>
          </a:p>
          <a:p>
            <a:r>
              <a:rPr lang="en-IN" sz="2000" dirty="0" smtClean="0"/>
              <a:t>The attacker can change the password or even change the </a:t>
            </a:r>
            <a:r>
              <a:rPr lang="en-IN" sz="2000" dirty="0" err="1" smtClean="0"/>
              <a:t>url</a:t>
            </a:r>
            <a:r>
              <a:rPr lang="en-IN" sz="2000" dirty="0" smtClean="0"/>
              <a:t> of the admin panel and restrict the admin to </a:t>
            </a:r>
            <a:r>
              <a:rPr lang="en-IN" sz="2000" dirty="0" err="1" smtClean="0"/>
              <a:t>acess</a:t>
            </a:r>
            <a:r>
              <a:rPr lang="en-IN" sz="2000" dirty="0" smtClean="0"/>
              <a:t> it.</a:t>
            </a:r>
          </a:p>
          <a:p>
            <a:r>
              <a:rPr lang="en-IN" sz="2000" dirty="0" smtClean="0"/>
              <a:t>Even pages can be created and deleted along with editing.</a:t>
            </a:r>
          </a:p>
          <a:p>
            <a:r>
              <a:rPr lang="en-IN" sz="2000" dirty="0" smtClean="0"/>
              <a:t>Files can be added (without verification) and hence can be dangerous to the entire website, as the control of the entire website can be taken.</a:t>
            </a:r>
            <a:endParaRPr lang="en-I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Recommendation</a:t>
            </a:r>
            <a:endParaRPr lang="en-IN" dirty="0"/>
          </a:p>
        </p:txBody>
      </p:sp>
      <p:sp>
        <p:nvSpPr>
          <p:cNvPr id="3" name="Content Placeholder 2"/>
          <p:cNvSpPr>
            <a:spLocks noGrp="1"/>
          </p:cNvSpPr>
          <p:nvPr>
            <p:ph idx="1"/>
          </p:nvPr>
        </p:nvSpPr>
        <p:spPr>
          <a:xfrm>
            <a:off x="457200" y="1142984"/>
            <a:ext cx="8229600" cy="4983179"/>
          </a:xfrm>
        </p:spPr>
        <p:txBody>
          <a:bodyPr>
            <a:noAutofit/>
          </a:bodyPr>
          <a:lstStyle/>
          <a:p>
            <a:pPr>
              <a:buNone/>
            </a:pPr>
            <a:endParaRPr lang="en-IN" sz="2000" dirty="0" smtClean="0"/>
          </a:p>
          <a:p>
            <a:r>
              <a:rPr lang="en-IN" sz="2000" dirty="0" smtClean="0"/>
              <a:t> The default password should be changed and a strong password must be setup.</a:t>
            </a:r>
          </a:p>
          <a:p>
            <a:pPr>
              <a:buNone/>
            </a:pPr>
            <a:endParaRPr lang="en-IN" sz="2000" dirty="0" smtClean="0"/>
          </a:p>
          <a:p>
            <a:r>
              <a:rPr lang="en-IN" sz="2000" dirty="0" smtClean="0"/>
              <a:t>The admin </a:t>
            </a:r>
            <a:r>
              <a:rPr lang="en-IN" sz="2000" dirty="0" err="1" smtClean="0"/>
              <a:t>url</a:t>
            </a:r>
            <a:r>
              <a:rPr lang="en-IN" sz="2000" dirty="0" smtClean="0"/>
              <a:t> must also be such that its not accessible to normal users.</a:t>
            </a:r>
          </a:p>
          <a:p>
            <a:pPr>
              <a:buNone/>
            </a:pPr>
            <a:endParaRPr lang="en-IN" sz="2000" dirty="0" smtClean="0"/>
          </a:p>
          <a:p>
            <a:r>
              <a:rPr lang="en-IN" sz="2000" dirty="0" smtClean="0"/>
              <a:t> Password changing option must be done with 2 to 3 step verification. </a:t>
            </a:r>
          </a:p>
          <a:p>
            <a:pPr>
              <a:buNone/>
            </a:pPr>
            <a:endParaRPr lang="en-IN" sz="2000" dirty="0" smtClean="0"/>
          </a:p>
          <a:p>
            <a:r>
              <a:rPr lang="en-IN" sz="2000" dirty="0" smtClean="0"/>
              <a:t> Password must be at least 8 characters long containing numbers, </a:t>
            </a:r>
            <a:r>
              <a:rPr lang="en-IN" sz="2000" dirty="0" err="1" smtClean="0"/>
              <a:t>alphanumerics</a:t>
            </a:r>
            <a:r>
              <a:rPr lang="en-IN" sz="2000" dirty="0" smtClean="0"/>
              <a:t>, etc.</a:t>
            </a:r>
          </a:p>
          <a:p>
            <a:pPr>
              <a:buNone/>
            </a:pPr>
            <a:endParaRPr lang="en-IN" sz="2000" dirty="0" smtClean="0"/>
          </a:p>
          <a:p>
            <a:r>
              <a:rPr lang="en-IN" sz="2000" dirty="0" smtClean="0"/>
              <a:t>All the default accounts should be removed.</a:t>
            </a:r>
          </a:p>
          <a:p>
            <a:pPr>
              <a:buNone/>
            </a:pPr>
            <a:endParaRPr lang="en-IN" sz="2000" dirty="0" smtClean="0"/>
          </a:p>
          <a:p>
            <a:r>
              <a:rPr lang="en-IN" sz="2000" dirty="0" smtClean="0"/>
              <a:t>Password should not be reused.</a:t>
            </a:r>
          </a:p>
          <a:p>
            <a:endParaRPr lang="en-IN"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References:</a:t>
            </a:r>
            <a:endParaRPr lang="en-IN" dirty="0"/>
          </a:p>
        </p:txBody>
      </p:sp>
      <p:sp>
        <p:nvSpPr>
          <p:cNvPr id="3" name="Content Placeholder 2"/>
          <p:cNvSpPr>
            <a:spLocks noGrp="1"/>
          </p:cNvSpPr>
          <p:nvPr>
            <p:ph idx="1"/>
          </p:nvPr>
        </p:nvSpPr>
        <p:spPr/>
        <p:txBody>
          <a:bodyPr>
            <a:normAutofit/>
          </a:bodyPr>
          <a:lstStyle/>
          <a:p>
            <a:pPr>
              <a:buNone/>
            </a:pPr>
            <a:endParaRPr lang="en-IN" sz="1800" dirty="0" smtClean="0"/>
          </a:p>
          <a:p>
            <a:r>
              <a:rPr lang="en-IN" sz="1800" dirty="0" smtClean="0">
                <a:hlinkClick r:id="rId2"/>
              </a:rPr>
              <a:t>https://www.owasp.org/index.php/Testing</a:t>
            </a:r>
            <a:r>
              <a:rPr lang="en-IN" sz="1800" dirty="0" smtClean="0"/>
              <a:t> for weak password change or reset functionalities (OTG-AUTHN-009)</a:t>
            </a:r>
          </a:p>
          <a:p>
            <a:pPr>
              <a:buNone/>
            </a:pPr>
            <a:endParaRPr lang="en-IN" sz="1800" dirty="0" smtClean="0"/>
          </a:p>
          <a:p>
            <a:r>
              <a:rPr lang="en-IN" sz="1800" dirty="0" smtClean="0">
                <a:hlinkClick r:id="rId3"/>
              </a:rPr>
              <a:t>https://www.owasp.org/index.php/Default</a:t>
            </a:r>
            <a:r>
              <a:rPr lang="en-IN" sz="1800" dirty="0" smtClean="0"/>
              <a:t> passwords</a:t>
            </a:r>
          </a:p>
          <a:p>
            <a:pPr>
              <a:buNone/>
            </a:pPr>
            <a:endParaRPr lang="en-IN" sz="1800" dirty="0" smtClean="0"/>
          </a:p>
          <a:p>
            <a:r>
              <a:rPr lang="en-IN" sz="1800" dirty="0" smtClean="0">
                <a:hlinkClick r:id="rId4"/>
              </a:rPr>
              <a:t>https://www.us-cert.gov/ncas/alerts/TA13-175A</a:t>
            </a:r>
            <a:endParaRPr lang="en-IN" sz="1800" dirty="0" smtClean="0"/>
          </a:p>
          <a:p>
            <a:endParaRPr lang="en-IN"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UNAUTHORISED ACCESS TO CUSTOMER DETAILS</a:t>
            </a:r>
            <a:endParaRPr lang="en-IN" dirty="0">
              <a:solidFill>
                <a:srgbClr val="FF0000"/>
              </a:solidFill>
            </a:endParaRPr>
          </a:p>
        </p:txBody>
      </p:sp>
      <p:graphicFrame>
        <p:nvGraphicFramePr>
          <p:cNvPr id="4" name="Content Placeholder 3"/>
          <p:cNvGraphicFramePr>
            <a:graphicFrameLocks noGrp="1"/>
          </p:cNvGraphicFramePr>
          <p:nvPr>
            <p:ph idx="1"/>
          </p:nvPr>
        </p:nvGraphicFramePr>
        <p:xfrm>
          <a:off x="457200" y="1600200"/>
          <a:ext cx="8229600" cy="4846320"/>
        </p:xfrm>
        <a:graphic>
          <a:graphicData uri="http://schemas.openxmlformats.org/drawingml/2006/table">
            <a:tbl>
              <a:tblPr firstRow="1" bandRow="1">
                <a:tableStyleId>{5C22544A-7EE6-4342-B048-85BDC9FD1C3A}</a:tableStyleId>
              </a:tblPr>
              <a:tblGrid>
                <a:gridCol w="2328850"/>
                <a:gridCol w="5900750"/>
              </a:tblGrid>
              <a:tr h="185726">
                <a:tc>
                  <a:txBody>
                    <a:bodyPr/>
                    <a:lstStyle/>
                    <a:p>
                      <a:endParaRPr lang="en-IN" dirty="0"/>
                    </a:p>
                  </a:txBody>
                  <a:tcPr/>
                </a:tc>
                <a:tc>
                  <a:txBody>
                    <a:bodyPr/>
                    <a:lstStyle/>
                    <a:p>
                      <a:endParaRPr lang="en-IN"/>
                    </a:p>
                  </a:txBody>
                  <a:tcPr/>
                </a:tc>
              </a:tr>
              <a:tr h="3391866">
                <a:tc>
                  <a:txBody>
                    <a:bodyPr/>
                    <a:lstStyle/>
                    <a:p>
                      <a:endParaRPr lang="en-IN" dirty="0" smtClean="0"/>
                    </a:p>
                    <a:p>
                      <a:endParaRPr lang="en-IN" dirty="0" smtClean="0"/>
                    </a:p>
                    <a:p>
                      <a:endParaRPr lang="en-IN" dirty="0" smtClean="0"/>
                    </a:p>
                    <a:p>
                      <a:r>
                        <a:rPr lang="en-IN" dirty="0" smtClean="0"/>
                        <a:t>Unauthorised</a:t>
                      </a:r>
                      <a:r>
                        <a:rPr lang="en-IN" baseline="0" dirty="0" smtClean="0"/>
                        <a:t> access to customer details (critical)</a:t>
                      </a:r>
                      <a:endParaRPr lang="en-IN" dirty="0"/>
                    </a:p>
                  </a:txBody>
                  <a:tcPr/>
                </a:tc>
                <a:tc>
                  <a:txBody>
                    <a:bodyPr/>
                    <a:lstStyle/>
                    <a:p>
                      <a:r>
                        <a:rPr lang="en-IN" dirty="0" smtClean="0"/>
                        <a:t>The below mentioned login page allows us to change the password without verification</a:t>
                      </a:r>
                      <a:r>
                        <a:rPr lang="en-IN" baseline="0" dirty="0" smtClean="0"/>
                        <a:t> and view detail  of other customers (CSRF).</a:t>
                      </a:r>
                    </a:p>
                    <a:p>
                      <a:endParaRPr lang="en-IN" baseline="0" dirty="0" smtClean="0"/>
                    </a:p>
                    <a:p>
                      <a:r>
                        <a:rPr lang="en-IN" b="1" u="sng" baseline="0" dirty="0" smtClean="0"/>
                        <a:t>AFFECTED URL:</a:t>
                      </a:r>
                    </a:p>
                    <a:p>
                      <a:r>
                        <a:rPr lang="en-IN" b="0" u="none" baseline="0" dirty="0" smtClean="0">
                          <a:hlinkClick r:id="rId2"/>
                        </a:rPr>
                        <a:t>http://13.127.247.148/reset_password/customer.php</a:t>
                      </a:r>
                      <a:endParaRPr lang="en-IN" b="0" u="none" baseline="0" dirty="0" smtClean="0"/>
                    </a:p>
                    <a:p>
                      <a:endParaRPr lang="en-IN" b="0" u="none" baseline="0" dirty="0" smtClean="0"/>
                    </a:p>
                    <a:p>
                      <a:r>
                        <a:rPr lang="en-IN" b="0" u="none" baseline="0" dirty="0" smtClean="0"/>
                        <a:t>Reset password button (POST parameter). We can also change the user’s account details.</a:t>
                      </a:r>
                    </a:p>
                    <a:p>
                      <a:endParaRPr lang="en-IN" b="0" u="none" baseline="0" dirty="0" smtClean="0"/>
                    </a:p>
                    <a:p>
                      <a:r>
                        <a:rPr lang="en-IN" b="1" u="sng" baseline="0" dirty="0" smtClean="0"/>
                        <a:t>AFFECTED URL:</a:t>
                      </a:r>
                    </a:p>
                    <a:p>
                      <a:r>
                        <a:rPr lang="en-IN" b="0" u="none" baseline="0" dirty="0" smtClean="0">
                          <a:hlinkClick r:id="rId3"/>
                        </a:rPr>
                        <a:t>http://</a:t>
                      </a:r>
                      <a:r>
                        <a:rPr lang="en-IN" b="0" u="none" baseline="0" dirty="0" smtClean="0">
                          <a:hlinkClick r:id="rId3"/>
                        </a:rPr>
                        <a:t>13.127.247.148/profile/2/edit/</a:t>
                      </a:r>
                      <a:endParaRPr lang="en-IN" b="0" u="none" baseline="0" dirty="0" smtClean="0"/>
                    </a:p>
                    <a:p>
                      <a:endParaRPr lang="en-IN" b="1" u="sng" baseline="0" dirty="0" smtClean="0"/>
                    </a:p>
                    <a:p>
                      <a:r>
                        <a:rPr lang="en-IN" b="1" u="sng" baseline="0" dirty="0" smtClean="0"/>
                        <a:t>AFFECTED PARAMETERS:</a:t>
                      </a:r>
                    </a:p>
                    <a:p>
                      <a:r>
                        <a:rPr lang="en-IN" b="0" u="none" baseline="0" dirty="0" smtClean="0"/>
                        <a:t>Update button (POST parameter).</a:t>
                      </a:r>
                    </a:p>
                    <a:p>
                      <a:endParaRPr lang="en-IN" b="0" u="none"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UNAUTHORISED ACCESS TO CUSTOMER DETAILS</a:t>
            </a:r>
            <a:endParaRPr lang="en-IN" dirty="0"/>
          </a:p>
        </p:txBody>
      </p:sp>
      <p:graphicFrame>
        <p:nvGraphicFramePr>
          <p:cNvPr id="4" name="Content Placeholder 3"/>
          <p:cNvGraphicFramePr>
            <a:graphicFrameLocks noGrp="1"/>
          </p:cNvGraphicFramePr>
          <p:nvPr>
            <p:ph idx="1"/>
          </p:nvPr>
        </p:nvGraphicFramePr>
        <p:xfrm>
          <a:off x="357158" y="1571612"/>
          <a:ext cx="8229600" cy="5125720"/>
        </p:xfrm>
        <a:graphic>
          <a:graphicData uri="http://schemas.openxmlformats.org/drawingml/2006/table">
            <a:tbl>
              <a:tblPr firstRow="1" bandRow="1">
                <a:tableStyleId>{5C22544A-7EE6-4342-B048-85BDC9FD1C3A}</a:tableStyleId>
              </a:tblPr>
              <a:tblGrid>
                <a:gridCol w="2643206"/>
                <a:gridCol w="5586394"/>
              </a:tblGrid>
              <a:tr h="370840">
                <a:tc>
                  <a:txBody>
                    <a:bodyPr/>
                    <a:lstStyle/>
                    <a:p>
                      <a:endParaRPr lang="en-IN" dirty="0"/>
                    </a:p>
                  </a:txBody>
                  <a:tcPr/>
                </a:tc>
                <a:tc>
                  <a:txBody>
                    <a:bodyPr/>
                    <a:lstStyle/>
                    <a:p>
                      <a:endParaRPr lang="en-IN"/>
                    </a:p>
                  </a:txBody>
                  <a:tcPr/>
                </a:tc>
              </a:tr>
              <a:tr h="4272630">
                <a:tc>
                  <a:txBody>
                    <a:bodyPr/>
                    <a:lstStyle/>
                    <a:p>
                      <a:endParaRPr lang="en-IN" dirty="0" smtClean="0"/>
                    </a:p>
                    <a:p>
                      <a:endParaRPr lang="en-IN" dirty="0" smtClean="0"/>
                    </a:p>
                    <a:p>
                      <a:endParaRPr lang="en-IN" dirty="0" smtClean="0"/>
                    </a:p>
                    <a:p>
                      <a:endParaRPr lang="en-IN" dirty="0" smtClean="0"/>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Unauthorised</a:t>
                      </a:r>
                      <a:r>
                        <a:rPr lang="en-IN" baseline="0" dirty="0" smtClean="0"/>
                        <a:t> access to customer details (critical)</a:t>
                      </a:r>
                      <a:endParaRPr lang="en-IN" dirty="0" smtClean="0"/>
                    </a:p>
                    <a:p>
                      <a:endParaRPr lang="en-IN" dirty="0" smtClean="0"/>
                    </a:p>
                  </a:txBody>
                  <a:tcPr/>
                </a:tc>
                <a:tc>
                  <a:txBody>
                    <a:bodyPr/>
                    <a:lstStyle/>
                    <a:p>
                      <a:r>
                        <a:rPr lang="en-IN" dirty="0" smtClean="0"/>
                        <a:t>Similarly after gaining access over</a:t>
                      </a:r>
                      <a:r>
                        <a:rPr lang="en-IN" baseline="0" dirty="0" smtClean="0"/>
                        <a:t> the account, hacker can remove, add or even confirm the items in cart (CSRF).</a:t>
                      </a:r>
                    </a:p>
                    <a:p>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AFFECTED URL:</a:t>
                      </a:r>
                    </a:p>
                    <a:p>
                      <a:r>
                        <a:rPr lang="en-IN" dirty="0" smtClean="0">
                          <a:hlinkClick r:id="rId2"/>
                        </a:rPr>
                        <a:t>http://15.207.84.155/cart/cart.php</a:t>
                      </a:r>
                      <a:endParaRPr lang="en-IN" dirty="0" smtClean="0"/>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AFFECTED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IN" b="0" u="none" baseline="0" dirty="0" smtClean="0"/>
                        <a:t>Remove option (POST </a:t>
                      </a:r>
                      <a:r>
                        <a:rPr lang="en-IN" b="0" u="none" baseline="0" dirty="0" err="1" smtClean="0"/>
                        <a:t>paramter</a:t>
                      </a:r>
                      <a:r>
                        <a:rPr lang="en-IN" b="0" u="none"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b="1"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AFFECTED URL:</a:t>
                      </a:r>
                    </a:p>
                    <a:p>
                      <a:pPr marL="0" marR="0" indent="0" algn="l" defTabSz="914400" rtl="0" eaLnBrk="1" fontAlgn="auto" latinLnBrk="0" hangingPunct="1">
                        <a:lnSpc>
                          <a:spcPct val="100000"/>
                        </a:lnSpc>
                        <a:spcBef>
                          <a:spcPts val="0"/>
                        </a:spcBef>
                        <a:spcAft>
                          <a:spcPts val="0"/>
                        </a:spcAft>
                        <a:buClrTx/>
                        <a:buSzTx/>
                        <a:buFontTx/>
                        <a:buNone/>
                        <a:tabLst/>
                        <a:defRPr/>
                      </a:pPr>
                      <a:r>
                        <a:rPr lang="en-IN" b="0" u="none" baseline="0" dirty="0" smtClean="0">
                          <a:hlinkClick r:id="rId2"/>
                        </a:rPr>
                        <a:t>http://15.207.84.155/cart/cart.php</a:t>
                      </a:r>
                      <a:endParaRPr lang="en-IN"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b="1"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AFFECTED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IN" b="0" u="none" baseline="0" dirty="0" smtClean="0"/>
                        <a:t>Confirm order option (POST parameter)</a:t>
                      </a:r>
                    </a:p>
                    <a:p>
                      <a:pPr marL="0" marR="0" indent="0" algn="l" defTabSz="914400" rtl="0" eaLnBrk="1" fontAlgn="auto" latinLnBrk="0" hangingPunct="1">
                        <a:lnSpc>
                          <a:spcPct val="100000"/>
                        </a:lnSpc>
                        <a:spcBef>
                          <a:spcPts val="0"/>
                        </a:spcBef>
                        <a:spcAft>
                          <a:spcPts val="0"/>
                        </a:spcAft>
                        <a:buClrTx/>
                        <a:buSzTx/>
                        <a:buFontTx/>
                        <a:buNone/>
                        <a:tabLst/>
                        <a:defRPr/>
                      </a:pPr>
                      <a:endParaRPr lang="en-IN" b="1" u="sng" baseline="0" dirty="0" smtClean="0"/>
                    </a:p>
                    <a:p>
                      <a:endParaRPr lang="en-IN" dirty="0" smtClean="0"/>
                    </a:p>
                    <a:p>
                      <a:endParaRPr lang="en-IN"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VULNERABILITY INDEX:</a:t>
            </a:r>
            <a:endParaRPr lang="en-IN" dirty="0">
              <a:solidFill>
                <a:schemeClr val="accent1">
                  <a:lumMod val="75000"/>
                </a:schemeClr>
              </a:solidFill>
            </a:endParaRPr>
          </a:p>
        </p:txBody>
      </p:sp>
      <p:graphicFrame>
        <p:nvGraphicFramePr>
          <p:cNvPr id="4" name="Content Placeholder 3"/>
          <p:cNvGraphicFramePr>
            <a:graphicFrameLocks noGrp="1"/>
          </p:cNvGraphicFramePr>
          <p:nvPr>
            <p:ph idx="1"/>
          </p:nvPr>
        </p:nvGraphicFramePr>
        <p:xfrm>
          <a:off x="457200" y="1500176"/>
          <a:ext cx="7901016" cy="4786343"/>
        </p:xfrm>
        <a:graphic>
          <a:graphicData uri="http://schemas.openxmlformats.org/drawingml/2006/table">
            <a:tbl>
              <a:tblPr firstRow="1" bandRow="1">
                <a:tableStyleId>{21E4AEA4-8DFA-4A89-87EB-49C32662AFE0}</a:tableStyleId>
              </a:tblPr>
              <a:tblGrid>
                <a:gridCol w="828652"/>
                <a:gridCol w="2071702"/>
                <a:gridCol w="3286148"/>
                <a:gridCol w="1714514"/>
              </a:tblGrid>
              <a:tr h="390722">
                <a:tc>
                  <a:txBody>
                    <a:bodyPr/>
                    <a:lstStyle/>
                    <a:p>
                      <a:r>
                        <a:rPr lang="en-IN" dirty="0" smtClean="0"/>
                        <a:t>S</a:t>
                      </a:r>
                      <a:r>
                        <a:rPr lang="en-IN" baseline="0" dirty="0" smtClean="0"/>
                        <a:t> NO.</a:t>
                      </a:r>
                      <a:endParaRPr lang="en-IN" dirty="0"/>
                    </a:p>
                  </a:txBody>
                  <a:tcPr/>
                </a:tc>
                <a:tc>
                  <a:txBody>
                    <a:bodyPr/>
                    <a:lstStyle/>
                    <a:p>
                      <a:r>
                        <a:rPr lang="en-IN" dirty="0" smtClean="0"/>
                        <a:t>SEVERITY</a:t>
                      </a:r>
                      <a:endParaRPr lang="en-IN" dirty="0"/>
                    </a:p>
                  </a:txBody>
                  <a:tcPr/>
                </a:tc>
                <a:tc>
                  <a:txBody>
                    <a:bodyPr/>
                    <a:lstStyle/>
                    <a:p>
                      <a:r>
                        <a:rPr lang="en-IN" dirty="0" smtClean="0"/>
                        <a:t>VULNERABILITY</a:t>
                      </a:r>
                      <a:endParaRPr lang="en-IN" dirty="0"/>
                    </a:p>
                  </a:txBody>
                  <a:tcPr/>
                </a:tc>
                <a:tc>
                  <a:txBody>
                    <a:bodyPr/>
                    <a:lstStyle/>
                    <a:p>
                      <a:r>
                        <a:rPr lang="en-IN" dirty="0" smtClean="0"/>
                        <a:t>COUNT</a:t>
                      </a:r>
                      <a:endParaRPr lang="en-IN" dirty="0"/>
                    </a:p>
                  </a:txBody>
                  <a:tcPr/>
                </a:tc>
              </a:tr>
              <a:tr h="390722">
                <a:tc>
                  <a:txBody>
                    <a:bodyPr/>
                    <a:lstStyle/>
                    <a:p>
                      <a:r>
                        <a:rPr lang="en-IN" dirty="0" smtClean="0"/>
                        <a:t>1.</a:t>
                      </a:r>
                      <a:endParaRPr lang="en-IN" dirty="0"/>
                    </a:p>
                  </a:txBody>
                  <a:tcPr/>
                </a:tc>
                <a:tc>
                  <a:txBody>
                    <a:bodyPr/>
                    <a:lstStyle/>
                    <a:p>
                      <a:r>
                        <a:rPr lang="en-IN" dirty="0" smtClean="0"/>
                        <a:t>CRITICAL</a:t>
                      </a:r>
                      <a:endParaRPr lang="en-IN" dirty="0"/>
                    </a:p>
                  </a:txBody>
                  <a:tcPr/>
                </a:tc>
                <a:tc>
                  <a:txBody>
                    <a:bodyPr/>
                    <a:lstStyle/>
                    <a:p>
                      <a:r>
                        <a:rPr lang="en-IN" dirty="0" smtClean="0"/>
                        <a:t>SQL INJECTION</a:t>
                      </a:r>
                      <a:endParaRPr lang="en-IN" dirty="0"/>
                    </a:p>
                  </a:txBody>
                  <a:tcPr/>
                </a:tc>
                <a:tc>
                  <a:txBody>
                    <a:bodyPr/>
                    <a:lstStyle/>
                    <a:p>
                      <a:r>
                        <a:rPr lang="en-IN" dirty="0" smtClean="0"/>
                        <a:t>2</a:t>
                      </a:r>
                      <a:endParaRPr lang="en-IN" dirty="0"/>
                    </a:p>
                  </a:txBody>
                  <a:tcPr/>
                </a:tc>
              </a:tr>
              <a:tr h="390722">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CRITICAL</a:t>
                      </a:r>
                    </a:p>
                  </a:txBody>
                  <a:tcPr/>
                </a:tc>
                <a:tc>
                  <a:txBody>
                    <a:bodyPr/>
                    <a:lstStyle/>
                    <a:p>
                      <a:r>
                        <a:rPr lang="en-IN" dirty="0" smtClean="0"/>
                        <a:t>ACCESS</a:t>
                      </a:r>
                      <a:r>
                        <a:rPr lang="en-IN" baseline="0" dirty="0" smtClean="0"/>
                        <a:t> BY OTP BYPASS</a:t>
                      </a:r>
                      <a:endParaRPr lang="en-IN" dirty="0"/>
                    </a:p>
                  </a:txBody>
                  <a:tcPr/>
                </a:tc>
                <a:tc>
                  <a:txBody>
                    <a:bodyPr/>
                    <a:lstStyle/>
                    <a:p>
                      <a:r>
                        <a:rPr lang="en-IN" dirty="0" smtClean="0"/>
                        <a:t>2</a:t>
                      </a:r>
                      <a:endParaRPr lang="en-IN" dirty="0"/>
                    </a:p>
                  </a:txBody>
                  <a:tcPr/>
                </a:tc>
              </a:tr>
              <a:tr h="390722">
                <a:tc>
                  <a:txBody>
                    <a:bodyPr/>
                    <a:lstStyle/>
                    <a:p>
                      <a:r>
                        <a:rPr lang="en-IN"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CRITICAL</a:t>
                      </a:r>
                    </a:p>
                  </a:txBody>
                  <a:tcPr/>
                </a:tc>
                <a:tc>
                  <a:txBody>
                    <a:bodyPr/>
                    <a:lstStyle/>
                    <a:p>
                      <a:r>
                        <a:rPr lang="en-IN" dirty="0" smtClean="0"/>
                        <a:t>ACCESS</a:t>
                      </a:r>
                      <a:r>
                        <a:rPr lang="en-IN" baseline="0" dirty="0" smtClean="0"/>
                        <a:t> AS ADMIN</a:t>
                      </a:r>
                      <a:endParaRPr lang="en-IN" dirty="0"/>
                    </a:p>
                  </a:txBody>
                  <a:tcPr/>
                </a:tc>
                <a:tc>
                  <a:txBody>
                    <a:bodyPr/>
                    <a:lstStyle/>
                    <a:p>
                      <a:r>
                        <a:rPr lang="en-IN" dirty="0" smtClean="0"/>
                        <a:t>2</a:t>
                      </a:r>
                      <a:endParaRPr lang="en-IN" dirty="0"/>
                    </a:p>
                  </a:txBody>
                  <a:tcPr/>
                </a:tc>
              </a:tr>
              <a:tr h="683763">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CRITICAL</a:t>
                      </a:r>
                    </a:p>
                  </a:txBody>
                  <a:tcPr/>
                </a:tc>
                <a:tc>
                  <a:txBody>
                    <a:bodyPr/>
                    <a:lstStyle/>
                    <a:p>
                      <a:r>
                        <a:rPr lang="en-IN" dirty="0" smtClean="0"/>
                        <a:t>UNAUTHORISED</a:t>
                      </a:r>
                      <a:r>
                        <a:rPr lang="en-IN" baseline="0" dirty="0" smtClean="0"/>
                        <a:t> ACCESS TO CUSTOMER DETAILS</a:t>
                      </a:r>
                      <a:endParaRPr lang="en-IN" dirty="0"/>
                    </a:p>
                  </a:txBody>
                  <a:tcPr/>
                </a:tc>
                <a:tc>
                  <a:txBody>
                    <a:bodyPr/>
                    <a:lstStyle/>
                    <a:p>
                      <a:r>
                        <a:rPr lang="en-IN" dirty="0" smtClean="0"/>
                        <a:t>5</a:t>
                      </a:r>
                      <a:endParaRPr lang="en-IN" dirty="0"/>
                    </a:p>
                  </a:txBody>
                  <a:tcPr/>
                </a:tc>
              </a:tr>
              <a:tr h="390722">
                <a:tc>
                  <a:txBody>
                    <a:bodyPr/>
                    <a:lstStyle/>
                    <a:p>
                      <a:r>
                        <a:rPr lang="en-IN" dirty="0" smtClean="0"/>
                        <a:t>5.</a:t>
                      </a:r>
                      <a:endParaRPr lang="en-IN" dirty="0"/>
                    </a:p>
                  </a:txBody>
                  <a:tcPr/>
                </a:tc>
                <a:tc>
                  <a:txBody>
                    <a:bodyPr/>
                    <a:lstStyle/>
                    <a:p>
                      <a:r>
                        <a:rPr lang="en-IN" dirty="0" smtClean="0"/>
                        <a:t>CRITICAL</a:t>
                      </a:r>
                      <a:endParaRPr lang="en-IN" dirty="0"/>
                    </a:p>
                  </a:txBody>
                  <a:tcPr/>
                </a:tc>
                <a:tc>
                  <a:txBody>
                    <a:bodyPr/>
                    <a:lstStyle/>
                    <a:p>
                      <a:r>
                        <a:rPr lang="en-IN" dirty="0" smtClean="0"/>
                        <a:t>ARBITARY FILE UPLOAD</a:t>
                      </a:r>
                      <a:endParaRPr lang="en-IN" dirty="0"/>
                    </a:p>
                  </a:txBody>
                  <a:tcPr/>
                </a:tc>
                <a:tc>
                  <a:txBody>
                    <a:bodyPr/>
                    <a:lstStyle/>
                    <a:p>
                      <a:r>
                        <a:rPr lang="en-IN" dirty="0" smtClean="0"/>
                        <a:t>2</a:t>
                      </a:r>
                      <a:endParaRPr lang="en-IN" dirty="0"/>
                    </a:p>
                  </a:txBody>
                  <a:tcPr/>
                </a:tc>
              </a:tr>
              <a:tr h="390722">
                <a:tc>
                  <a:txBody>
                    <a:bodyPr/>
                    <a:lstStyle/>
                    <a:p>
                      <a:r>
                        <a:rPr lang="en-IN" dirty="0" smtClean="0"/>
                        <a:t>`</a:t>
                      </a:r>
                      <a:endParaRPr lang="en-IN" dirty="0"/>
                    </a:p>
                  </a:txBody>
                  <a:tcPr/>
                </a:tc>
                <a:tc>
                  <a:txBody>
                    <a:bodyPr/>
                    <a:lstStyle/>
                    <a:p>
                      <a:r>
                        <a:rPr lang="en-IN" dirty="0" smtClean="0"/>
                        <a:t>SEVERE</a:t>
                      </a:r>
                      <a:endParaRPr lang="en-IN" dirty="0"/>
                    </a:p>
                  </a:txBody>
                  <a:tcPr/>
                </a:tc>
                <a:tc>
                  <a:txBody>
                    <a:bodyPr/>
                    <a:lstStyle/>
                    <a:p>
                      <a:r>
                        <a:rPr lang="en-IN" dirty="0" smtClean="0"/>
                        <a:t>CROSS SITE SCRIPTING </a:t>
                      </a:r>
                      <a:endParaRPr lang="en-IN" dirty="0"/>
                    </a:p>
                  </a:txBody>
                  <a:tcPr/>
                </a:tc>
                <a:tc>
                  <a:txBody>
                    <a:bodyPr/>
                    <a:lstStyle/>
                    <a:p>
                      <a:r>
                        <a:rPr lang="en-IN" dirty="0" smtClean="0"/>
                        <a:t>2</a:t>
                      </a:r>
                      <a:endParaRPr lang="en-IN" dirty="0"/>
                    </a:p>
                  </a:txBody>
                  <a:tcPr/>
                </a:tc>
              </a:tr>
              <a:tr h="683763">
                <a:tc>
                  <a:txBody>
                    <a:bodyPr/>
                    <a:lstStyle/>
                    <a:p>
                      <a:r>
                        <a:rPr lang="en-IN" dirty="0" smtClean="0"/>
                        <a:t>7.</a:t>
                      </a:r>
                      <a:endParaRPr lang="en-IN" dirty="0"/>
                    </a:p>
                  </a:txBody>
                  <a:tcPr/>
                </a:tc>
                <a:tc>
                  <a:txBody>
                    <a:bodyPr/>
                    <a:lstStyle/>
                    <a:p>
                      <a:r>
                        <a:rPr lang="en-IN" dirty="0" smtClean="0"/>
                        <a:t>SEVERE</a:t>
                      </a:r>
                      <a:endParaRPr lang="en-IN" dirty="0"/>
                    </a:p>
                  </a:txBody>
                  <a:tcPr/>
                </a:tc>
                <a:tc>
                  <a:txBody>
                    <a:bodyPr/>
                    <a:lstStyle/>
                    <a:p>
                      <a:r>
                        <a:rPr lang="en-IN" dirty="0" smtClean="0"/>
                        <a:t>UNAUTHORISED AVAILIABILITY OF DETAILS</a:t>
                      </a:r>
                      <a:endParaRPr lang="en-IN" dirty="0"/>
                    </a:p>
                  </a:txBody>
                  <a:tcPr/>
                </a:tc>
                <a:tc>
                  <a:txBody>
                    <a:bodyPr/>
                    <a:lstStyle/>
                    <a:p>
                      <a:r>
                        <a:rPr lang="en-IN" dirty="0" smtClean="0"/>
                        <a:t>7</a:t>
                      </a:r>
                      <a:endParaRPr lang="en-IN" dirty="0"/>
                    </a:p>
                  </a:txBody>
                  <a:tcPr/>
                </a:tc>
              </a:tr>
              <a:tr h="683763">
                <a:tc>
                  <a:txBody>
                    <a:bodyPr/>
                    <a:lstStyle/>
                    <a:p>
                      <a:r>
                        <a:rPr lang="en-IN" dirty="0" smtClean="0"/>
                        <a:t>8.</a:t>
                      </a:r>
                      <a:endParaRPr lang="en-IN" dirty="0"/>
                    </a:p>
                  </a:txBody>
                  <a:tcPr/>
                </a:tc>
                <a:tc>
                  <a:txBody>
                    <a:bodyPr/>
                    <a:lstStyle/>
                    <a:p>
                      <a:r>
                        <a:rPr lang="en-IN" dirty="0" smtClean="0"/>
                        <a:t>MODERATE</a:t>
                      </a:r>
                      <a:endParaRPr lang="en-IN" dirty="0"/>
                    </a:p>
                  </a:txBody>
                  <a:tcPr/>
                </a:tc>
                <a:tc>
                  <a:txBody>
                    <a:bodyPr/>
                    <a:lstStyle/>
                    <a:p>
                      <a:r>
                        <a:rPr lang="en-IN" dirty="0" smtClean="0"/>
                        <a:t>INFORMATION DISCLOSURE DUE</a:t>
                      </a:r>
                      <a:r>
                        <a:rPr lang="en-IN" baseline="0" dirty="0" smtClean="0"/>
                        <a:t> TO DEFAULT PAGES</a:t>
                      </a:r>
                      <a:endParaRPr lang="en-IN" dirty="0"/>
                    </a:p>
                  </a:txBody>
                  <a:tcPr/>
                </a:tc>
                <a:tc>
                  <a:txBody>
                    <a:bodyPr/>
                    <a:lstStyle/>
                    <a:p>
                      <a:r>
                        <a:rPr lang="en-IN" dirty="0" smtClean="0"/>
                        <a:t>5</a:t>
                      </a:r>
                      <a:endParaRPr lang="en-IN" dirty="0"/>
                    </a:p>
                  </a:txBody>
                  <a:tcPr/>
                </a:tc>
              </a:tr>
              <a:tr h="390722">
                <a:tc>
                  <a:txBody>
                    <a:bodyPr/>
                    <a:lstStyle/>
                    <a:p>
                      <a:r>
                        <a:rPr lang="en-IN" dirty="0" smtClean="0"/>
                        <a:t>9.</a:t>
                      </a:r>
                      <a:endParaRPr lang="en-IN" dirty="0"/>
                    </a:p>
                  </a:txBody>
                  <a:tcPr/>
                </a:tc>
                <a:tc>
                  <a:txBody>
                    <a:bodyPr/>
                    <a:lstStyle/>
                    <a:p>
                      <a:r>
                        <a:rPr lang="en-IN" dirty="0" smtClean="0"/>
                        <a:t>MODERATE</a:t>
                      </a:r>
                      <a:endParaRPr lang="en-IN" dirty="0"/>
                    </a:p>
                  </a:txBody>
                  <a:tcPr/>
                </a:tc>
                <a:tc>
                  <a:txBody>
                    <a:bodyPr/>
                    <a:lstStyle/>
                    <a:p>
                      <a:r>
                        <a:rPr lang="en-IN" dirty="0" smtClean="0"/>
                        <a:t>OPEN</a:t>
                      </a:r>
                      <a:r>
                        <a:rPr lang="en-IN" baseline="0" dirty="0" smtClean="0"/>
                        <a:t> REDIRECTION </a:t>
                      </a:r>
                      <a:endParaRPr lang="en-IN" dirty="0"/>
                    </a:p>
                  </a:txBody>
                  <a:tcPr/>
                </a:tc>
                <a:tc>
                  <a:txBody>
                    <a:bodyPr/>
                    <a:lstStyle/>
                    <a:p>
                      <a:r>
                        <a:rPr lang="en-IN" dirty="0" smtClean="0"/>
                        <a:t>3</a:t>
                      </a:r>
                      <a:endParaRPr 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357298"/>
            <a:ext cx="8229600" cy="1000133"/>
          </a:xfrm>
        </p:spPr>
        <p:txBody>
          <a:bodyPr>
            <a:normAutofit/>
          </a:bodyPr>
          <a:lstStyle/>
          <a:p>
            <a:r>
              <a:rPr lang="en-IN" sz="2000" dirty="0" smtClean="0"/>
              <a:t>Navigate </a:t>
            </a:r>
            <a:r>
              <a:rPr lang="en-IN" sz="2000" dirty="0" smtClean="0"/>
              <a:t>to </a:t>
            </a:r>
            <a:r>
              <a:rPr lang="en-IN" sz="2000" dirty="0" smtClean="0">
                <a:hlinkClick r:id="rId2"/>
              </a:rPr>
              <a:t>http://</a:t>
            </a:r>
            <a:r>
              <a:rPr lang="en-IN" sz="2000" dirty="0" smtClean="0">
                <a:hlinkClick r:id="rId2"/>
              </a:rPr>
              <a:t>15.207.84.155/login/customer.php</a:t>
            </a:r>
            <a:r>
              <a:rPr lang="en-IN" sz="2000" dirty="0" smtClean="0"/>
              <a:t> </a:t>
            </a:r>
            <a:r>
              <a:rPr lang="en-IN" sz="2000" dirty="0" err="1" smtClean="0"/>
              <a:t>url</a:t>
            </a:r>
            <a:r>
              <a:rPr lang="en-IN" sz="2000" dirty="0" smtClean="0"/>
              <a:t>. Copy any of the “customer of the month’s “ username.</a:t>
            </a:r>
            <a:endParaRPr lang="en-IN" sz="2000" dirty="0"/>
          </a:p>
        </p:txBody>
      </p:sp>
      <p:pic>
        <p:nvPicPr>
          <p:cNvPr id="1026" name="Picture 2"/>
          <p:cNvPicPr>
            <a:picLocks noChangeAspect="1" noChangeArrowheads="1"/>
          </p:cNvPicPr>
          <p:nvPr/>
        </p:nvPicPr>
        <p:blipFill>
          <a:blip r:embed="rId3"/>
          <a:srcRect/>
          <a:stretch>
            <a:fillRect/>
          </a:stretch>
        </p:blipFill>
        <p:spPr bwMode="auto">
          <a:xfrm>
            <a:off x="1571604" y="2071678"/>
            <a:ext cx="6162691" cy="3931807"/>
          </a:xfrm>
          <a:prstGeom prst="rect">
            <a:avLst/>
          </a:prstGeom>
          <a:noFill/>
          <a:ln w="9525">
            <a:noFill/>
            <a:miter lim="800000"/>
            <a:headEnd/>
            <a:tailEnd/>
          </a:ln>
          <a:effectLst/>
        </p:spPr>
      </p:pic>
      <p:sp>
        <p:nvSpPr>
          <p:cNvPr id="6" name="Rectangle 5"/>
          <p:cNvSpPr/>
          <p:nvPr/>
        </p:nvSpPr>
        <p:spPr>
          <a:xfrm>
            <a:off x="3500430" y="4857760"/>
            <a:ext cx="3071834"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IN" sz="2000" dirty="0" smtClean="0"/>
              <a:t>Navigate to  </a:t>
            </a:r>
            <a:r>
              <a:rPr lang="en-IN" sz="2000" dirty="0" smtClean="0">
                <a:hlinkClick r:id="rId2"/>
              </a:rPr>
              <a:t>http://</a:t>
            </a:r>
            <a:r>
              <a:rPr lang="en-IN" sz="2000" dirty="0" smtClean="0">
                <a:hlinkClick r:id="rId2"/>
              </a:rPr>
              <a:t>15.207.84.155/reset_password/customer.php</a:t>
            </a:r>
            <a:r>
              <a:rPr lang="en-IN" sz="2000" dirty="0" smtClean="0"/>
              <a:t> </a:t>
            </a:r>
            <a:endParaRPr lang="en-IN" sz="2000" dirty="0" smtClean="0"/>
          </a:p>
          <a:p>
            <a:r>
              <a:rPr lang="en-IN" sz="2000" dirty="0" smtClean="0"/>
              <a:t>Paste the copies username and click on RESET PASSWORD button. We will be redirected to the given below page. Press send.</a:t>
            </a:r>
            <a:endParaRPr lang="en-IN" sz="2000" dirty="0"/>
          </a:p>
        </p:txBody>
      </p:sp>
      <p:pic>
        <p:nvPicPr>
          <p:cNvPr id="2050" name="Picture 2"/>
          <p:cNvPicPr>
            <a:picLocks noChangeAspect="1" noChangeArrowheads="1"/>
          </p:cNvPicPr>
          <p:nvPr/>
        </p:nvPicPr>
        <p:blipFill>
          <a:blip r:embed="rId3"/>
          <a:srcRect/>
          <a:stretch>
            <a:fillRect/>
          </a:stretch>
        </p:blipFill>
        <p:spPr bwMode="auto">
          <a:xfrm>
            <a:off x="1214414" y="2928934"/>
            <a:ext cx="7092950" cy="32194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Observation:</a:t>
            </a:r>
            <a:endParaRPr lang="en-IN" dirty="0"/>
          </a:p>
        </p:txBody>
      </p:sp>
      <p:sp>
        <p:nvSpPr>
          <p:cNvPr id="3" name="Content Placeholder 2"/>
          <p:cNvSpPr>
            <a:spLocks noGrp="1"/>
          </p:cNvSpPr>
          <p:nvPr>
            <p:ph idx="1"/>
          </p:nvPr>
        </p:nvSpPr>
        <p:spPr/>
        <p:txBody>
          <a:bodyPr>
            <a:normAutofit/>
          </a:bodyPr>
          <a:lstStyle/>
          <a:p>
            <a:r>
              <a:rPr lang="en-IN" sz="2000" dirty="0" smtClean="0"/>
              <a:t>We will be redirected to the given below page. Then click on CLICK HERE.</a:t>
            </a:r>
          </a:p>
          <a:p>
            <a:r>
              <a:rPr lang="en-IN" sz="2000" dirty="0" smtClean="0"/>
              <a:t>Then we can change the password.</a:t>
            </a:r>
            <a:endParaRPr lang="en-IN" sz="2000" dirty="0"/>
          </a:p>
        </p:txBody>
      </p:sp>
      <p:pic>
        <p:nvPicPr>
          <p:cNvPr id="3074" name="Picture 2"/>
          <p:cNvPicPr>
            <a:picLocks noChangeAspect="1" noChangeArrowheads="1"/>
          </p:cNvPicPr>
          <p:nvPr/>
        </p:nvPicPr>
        <p:blipFill>
          <a:blip r:embed="rId2"/>
          <a:srcRect/>
          <a:stretch>
            <a:fillRect/>
          </a:stretch>
        </p:blipFill>
        <p:spPr bwMode="auto">
          <a:xfrm>
            <a:off x="1000100" y="2714620"/>
            <a:ext cx="7172325" cy="26289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r>
              <a:rPr lang="en-IN" dirty="0" smtClean="0"/>
              <a:t>)</a:t>
            </a:r>
            <a:endParaRPr lang="en-IN" dirty="0"/>
          </a:p>
        </p:txBody>
      </p:sp>
      <p:sp>
        <p:nvSpPr>
          <p:cNvPr id="3" name="Content Placeholder 2"/>
          <p:cNvSpPr>
            <a:spLocks noGrp="1"/>
          </p:cNvSpPr>
          <p:nvPr>
            <p:ph idx="1"/>
          </p:nvPr>
        </p:nvSpPr>
        <p:spPr>
          <a:xfrm>
            <a:off x="457200" y="1600201"/>
            <a:ext cx="8229600" cy="828668"/>
          </a:xfrm>
        </p:spPr>
        <p:txBody>
          <a:bodyPr>
            <a:normAutofit/>
          </a:bodyPr>
          <a:lstStyle/>
          <a:p>
            <a:r>
              <a:rPr lang="en-IN" sz="2000" dirty="0" smtClean="0"/>
              <a:t>Attacker can change the details and password of the customer easily and can place orders on user’s behalf.</a:t>
            </a:r>
          </a:p>
          <a:p>
            <a:pPr>
              <a:buNone/>
            </a:pPr>
            <a:endParaRPr lang="en-IN" sz="2000" dirty="0"/>
          </a:p>
        </p:txBody>
      </p:sp>
      <p:pic>
        <p:nvPicPr>
          <p:cNvPr id="4098" name="Picture 2"/>
          <p:cNvPicPr>
            <a:picLocks noChangeAspect="1" noChangeArrowheads="1"/>
          </p:cNvPicPr>
          <p:nvPr/>
        </p:nvPicPr>
        <p:blipFill>
          <a:blip r:embed="rId2"/>
          <a:srcRect/>
          <a:stretch>
            <a:fillRect/>
          </a:stretch>
        </p:blipFill>
        <p:spPr bwMode="auto">
          <a:xfrm>
            <a:off x="1928794" y="2857496"/>
            <a:ext cx="5143536" cy="295691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428628"/>
          </a:xfrm>
        </p:spPr>
        <p:txBody>
          <a:bodyPr>
            <a:normAutofit fontScale="90000"/>
          </a:bodyPr>
          <a:lstStyle/>
          <a:p>
            <a:r>
              <a:rPr lang="en-IN" dirty="0" smtClean="0"/>
              <a:t>Business Impact - Very High</a:t>
            </a:r>
            <a:br>
              <a:rPr lang="en-IN" dirty="0" smtClean="0"/>
            </a:br>
            <a:endParaRPr lang="en-IN" dirty="0"/>
          </a:p>
        </p:txBody>
      </p:sp>
      <p:sp>
        <p:nvSpPr>
          <p:cNvPr id="3" name="Content Placeholder 2"/>
          <p:cNvSpPr>
            <a:spLocks noGrp="1"/>
          </p:cNvSpPr>
          <p:nvPr>
            <p:ph idx="1"/>
          </p:nvPr>
        </p:nvSpPr>
        <p:spPr>
          <a:xfrm>
            <a:off x="457200" y="928671"/>
            <a:ext cx="8229600" cy="4500593"/>
          </a:xfrm>
        </p:spPr>
        <p:txBody>
          <a:bodyPr>
            <a:normAutofit/>
          </a:bodyPr>
          <a:lstStyle/>
          <a:p>
            <a:pPr>
              <a:buNone/>
            </a:pPr>
            <a:endParaRPr lang="en-IN" sz="2400" dirty="0" smtClean="0"/>
          </a:p>
          <a:p>
            <a:r>
              <a:rPr lang="en-IN" sz="2400" dirty="0" smtClean="0"/>
              <a:t> A malicious hacker can gain complete access to </a:t>
            </a:r>
            <a:r>
              <a:rPr lang="en-IN" sz="2400" dirty="0" err="1" smtClean="0"/>
              <a:t>customers's</a:t>
            </a:r>
            <a:r>
              <a:rPr lang="en-IN" sz="2400" dirty="0" smtClean="0"/>
              <a:t> account just by clicking on forgot password. This leads to complete compromise of personal user data of the customer.</a:t>
            </a:r>
          </a:p>
          <a:p>
            <a:r>
              <a:rPr lang="en-IN" sz="2400" dirty="0" smtClean="0"/>
              <a:t>Attacker once logs in can then carry out actions on behalf of the victim which could lead to serious financial loss</a:t>
            </a:r>
          </a:p>
          <a:p>
            <a:r>
              <a:rPr lang="en-IN" sz="2400" dirty="0" smtClean="0"/>
              <a:t>To him/her. Below are the screenshots of changing the phone number of the attacked user.</a:t>
            </a:r>
          </a:p>
          <a:p>
            <a:pPr>
              <a:buNone/>
            </a:pPr>
            <a:endParaRPr lang="en-I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000232" y="1285860"/>
            <a:ext cx="5286412" cy="386643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Recommendation</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Recommendation</a:t>
            </a:r>
          </a:p>
          <a:p>
            <a:pPr>
              <a:buNone/>
            </a:pPr>
            <a:endParaRPr lang="en-IN" dirty="0" smtClean="0"/>
          </a:p>
          <a:p>
            <a:r>
              <a:rPr lang="en-IN" dirty="0" smtClean="0"/>
              <a:t> Implement an Anti-CSRF Token.</a:t>
            </a:r>
          </a:p>
          <a:p>
            <a:pPr>
              <a:buNone/>
            </a:pPr>
            <a:endParaRPr lang="en-IN" dirty="0" smtClean="0"/>
          </a:p>
          <a:p>
            <a:r>
              <a:rPr lang="en-IN" dirty="0" smtClean="0"/>
              <a:t>Do not show the customers of the month on the login page.</a:t>
            </a:r>
          </a:p>
          <a:p>
            <a:pPr>
              <a:buNone/>
            </a:pPr>
            <a:endParaRPr lang="en-IN" dirty="0" smtClean="0"/>
          </a:p>
          <a:p>
            <a:r>
              <a:rPr lang="en-IN" dirty="0" smtClean="0"/>
              <a:t> Use the </a:t>
            </a:r>
            <a:r>
              <a:rPr lang="en-IN" dirty="0" smtClean="0"/>
              <a:t>Same Site </a:t>
            </a:r>
            <a:r>
              <a:rPr lang="en-IN" dirty="0" smtClean="0"/>
              <a:t>Flag in Cookies.</a:t>
            </a:r>
          </a:p>
          <a:p>
            <a:pPr>
              <a:buNone/>
            </a:pPr>
            <a:endParaRPr lang="en-IN" dirty="0" smtClean="0"/>
          </a:p>
          <a:p>
            <a:r>
              <a:rPr lang="en-IN" dirty="0" smtClean="0"/>
              <a:t>check the source of request made.</a:t>
            </a:r>
            <a:br>
              <a:rPr lang="en-IN" dirty="0" smtClean="0"/>
            </a:br>
            <a:endParaRPr lang="en-IN" dirty="0" smtClean="0"/>
          </a:p>
          <a:p>
            <a:r>
              <a:rPr lang="en-IN" dirty="0" smtClean="0"/>
              <a:t> Take some extra keys or tokens from the user before processing an important request.</a:t>
            </a:r>
          </a:p>
          <a:p>
            <a:pPr>
              <a:buNone/>
            </a:pPr>
            <a:endParaRPr lang="en-IN" dirty="0" smtClean="0"/>
          </a:p>
          <a:p>
            <a:r>
              <a:rPr lang="en-IN" dirty="0" smtClean="0"/>
              <a:t> Use 2 factor confirmations like </a:t>
            </a:r>
            <a:r>
              <a:rPr lang="en-IN" dirty="0" err="1" smtClean="0"/>
              <a:t>otp</a:t>
            </a:r>
            <a:r>
              <a:rPr lang="en-IN" dirty="0" smtClean="0"/>
              <a:t>, etc. for critical requests.</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457200" y="1285860"/>
            <a:ext cx="8229600" cy="4840303"/>
          </a:xfrm>
        </p:spPr>
        <p:txBody>
          <a:bodyPr>
            <a:normAutofit/>
          </a:bodyPr>
          <a:lstStyle/>
          <a:p>
            <a:pPr>
              <a:buNone/>
            </a:pPr>
            <a:endParaRPr lang="en-IN" dirty="0" smtClean="0"/>
          </a:p>
          <a:p>
            <a:r>
              <a:rPr lang="en-IN" sz="2800" dirty="0" smtClean="0">
                <a:hlinkClick r:id="rId2"/>
              </a:rPr>
              <a:t>https://www.netsparker.com/blog/web-security/csrf-cross-site-request-forgery/</a:t>
            </a:r>
            <a:r>
              <a:rPr lang="en-IN" sz="2800" dirty="0" smtClean="0"/>
              <a:t> </a:t>
            </a:r>
          </a:p>
          <a:p>
            <a:r>
              <a:rPr lang="en-IN" sz="2800" dirty="0" smtClean="0">
                <a:hlinkClick r:id="rId3"/>
              </a:rPr>
              <a:t>https://digitalguardian.com/blog/how-secure-personally-identifiable-information-against-loss-or-compromise</a:t>
            </a:r>
            <a:r>
              <a:rPr lang="en-IN" dirty="0" smtClean="0"/>
              <a:t/>
            </a:r>
            <a:br>
              <a:rPr lang="en-IN" dirty="0" smtClean="0"/>
            </a:b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274786"/>
          </a:xfrm>
        </p:spPr>
        <p:txBody>
          <a:bodyPr/>
          <a:lstStyle/>
          <a:p>
            <a:r>
              <a:rPr lang="en-IN" dirty="0" smtClean="0">
                <a:solidFill>
                  <a:srgbClr val="FF0000"/>
                </a:solidFill>
              </a:rPr>
              <a:t>ARBITARY FILE UPLOADS</a:t>
            </a:r>
            <a:endParaRPr lang="en-IN" dirty="0">
              <a:solidFill>
                <a:srgbClr val="FF0000"/>
              </a:solidFill>
            </a:endParaRPr>
          </a:p>
        </p:txBody>
      </p:sp>
      <p:sp>
        <p:nvSpPr>
          <p:cNvPr id="3" name="Content Placeholder 2"/>
          <p:cNvSpPr>
            <a:spLocks noGrp="1"/>
          </p:cNvSpPr>
          <p:nvPr>
            <p:ph idx="1"/>
          </p:nvPr>
        </p:nvSpPr>
        <p:spPr>
          <a:xfrm>
            <a:off x="457200" y="1214423"/>
            <a:ext cx="8229600" cy="928694"/>
          </a:xfrm>
        </p:spPr>
        <p:txBody>
          <a:bodyPr>
            <a:normAutofit/>
          </a:bodyPr>
          <a:lstStyle/>
          <a:p>
            <a:r>
              <a:rPr lang="en-IN" sz="1800" dirty="0" smtClean="0"/>
              <a:t>This happens when applications do not implement proper file type checking and allow uploading of files of different file formats. For example, a PHP file instead of a jpeg profile picture.</a:t>
            </a:r>
            <a:endParaRPr lang="en-IN" sz="1800" dirty="0"/>
          </a:p>
        </p:txBody>
      </p:sp>
      <p:graphicFrame>
        <p:nvGraphicFramePr>
          <p:cNvPr id="5" name="Table 4"/>
          <p:cNvGraphicFramePr>
            <a:graphicFrameLocks noGrp="1"/>
          </p:cNvGraphicFramePr>
          <p:nvPr/>
        </p:nvGraphicFramePr>
        <p:xfrm>
          <a:off x="857224" y="2143116"/>
          <a:ext cx="7858180" cy="4446797"/>
        </p:xfrm>
        <a:graphic>
          <a:graphicData uri="http://schemas.openxmlformats.org/drawingml/2006/table">
            <a:tbl>
              <a:tblPr firstRow="1" bandRow="1">
                <a:tableStyleId>{5C22544A-7EE6-4342-B048-85BDC9FD1C3A}</a:tableStyleId>
              </a:tblPr>
              <a:tblGrid>
                <a:gridCol w="2357454"/>
                <a:gridCol w="5500726"/>
              </a:tblGrid>
              <a:tr h="276681">
                <a:tc>
                  <a:txBody>
                    <a:bodyPr/>
                    <a:lstStyle/>
                    <a:p>
                      <a:endParaRPr lang="en-IN" dirty="0"/>
                    </a:p>
                  </a:txBody>
                  <a:tcPr/>
                </a:tc>
                <a:tc>
                  <a:txBody>
                    <a:bodyPr/>
                    <a:lstStyle/>
                    <a:p>
                      <a:endParaRPr lang="en-IN" dirty="0"/>
                    </a:p>
                  </a:txBody>
                  <a:tcPr/>
                </a:tc>
              </a:tr>
              <a:tr h="4081037">
                <a:tc>
                  <a:txBody>
                    <a:bodyPr/>
                    <a:lstStyle/>
                    <a:p>
                      <a:endParaRPr lang="en-IN" dirty="0" smtClean="0"/>
                    </a:p>
                    <a:p>
                      <a:endParaRPr lang="en-IN" dirty="0" smtClean="0"/>
                    </a:p>
                    <a:p>
                      <a:endParaRPr lang="en-IN" dirty="0" smtClean="0"/>
                    </a:p>
                    <a:p>
                      <a:endParaRPr lang="en-IN" dirty="0" smtClean="0"/>
                    </a:p>
                    <a:p>
                      <a:r>
                        <a:rPr lang="en-IN" sz="2400" dirty="0" smtClean="0"/>
                        <a:t>ARBITARY</a:t>
                      </a:r>
                      <a:r>
                        <a:rPr lang="en-IN" sz="2400" baseline="0" dirty="0" smtClean="0"/>
                        <a:t> FILE UPLOADS</a:t>
                      </a:r>
                      <a:endParaRPr lang="en-IN" sz="2400" dirty="0"/>
                    </a:p>
                  </a:txBody>
                  <a:tcPr/>
                </a:tc>
                <a:tc>
                  <a:txBody>
                    <a:bodyPr/>
                    <a:lstStyle/>
                    <a:p>
                      <a:r>
                        <a:rPr lang="en-IN" sz="1600" dirty="0" smtClean="0"/>
                        <a:t>The attacker</a:t>
                      </a:r>
                      <a:r>
                        <a:rPr lang="en-IN" sz="1600" baseline="0" dirty="0" smtClean="0"/>
                        <a:t> can upload insecure shells and files and gain access over the entire database and login as the admin and the version is know to have vulnerabilities.</a:t>
                      </a:r>
                    </a:p>
                    <a:p>
                      <a:endParaRPr lang="en-IN"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AFFECTED URL:</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t>http://15.207.84.155/wondercms/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b="1"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AFFECTED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t>File upload (POST parameter)</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t>The attacker can upload files with extension other than jpeg.</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AFFECTED URL:</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AFFECTED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IN" b="0" u="none" baseline="0" dirty="0" smtClean="0"/>
                        <a:t>Upload profile photo (POST parameter)</a:t>
                      </a:r>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IN" dirty="0"/>
          </a:p>
        </p:txBody>
      </p:sp>
      <p:sp>
        <p:nvSpPr>
          <p:cNvPr id="3" name="Content Placeholder 2"/>
          <p:cNvSpPr>
            <a:spLocks noGrp="1"/>
          </p:cNvSpPr>
          <p:nvPr>
            <p:ph idx="1"/>
          </p:nvPr>
        </p:nvSpPr>
        <p:spPr>
          <a:xfrm>
            <a:off x="457200" y="1214422"/>
            <a:ext cx="8229600" cy="4911741"/>
          </a:xfrm>
        </p:spPr>
        <p:txBody>
          <a:bodyPr>
            <a:normAutofit/>
          </a:bodyPr>
          <a:lstStyle/>
          <a:p>
            <a:pPr>
              <a:buNone/>
            </a:pPr>
            <a:r>
              <a:rPr lang="en-IN" sz="2000" dirty="0" smtClean="0"/>
              <a:t>      Login using any of the user's details on the Lifestyle store and navigate to Blog tab. Now click on Login and put the password - admin.</a:t>
            </a:r>
          </a:p>
          <a:p>
            <a:r>
              <a:rPr lang="en-IN" sz="2000" dirty="0" smtClean="0"/>
              <a:t>You will see the following page and then click on Settings tab.</a:t>
            </a:r>
          </a:p>
          <a:p>
            <a:pPr>
              <a:buNone/>
            </a:pPr>
            <a:r>
              <a:rPr lang="en-IN" sz="2000" dirty="0" smtClean="0"/>
              <a:t/>
            </a:r>
            <a:br>
              <a:rPr lang="en-IN" sz="2000" dirty="0" smtClean="0"/>
            </a:br>
            <a:endParaRPr lang="en-IN" sz="2000" dirty="0"/>
          </a:p>
        </p:txBody>
      </p:sp>
      <p:pic>
        <p:nvPicPr>
          <p:cNvPr id="5122" name="Picture 2"/>
          <p:cNvPicPr>
            <a:picLocks noChangeAspect="1" noChangeArrowheads="1"/>
          </p:cNvPicPr>
          <p:nvPr/>
        </p:nvPicPr>
        <p:blipFill>
          <a:blip r:embed="rId3"/>
          <a:srcRect/>
          <a:stretch>
            <a:fillRect/>
          </a:stretch>
        </p:blipFill>
        <p:spPr bwMode="auto">
          <a:xfrm>
            <a:off x="1214414" y="2500306"/>
            <a:ext cx="6814472" cy="378461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VULNERABILITY INDEX:</a:t>
            </a:r>
            <a:endParaRPr lang="en-IN" dirty="0"/>
          </a:p>
        </p:txBody>
      </p:sp>
      <p:graphicFrame>
        <p:nvGraphicFramePr>
          <p:cNvPr id="4" name="Content Placeholder 3"/>
          <p:cNvGraphicFramePr>
            <a:graphicFrameLocks noGrp="1"/>
          </p:cNvGraphicFramePr>
          <p:nvPr>
            <p:ph idx="1"/>
          </p:nvPr>
        </p:nvGraphicFramePr>
        <p:xfrm>
          <a:off x="457200" y="1600200"/>
          <a:ext cx="8229600" cy="2123440"/>
        </p:xfrm>
        <a:graphic>
          <a:graphicData uri="http://schemas.openxmlformats.org/drawingml/2006/table">
            <a:tbl>
              <a:tblPr firstRow="1" bandRow="1">
                <a:tableStyleId>{21E4AEA4-8DFA-4A89-87EB-49C32662AFE0}</a:tableStyleId>
              </a:tblPr>
              <a:tblGrid>
                <a:gridCol w="1185842"/>
                <a:gridCol w="1571636"/>
                <a:gridCol w="3414722"/>
                <a:gridCol w="2057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a:t>
                      </a:r>
                      <a:r>
                        <a:rPr lang="en-IN" baseline="0" dirty="0" smtClean="0"/>
                        <a:t> NO.</a:t>
                      </a:r>
                      <a:endParaRPr lang="en-IN" dirty="0" smtClean="0"/>
                    </a:p>
                  </a:txBody>
                  <a:tcPr/>
                </a:tc>
                <a:tc>
                  <a:txBody>
                    <a:bodyPr/>
                    <a:lstStyle/>
                    <a:p>
                      <a:r>
                        <a:rPr lang="en-IN" dirty="0" smtClean="0"/>
                        <a:t>SEVERITY</a:t>
                      </a:r>
                      <a:endParaRPr lang="en-IN" dirty="0"/>
                    </a:p>
                  </a:txBody>
                  <a:tcPr/>
                </a:tc>
                <a:tc>
                  <a:txBody>
                    <a:bodyPr/>
                    <a:lstStyle/>
                    <a:p>
                      <a:r>
                        <a:rPr lang="en-IN" dirty="0" smtClean="0"/>
                        <a:t>VUNERABILITY</a:t>
                      </a:r>
                      <a:endParaRPr lang="en-IN" dirty="0"/>
                    </a:p>
                  </a:txBody>
                  <a:tcPr/>
                </a:tc>
                <a:tc>
                  <a:txBody>
                    <a:bodyPr/>
                    <a:lstStyle/>
                    <a:p>
                      <a:r>
                        <a:rPr lang="en-IN" dirty="0" smtClean="0"/>
                        <a:t>COUNT</a:t>
                      </a:r>
                      <a:endParaRPr lang="en-IN" dirty="0"/>
                    </a:p>
                  </a:txBody>
                  <a:tcPr/>
                </a:tc>
              </a:tr>
              <a:tr h="370840">
                <a:tc>
                  <a:txBody>
                    <a:bodyPr/>
                    <a:lstStyle/>
                    <a:p>
                      <a:r>
                        <a:rPr lang="en-IN" dirty="0" smtClean="0"/>
                        <a:t>10.</a:t>
                      </a:r>
                      <a:endParaRPr lang="en-IN" dirty="0"/>
                    </a:p>
                  </a:txBody>
                  <a:tcPr/>
                </a:tc>
                <a:tc>
                  <a:txBody>
                    <a:bodyPr/>
                    <a:lstStyle/>
                    <a:p>
                      <a:r>
                        <a:rPr lang="en-IN" dirty="0" smtClean="0"/>
                        <a:t>MODERATE</a:t>
                      </a:r>
                      <a:endParaRPr lang="en-IN" dirty="0"/>
                    </a:p>
                  </a:txBody>
                  <a:tcPr/>
                </a:tc>
                <a:tc>
                  <a:txBody>
                    <a:bodyPr/>
                    <a:lstStyle/>
                    <a:p>
                      <a:r>
                        <a:rPr lang="en-IN" dirty="0" smtClean="0"/>
                        <a:t>CONFIGURATION FLAW</a:t>
                      </a:r>
                      <a:endParaRPr lang="en-IN" dirty="0"/>
                    </a:p>
                  </a:txBody>
                  <a:tcPr/>
                </a:tc>
                <a:tc>
                  <a:txBody>
                    <a:bodyPr/>
                    <a:lstStyle/>
                    <a:p>
                      <a:r>
                        <a:rPr lang="en-IN" dirty="0" smtClean="0"/>
                        <a:t>1</a:t>
                      </a:r>
                      <a:endParaRPr lang="en-IN" dirty="0"/>
                    </a:p>
                  </a:txBody>
                  <a:tcPr/>
                </a:tc>
              </a:tr>
              <a:tr h="370840">
                <a:tc>
                  <a:txBody>
                    <a:bodyPr/>
                    <a:lstStyle/>
                    <a:p>
                      <a:r>
                        <a:rPr lang="en-IN" dirty="0" smtClean="0"/>
                        <a:t>11.</a:t>
                      </a:r>
                      <a:endParaRPr lang="en-IN" dirty="0"/>
                    </a:p>
                  </a:txBody>
                  <a:tcPr/>
                </a:tc>
                <a:tc>
                  <a:txBody>
                    <a:bodyPr/>
                    <a:lstStyle/>
                    <a:p>
                      <a:r>
                        <a:rPr lang="en-IN" dirty="0" smtClean="0"/>
                        <a:t>SEVERE</a:t>
                      </a:r>
                      <a:endParaRPr lang="en-IN" dirty="0"/>
                    </a:p>
                  </a:txBody>
                  <a:tcPr/>
                </a:tc>
                <a:tc>
                  <a:txBody>
                    <a:bodyPr/>
                    <a:lstStyle/>
                    <a:p>
                      <a:r>
                        <a:rPr lang="en-IN" dirty="0" smtClean="0"/>
                        <a:t>WEAK PASSWORD</a:t>
                      </a:r>
                      <a:endParaRPr lang="en-IN" dirty="0"/>
                    </a:p>
                  </a:txBody>
                  <a:tcPr/>
                </a:tc>
                <a:tc>
                  <a:txBody>
                    <a:bodyPr/>
                    <a:lstStyle/>
                    <a:p>
                      <a:r>
                        <a:rPr lang="en-IN" dirty="0" smtClean="0"/>
                        <a:t>2</a:t>
                      </a:r>
                      <a:endParaRPr lang="en-IN" dirty="0"/>
                    </a:p>
                  </a:txBody>
                  <a:tcPr/>
                </a:tc>
              </a:tr>
              <a:tr h="370840">
                <a:tc>
                  <a:txBody>
                    <a:bodyPr/>
                    <a:lstStyle/>
                    <a:p>
                      <a:r>
                        <a:rPr lang="en-IN" dirty="0" smtClean="0"/>
                        <a:t>12.</a:t>
                      </a:r>
                      <a:endParaRPr lang="en-IN" dirty="0"/>
                    </a:p>
                  </a:txBody>
                  <a:tcPr/>
                </a:tc>
                <a:tc>
                  <a:txBody>
                    <a:bodyPr/>
                    <a:lstStyle/>
                    <a:p>
                      <a:r>
                        <a:rPr lang="en-IN" dirty="0" smtClean="0"/>
                        <a:t>LOW</a:t>
                      </a:r>
                      <a:endParaRPr lang="en-IN" dirty="0"/>
                    </a:p>
                  </a:txBody>
                  <a:tcPr/>
                </a:tc>
                <a:tc>
                  <a:txBody>
                    <a:bodyPr/>
                    <a:lstStyle/>
                    <a:p>
                      <a:r>
                        <a:rPr lang="en-IN" dirty="0" smtClean="0">
                          <a:solidFill>
                            <a:schemeClr val="tx1"/>
                          </a:solidFill>
                        </a:rPr>
                        <a:t>PERSONALLY INDENTIFIABLE INFORMATION</a:t>
                      </a:r>
                      <a:endParaRPr lang="en-IN" dirty="0">
                        <a:solidFill>
                          <a:schemeClr val="tx1"/>
                        </a:solidFill>
                      </a:endParaRPr>
                    </a:p>
                  </a:txBody>
                  <a:tcPr/>
                </a:tc>
                <a:tc>
                  <a:txBody>
                    <a:bodyPr/>
                    <a:lstStyle/>
                    <a:p>
                      <a:r>
                        <a:rPr lang="en-IN" dirty="0" smtClean="0"/>
                        <a:t>2</a:t>
                      </a:r>
                      <a:endParaRPr lang="en-IN" dirty="0"/>
                    </a:p>
                  </a:txBody>
                  <a:tcPr/>
                </a:tc>
              </a:tr>
              <a:tr h="370840">
                <a:tc>
                  <a:txBody>
                    <a:bodyPr/>
                    <a:lstStyle/>
                    <a:p>
                      <a:r>
                        <a:rPr lang="en-IN" dirty="0" smtClean="0"/>
                        <a:t>13.</a:t>
                      </a:r>
                      <a:endParaRPr lang="en-IN" dirty="0"/>
                    </a:p>
                  </a:txBody>
                  <a:tcPr/>
                </a:tc>
                <a:tc>
                  <a:txBody>
                    <a:bodyPr/>
                    <a:lstStyle/>
                    <a:p>
                      <a:r>
                        <a:rPr lang="en-IN" dirty="0" smtClean="0"/>
                        <a:t>LOW</a:t>
                      </a:r>
                      <a:endParaRPr lang="en-IN" dirty="0"/>
                    </a:p>
                  </a:txBody>
                  <a:tcPr/>
                </a:tc>
                <a:tc>
                  <a:txBody>
                    <a:bodyPr/>
                    <a:lstStyle/>
                    <a:p>
                      <a:r>
                        <a:rPr lang="en-IN" dirty="0" smtClean="0"/>
                        <a:t>IMPROPER</a:t>
                      </a:r>
                      <a:r>
                        <a:rPr lang="en-IN" baseline="0" dirty="0" smtClean="0"/>
                        <a:t> SERVER SIDE FILTERS</a:t>
                      </a:r>
                      <a:endParaRPr lang="en-IN" dirty="0"/>
                    </a:p>
                  </a:txBody>
                  <a:tcPr/>
                </a:tc>
                <a:tc>
                  <a:txBody>
                    <a:bodyPr/>
                    <a:lstStyle/>
                    <a:p>
                      <a:r>
                        <a:rPr lang="en-IN" dirty="0" smtClean="0"/>
                        <a:t>1</a:t>
                      </a:r>
                      <a:endParaRPr lang="en-IN" dirty="0"/>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IN" dirty="0"/>
          </a:p>
        </p:txBody>
      </p:sp>
      <p:sp>
        <p:nvSpPr>
          <p:cNvPr id="3" name="Content Placeholder 2"/>
          <p:cNvSpPr>
            <a:spLocks noGrp="1"/>
          </p:cNvSpPr>
          <p:nvPr>
            <p:ph idx="1"/>
          </p:nvPr>
        </p:nvSpPr>
        <p:spPr/>
        <p:txBody>
          <a:bodyPr/>
          <a:lstStyle/>
          <a:p>
            <a:r>
              <a:rPr lang="en-IN" sz="2000" dirty="0" smtClean="0"/>
              <a:t> Click on Files tab. Here hacker can upload the file like shown.</a:t>
            </a:r>
          </a:p>
          <a:p>
            <a:r>
              <a:rPr lang="en-IN" sz="2000" dirty="0" smtClean="0"/>
              <a:t> Click on the uploaded file hacked.html and it will be opened.</a:t>
            </a:r>
          </a:p>
          <a:p>
            <a:endParaRPr lang="en-IN" dirty="0"/>
          </a:p>
        </p:txBody>
      </p:sp>
      <p:pic>
        <p:nvPicPr>
          <p:cNvPr id="6146" name="Picture 2"/>
          <p:cNvPicPr>
            <a:picLocks noChangeAspect="1" noChangeArrowheads="1"/>
          </p:cNvPicPr>
          <p:nvPr/>
        </p:nvPicPr>
        <p:blipFill>
          <a:blip r:embed="rId2"/>
          <a:srcRect/>
          <a:stretch>
            <a:fillRect/>
          </a:stretch>
        </p:blipFill>
        <p:spPr bwMode="auto">
          <a:xfrm>
            <a:off x="1571604" y="2728757"/>
            <a:ext cx="6215106" cy="3700639"/>
          </a:xfrm>
          <a:prstGeom prst="rect">
            <a:avLst/>
          </a:prstGeom>
          <a:noFill/>
          <a:ln w="9525">
            <a:noFill/>
            <a:miter lim="800000"/>
            <a:headEnd/>
            <a:tailEnd/>
          </a:ln>
          <a:effectLst/>
        </p:spPr>
      </p:pic>
      <p:sp>
        <p:nvSpPr>
          <p:cNvPr id="6" name="Rectangle 5"/>
          <p:cNvSpPr/>
          <p:nvPr/>
        </p:nvSpPr>
        <p:spPr>
          <a:xfrm>
            <a:off x="2214546" y="5143512"/>
            <a:ext cx="2643206"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Proof of Concept (</a:t>
            </a:r>
            <a:r>
              <a:rPr lang="en-IN" dirty="0" err="1" smtClean="0"/>
              <a:t>PoC</a:t>
            </a:r>
            <a:r>
              <a:rPr lang="en-IN" dirty="0" smtClean="0"/>
              <a:t>)</a:t>
            </a:r>
            <a:endParaRPr lang="en-IN" dirty="0"/>
          </a:p>
        </p:txBody>
      </p:sp>
      <p:sp>
        <p:nvSpPr>
          <p:cNvPr id="3" name="Content Placeholder 2"/>
          <p:cNvSpPr>
            <a:spLocks noGrp="1"/>
          </p:cNvSpPr>
          <p:nvPr>
            <p:ph idx="1"/>
          </p:nvPr>
        </p:nvSpPr>
        <p:spPr>
          <a:xfrm>
            <a:off x="457200" y="1600201"/>
            <a:ext cx="8229600" cy="1471610"/>
          </a:xfrm>
        </p:spPr>
        <p:txBody>
          <a:bodyPr>
            <a:normAutofit lnSpcReduction="10000"/>
          </a:bodyPr>
          <a:lstStyle/>
          <a:p>
            <a:r>
              <a:rPr lang="en-IN" sz="2000" dirty="0" smtClean="0"/>
              <a:t>Weak password – admin.</a:t>
            </a:r>
          </a:p>
          <a:p>
            <a:r>
              <a:rPr lang="en-IN" sz="2000" dirty="0" smtClean="0"/>
              <a:t>Arbitrary file inclusion.</a:t>
            </a:r>
          </a:p>
          <a:p>
            <a:pPr>
              <a:buNone/>
            </a:pPr>
            <a:r>
              <a:rPr lang="en-IN" sz="2000" dirty="0" smtClean="0"/>
              <a:t> </a:t>
            </a:r>
          </a:p>
          <a:p>
            <a:pPr>
              <a:buNone/>
            </a:pPr>
            <a:r>
              <a:rPr lang="en-IN" sz="2000" dirty="0" smtClean="0"/>
              <a:t>Below screenshot is the result of the uploaded file.</a:t>
            </a:r>
          </a:p>
        </p:txBody>
      </p:sp>
      <p:pic>
        <p:nvPicPr>
          <p:cNvPr id="7170" name="Picture 2"/>
          <p:cNvPicPr>
            <a:picLocks noChangeAspect="1" noChangeArrowheads="1"/>
          </p:cNvPicPr>
          <p:nvPr/>
        </p:nvPicPr>
        <p:blipFill>
          <a:blip r:embed="rId2"/>
          <a:srcRect/>
          <a:stretch>
            <a:fillRect/>
          </a:stretch>
        </p:blipFill>
        <p:spPr bwMode="auto">
          <a:xfrm>
            <a:off x="1571604" y="3643314"/>
            <a:ext cx="6105525" cy="11620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Business Impact - Extremely High</a:t>
            </a:r>
            <a:br>
              <a:rPr lang="en-IN" dirty="0" smtClean="0"/>
            </a:br>
            <a:endParaRPr lang="en-IN" dirty="0"/>
          </a:p>
        </p:txBody>
      </p:sp>
      <p:sp>
        <p:nvSpPr>
          <p:cNvPr id="3" name="Content Placeholder 2"/>
          <p:cNvSpPr>
            <a:spLocks noGrp="1"/>
          </p:cNvSpPr>
          <p:nvPr>
            <p:ph idx="1"/>
          </p:nvPr>
        </p:nvSpPr>
        <p:spPr/>
        <p:txBody>
          <a:bodyPr>
            <a:normAutofit/>
          </a:bodyPr>
          <a:lstStyle/>
          <a:p>
            <a:r>
              <a:rPr lang="en-IN" sz="2400" dirty="0" smtClean="0"/>
              <a:t>Business Impact - Extremely High</a:t>
            </a:r>
          </a:p>
          <a:p>
            <a:r>
              <a:rPr lang="en-IN" sz="2400" dirty="0" smtClean="0"/>
              <a:t>Any backdoor file or shell can be uploaded to get access to the uploaded file on remote server and data</a:t>
            </a:r>
          </a:p>
          <a:p>
            <a:r>
              <a:rPr lang="en-IN" sz="2400" dirty="0" smtClean="0"/>
              <a:t>can be </a:t>
            </a:r>
            <a:r>
              <a:rPr lang="en-IN" sz="2400" dirty="0" err="1" smtClean="0"/>
              <a:t>exfiltrated</a:t>
            </a:r>
            <a:r>
              <a:rPr lang="en-IN" sz="2400" dirty="0" smtClean="0"/>
              <a:t>. The presence of an actual malicious file can compromise the entire system leading to system takeover/data stealing</a:t>
            </a:r>
          </a:p>
          <a:p>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Recommendation</a:t>
            </a:r>
            <a:br>
              <a:rPr lang="en-IN" dirty="0" smtClean="0"/>
            </a:br>
            <a:endParaRPr lang="en-IN" dirty="0"/>
          </a:p>
        </p:txBody>
      </p:sp>
      <p:sp>
        <p:nvSpPr>
          <p:cNvPr id="3" name="Content Placeholder 2"/>
          <p:cNvSpPr>
            <a:spLocks noGrp="1"/>
          </p:cNvSpPr>
          <p:nvPr>
            <p:ph idx="1"/>
          </p:nvPr>
        </p:nvSpPr>
        <p:spPr>
          <a:xfrm>
            <a:off x="457200" y="1142984"/>
            <a:ext cx="8229600" cy="4983179"/>
          </a:xfrm>
        </p:spPr>
        <p:txBody>
          <a:bodyPr>
            <a:normAutofit/>
          </a:bodyPr>
          <a:lstStyle/>
          <a:p>
            <a:pPr>
              <a:buNone/>
            </a:pPr>
            <a:endParaRPr lang="en-IN" sz="2400" dirty="0" smtClean="0"/>
          </a:p>
          <a:p>
            <a:r>
              <a:rPr lang="en-IN" sz="2400" dirty="0" smtClean="0"/>
              <a:t> Change the Admin password to something strong and not guessable. </a:t>
            </a:r>
          </a:p>
          <a:p>
            <a:r>
              <a:rPr lang="en-IN" sz="2400" dirty="0" smtClean="0"/>
              <a:t> The application code should be configured in such a way, that it should block uploading of malicious files extensions such as exe/ </a:t>
            </a:r>
            <a:r>
              <a:rPr lang="en-IN" sz="2400" dirty="0" err="1" smtClean="0"/>
              <a:t>php</a:t>
            </a:r>
            <a:r>
              <a:rPr lang="en-IN" sz="2400" dirty="0" smtClean="0"/>
              <a:t> and other extensions with a thorough server as well as client validation. CVE ID allocated: CVE-2017-14521.</a:t>
            </a:r>
          </a:p>
          <a:p>
            <a:r>
              <a:rPr lang="en-IN" sz="2400" dirty="0" smtClean="0"/>
              <a:t>Rename the files using a code, so that the attacker cannot play with file names. </a:t>
            </a:r>
          </a:p>
          <a:p>
            <a:r>
              <a:rPr lang="en-IN" sz="2400" dirty="0" smtClean="0"/>
              <a:t>Use static file hosting servers like CDNs and file clouds to store files instead of storing them on the application server itself.</a:t>
            </a:r>
          </a:p>
          <a:p>
            <a:pPr>
              <a:buNone/>
            </a:pPr>
            <a:endParaRPr lang="en-I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pPr>
              <a:buNone/>
            </a:pPr>
            <a:endParaRPr lang="en-IN" sz="2400" dirty="0" smtClean="0"/>
          </a:p>
          <a:p>
            <a:r>
              <a:rPr lang="en-IN" sz="2400" dirty="0" smtClean="0"/>
              <a:t>https://www.owaso.org/index.php/Unrestricted-File-Upload</a:t>
            </a:r>
          </a:p>
          <a:p>
            <a:pPr>
              <a:buNone/>
            </a:pPr>
            <a:endParaRPr lang="en-IN" sz="2400" dirty="0" smtClean="0"/>
          </a:p>
          <a:p>
            <a:r>
              <a:rPr lang="en-IN" sz="2400" dirty="0" smtClean="0">
                <a:hlinkClick r:id="rId2"/>
              </a:rPr>
              <a:t>https://www.opswot.com/blog/file-upload</a:t>
            </a:r>
            <a:r>
              <a:rPr lang="en-IN" sz="2400" dirty="0" smtClean="0"/>
              <a:t>-protection-best-practices</a:t>
            </a:r>
          </a:p>
          <a:p>
            <a:pPr>
              <a:buNone/>
            </a:pPr>
            <a:endParaRPr lang="en-IN"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Site Scripting</a:t>
            </a:r>
            <a:endParaRPr lang="en-IN" dirty="0"/>
          </a:p>
        </p:txBody>
      </p:sp>
      <p:sp>
        <p:nvSpPr>
          <p:cNvPr id="3" name="Content Placeholder 2"/>
          <p:cNvSpPr>
            <a:spLocks noGrp="1"/>
          </p:cNvSpPr>
          <p:nvPr>
            <p:ph idx="1"/>
          </p:nvPr>
        </p:nvSpPr>
        <p:spPr>
          <a:xfrm>
            <a:off x="457200" y="1357298"/>
            <a:ext cx="8229600" cy="2000265"/>
          </a:xfrm>
        </p:spPr>
        <p:txBody>
          <a:bodyPr>
            <a:normAutofit/>
          </a:bodyPr>
          <a:lstStyle/>
          <a:p>
            <a:r>
              <a:rPr lang="en-IN" sz="2000" dirty="0" smtClean="0"/>
              <a:t>This happens when a user controlled input is reflected somewhere else in an HTML page and is not encoded/ sanitised properly. This leads to An attacker being able to inject html code in affected page.</a:t>
            </a:r>
          </a:p>
          <a:p>
            <a:pPr>
              <a:buNone/>
            </a:pPr>
            <a:endParaRPr lang="en-IN" sz="2000" dirty="0"/>
          </a:p>
        </p:txBody>
      </p:sp>
      <p:graphicFrame>
        <p:nvGraphicFramePr>
          <p:cNvPr id="4" name="Table 3"/>
          <p:cNvGraphicFramePr>
            <a:graphicFrameLocks noGrp="1"/>
          </p:cNvGraphicFramePr>
          <p:nvPr/>
        </p:nvGraphicFramePr>
        <p:xfrm>
          <a:off x="571472" y="2428868"/>
          <a:ext cx="7786742" cy="4329114"/>
        </p:xfrm>
        <a:graphic>
          <a:graphicData uri="http://schemas.openxmlformats.org/drawingml/2006/table">
            <a:tbl>
              <a:tblPr firstRow="1" bandRow="1">
                <a:tableStyleId>{5C22544A-7EE6-4342-B048-85BDC9FD1C3A}</a:tableStyleId>
              </a:tblPr>
              <a:tblGrid>
                <a:gridCol w="2428892"/>
                <a:gridCol w="5357850"/>
              </a:tblGrid>
              <a:tr h="384810">
                <a:tc>
                  <a:txBody>
                    <a:bodyPr/>
                    <a:lstStyle/>
                    <a:p>
                      <a:endParaRPr lang="en-IN" dirty="0"/>
                    </a:p>
                  </a:txBody>
                  <a:tcPr/>
                </a:tc>
                <a:tc>
                  <a:txBody>
                    <a:bodyPr/>
                    <a:lstStyle/>
                    <a:p>
                      <a:endParaRPr lang="en-IN" dirty="0"/>
                    </a:p>
                  </a:txBody>
                  <a:tcPr/>
                </a:tc>
              </a:tr>
              <a:tr h="3944304">
                <a:tc>
                  <a:txBody>
                    <a:bodyPr/>
                    <a:lstStyle/>
                    <a:p>
                      <a:endParaRPr lang="en-IN" dirty="0" smtClean="0"/>
                    </a:p>
                    <a:p>
                      <a:endParaRPr lang="en-IN" dirty="0" smtClean="0"/>
                    </a:p>
                    <a:p>
                      <a:r>
                        <a:rPr lang="en-IN" dirty="0" smtClean="0"/>
                        <a:t>CROSS</a:t>
                      </a:r>
                      <a:r>
                        <a:rPr lang="en-IN" baseline="0" dirty="0" smtClean="0"/>
                        <a:t> SITE SCRIPTING</a:t>
                      </a:r>
                      <a:endParaRPr lang="en-IN" dirty="0" smtClean="0"/>
                    </a:p>
                  </a:txBody>
                  <a:tcPr/>
                </a:tc>
                <a:tc>
                  <a:txBody>
                    <a:bodyPr/>
                    <a:lstStyle/>
                    <a:p>
                      <a:r>
                        <a:rPr lang="en-IN" sz="1600" dirty="0" smtClean="0"/>
                        <a:t>Below mentioned parameter are vulnerable to reflected</a:t>
                      </a:r>
                      <a:r>
                        <a:rPr lang="en-IN" sz="1600" baseline="0" dirty="0" smtClean="0"/>
                        <a:t> XSS.</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AFFECTED URL:</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t>http://15.207.84.155/products/details.php?p_id=4</a:t>
                      </a:r>
                      <a:endParaRPr lang="en-IN"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AFFECTED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t>POST button under customer review (POST parameter)</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PAYLOAD:</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t>&lt;script&gt;alert(0)&lt;/script&gt;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AFFECTED URL:</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hlinkClick r:id="rId2"/>
                        </a:rPr>
                        <a:t>http://15.207.84.155/profile/2/edit/</a:t>
                      </a:r>
                      <a:endParaRPr lang="en-IN" sz="1600"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AFFECTED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t>Address (POST parameter)</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1" u="sng" baseline="0" dirty="0" smtClean="0"/>
                        <a:t>PAYLOAD:</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b="0" u="none" baseline="0" dirty="0" smtClean="0"/>
                        <a:t>&lt;script&gt;alert(0)&lt;/script&gt;</a:t>
                      </a:r>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357298"/>
            <a:ext cx="8229600" cy="1000133"/>
          </a:xfrm>
        </p:spPr>
        <p:txBody>
          <a:bodyPr>
            <a:normAutofit fontScale="55000" lnSpcReduction="20000"/>
          </a:bodyPr>
          <a:lstStyle/>
          <a:p>
            <a:r>
              <a:rPr lang="en-IN" sz="3300" dirty="0" smtClean="0"/>
              <a:t>Navigate to  </a:t>
            </a:r>
            <a:r>
              <a:rPr lang="en-IN" sz="3300" dirty="0" smtClean="0">
                <a:hlinkClick r:id="rId2"/>
              </a:rPr>
              <a:t>http://15.207.84.155/profile/2/edit/</a:t>
            </a:r>
            <a:r>
              <a:rPr lang="en-IN" sz="3300" dirty="0" smtClean="0"/>
              <a:t>  . We will see user's details.</a:t>
            </a:r>
          </a:p>
          <a:p>
            <a:pPr>
              <a:buNone/>
            </a:pPr>
            <a:r>
              <a:rPr lang="en-IN" dirty="0" smtClean="0"/>
              <a:t/>
            </a:r>
            <a:br>
              <a:rPr lang="en-IN" dirty="0" smtClean="0"/>
            </a:br>
            <a:endParaRPr lang="en-IN" dirty="0"/>
          </a:p>
        </p:txBody>
      </p:sp>
      <p:pic>
        <p:nvPicPr>
          <p:cNvPr id="15362" name="Picture 2"/>
          <p:cNvPicPr>
            <a:picLocks noChangeAspect="1" noChangeArrowheads="1"/>
          </p:cNvPicPr>
          <p:nvPr/>
        </p:nvPicPr>
        <p:blipFill>
          <a:blip r:embed="rId3"/>
          <a:srcRect/>
          <a:stretch>
            <a:fillRect/>
          </a:stretch>
        </p:blipFill>
        <p:spPr bwMode="auto">
          <a:xfrm>
            <a:off x="1643042" y="2143116"/>
            <a:ext cx="5905337" cy="4111636"/>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p:txBody>
          <a:bodyPr>
            <a:normAutofit/>
          </a:bodyPr>
          <a:lstStyle/>
          <a:p>
            <a:r>
              <a:rPr lang="en-IN" sz="2000" dirty="0" smtClean="0"/>
              <a:t>Enter any text and click on Update, you will see it reflected in the next page and value will be in POST parameter in Address field.</a:t>
            </a:r>
          </a:p>
          <a:p>
            <a:pPr>
              <a:buNone/>
            </a:pPr>
            <a:r>
              <a:rPr lang="en-IN" sz="2000" dirty="0" smtClean="0"/>
              <a:t/>
            </a:r>
            <a:br>
              <a:rPr lang="en-IN" sz="2000" dirty="0" smtClean="0"/>
            </a:br>
            <a:endParaRPr lang="en-IN" sz="2000" dirty="0"/>
          </a:p>
        </p:txBody>
      </p:sp>
      <p:pic>
        <p:nvPicPr>
          <p:cNvPr id="16386" name="Picture 2"/>
          <p:cNvPicPr>
            <a:picLocks noChangeAspect="1" noChangeArrowheads="1"/>
          </p:cNvPicPr>
          <p:nvPr/>
        </p:nvPicPr>
        <p:blipFill>
          <a:blip r:embed="rId2"/>
          <a:srcRect/>
          <a:stretch>
            <a:fillRect/>
          </a:stretch>
        </p:blipFill>
        <p:spPr bwMode="auto">
          <a:xfrm>
            <a:off x="1785918" y="2428868"/>
            <a:ext cx="5658310" cy="3851285"/>
          </a:xfrm>
          <a:prstGeom prst="rect">
            <a:avLst/>
          </a:prstGeom>
          <a:noFill/>
          <a:ln w="9525">
            <a:noFill/>
            <a:miter lim="800000"/>
            <a:headEnd/>
            <a:tailEnd/>
          </a:ln>
          <a:effectLst/>
        </p:spPr>
      </p:pic>
      <p:sp>
        <p:nvSpPr>
          <p:cNvPr id="6" name="Rectangle 5"/>
          <p:cNvSpPr/>
          <p:nvPr/>
        </p:nvSpPr>
        <p:spPr>
          <a:xfrm>
            <a:off x="3857620" y="5500702"/>
            <a:ext cx="3000396"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p:txBody>
          <a:bodyPr>
            <a:normAutofit/>
          </a:bodyPr>
          <a:lstStyle/>
          <a:p>
            <a:r>
              <a:rPr lang="en-IN" sz="2000" dirty="0" smtClean="0"/>
              <a:t>Put this payload instead of hacked ducker: &lt;script&gt;alert(0)&lt;/script&gt;</a:t>
            </a:r>
          </a:p>
          <a:p>
            <a:r>
              <a:rPr lang="en-IN" sz="2000" dirty="0" smtClean="0"/>
              <a:t>As you can see we executed custom JS causing popup.</a:t>
            </a:r>
          </a:p>
          <a:p>
            <a:endParaRPr lang="en-IN" sz="2000" dirty="0"/>
          </a:p>
        </p:txBody>
      </p:sp>
      <p:pic>
        <p:nvPicPr>
          <p:cNvPr id="17410" name="Picture 2"/>
          <p:cNvPicPr>
            <a:picLocks noChangeAspect="1" noChangeArrowheads="1"/>
          </p:cNvPicPr>
          <p:nvPr/>
        </p:nvPicPr>
        <p:blipFill>
          <a:blip r:embed="rId2"/>
          <a:srcRect/>
          <a:stretch>
            <a:fillRect/>
          </a:stretch>
        </p:blipFill>
        <p:spPr bwMode="auto">
          <a:xfrm>
            <a:off x="1928794" y="3071810"/>
            <a:ext cx="5248275" cy="202882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r>
              <a:rPr lang="en-IN" dirty="0" smtClean="0"/>
              <a:t>)</a:t>
            </a:r>
            <a:endParaRPr lang="en-IN" dirty="0"/>
          </a:p>
        </p:txBody>
      </p:sp>
      <p:pic>
        <p:nvPicPr>
          <p:cNvPr id="18434" name="Picture 2"/>
          <p:cNvPicPr>
            <a:picLocks noGrp="1" noChangeAspect="1" noChangeArrowheads="1"/>
          </p:cNvPicPr>
          <p:nvPr>
            <p:ph idx="1"/>
          </p:nvPr>
        </p:nvPicPr>
        <p:blipFill>
          <a:blip r:embed="rId2"/>
          <a:srcRect/>
          <a:stretch>
            <a:fillRect/>
          </a:stretch>
        </p:blipFill>
        <p:spPr bwMode="auto">
          <a:xfrm>
            <a:off x="2000232" y="2643182"/>
            <a:ext cx="4989592" cy="192882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SQL INJECTION</a:t>
            </a:r>
            <a:endParaRPr lang="en-IN" dirty="0">
              <a:solidFill>
                <a:srgbClr val="002060"/>
              </a:solidFill>
            </a:endParaRPr>
          </a:p>
        </p:txBody>
      </p:sp>
      <p:sp>
        <p:nvSpPr>
          <p:cNvPr id="3" name="Content Placeholder 2"/>
          <p:cNvSpPr>
            <a:spLocks noGrp="1"/>
          </p:cNvSpPr>
          <p:nvPr>
            <p:ph idx="1"/>
          </p:nvPr>
        </p:nvSpPr>
        <p:spPr/>
        <p:txBody>
          <a:bodyPr>
            <a:normAutofit/>
          </a:bodyPr>
          <a:lstStyle/>
          <a:p>
            <a:pPr marL="0" fontAlgn="t">
              <a:spcBef>
                <a:spcPts val="0"/>
              </a:spcBef>
            </a:pPr>
            <a:r>
              <a:rPr lang="en-IN" sz="2400" b="1" u="sng" dirty="0">
                <a:solidFill>
                  <a:schemeClr val="lt1"/>
                </a:solidFill>
              </a:rPr>
              <a:t>AFFECTED URL:</a:t>
            </a:r>
            <a:endParaRPr lang="en-IN" sz="2400" b="0" i="0" u="none" strike="noStrike" dirty="0" smtClean="0">
              <a:latin typeface="Arial"/>
            </a:endParaRPr>
          </a:p>
          <a:p>
            <a:pPr marL="0" fontAlgn="t">
              <a:spcBef>
                <a:spcPts val="0"/>
              </a:spcBef>
              <a:buNone/>
            </a:pPr>
            <a:r>
              <a:rPr lang="en-IN" sz="2400" b="1">
                <a:solidFill>
                  <a:schemeClr val="lt1"/>
                </a:solidFill>
              </a:rPr>
              <a:t> </a:t>
            </a:r>
            <a:r>
              <a:rPr lang="en-IN" sz="2400" b="1" smtClean="0">
                <a:solidFill>
                  <a:schemeClr val="lt1"/>
                </a:solidFill>
              </a:rPr>
              <a:t> </a:t>
            </a:r>
            <a:endParaRPr lang="en-IN" sz="2400" b="1" dirty="0">
              <a:solidFill>
                <a:schemeClr val="lt1"/>
              </a:solidFill>
            </a:endParaRPr>
          </a:p>
          <a:p>
            <a:pPr marL="0" fontAlgn="t">
              <a:spcBef>
                <a:spcPts val="0"/>
              </a:spcBef>
            </a:pPr>
            <a:r>
              <a:rPr lang="en-IN" sz="2400" b="1" u="sng" dirty="0">
                <a:solidFill>
                  <a:schemeClr val="lt1"/>
                </a:solidFill>
              </a:rPr>
              <a:t>AFFECTED PARAMETER: c</a:t>
            </a:r>
            <a:r>
              <a:rPr lang="en-IN" sz="2400" b="1" dirty="0">
                <a:solidFill>
                  <a:schemeClr val="lt1"/>
                </a:solidFill>
              </a:rPr>
              <a:t>at (GET parameter)</a:t>
            </a:r>
            <a:endParaRPr lang="en-IN" sz="2400" b="1" u="sng" dirty="0">
              <a:solidFill>
                <a:schemeClr val="lt1"/>
              </a:solidFill>
            </a:endParaRPr>
          </a:p>
          <a:p>
            <a:pPr marL="0" fontAlgn="t">
              <a:spcBef>
                <a:spcPts val="0"/>
              </a:spcBef>
            </a:pPr>
            <a:r>
              <a:rPr lang="en-IN" sz="2400" b="1" dirty="0">
                <a:solidFill>
                  <a:schemeClr val="lt1"/>
                </a:solidFill>
              </a:rPr>
              <a:t>PLAYLOAD: cat = 1’</a:t>
            </a:r>
            <a:endParaRPr lang="en-IN" sz="2400" b="0" i="0" u="none" strike="noStrike" dirty="0" smtClean="0">
              <a:latin typeface="Arial"/>
            </a:endParaRPr>
          </a:p>
          <a:p>
            <a:pPr marL="0" fontAlgn="t">
              <a:spcBef>
                <a:spcPts val="0"/>
              </a:spcBef>
            </a:pPr>
            <a:r>
              <a:rPr lang="en-IN" sz="2400" b="1" u="sng" dirty="0">
                <a:solidFill>
                  <a:schemeClr val="lt1"/>
                </a:solidFill>
              </a:rPr>
              <a:t>AFFECTED URL:</a:t>
            </a:r>
            <a:endParaRPr lang="en-IN" sz="2400" b="0" i="0" u="none" strike="noStrike" dirty="0" smtClean="0">
              <a:latin typeface="Arial"/>
            </a:endParaRPr>
          </a:p>
          <a:p>
            <a:pPr marL="0" fontAlgn="t">
              <a:spcBef>
                <a:spcPts val="0"/>
              </a:spcBef>
            </a:pPr>
            <a:r>
              <a:rPr lang="en-IN" sz="2400" b="1" dirty="0">
                <a:solidFill>
                  <a:schemeClr val="lt1"/>
                </a:solidFill>
                <a:hlinkClick r:id="rId2"/>
              </a:rPr>
              <a:t>http://13.127.31.175/products.php?cat=2</a:t>
            </a:r>
            <a:endParaRPr lang="en-IN" sz="2400" b="1" dirty="0">
              <a:solidFill>
                <a:schemeClr val="lt1"/>
              </a:solidFill>
            </a:endParaRPr>
          </a:p>
          <a:p>
            <a:pPr marL="0" indent="0">
              <a:spcBef>
                <a:spcPts val="0"/>
              </a:spcBef>
            </a:pPr>
            <a:r>
              <a:rPr lang="en-IN" sz="2400" b="1" u="sng" dirty="0">
                <a:solidFill>
                  <a:schemeClr val="lt1"/>
                </a:solidFill>
              </a:rPr>
              <a:t>AFFECTED PARAMETER:</a:t>
            </a:r>
            <a:endParaRPr lang="en-IN" sz="2400" b="0" i="0" u="none" strike="noStrike" dirty="0" smtClean="0">
              <a:latin typeface="Arial"/>
            </a:endParaRPr>
          </a:p>
          <a:p>
            <a:pPr marL="0" fontAlgn="t">
              <a:spcBef>
                <a:spcPts val="0"/>
              </a:spcBef>
            </a:pPr>
            <a:endParaRPr lang="en-IN" sz="2400" b="1" dirty="0">
              <a:solidFill>
                <a:schemeClr val="lt1"/>
              </a:solidFill>
            </a:endParaRPr>
          </a:p>
          <a:p>
            <a:pPr marL="0" fontAlgn="t">
              <a:spcBef>
                <a:spcPts val="0"/>
              </a:spcBef>
            </a:pPr>
            <a:endParaRPr lang="en-IN" sz="2400" b="1" dirty="0">
              <a:solidFill>
                <a:schemeClr val="lt1"/>
              </a:solidFill>
            </a:endParaRPr>
          </a:p>
          <a:p>
            <a:pPr marL="0" fontAlgn="t">
              <a:spcBef>
                <a:spcPts val="0"/>
              </a:spcBef>
            </a:pPr>
            <a:endParaRPr lang="en-IN" sz="2400" b="1" u="sng" dirty="0">
              <a:solidFill>
                <a:schemeClr val="lt1"/>
              </a:solidFill>
            </a:endParaRPr>
          </a:p>
        </p:txBody>
      </p:sp>
      <p:graphicFrame>
        <p:nvGraphicFramePr>
          <p:cNvPr id="4" name="Table 3"/>
          <p:cNvGraphicFramePr>
            <a:graphicFrameLocks noGrp="1"/>
          </p:cNvGraphicFramePr>
          <p:nvPr/>
        </p:nvGraphicFramePr>
        <p:xfrm>
          <a:off x="785786" y="2786058"/>
          <a:ext cx="7215238" cy="3141656"/>
        </p:xfrm>
        <a:graphic>
          <a:graphicData uri="http://schemas.openxmlformats.org/drawingml/2006/table">
            <a:tbl>
              <a:tblPr firstRow="1" bandRow="1">
                <a:tableStyleId>{5C22544A-7EE6-4342-B048-85BDC9FD1C3A}</a:tableStyleId>
              </a:tblPr>
              <a:tblGrid>
                <a:gridCol w="1928826"/>
                <a:gridCol w="5286412"/>
              </a:tblGrid>
              <a:tr h="367976">
                <a:tc>
                  <a:txBody>
                    <a:bodyPr/>
                    <a:lstStyle/>
                    <a:p>
                      <a:endParaRPr lang="en-IN" dirty="0"/>
                    </a:p>
                  </a:txBody>
                  <a:tcPr/>
                </a:tc>
                <a:tc>
                  <a:txBody>
                    <a:bodyPr/>
                    <a:lstStyle/>
                    <a:p>
                      <a:endParaRPr lang="en-IN" dirty="0"/>
                    </a:p>
                  </a:txBody>
                  <a:tcPr/>
                </a:tc>
              </a:tr>
              <a:tr h="2346668">
                <a:tc>
                  <a:txBody>
                    <a:bodyPr/>
                    <a:lstStyle/>
                    <a:p>
                      <a:endParaRPr lang="en-IN" dirty="0" smtClean="0"/>
                    </a:p>
                    <a:p>
                      <a:endParaRPr lang="en-IN" dirty="0" smtClean="0"/>
                    </a:p>
                    <a:p>
                      <a:endParaRPr lang="en-IN" dirty="0" smtClean="0"/>
                    </a:p>
                    <a:p>
                      <a:r>
                        <a:rPr lang="en-IN" dirty="0" smtClean="0"/>
                        <a:t>SQL INJECTION</a:t>
                      </a:r>
                      <a:endParaRPr lang="en-IN" dirty="0"/>
                    </a:p>
                  </a:txBody>
                  <a:tcPr/>
                </a:tc>
                <a:tc>
                  <a:txBody>
                    <a:bodyPr/>
                    <a:lstStyle/>
                    <a:p>
                      <a:r>
                        <a:rPr lang="en-IN" sz="1600" u="sng" dirty="0" smtClean="0"/>
                        <a:t>AFFECTED</a:t>
                      </a:r>
                      <a:r>
                        <a:rPr lang="en-IN" sz="1600" u="sng" baseline="0" dirty="0" smtClean="0"/>
                        <a:t> URL:</a:t>
                      </a:r>
                    </a:p>
                    <a:p>
                      <a:r>
                        <a:rPr lang="en-IN" sz="1600" u="none" dirty="0" smtClean="0">
                          <a:hlinkClick r:id="rId3"/>
                        </a:rPr>
                        <a:t>http://13.127.31.175/products.php?cat=1</a:t>
                      </a:r>
                      <a:endParaRPr lang="en-IN" sz="1600" u="none" dirty="0" smtClean="0"/>
                    </a:p>
                    <a:p>
                      <a:r>
                        <a:rPr lang="en-IN" sz="1600" u="sng" dirty="0" smtClean="0"/>
                        <a:t>AFFECTED PARAMETER:</a:t>
                      </a:r>
                      <a:r>
                        <a:rPr lang="en-IN" sz="1600" u="sng" baseline="0" dirty="0" smtClean="0"/>
                        <a:t> c</a:t>
                      </a:r>
                      <a:r>
                        <a:rPr lang="en-IN" sz="1600" u="none" baseline="0" dirty="0" smtClean="0"/>
                        <a:t>at (GET parameter)</a:t>
                      </a:r>
                      <a:endParaRPr lang="en-IN" sz="1600" u="sng" dirty="0" smtClean="0"/>
                    </a:p>
                    <a:p>
                      <a:r>
                        <a:rPr lang="en-IN" sz="1600" u="sng" baseline="0" dirty="0" smtClean="0"/>
                        <a:t>PLAYLOAD</a:t>
                      </a:r>
                      <a:r>
                        <a:rPr lang="en-IN" sz="1600" u="none" baseline="0" dirty="0" smtClean="0"/>
                        <a:t>: cat = 1’</a:t>
                      </a:r>
                    </a:p>
                    <a:p>
                      <a:r>
                        <a:rPr lang="en-IN" sz="1600" u="sng" dirty="0" smtClean="0"/>
                        <a:t>AFFECTED URL:</a:t>
                      </a:r>
                    </a:p>
                    <a:p>
                      <a:r>
                        <a:rPr lang="en-IN" sz="1600" u="none" dirty="0" smtClean="0">
                          <a:hlinkClick r:id="rId2"/>
                        </a:rPr>
                        <a:t>http://13.127.31.175/products.php?cat=2</a:t>
                      </a:r>
                      <a:endParaRPr lang="en-IN" sz="160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600" u="sng" dirty="0" smtClean="0"/>
                        <a:t>AFFECTED PARAMETER: </a:t>
                      </a:r>
                      <a:r>
                        <a:rPr lang="en-IN" sz="1600" u="sng" baseline="0" dirty="0" smtClean="0"/>
                        <a:t>c</a:t>
                      </a:r>
                      <a:r>
                        <a:rPr lang="en-IN" sz="1600" u="none" baseline="0" dirty="0" smtClean="0"/>
                        <a:t>at (GET parameter)</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u="none" dirty="0" smtClean="0"/>
                    </a:p>
                    <a:p>
                      <a:endParaRPr lang="en-IN" sz="1600" u="none" dirty="0" smtClean="0"/>
                    </a:p>
                    <a:p>
                      <a:endParaRPr lang="en-IN" sz="1600" u="sng"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Business Impact - High</a:t>
            </a:r>
            <a:br>
              <a:rPr lang="en-IN" dirty="0" smtClean="0"/>
            </a:br>
            <a:endParaRPr lang="en-IN" dirty="0"/>
          </a:p>
        </p:txBody>
      </p:sp>
      <p:sp>
        <p:nvSpPr>
          <p:cNvPr id="3" name="Content Placeholder 2"/>
          <p:cNvSpPr>
            <a:spLocks noGrp="1"/>
          </p:cNvSpPr>
          <p:nvPr>
            <p:ph idx="1"/>
          </p:nvPr>
        </p:nvSpPr>
        <p:spPr/>
        <p:txBody>
          <a:bodyPr>
            <a:normAutofit/>
          </a:bodyPr>
          <a:lstStyle/>
          <a:p>
            <a:pPr>
              <a:buNone/>
            </a:pPr>
            <a:endParaRPr lang="en-IN" sz="2000" dirty="0" smtClean="0"/>
          </a:p>
          <a:p>
            <a:r>
              <a:rPr lang="en-IN" sz="2000" dirty="0" smtClean="0"/>
              <a:t>As attacker can inject arbitrary HTML CSS and JS via the URL, attacker can put any content on the page like phishing pages, install malware on victim's device and even host explicit content that could compromise the reputation of the organisation</a:t>
            </a:r>
          </a:p>
          <a:p>
            <a:pPr>
              <a:buNone/>
            </a:pPr>
            <a:endParaRPr lang="en-IN" sz="2000" dirty="0" smtClean="0"/>
          </a:p>
          <a:p>
            <a:r>
              <a:rPr lang="en-IN" sz="2000" dirty="0" smtClean="0"/>
              <a:t>All attacker needs to do is send the link with the payload to the victim and victim would see hacker controlled content on the website. As the user trusts the website, he/she will trust the content.</a:t>
            </a:r>
          </a:p>
          <a:p>
            <a:pPr>
              <a:buNone/>
            </a:pPr>
            <a:endParaRPr lang="en-IN"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631844"/>
          </a:xfrm>
        </p:spPr>
        <p:txBody>
          <a:bodyPr>
            <a:normAutofit fontScale="90000"/>
          </a:bodyPr>
          <a:lstStyle/>
          <a:p>
            <a:r>
              <a:rPr lang="en-IN" dirty="0" smtClean="0"/>
              <a:t>Recommendation</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457200" y="928670"/>
            <a:ext cx="8229600" cy="5197493"/>
          </a:xfrm>
        </p:spPr>
        <p:txBody>
          <a:bodyPr>
            <a:normAutofit/>
          </a:bodyPr>
          <a:lstStyle/>
          <a:p>
            <a:pPr>
              <a:buNone/>
            </a:pPr>
            <a:endParaRPr lang="en-IN" sz="2000" dirty="0" smtClean="0"/>
          </a:p>
          <a:p>
            <a:r>
              <a:rPr lang="en-IN" sz="2000" dirty="0" smtClean="0"/>
              <a:t>Take the following precautions:</a:t>
            </a:r>
          </a:p>
          <a:p>
            <a:r>
              <a:rPr lang="en-IN" sz="2000" dirty="0" smtClean="0"/>
              <a:t>Sanitise all user input and block characters you do not want.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a:t>
            </a:r>
            <a:r>
              <a:rPr lang="en-IN" sz="2000" dirty="0" err="1" smtClean="0"/>
              <a:t>websiote</a:t>
            </a:r>
            <a:endParaRPr lang="en-IN" sz="2000" dirty="0" smtClean="0"/>
          </a:p>
          <a:p>
            <a:r>
              <a:rPr lang="en-IN" sz="2000" dirty="0" smtClean="0"/>
              <a:t>Convert special HTML characters like " printing them on the website.</a:t>
            </a:r>
          </a:p>
          <a:p>
            <a:r>
              <a:rPr lang="en-IN" sz="2000" dirty="0" smtClean="0"/>
              <a:t>-Apply Client Side Filters to prevent client side filters bypass.</a:t>
            </a:r>
          </a:p>
          <a:p>
            <a:pPr algn="ctr">
              <a:buNone/>
            </a:pPr>
            <a:r>
              <a:rPr lang="en-IN" sz="4400" dirty="0" smtClean="0"/>
              <a:t>References</a:t>
            </a:r>
          </a:p>
          <a:p>
            <a:r>
              <a:rPr lang="en-IN" sz="2000" dirty="0" smtClean="0">
                <a:hlinkClick r:id="rId2"/>
              </a:rPr>
              <a:t>https://www.owasp.org/index.php/Cross-site</a:t>
            </a:r>
            <a:r>
              <a:rPr lang="en-IN" sz="2000" dirty="0" smtClean="0"/>
              <a:t> Scripting (XSS)</a:t>
            </a:r>
          </a:p>
          <a:p>
            <a:pPr>
              <a:buNone/>
            </a:pPr>
            <a:endParaRPr lang="en-IN" sz="2000" dirty="0" smtClean="0"/>
          </a:p>
          <a:p>
            <a:r>
              <a:rPr lang="en-IN" sz="2000" dirty="0" smtClean="0">
                <a:hlinkClick r:id="rId3"/>
              </a:rPr>
              <a:t>https://en.wikipedia.org/wiki/Cross-site</a:t>
            </a:r>
            <a:r>
              <a:rPr lang="en-IN" sz="2000" dirty="0" smtClean="0"/>
              <a:t> scripting</a:t>
            </a:r>
            <a:br>
              <a:rPr lang="en-IN" sz="2000" dirty="0" smtClean="0"/>
            </a:br>
            <a:endParaRPr lang="en-IN" sz="2000" dirty="0" smtClean="0"/>
          </a:p>
          <a:p>
            <a:r>
              <a:rPr lang="en-IN" sz="2000" dirty="0" smtClean="0">
                <a:hlinkClick r:id="rId4"/>
              </a:rPr>
              <a:t>https://www.w3schools.com/html/html_entities.asp</a:t>
            </a:r>
            <a:endParaRPr lang="en-IN" sz="2000" dirty="0" smtClean="0"/>
          </a:p>
          <a:p>
            <a:endParaRPr lang="en-IN"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UNAUTHORISED AVAIIABILITY OF DETAILS</a:t>
            </a:r>
            <a:endParaRPr lang="en-IN" dirty="0"/>
          </a:p>
        </p:txBody>
      </p:sp>
      <p:graphicFrame>
        <p:nvGraphicFramePr>
          <p:cNvPr id="4" name="Content Placeholder 3"/>
          <p:cNvGraphicFramePr>
            <a:graphicFrameLocks noGrp="1"/>
          </p:cNvGraphicFramePr>
          <p:nvPr>
            <p:ph idx="1"/>
          </p:nvPr>
        </p:nvGraphicFramePr>
        <p:xfrm>
          <a:off x="457200" y="1600200"/>
          <a:ext cx="8229600" cy="4023360"/>
        </p:xfrm>
        <a:graphic>
          <a:graphicData uri="http://schemas.openxmlformats.org/drawingml/2006/table">
            <a:tbl>
              <a:tblPr firstRow="1" bandRow="1">
                <a:tableStyleId>{7DF18680-E054-41AD-8BC1-D1AEF772440D}</a:tableStyleId>
              </a:tblPr>
              <a:tblGrid>
                <a:gridCol w="2686040"/>
                <a:gridCol w="5543560"/>
              </a:tblGrid>
              <a:tr h="328602">
                <a:tc>
                  <a:txBody>
                    <a:bodyPr/>
                    <a:lstStyle/>
                    <a:p>
                      <a:endParaRPr lang="en-IN" dirty="0"/>
                    </a:p>
                  </a:txBody>
                  <a:tcPr/>
                </a:tc>
                <a:tc>
                  <a:txBody>
                    <a:bodyPr/>
                    <a:lstStyle/>
                    <a:p>
                      <a:endParaRPr lang="en-IN"/>
                    </a:p>
                  </a:txBody>
                  <a:tcPr/>
                </a:tc>
              </a:tr>
              <a:tr h="3606180">
                <a:tc>
                  <a:txBody>
                    <a:bodyPr/>
                    <a:lstStyle/>
                    <a:p>
                      <a:endParaRPr lang="en-IN" dirty="0" smtClean="0"/>
                    </a:p>
                    <a:p>
                      <a:endParaRPr lang="en-IN" dirty="0" smtClean="0"/>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FF0000"/>
                          </a:solidFill>
                        </a:rPr>
                        <a:t>UNAUTHORISED AVAIIABILITY OF DETAILS –</a:t>
                      </a:r>
                      <a:r>
                        <a:rPr lang="en-IN" sz="1800" baseline="0" dirty="0" smtClean="0">
                          <a:solidFill>
                            <a:srgbClr val="FF0000"/>
                          </a:solidFill>
                        </a:rPr>
                        <a:t> (Severe)</a:t>
                      </a:r>
                      <a:endParaRPr lang="en-IN" dirty="0" smtClean="0"/>
                    </a:p>
                    <a:p>
                      <a:endParaRPr lang="en-IN" dirty="0"/>
                    </a:p>
                  </a:txBody>
                  <a:tcPr/>
                </a:tc>
                <a:tc>
                  <a:txBody>
                    <a:bodyPr/>
                    <a:lstStyle/>
                    <a:p>
                      <a:r>
                        <a:rPr lang="en-IN" dirty="0" smtClean="0"/>
                        <a:t>The show MY ORDERS session is vulnerable from an Insecure</a:t>
                      </a:r>
                      <a:r>
                        <a:rPr lang="en-IN" baseline="0" dirty="0" smtClean="0"/>
                        <a:t> Direct Object Reference (IDOR) that allows attacker to see to anyone user details.</a:t>
                      </a:r>
                    </a:p>
                    <a:p>
                      <a:endParaRPr lang="en-IN" baseline="0" dirty="0" smtClean="0"/>
                    </a:p>
                    <a:p>
                      <a:r>
                        <a:rPr lang="en-IN" b="1" u="sng" baseline="0" dirty="0" smtClean="0"/>
                        <a:t>AFFECTED URL:</a:t>
                      </a:r>
                    </a:p>
                    <a:p>
                      <a:r>
                        <a:rPr lang="en-IN" b="0" u="none" baseline="0" dirty="0" smtClean="0"/>
                        <a:t>http://15.207.84.155/orders/orders.php?customer=16</a:t>
                      </a:r>
                    </a:p>
                    <a:p>
                      <a:endParaRPr lang="en-IN" b="1"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AFFECTED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IN" b="0" u="none" baseline="0" dirty="0" smtClean="0"/>
                        <a:t>Customer (GET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IN"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PAYLOAD USED- </a:t>
                      </a:r>
                    </a:p>
                    <a:p>
                      <a:pPr marL="0" marR="0" indent="0" algn="l" defTabSz="914400" rtl="0" eaLnBrk="1" fontAlgn="auto" latinLnBrk="0" hangingPunct="1">
                        <a:lnSpc>
                          <a:spcPct val="100000"/>
                        </a:lnSpc>
                        <a:spcBef>
                          <a:spcPts val="0"/>
                        </a:spcBef>
                        <a:spcAft>
                          <a:spcPts val="0"/>
                        </a:spcAft>
                        <a:buClrTx/>
                        <a:buSzTx/>
                        <a:buFontTx/>
                        <a:buNone/>
                        <a:tabLst/>
                        <a:defRPr/>
                      </a:pPr>
                      <a:r>
                        <a:rPr lang="en-IN" b="0" u="none" baseline="0" dirty="0" smtClean="0"/>
                        <a:t>15.207.84.155/orders/</a:t>
                      </a:r>
                      <a:r>
                        <a:rPr lang="en-IN" b="0" u="none" baseline="0" dirty="0" err="1" smtClean="0"/>
                        <a:t>orders.php?customer</a:t>
                      </a:r>
                      <a:r>
                        <a:rPr lang="en-IN" b="0" u="none" baseline="0" dirty="0" smtClean="0"/>
                        <a:t>=18</a:t>
                      </a:r>
                    </a:p>
                    <a:p>
                      <a:endParaRPr lang="en-IN" dirty="0"/>
                    </a:p>
                  </a:txBody>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UNAUTHORISED AVAIIABILITY OF DETAILS</a:t>
            </a:r>
            <a:endParaRPr lang="en-IN" dirty="0"/>
          </a:p>
        </p:txBody>
      </p:sp>
      <p:graphicFrame>
        <p:nvGraphicFramePr>
          <p:cNvPr id="4" name="Content Placeholder 3"/>
          <p:cNvGraphicFramePr>
            <a:graphicFrameLocks noGrp="1"/>
          </p:cNvGraphicFramePr>
          <p:nvPr>
            <p:ph idx="1"/>
          </p:nvPr>
        </p:nvGraphicFramePr>
        <p:xfrm>
          <a:off x="457200" y="1600200"/>
          <a:ext cx="8229600" cy="4686320"/>
        </p:xfrm>
        <a:graphic>
          <a:graphicData uri="http://schemas.openxmlformats.org/drawingml/2006/table">
            <a:tbl>
              <a:tblPr firstRow="1" bandRow="1">
                <a:tableStyleId>{5C22544A-7EE6-4342-B048-85BDC9FD1C3A}</a:tableStyleId>
              </a:tblPr>
              <a:tblGrid>
                <a:gridCol w="2686040"/>
                <a:gridCol w="5543560"/>
              </a:tblGrid>
              <a:tr h="370840">
                <a:tc>
                  <a:txBody>
                    <a:bodyPr/>
                    <a:lstStyle/>
                    <a:p>
                      <a:endParaRPr lang="en-IN" dirty="0"/>
                    </a:p>
                  </a:txBody>
                  <a:tcPr/>
                </a:tc>
                <a:tc>
                  <a:txBody>
                    <a:bodyPr/>
                    <a:lstStyle/>
                    <a:p>
                      <a:endParaRPr lang="en-IN"/>
                    </a:p>
                  </a:txBody>
                  <a:tcPr/>
                </a:tc>
              </a:tr>
              <a:tr h="4315480">
                <a:tc>
                  <a:txBody>
                    <a:bodyPr/>
                    <a:lstStyle/>
                    <a:p>
                      <a:endParaRPr lang="en-IN" dirty="0" smtClean="0"/>
                    </a:p>
                    <a:p>
                      <a:endParaRPr lang="en-IN" dirty="0" smtClean="0"/>
                    </a:p>
                    <a:p>
                      <a:endParaRPr lang="en-IN" dirty="0" smtClean="0"/>
                    </a:p>
                    <a:p>
                      <a:endParaRPr lang="en-IN" dirty="0" smtClean="0"/>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FF0000"/>
                          </a:solidFill>
                        </a:rPr>
                        <a:t>UNAUTHORISED AVAIIABILITY OF DETAILS –</a:t>
                      </a:r>
                      <a:r>
                        <a:rPr lang="en-IN" sz="1800" baseline="0" dirty="0" smtClean="0">
                          <a:solidFill>
                            <a:srgbClr val="FF0000"/>
                          </a:solidFill>
                        </a:rPr>
                        <a:t> (Severe)</a:t>
                      </a:r>
                      <a:endParaRPr lang="en-IN" dirty="0" smtClean="0"/>
                    </a:p>
                    <a:p>
                      <a:endParaRPr lang="en-IN" dirty="0" smtClean="0"/>
                    </a:p>
                    <a:p>
                      <a:endParaRPr lang="en-IN" dirty="0"/>
                    </a:p>
                  </a:txBody>
                  <a:tcPr/>
                </a:tc>
                <a:tc>
                  <a:txBody>
                    <a:bodyPr/>
                    <a:lstStyle/>
                    <a:p>
                      <a:r>
                        <a:rPr lang="en-IN" dirty="0" smtClean="0"/>
                        <a:t>Similarly other vulnerable </a:t>
                      </a:r>
                      <a:r>
                        <a:rPr lang="en-IN" dirty="0" err="1" smtClean="0"/>
                        <a:t>urls</a:t>
                      </a:r>
                      <a:r>
                        <a:rPr lang="en-IN" dirty="0" smtClean="0"/>
                        <a:t> are given below.</a:t>
                      </a:r>
                    </a:p>
                    <a:p>
                      <a:endParaRPr lang="en-IN" dirty="0" smtClean="0"/>
                    </a:p>
                    <a:p>
                      <a:r>
                        <a:rPr lang="en-IN" b="1" u="sng" dirty="0" smtClean="0"/>
                        <a:t>AFFECTED</a:t>
                      </a:r>
                      <a:r>
                        <a:rPr lang="en-IN" b="1" u="sng" baseline="0" dirty="0" smtClean="0"/>
                        <a:t> URL:</a:t>
                      </a:r>
                      <a:endParaRPr lang="en-IN" b="0" u="none" baseline="0" dirty="0" smtClean="0"/>
                    </a:p>
                    <a:p>
                      <a:r>
                        <a:rPr lang="en-IN" b="0" u="none" dirty="0" smtClean="0"/>
                        <a:t>15.207.84.155/orders/</a:t>
                      </a:r>
                      <a:r>
                        <a:rPr lang="en-IN" b="0" u="none" dirty="0" err="1" smtClean="0"/>
                        <a:t>orders.php?customer</a:t>
                      </a:r>
                      <a:r>
                        <a:rPr lang="en-IN" b="0" u="none" dirty="0" smtClean="0"/>
                        <a:t>=18</a:t>
                      </a:r>
                    </a:p>
                    <a:p>
                      <a:r>
                        <a:rPr lang="en-IN" b="0" u="none" dirty="0" smtClean="0"/>
                        <a:t>15.207.84.155/orders/</a:t>
                      </a:r>
                      <a:r>
                        <a:rPr lang="en-IN" b="0" u="none" dirty="0" err="1" smtClean="0"/>
                        <a:t>orders.php?customer</a:t>
                      </a:r>
                      <a:r>
                        <a:rPr lang="en-IN" b="0" u="none" dirty="0" smtClean="0"/>
                        <a:t>=16</a:t>
                      </a:r>
                    </a:p>
                    <a:p>
                      <a:r>
                        <a:rPr lang="en-IN" b="0" u="none" dirty="0" smtClean="0"/>
                        <a:t>15.207.84.155/orders/</a:t>
                      </a:r>
                      <a:r>
                        <a:rPr lang="en-IN" b="0" u="none" dirty="0" err="1" smtClean="0"/>
                        <a:t>orders.php?customer</a:t>
                      </a:r>
                      <a:r>
                        <a:rPr lang="en-IN" b="0" u="none" dirty="0" smtClean="0"/>
                        <a:t>=2</a:t>
                      </a:r>
                    </a:p>
                    <a:p>
                      <a:r>
                        <a:rPr lang="en-IN" b="0" u="none" dirty="0" smtClean="0"/>
                        <a:t>15.207.84.155/orders/</a:t>
                      </a:r>
                      <a:r>
                        <a:rPr lang="en-IN" b="0" u="none" dirty="0" err="1" smtClean="0"/>
                        <a:t>orders.php?customer</a:t>
                      </a:r>
                      <a:r>
                        <a:rPr lang="en-IN" b="0" u="none" dirty="0" smtClean="0"/>
                        <a:t>=14</a:t>
                      </a:r>
                    </a:p>
                    <a:p>
                      <a:r>
                        <a:rPr lang="en-IN" b="0" u="none" dirty="0" smtClean="0"/>
                        <a:t>15.207.84.155/orders/</a:t>
                      </a:r>
                      <a:r>
                        <a:rPr lang="en-IN" b="0" u="none" dirty="0" err="1" smtClean="0"/>
                        <a:t>orders.php?customer</a:t>
                      </a:r>
                      <a:r>
                        <a:rPr lang="en-IN" b="0" u="none" dirty="0" smtClean="0"/>
                        <a:t>=9</a:t>
                      </a:r>
                    </a:p>
                    <a:p>
                      <a:r>
                        <a:rPr lang="en-IN" b="0" u="none" dirty="0" smtClean="0"/>
                        <a:t>15.207.84.155/orders/</a:t>
                      </a:r>
                      <a:r>
                        <a:rPr lang="en-IN" b="0" u="none" dirty="0" err="1" smtClean="0"/>
                        <a:t>orders.php?customer</a:t>
                      </a:r>
                      <a:r>
                        <a:rPr lang="en-IN" b="0" u="none" dirty="0" smtClean="0"/>
                        <a:t>=5</a:t>
                      </a:r>
                    </a:p>
                    <a:p>
                      <a:endParaRPr lang="en-IN" b="0" u="none" dirty="0"/>
                    </a:p>
                  </a:txBody>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rgbClr val="FF0000"/>
                </a:solidFill>
              </a:rPr>
              <a:t>UNAUTHORISED AVAIIABILITY OF DETAILS</a:t>
            </a:r>
            <a:endParaRPr lang="en-IN" sz="3600" dirty="0">
              <a:solidFill>
                <a:srgbClr val="FF0000"/>
              </a:solidFill>
            </a:endParaRPr>
          </a:p>
        </p:txBody>
      </p:sp>
      <p:graphicFrame>
        <p:nvGraphicFramePr>
          <p:cNvPr id="4" name="Content Placeholder 3"/>
          <p:cNvGraphicFramePr>
            <a:graphicFrameLocks noGrp="1"/>
          </p:cNvGraphicFramePr>
          <p:nvPr>
            <p:ph idx="1"/>
          </p:nvPr>
        </p:nvGraphicFramePr>
        <p:xfrm>
          <a:off x="500034" y="1857364"/>
          <a:ext cx="8229600" cy="4572000"/>
        </p:xfrm>
        <a:graphic>
          <a:graphicData uri="http://schemas.openxmlformats.org/drawingml/2006/table">
            <a:tbl>
              <a:tblPr firstRow="1" bandRow="1">
                <a:tableStyleId>{93296810-A885-4BE3-A3E7-6D5BEEA58F35}</a:tableStyleId>
              </a:tblPr>
              <a:tblGrid>
                <a:gridCol w="2928958"/>
                <a:gridCol w="5300642"/>
              </a:tblGrid>
              <a:tr h="185726">
                <a:tc>
                  <a:txBody>
                    <a:bodyPr/>
                    <a:lstStyle/>
                    <a:p>
                      <a:endParaRPr lang="en-IN" dirty="0"/>
                    </a:p>
                  </a:txBody>
                  <a:tcPr/>
                </a:tc>
                <a:tc>
                  <a:txBody>
                    <a:bodyPr/>
                    <a:lstStyle/>
                    <a:p>
                      <a:endParaRPr lang="en-IN"/>
                    </a:p>
                  </a:txBody>
                  <a:tcPr/>
                </a:tc>
              </a:tr>
              <a:tr h="2378879">
                <a:tc>
                  <a:txBody>
                    <a:bodyPr/>
                    <a:lstStyle/>
                    <a:p>
                      <a:endParaRPr lang="en-IN" dirty="0" smtClean="0"/>
                    </a:p>
                    <a:p>
                      <a:endParaRPr lang="en-IN" dirty="0" smtClean="0"/>
                    </a:p>
                    <a:p>
                      <a:r>
                        <a:rPr lang="en-IN" sz="1800" dirty="0" smtClean="0">
                          <a:solidFill>
                            <a:srgbClr val="FF0000"/>
                          </a:solidFill>
                        </a:rPr>
                        <a:t>UNAUTHORISED AVAIIABILITY OF DETAILS –</a:t>
                      </a:r>
                      <a:r>
                        <a:rPr lang="en-IN" sz="1800" baseline="0" dirty="0" smtClean="0">
                          <a:solidFill>
                            <a:srgbClr val="FF0000"/>
                          </a:solidFill>
                        </a:rPr>
                        <a:t> (Severe)</a:t>
                      </a:r>
                      <a:endParaRPr lang="en-IN" dirty="0"/>
                    </a:p>
                  </a:txBody>
                  <a:tcPr/>
                </a:tc>
                <a:tc>
                  <a:txBody>
                    <a:bodyPr/>
                    <a:lstStyle/>
                    <a:p>
                      <a:r>
                        <a:rPr lang="en-IN" dirty="0" smtClean="0"/>
                        <a:t>The show MY ORDERS session is vulnerable from an Insecure</a:t>
                      </a:r>
                      <a:r>
                        <a:rPr lang="en-IN" baseline="0" dirty="0" smtClean="0"/>
                        <a:t> Direct Object Reference (IDOR) that allows attacker to see to anyone Bill details.</a:t>
                      </a:r>
                    </a:p>
                    <a:p>
                      <a:endParaRPr lang="en-IN" baseline="0" dirty="0" smtClean="0"/>
                    </a:p>
                    <a:p>
                      <a:r>
                        <a:rPr lang="en-IN" b="1" u="sng" baseline="0" dirty="0" smtClean="0"/>
                        <a:t>AFFECTED URL:</a:t>
                      </a:r>
                    </a:p>
                    <a:p>
                      <a:r>
                        <a:rPr lang="en-IN" b="0" u="none" baseline="0" dirty="0" smtClean="0"/>
                        <a:t>http://15.207.84.155/profile/3/edit/</a:t>
                      </a:r>
                    </a:p>
                    <a:p>
                      <a:endParaRPr lang="en-IN" b="1"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AFFECTED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IN" b="0" u="none" baseline="0" dirty="0" err="1" smtClean="0"/>
                        <a:t>User_id</a:t>
                      </a:r>
                      <a:r>
                        <a:rPr lang="en-IN" b="0" u="none" baseline="0" dirty="0" smtClean="0"/>
                        <a:t> GET parameter</a:t>
                      </a:r>
                    </a:p>
                    <a:p>
                      <a:pPr marL="0" marR="0" indent="0" algn="l" defTabSz="914400" rtl="0" eaLnBrk="1" fontAlgn="auto" latinLnBrk="0" hangingPunct="1">
                        <a:lnSpc>
                          <a:spcPct val="100000"/>
                        </a:lnSpc>
                        <a:spcBef>
                          <a:spcPts val="0"/>
                        </a:spcBef>
                        <a:spcAft>
                          <a:spcPts val="0"/>
                        </a:spcAft>
                        <a:buClrTx/>
                        <a:buSzTx/>
                        <a:buFontTx/>
                        <a:buNone/>
                        <a:tabLst/>
                        <a:defRPr/>
                      </a:pPr>
                      <a:endParaRPr lang="en-IN" b="1"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PAYLOAD USED- </a:t>
                      </a:r>
                    </a:p>
                    <a:p>
                      <a:pPr marL="0" marR="0" indent="0" algn="l" defTabSz="914400" rtl="0" eaLnBrk="1" fontAlgn="auto" latinLnBrk="0" hangingPunct="1">
                        <a:lnSpc>
                          <a:spcPct val="100000"/>
                        </a:lnSpc>
                        <a:spcBef>
                          <a:spcPts val="0"/>
                        </a:spcBef>
                        <a:spcAft>
                          <a:spcPts val="0"/>
                        </a:spcAft>
                        <a:buClrTx/>
                        <a:buSzTx/>
                        <a:buFontTx/>
                        <a:buNone/>
                        <a:tabLst/>
                        <a:defRPr/>
                      </a:pPr>
                      <a:r>
                        <a:rPr lang="en-IN" b="0" u="none" baseline="0" dirty="0" smtClean="0"/>
                        <a:t>http://15.207.84.155/profile/2/edit/</a:t>
                      </a:r>
                    </a:p>
                    <a:p>
                      <a:endParaRPr lang="en-IN" b="1" u="sng" baseline="0" dirty="0" smtClean="0"/>
                    </a:p>
                    <a:p>
                      <a:endParaRPr lang="en-IN" b="1" u="sng" baseline="0" dirty="0" smtClean="0"/>
                    </a:p>
                    <a:p>
                      <a:endParaRPr lang="en-IN" b="1" u="sng" dirty="0"/>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857232"/>
            <a:ext cx="8229600" cy="2428893"/>
          </a:xfrm>
        </p:spPr>
        <p:txBody>
          <a:bodyPr>
            <a:normAutofit/>
          </a:bodyPr>
          <a:lstStyle/>
          <a:p>
            <a:pPr>
              <a:buNone/>
            </a:pPr>
            <a:endParaRPr lang="en-IN" sz="2000" dirty="0" smtClean="0"/>
          </a:p>
          <a:p>
            <a:r>
              <a:rPr lang="en-IN" sz="2000" dirty="0" smtClean="0"/>
              <a:t>Login using any customer of the month's details. Then navigate to the below link </a:t>
            </a:r>
            <a:r>
              <a:rPr lang="en-IN" sz="2000" dirty="0" smtClean="0">
                <a:hlinkClick r:id="rId2"/>
              </a:rPr>
              <a:t>http://15.207.84.155/profile/3/edit/</a:t>
            </a:r>
            <a:r>
              <a:rPr lang="en-IN" sz="2000" dirty="0" smtClean="0"/>
              <a:t/>
            </a:r>
            <a:br>
              <a:rPr lang="en-IN" sz="2000" dirty="0" smtClean="0"/>
            </a:br>
            <a:endParaRPr lang="en-IN" sz="2000" dirty="0" smtClean="0"/>
          </a:p>
          <a:p>
            <a:r>
              <a:rPr lang="en-IN" sz="2000" dirty="0" smtClean="0"/>
              <a:t>.Now remove 3 and insert 2 in the </a:t>
            </a:r>
            <a:r>
              <a:rPr lang="en-IN" sz="2000" dirty="0" err="1" smtClean="0"/>
              <a:t>url</a:t>
            </a:r>
            <a:r>
              <a:rPr lang="en-IN" sz="2000" dirty="0" smtClean="0"/>
              <a:t> like shown in the given screenshot and you will see the details of another user.</a:t>
            </a:r>
          </a:p>
          <a:p>
            <a:pPr>
              <a:buNone/>
            </a:pPr>
            <a:endParaRPr lang="en-IN" sz="2000" dirty="0"/>
          </a:p>
        </p:txBody>
      </p:sp>
      <p:pic>
        <p:nvPicPr>
          <p:cNvPr id="13314" name="Picture 2"/>
          <p:cNvPicPr>
            <a:picLocks noChangeAspect="1" noChangeArrowheads="1"/>
          </p:cNvPicPr>
          <p:nvPr/>
        </p:nvPicPr>
        <p:blipFill>
          <a:blip r:embed="rId3"/>
          <a:srcRect/>
          <a:stretch>
            <a:fillRect/>
          </a:stretch>
        </p:blipFill>
        <p:spPr bwMode="auto">
          <a:xfrm>
            <a:off x="2285984" y="3000372"/>
            <a:ext cx="4918112" cy="3525868"/>
          </a:xfrm>
          <a:prstGeom prst="rect">
            <a:avLst/>
          </a:prstGeom>
          <a:noFill/>
          <a:ln w="9525">
            <a:noFill/>
            <a:miter lim="800000"/>
            <a:headEnd/>
            <a:tailEnd/>
          </a:ln>
          <a:effectLst/>
        </p:spPr>
      </p:pic>
      <p:sp>
        <p:nvSpPr>
          <p:cNvPr id="6" name="Rectangle 5"/>
          <p:cNvSpPr/>
          <p:nvPr/>
        </p:nvSpPr>
        <p:spPr>
          <a:xfrm>
            <a:off x="2143108" y="2857496"/>
            <a:ext cx="1928826"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endParaRPr lang="en-IN" dirty="0"/>
          </a:p>
        </p:txBody>
      </p:sp>
      <p:sp>
        <p:nvSpPr>
          <p:cNvPr id="3" name="Content Placeholder 2"/>
          <p:cNvSpPr>
            <a:spLocks noGrp="1"/>
          </p:cNvSpPr>
          <p:nvPr>
            <p:ph idx="1"/>
          </p:nvPr>
        </p:nvSpPr>
        <p:spPr/>
        <p:txBody>
          <a:bodyPr>
            <a:normAutofit/>
          </a:bodyPr>
          <a:lstStyle/>
          <a:p>
            <a:r>
              <a:rPr lang="en-IN" sz="2000" dirty="0" smtClean="0"/>
              <a:t>Below is the screenshot of the bill details of another user accessed from attacked user's account.</a:t>
            </a:r>
            <a:endParaRPr lang="en-IN" sz="2000" dirty="0"/>
          </a:p>
        </p:txBody>
      </p:sp>
      <p:pic>
        <p:nvPicPr>
          <p:cNvPr id="14338" name="Picture 2"/>
          <p:cNvPicPr>
            <a:picLocks noChangeAspect="1" noChangeArrowheads="1"/>
          </p:cNvPicPr>
          <p:nvPr/>
        </p:nvPicPr>
        <p:blipFill>
          <a:blip r:embed="rId2"/>
          <a:srcRect/>
          <a:stretch>
            <a:fillRect/>
          </a:stretch>
        </p:blipFill>
        <p:spPr bwMode="auto">
          <a:xfrm>
            <a:off x="2071670" y="2571744"/>
            <a:ext cx="5412835" cy="364333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 Extremely High</a:t>
            </a:r>
            <a:endParaRPr lang="en-IN" dirty="0"/>
          </a:p>
        </p:txBody>
      </p:sp>
      <p:sp>
        <p:nvSpPr>
          <p:cNvPr id="3" name="Content Placeholder 2"/>
          <p:cNvSpPr>
            <a:spLocks noGrp="1"/>
          </p:cNvSpPr>
          <p:nvPr>
            <p:ph idx="1"/>
          </p:nvPr>
        </p:nvSpPr>
        <p:spPr>
          <a:xfrm>
            <a:off x="285720" y="1285861"/>
            <a:ext cx="8086724" cy="4429156"/>
          </a:xfrm>
        </p:spPr>
        <p:txBody>
          <a:bodyPr>
            <a:normAutofit fontScale="55000" lnSpcReduction="20000"/>
          </a:bodyPr>
          <a:lstStyle/>
          <a:p>
            <a:pPr>
              <a:buNone/>
            </a:pPr>
            <a:endParaRPr lang="en-IN" dirty="0" smtClean="0"/>
          </a:p>
          <a:p>
            <a:r>
              <a:rPr lang="en-IN" dirty="0" smtClean="0"/>
              <a:t>A malicious hacker can read bill information and account details of any user just by knowing discloses critical billing information of users including</a:t>
            </a:r>
          </a:p>
          <a:p>
            <a:r>
              <a:rPr lang="en-IN" dirty="0" smtClean="0"/>
              <a:t>Mobile Number</a:t>
            </a:r>
          </a:p>
          <a:p>
            <a:r>
              <a:rPr lang="en-IN" dirty="0" smtClean="0"/>
              <a:t> Bill Number</a:t>
            </a:r>
          </a:p>
          <a:p>
            <a:r>
              <a:rPr lang="en-IN" dirty="0" smtClean="0"/>
              <a:t>Billing Period</a:t>
            </a:r>
          </a:p>
          <a:p>
            <a:r>
              <a:rPr lang="en-IN" dirty="0" smtClean="0"/>
              <a:t> Bill Amount and Breakdown</a:t>
            </a:r>
          </a:p>
          <a:p>
            <a:r>
              <a:rPr lang="en-IN" dirty="0" smtClean="0"/>
              <a:t>Phone no, and email address</a:t>
            </a:r>
          </a:p>
          <a:p>
            <a:r>
              <a:rPr lang="en-IN" dirty="0" smtClean="0"/>
              <a:t>Address</a:t>
            </a:r>
          </a:p>
          <a:p>
            <a:pPr>
              <a:buNone/>
            </a:pPr>
            <a:endParaRPr lang="en-IN" dirty="0" smtClean="0"/>
          </a:p>
          <a:p>
            <a:r>
              <a:rPr lang="en-IN" dirty="0" smtClean="0"/>
              <a:t>This can be used by malicious hackers to carry out targeted phishing attacks on the users and the information can also be sold to competitors/</a:t>
            </a:r>
            <a:r>
              <a:rPr lang="en-IN" dirty="0" err="1" smtClean="0"/>
              <a:t>blackmarket</a:t>
            </a:r>
            <a:r>
              <a:rPr lang="en-IN" dirty="0" smtClean="0"/>
              <a:t>.</a:t>
            </a:r>
            <a:br>
              <a:rPr lang="en-IN" dirty="0" smtClean="0"/>
            </a:br>
            <a:endParaRPr lang="en-IN" dirty="0" smtClean="0"/>
          </a:p>
          <a:p>
            <a:r>
              <a:rPr lang="en-IN" dirty="0" smtClean="0"/>
              <a:t>Moreover, as there is no </a:t>
            </a:r>
            <a:r>
              <a:rPr lang="en-IN" dirty="0" err="1" smtClean="0"/>
              <a:t>ratelimiting</a:t>
            </a:r>
            <a:r>
              <a:rPr lang="en-IN" dirty="0" smtClean="0"/>
              <a:t> checks, attacker can </a:t>
            </a:r>
            <a:r>
              <a:rPr lang="en-IN" dirty="0" err="1" smtClean="0"/>
              <a:t>bruteforce</a:t>
            </a:r>
            <a:r>
              <a:rPr lang="en-IN" dirty="0" smtClean="0"/>
              <a:t> the </a:t>
            </a:r>
            <a:r>
              <a:rPr lang="en-IN" dirty="0" err="1" smtClean="0"/>
              <a:t>user_id</a:t>
            </a:r>
            <a:r>
              <a:rPr lang="en-IN" dirty="0" smtClean="0"/>
              <a:t> for all possible values and get bill information of each and every user of the organization resulting is a massive information leakage</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Content Placeholder 2"/>
          <p:cNvSpPr>
            <a:spLocks noGrp="1"/>
          </p:cNvSpPr>
          <p:nvPr>
            <p:ph idx="1"/>
          </p:nvPr>
        </p:nvSpPr>
        <p:spPr>
          <a:xfrm>
            <a:off x="457200" y="1142984"/>
            <a:ext cx="8229600" cy="4983179"/>
          </a:xfrm>
        </p:spPr>
        <p:txBody>
          <a:bodyPr>
            <a:normAutofit/>
          </a:bodyPr>
          <a:lstStyle/>
          <a:p>
            <a:pPr>
              <a:buNone/>
            </a:pPr>
            <a:endParaRPr lang="en-IN" sz="2000" dirty="0" smtClean="0"/>
          </a:p>
          <a:p>
            <a:r>
              <a:rPr lang="en-IN" sz="2000" dirty="0" smtClean="0"/>
              <a:t>Take the following precautions:</a:t>
            </a:r>
          </a:p>
          <a:p>
            <a:r>
              <a:rPr lang="en-IN" sz="2000" dirty="0" smtClean="0"/>
              <a:t>Implement proper authentication and authorisation checks to make sure that the user has permissions to the data he/she is requesting</a:t>
            </a:r>
          </a:p>
          <a:p>
            <a:r>
              <a:rPr lang="en-IN" sz="2000" dirty="0" smtClean="0"/>
              <a:t>Use proper rate limiting checks on the number of request comes from a single user in a small amount of time </a:t>
            </a:r>
          </a:p>
          <a:p>
            <a:r>
              <a:rPr lang="en-IN" sz="2000" dirty="0" smtClean="0"/>
              <a:t>Make sure each user can only see his/her data only</a:t>
            </a:r>
          </a:p>
          <a:p>
            <a:pPr algn="ctr">
              <a:buNone/>
            </a:pPr>
            <a:r>
              <a:rPr lang="en-IN" sz="4000" dirty="0" smtClean="0"/>
              <a:t>References</a:t>
            </a:r>
            <a:endParaRPr lang="en-IN" sz="2000" dirty="0" smtClean="0"/>
          </a:p>
          <a:p>
            <a:r>
              <a:rPr lang="en-IN" sz="2000" dirty="0" smtClean="0">
                <a:hlinkClick r:id="rId2"/>
              </a:rPr>
              <a:t>https://www.cwasp.org/index.phonsecure</a:t>
            </a:r>
            <a:r>
              <a:rPr lang="en-IN" sz="2000" dirty="0" smtClean="0"/>
              <a:t> Configuration Management</a:t>
            </a:r>
          </a:p>
          <a:p>
            <a:r>
              <a:rPr lang="en-IN" sz="2000" dirty="0" smtClean="0">
                <a:hlinkClick r:id="rId3"/>
              </a:rPr>
              <a:t>https://www.awasa.org/index.php/Top</a:t>
            </a:r>
            <a:r>
              <a:rPr lang="en-IN" sz="2000" dirty="0" smtClean="0"/>
              <a:t> 10 2013-A4-Insecure Direct </a:t>
            </a:r>
            <a:r>
              <a:rPr lang="en-IN" sz="2000" dirty="0" err="1" smtClean="0"/>
              <a:t>Obiect</a:t>
            </a:r>
            <a:r>
              <a:rPr lang="en-IN" sz="2000" dirty="0" smtClean="0"/>
              <a:t> References</a:t>
            </a:r>
          </a:p>
          <a:p>
            <a:pPr>
              <a:buNone/>
            </a:pPr>
            <a:endParaRPr lang="en-IN"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solidFill>
                  <a:srgbClr val="FF0000"/>
                </a:solidFill>
              </a:rPr>
              <a:t>INFORMATION DISCLOSURE DUE TO DEFAULT PAGES</a:t>
            </a:r>
            <a:endParaRPr lang="en-IN" sz="3600" dirty="0">
              <a:solidFill>
                <a:srgbClr val="FF0000"/>
              </a:solidFill>
            </a:endParaRPr>
          </a:p>
        </p:txBody>
      </p:sp>
      <p:graphicFrame>
        <p:nvGraphicFramePr>
          <p:cNvPr id="4" name="Content Placeholder 3"/>
          <p:cNvGraphicFramePr>
            <a:graphicFrameLocks noGrp="1"/>
          </p:cNvGraphicFramePr>
          <p:nvPr>
            <p:ph idx="1"/>
          </p:nvPr>
        </p:nvGraphicFramePr>
        <p:xfrm>
          <a:off x="457200" y="1600200"/>
          <a:ext cx="8229600" cy="4757758"/>
        </p:xfrm>
        <a:graphic>
          <a:graphicData uri="http://schemas.openxmlformats.org/drawingml/2006/table">
            <a:tbl>
              <a:tblPr firstRow="1" bandRow="1">
                <a:tableStyleId>{00A15C55-8517-42AA-B614-E9B94910E393}</a:tableStyleId>
              </a:tblPr>
              <a:tblGrid>
                <a:gridCol w="2757478"/>
                <a:gridCol w="5472122"/>
              </a:tblGrid>
              <a:tr h="370840">
                <a:tc>
                  <a:txBody>
                    <a:bodyPr/>
                    <a:lstStyle/>
                    <a:p>
                      <a:endParaRPr lang="en-IN" dirty="0"/>
                    </a:p>
                  </a:txBody>
                  <a:tcPr/>
                </a:tc>
                <a:tc>
                  <a:txBody>
                    <a:bodyPr/>
                    <a:lstStyle/>
                    <a:p>
                      <a:endParaRPr lang="en-IN"/>
                    </a:p>
                  </a:txBody>
                  <a:tcPr/>
                </a:tc>
              </a:tr>
              <a:tr h="4386918">
                <a:tc>
                  <a:txBody>
                    <a:bodyPr/>
                    <a:lstStyle/>
                    <a:p>
                      <a:endParaRPr lang="en-IN" dirty="0" smtClean="0"/>
                    </a:p>
                    <a:p>
                      <a:endParaRPr lang="en-IN" dirty="0" smtClean="0"/>
                    </a:p>
                    <a:p>
                      <a:endParaRPr lang="en-IN" dirty="0" smtClean="0"/>
                    </a:p>
                    <a:p>
                      <a:endParaRPr lang="en-IN" dirty="0" smtClean="0"/>
                    </a:p>
                    <a:p>
                      <a:endParaRPr lang="en-IN" dirty="0" smtClean="0"/>
                    </a:p>
                    <a:p>
                      <a:r>
                        <a:rPr lang="en-IN" dirty="0" smtClean="0"/>
                        <a:t>DIRECTORY</a:t>
                      </a:r>
                      <a:r>
                        <a:rPr lang="en-IN" baseline="0" dirty="0" smtClean="0"/>
                        <a:t> LISTING (MODERATE)</a:t>
                      </a:r>
                      <a:endParaRPr lang="en-IN" dirty="0" smtClean="0"/>
                    </a:p>
                  </a:txBody>
                  <a:tcPr/>
                </a:tc>
                <a:tc>
                  <a:txBody>
                    <a:bodyPr/>
                    <a:lstStyle/>
                    <a:p>
                      <a:r>
                        <a:rPr lang="en-IN" sz="2000" dirty="0" smtClean="0"/>
                        <a:t>Below mentioned </a:t>
                      </a:r>
                      <a:r>
                        <a:rPr lang="en-IN" sz="2000" dirty="0" err="1" smtClean="0"/>
                        <a:t>urls</a:t>
                      </a:r>
                      <a:r>
                        <a:rPr lang="en-IN" sz="2000" dirty="0" smtClean="0"/>
                        <a:t> disclose server information.</a:t>
                      </a:r>
                    </a:p>
                    <a:p>
                      <a:endParaRPr lang="en-IN" sz="2000" dirty="0" smtClean="0"/>
                    </a:p>
                    <a:p>
                      <a:r>
                        <a:rPr lang="en-IN" sz="2000" b="1" u="sng" dirty="0" smtClean="0"/>
                        <a:t>AFFECTED</a:t>
                      </a:r>
                      <a:r>
                        <a:rPr lang="en-IN" sz="2000" b="1" u="sng" baseline="0" dirty="0" smtClean="0"/>
                        <a:t> URL:</a:t>
                      </a:r>
                    </a:p>
                    <a:p>
                      <a:r>
                        <a:rPr lang="en-IN" sz="2000" b="1" u="sng" dirty="0" smtClean="0">
                          <a:hlinkClick r:id="rId2"/>
                        </a:rPr>
                        <a:t>http://13.127.247.148/phpinfo.php</a:t>
                      </a:r>
                      <a:endParaRPr lang="en-IN" sz="2000" b="1" u="sng" dirty="0" smtClean="0"/>
                    </a:p>
                    <a:p>
                      <a:r>
                        <a:rPr lang="en-IN" sz="2000" b="1" u="sng" dirty="0" smtClean="0">
                          <a:hlinkClick r:id="rId3"/>
                        </a:rPr>
                        <a:t>http://13.127.247.148/robots.txt</a:t>
                      </a:r>
                      <a:endParaRPr lang="en-IN" sz="2000" b="1" u="sng" dirty="0" smtClean="0"/>
                    </a:p>
                    <a:p>
                      <a:r>
                        <a:rPr lang="en-IN" sz="2000" b="1" u="sng" dirty="0" smtClean="0">
                          <a:hlinkClick r:id="rId4"/>
                        </a:rPr>
                        <a:t>http://13.127.247.148/static/images/</a:t>
                      </a:r>
                      <a:endParaRPr lang="en-IN" sz="2000" b="1" u="sng" dirty="0" smtClean="0"/>
                    </a:p>
                    <a:p>
                      <a:r>
                        <a:rPr lang="en-IN" sz="2000" b="1" u="sng" dirty="0" smtClean="0">
                          <a:hlinkClick r:id="rId5"/>
                        </a:rPr>
                        <a:t>http://13.127.247.148/composer.ison</a:t>
                      </a:r>
                      <a:endParaRPr lang="en-IN" sz="2000"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2000" b="1" u="sng" dirty="0" smtClean="0">
                          <a:hlinkClick r:id="rId6"/>
                        </a:rPr>
                        <a:t>http://13.127.247.148/composer.lock</a:t>
                      </a:r>
                      <a:r>
                        <a:rPr lang="en-IN" sz="2000" b="1" u="sng" baseline="0" dirty="0" smtClean="0"/>
                        <a:t> </a:t>
                      </a:r>
                      <a:endParaRPr lang="en-IN" sz="2000" b="1" u="sng" dirty="0" smtClean="0"/>
                    </a:p>
                    <a:p>
                      <a:endParaRPr lang="en-IN" sz="2000" b="1" u="sng" dirty="0" smtClean="0"/>
                    </a:p>
                    <a:p>
                      <a:endParaRPr lang="en-IN" sz="2000" b="1" u="sng" dirty="0" smtClean="0"/>
                    </a:p>
                    <a:p>
                      <a:endParaRPr lang="en-IN" sz="2000" b="1" u="sng" dirty="0" smtClean="0"/>
                    </a:p>
                    <a:p>
                      <a:endParaRPr lang="en-IN" sz="2000" b="1" u="sng" dirty="0" smtClean="0"/>
                    </a:p>
                    <a:p>
                      <a:endParaRPr lang="en-IN" sz="2000" b="1" u="sng"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600201"/>
            <a:ext cx="8229600" cy="685791"/>
          </a:xfrm>
        </p:spPr>
        <p:txBody>
          <a:bodyPr>
            <a:normAutofit/>
          </a:bodyPr>
          <a:lstStyle/>
          <a:p>
            <a:pPr>
              <a:buNone/>
            </a:pPr>
            <a:r>
              <a:rPr lang="en-IN" sz="2400" dirty="0" smtClean="0">
                <a:sym typeface="Wingdings" pitchFamily="2" charset="2"/>
              </a:rPr>
              <a:t></a:t>
            </a:r>
            <a:r>
              <a:rPr lang="en-IN" sz="2400" dirty="0" smtClean="0"/>
              <a:t>In the T-shirt tab, we can see GET parameter cat= 1 in URL.</a:t>
            </a:r>
          </a:p>
          <a:p>
            <a:pPr>
              <a:buNone/>
            </a:pPr>
            <a:endParaRPr lang="en-IN" sz="2400" dirty="0" smtClean="0"/>
          </a:p>
          <a:p>
            <a:pPr>
              <a:buNone/>
            </a:pPr>
            <a:endParaRPr lang="en-IN" sz="2400" dirty="0" smtClean="0"/>
          </a:p>
        </p:txBody>
      </p:sp>
      <p:pic>
        <p:nvPicPr>
          <p:cNvPr id="1028" name="Picture 4"/>
          <p:cNvPicPr>
            <a:picLocks noChangeAspect="1" noChangeArrowheads="1"/>
          </p:cNvPicPr>
          <p:nvPr/>
        </p:nvPicPr>
        <p:blipFill>
          <a:blip r:embed="rId2"/>
          <a:srcRect/>
          <a:stretch>
            <a:fillRect/>
          </a:stretch>
        </p:blipFill>
        <p:spPr bwMode="auto">
          <a:xfrm>
            <a:off x="571472" y="2143116"/>
            <a:ext cx="7929618" cy="4125383"/>
          </a:xfrm>
          <a:prstGeom prst="rect">
            <a:avLst/>
          </a:prstGeom>
          <a:noFill/>
          <a:ln w="9525">
            <a:noFill/>
            <a:miter lim="800000"/>
            <a:headEnd/>
            <a:tailEnd/>
          </a:ln>
          <a:effectLst/>
        </p:spPr>
      </p:pic>
      <p:sp>
        <p:nvSpPr>
          <p:cNvPr id="11" name="Rectangle 10"/>
          <p:cNvSpPr/>
          <p:nvPr/>
        </p:nvSpPr>
        <p:spPr>
          <a:xfrm>
            <a:off x="2214546" y="2143116"/>
            <a:ext cx="114300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600201"/>
            <a:ext cx="8229600" cy="757230"/>
          </a:xfrm>
        </p:spPr>
        <p:txBody>
          <a:bodyPr>
            <a:normAutofit/>
          </a:bodyPr>
          <a:lstStyle/>
          <a:p>
            <a:r>
              <a:rPr lang="en-IN" sz="2000" dirty="0" smtClean="0"/>
              <a:t>Navigate to </a:t>
            </a:r>
            <a:r>
              <a:rPr lang="en-IN" sz="2000" dirty="0" smtClean="0">
                <a:hlinkClick r:id="rId2"/>
              </a:rPr>
              <a:t>http://13.127.247.148/phpinfo.php</a:t>
            </a:r>
            <a:r>
              <a:rPr lang="en-IN" sz="2000" dirty="0" smtClean="0"/>
              <a:t> and we will see the below page.</a:t>
            </a:r>
          </a:p>
          <a:p>
            <a:endParaRPr lang="en-IN" sz="2000" dirty="0"/>
          </a:p>
        </p:txBody>
      </p:sp>
      <p:pic>
        <p:nvPicPr>
          <p:cNvPr id="3075" name="Picture 3"/>
          <p:cNvPicPr>
            <a:picLocks noChangeAspect="1" noChangeArrowheads="1"/>
          </p:cNvPicPr>
          <p:nvPr/>
        </p:nvPicPr>
        <p:blipFill>
          <a:blip r:embed="rId3"/>
          <a:srcRect/>
          <a:stretch>
            <a:fillRect/>
          </a:stretch>
        </p:blipFill>
        <p:spPr bwMode="auto">
          <a:xfrm>
            <a:off x="1071538" y="2285992"/>
            <a:ext cx="6786610" cy="4143404"/>
          </a:xfrm>
          <a:prstGeom prst="rect">
            <a:avLst/>
          </a:prstGeom>
          <a:noFill/>
          <a:ln w="9525">
            <a:noFill/>
            <a:miter lim="800000"/>
            <a:headEnd/>
            <a:tailEnd/>
          </a:ln>
          <a:effectLst/>
        </p:spPr>
      </p:pic>
      <p:sp>
        <p:nvSpPr>
          <p:cNvPr id="7" name="Rectangle 6"/>
          <p:cNvSpPr/>
          <p:nvPr/>
        </p:nvSpPr>
        <p:spPr>
          <a:xfrm>
            <a:off x="1214414" y="2285992"/>
            <a:ext cx="1428760"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600201"/>
            <a:ext cx="8229600" cy="757230"/>
          </a:xfrm>
        </p:spPr>
        <p:txBody>
          <a:bodyPr>
            <a:normAutofit lnSpcReduction="10000"/>
          </a:bodyPr>
          <a:lstStyle/>
          <a:p>
            <a:r>
              <a:rPr lang="en-IN" sz="2000" dirty="0" smtClean="0"/>
              <a:t>Navigate to   and we will see the below page.</a:t>
            </a:r>
          </a:p>
          <a:p>
            <a:r>
              <a:rPr lang="en-IN" sz="2000" dirty="0" smtClean="0"/>
              <a:t>Next we can navigate to any listed files.</a:t>
            </a:r>
            <a:endParaRPr lang="en-IN" sz="2000" dirty="0"/>
          </a:p>
        </p:txBody>
      </p:sp>
      <p:pic>
        <p:nvPicPr>
          <p:cNvPr id="4098" name="Picture 2"/>
          <p:cNvPicPr>
            <a:picLocks noChangeAspect="1" noChangeArrowheads="1"/>
          </p:cNvPicPr>
          <p:nvPr/>
        </p:nvPicPr>
        <p:blipFill>
          <a:blip r:embed="rId2"/>
          <a:srcRect/>
          <a:stretch>
            <a:fillRect/>
          </a:stretch>
        </p:blipFill>
        <p:spPr bwMode="auto">
          <a:xfrm>
            <a:off x="1000100" y="2928934"/>
            <a:ext cx="6500858" cy="2751216"/>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r>
              <a:rPr lang="en-IN" dirty="0" smtClean="0"/>
              <a:t>)</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727710" y="1881981"/>
            <a:ext cx="7688580" cy="39624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r>
              <a:rPr lang="en-IN" dirty="0" smtClean="0"/>
              <a:t>)</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714348" y="1857364"/>
            <a:ext cx="7328314" cy="2286016"/>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 Moderate</a:t>
            </a:r>
            <a:endParaRPr lang="en-IN" dirty="0"/>
          </a:p>
        </p:txBody>
      </p:sp>
      <p:sp>
        <p:nvSpPr>
          <p:cNvPr id="3" name="Content Placeholder 2"/>
          <p:cNvSpPr>
            <a:spLocks noGrp="1"/>
          </p:cNvSpPr>
          <p:nvPr>
            <p:ph idx="1"/>
          </p:nvPr>
        </p:nvSpPr>
        <p:spPr/>
        <p:txBody>
          <a:bodyPr>
            <a:normAutofit/>
          </a:bodyPr>
          <a:lstStyle/>
          <a:p>
            <a:pPr>
              <a:buNone/>
            </a:pPr>
            <a:endParaRPr lang="en-IN" sz="2000" dirty="0" smtClean="0"/>
          </a:p>
          <a:p>
            <a:r>
              <a:rPr lang="en-IN" sz="2000" dirty="0" smtClean="0"/>
              <a:t>Although this vulnerability does not have a direct impact to users or the server, though it can aid the attacker with information about the server and the users. Information Disclosure due to default pages are not exploitable in most cases, but are considered as web application security issues because they allows malicious hackers to gather relevant information which can be used later in the attack lifecycle, in order to achieve more than they could if they didn't get access to such information.</a:t>
            </a:r>
          </a:p>
          <a:p>
            <a:pPr>
              <a:buNone/>
            </a:pPr>
            <a:endParaRPr lang="en-IN"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Recommendation</a:t>
            </a:r>
            <a:br>
              <a:rPr lang="en-IN" dirty="0" smtClean="0"/>
            </a:br>
            <a:endParaRPr lang="en-IN" dirty="0"/>
          </a:p>
        </p:txBody>
      </p:sp>
      <p:sp>
        <p:nvSpPr>
          <p:cNvPr id="3" name="Content Placeholder 2"/>
          <p:cNvSpPr>
            <a:spLocks noGrp="1"/>
          </p:cNvSpPr>
          <p:nvPr>
            <p:ph idx="1"/>
          </p:nvPr>
        </p:nvSpPr>
        <p:spPr>
          <a:xfrm>
            <a:off x="457200" y="1071546"/>
            <a:ext cx="8229600" cy="5054617"/>
          </a:xfrm>
        </p:spPr>
        <p:txBody>
          <a:bodyPr>
            <a:normAutofit fontScale="77500" lnSpcReduction="20000"/>
          </a:bodyPr>
          <a:lstStyle/>
          <a:p>
            <a:pPr>
              <a:buNone/>
            </a:pPr>
            <a:endParaRPr lang="en-IN" dirty="0" smtClean="0"/>
          </a:p>
          <a:p>
            <a:r>
              <a:rPr lang="en-IN" dirty="0" smtClean="0"/>
              <a:t>Take the following precautions.</a:t>
            </a:r>
            <a:br>
              <a:rPr lang="en-IN" dirty="0" smtClean="0"/>
            </a:br>
            <a:endParaRPr lang="en-IN" dirty="0" smtClean="0"/>
          </a:p>
          <a:p>
            <a:r>
              <a:rPr lang="en-IN" dirty="0" smtClean="0"/>
              <a:t>Disable all default pages and folders including server-status and server-info. Multiple security checks enabled on important directories.</a:t>
            </a:r>
          </a:p>
          <a:p>
            <a:endParaRPr lang="en-IN" dirty="0" smtClean="0"/>
          </a:p>
          <a:p>
            <a:pPr algn="ctr">
              <a:buNone/>
            </a:pPr>
            <a:r>
              <a:rPr lang="en-IN" sz="5800" dirty="0" smtClean="0"/>
              <a:t>References</a:t>
            </a:r>
          </a:p>
          <a:p>
            <a:pPr>
              <a:buNone/>
            </a:pPr>
            <a:endParaRPr lang="en-IN" dirty="0" smtClean="0"/>
          </a:p>
          <a:p>
            <a:r>
              <a:rPr lang="en-IN" dirty="0" smtClean="0">
                <a:hlinkClick r:id="rId2"/>
              </a:rPr>
              <a:t>https://www.netsparker.com/blog/web-security/information-disclosure-issues-attacks/</a:t>
            </a:r>
            <a:endParaRPr lang="en-IN" dirty="0" smtClean="0"/>
          </a:p>
          <a:p>
            <a:r>
              <a:rPr lang="en-IN" dirty="0" smtClean="0">
                <a:hlinkClick r:id="rId3"/>
              </a:rPr>
              <a:t>https://www.netsparker.com/web-vulnerability-scanner/vulnerabilities/information</a:t>
            </a:r>
            <a:r>
              <a:rPr lang="en-IN" dirty="0" smtClean="0"/>
              <a:t>-disclosure-phpinfo/</a:t>
            </a:r>
          </a:p>
          <a:p>
            <a:pPr>
              <a:buNone/>
            </a:pP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FF0000"/>
                </a:solidFill>
              </a:rPr>
              <a:t>OPEN REDIRECTION</a:t>
            </a:r>
            <a:endParaRPr lang="en-IN" dirty="0">
              <a:solidFill>
                <a:srgbClr val="FF0000"/>
              </a:solidFill>
            </a:endParaRPr>
          </a:p>
        </p:txBody>
      </p:sp>
      <p:graphicFrame>
        <p:nvGraphicFramePr>
          <p:cNvPr id="4" name="Content Placeholder 3"/>
          <p:cNvGraphicFramePr>
            <a:graphicFrameLocks noGrp="1"/>
          </p:cNvGraphicFramePr>
          <p:nvPr>
            <p:ph idx="1"/>
          </p:nvPr>
        </p:nvGraphicFramePr>
        <p:xfrm>
          <a:off x="457200" y="1600200"/>
          <a:ext cx="8229600" cy="4297680"/>
        </p:xfrm>
        <a:graphic>
          <a:graphicData uri="http://schemas.openxmlformats.org/drawingml/2006/table">
            <a:tbl>
              <a:tblPr firstRow="1" bandRow="1">
                <a:tableStyleId>{5C22544A-7EE6-4342-B048-85BDC9FD1C3A}</a:tableStyleId>
              </a:tblPr>
              <a:tblGrid>
                <a:gridCol w="2257412"/>
                <a:gridCol w="5972188"/>
              </a:tblGrid>
              <a:tr h="0">
                <a:tc>
                  <a:txBody>
                    <a:bodyPr/>
                    <a:lstStyle/>
                    <a:p>
                      <a:endParaRPr lang="en-IN" dirty="0"/>
                    </a:p>
                  </a:txBody>
                  <a:tcPr/>
                </a:tc>
                <a:tc>
                  <a:txBody>
                    <a:bodyPr/>
                    <a:lstStyle/>
                    <a:p>
                      <a:endParaRPr lang="en-IN"/>
                    </a:p>
                  </a:txBody>
                  <a:tcPr/>
                </a:tc>
              </a:tr>
              <a:tr h="2164565">
                <a:tc>
                  <a:txBody>
                    <a:bodyPr/>
                    <a:lstStyle/>
                    <a:p>
                      <a:endParaRPr lang="en-IN" dirty="0" smtClean="0"/>
                    </a:p>
                    <a:p>
                      <a:endParaRPr lang="en-IN" dirty="0" smtClean="0"/>
                    </a:p>
                    <a:p>
                      <a:r>
                        <a:rPr lang="en-IN" dirty="0" smtClean="0"/>
                        <a:t>OPEN REDIRECTION (SEVERE)</a:t>
                      </a:r>
                      <a:endParaRPr lang="en-IN" dirty="0"/>
                    </a:p>
                  </a:txBody>
                  <a:tcPr/>
                </a:tc>
                <a:tc>
                  <a:txBody>
                    <a:bodyPr/>
                    <a:lstStyle/>
                    <a:p>
                      <a:r>
                        <a:rPr lang="en-IN" dirty="0" smtClean="0"/>
                        <a:t>The LANG button</a:t>
                      </a:r>
                      <a:r>
                        <a:rPr lang="en-IN" baseline="0" dirty="0" smtClean="0"/>
                        <a:t> of the site is vulnerable to open redirection.</a:t>
                      </a:r>
                    </a:p>
                    <a:p>
                      <a:endParaRPr lang="en-IN" baseline="0" dirty="0" smtClean="0"/>
                    </a:p>
                    <a:p>
                      <a:r>
                        <a:rPr lang="en-IN" b="1" u="sng" baseline="0" dirty="0" smtClean="0"/>
                        <a:t>AFFECTED URL:</a:t>
                      </a:r>
                    </a:p>
                    <a:p>
                      <a:r>
                        <a:rPr lang="en-IN" b="0" u="none" dirty="0" smtClean="0">
                          <a:hlinkClick r:id="rId2"/>
                        </a:rPr>
                        <a:t>http://15.207.84.155/?includelang=lang/fr.php</a:t>
                      </a:r>
                      <a:endParaRPr lang="en-IN" b="0" u="none" dirty="0" smtClean="0"/>
                    </a:p>
                    <a:p>
                      <a:r>
                        <a:rPr lang="en-IN" b="0" u="none" dirty="0" smtClean="0">
                          <a:hlinkClick r:id="rId3"/>
                        </a:rPr>
                        <a:t>http://15.207.84.155/?includelang=lang/en.php</a:t>
                      </a:r>
                      <a:endParaRPr lang="en-IN" b="0" u="none" dirty="0" smtClean="0"/>
                    </a:p>
                    <a:p>
                      <a:endParaRPr lang="en-IN"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u="sng" baseline="0" dirty="0" smtClean="0"/>
                        <a:t>AFFECTED PARAMETER:</a:t>
                      </a:r>
                    </a:p>
                    <a:p>
                      <a:pPr marL="0" marR="0" indent="0" algn="l" defTabSz="914400" rtl="0" eaLnBrk="1" fontAlgn="auto" latinLnBrk="0" hangingPunct="1">
                        <a:lnSpc>
                          <a:spcPct val="100000"/>
                        </a:lnSpc>
                        <a:spcBef>
                          <a:spcPts val="0"/>
                        </a:spcBef>
                        <a:spcAft>
                          <a:spcPts val="0"/>
                        </a:spcAft>
                        <a:buClrTx/>
                        <a:buSzTx/>
                        <a:buFontTx/>
                        <a:buNone/>
                        <a:tabLst/>
                        <a:defRPr/>
                      </a:pPr>
                      <a:r>
                        <a:rPr lang="en-IN" b="0" i="0" u="none" baseline="0" dirty="0" smtClean="0"/>
                        <a:t>Lang (GET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IN" b="0" i="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i="0" u="sng" baseline="0" dirty="0" smtClean="0"/>
                        <a:t>PAYLOAD USED:</a:t>
                      </a:r>
                    </a:p>
                    <a:p>
                      <a:pPr marL="0" marR="0" indent="0" algn="l" defTabSz="914400" rtl="0" eaLnBrk="1" fontAlgn="auto" latinLnBrk="0" hangingPunct="1">
                        <a:lnSpc>
                          <a:spcPct val="100000"/>
                        </a:lnSpc>
                        <a:spcBef>
                          <a:spcPts val="0"/>
                        </a:spcBef>
                        <a:spcAft>
                          <a:spcPts val="0"/>
                        </a:spcAft>
                        <a:buClrTx/>
                        <a:buSzTx/>
                        <a:buFontTx/>
                        <a:buNone/>
                        <a:tabLst/>
                        <a:defRPr/>
                      </a:pPr>
                      <a:r>
                        <a:rPr lang="en-IN" b="0" i="0" u="none" baseline="0" dirty="0" smtClean="0">
                          <a:hlinkClick r:id="rId4"/>
                        </a:rPr>
                        <a:t>http://15.207.84.155/?includelang=https://google.com/?lang/fr.php</a:t>
                      </a:r>
                      <a:endParaRPr lang="en-IN" b="0" i="0" u="none" baseline="0" dirty="0" smtClean="0"/>
                    </a:p>
                    <a:p>
                      <a:endParaRPr lang="en-IN" b="0" u="none" dirty="0" smtClean="0"/>
                    </a:p>
                    <a:p>
                      <a:endParaRPr lang="en-IN" b="0" u="none" dirty="0"/>
                    </a:p>
                  </a:txBody>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600201"/>
            <a:ext cx="8229600" cy="1185858"/>
          </a:xfrm>
        </p:spPr>
        <p:txBody>
          <a:bodyPr>
            <a:normAutofit/>
          </a:bodyPr>
          <a:lstStyle/>
          <a:p>
            <a:r>
              <a:rPr lang="en-IN" sz="2000" dirty="0" smtClean="0"/>
              <a:t>Go to http://5.207.84.155/ and in LANG, we click on </a:t>
            </a:r>
            <a:r>
              <a:rPr lang="en-IN" sz="2000" dirty="0" err="1" smtClean="0"/>
              <a:t>french</a:t>
            </a:r>
            <a:r>
              <a:rPr lang="en-IN" sz="2000" dirty="0" smtClean="0"/>
              <a:t> and </a:t>
            </a:r>
            <a:r>
              <a:rPr lang="en-IN" sz="2000" dirty="0" err="1" smtClean="0"/>
              <a:t>engish</a:t>
            </a:r>
            <a:r>
              <a:rPr lang="en-IN" sz="2000" dirty="0" smtClean="0"/>
              <a:t> vice versa.</a:t>
            </a:r>
          </a:p>
          <a:p>
            <a:r>
              <a:rPr lang="en-IN" sz="2000" dirty="0" smtClean="0"/>
              <a:t>Capture the request in local proxy. </a:t>
            </a:r>
            <a:endParaRPr lang="en-IN" sz="2000" dirty="0"/>
          </a:p>
        </p:txBody>
      </p:sp>
      <p:pic>
        <p:nvPicPr>
          <p:cNvPr id="8194" name="Picture 2"/>
          <p:cNvPicPr>
            <a:picLocks noChangeAspect="1" noChangeArrowheads="1"/>
          </p:cNvPicPr>
          <p:nvPr/>
        </p:nvPicPr>
        <p:blipFill>
          <a:blip r:embed="rId2"/>
          <a:srcRect/>
          <a:stretch>
            <a:fillRect/>
          </a:stretch>
        </p:blipFill>
        <p:spPr bwMode="auto">
          <a:xfrm>
            <a:off x="928662" y="3429000"/>
            <a:ext cx="7500990" cy="2654896"/>
          </a:xfrm>
          <a:prstGeom prst="rect">
            <a:avLst/>
          </a:prstGeom>
          <a:noFill/>
          <a:ln w="9525">
            <a:noFill/>
            <a:miter lim="800000"/>
            <a:headEnd/>
            <a:tailEnd/>
          </a:ln>
          <a:effectLst/>
        </p:spPr>
      </p:pic>
      <p:sp>
        <p:nvSpPr>
          <p:cNvPr id="6" name="Rectangle 5"/>
          <p:cNvSpPr/>
          <p:nvPr/>
        </p:nvSpPr>
        <p:spPr>
          <a:xfrm>
            <a:off x="1000100" y="4857760"/>
            <a:ext cx="3357586"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600201"/>
            <a:ext cx="8229600" cy="900106"/>
          </a:xfrm>
        </p:spPr>
        <p:txBody>
          <a:bodyPr>
            <a:normAutofit fontScale="85000" lnSpcReduction="10000"/>
          </a:bodyPr>
          <a:lstStyle/>
          <a:p>
            <a:r>
              <a:rPr lang="en-IN" sz="2000" dirty="0" smtClean="0"/>
              <a:t>After editing the request to GET /?</a:t>
            </a:r>
            <a:r>
              <a:rPr lang="en-IN" sz="2000" dirty="0" err="1" smtClean="0"/>
              <a:t>includelang</a:t>
            </a:r>
            <a:r>
              <a:rPr lang="en-IN" sz="2000" dirty="0" smtClean="0"/>
              <a:t>=https://google.com/?lang/fr.php HTTP/</a:t>
            </a:r>
          </a:p>
          <a:p>
            <a:endParaRPr lang="en-IN" sz="2000" dirty="0" smtClean="0"/>
          </a:p>
          <a:p>
            <a:r>
              <a:rPr lang="en-IN" sz="2000" dirty="0" smtClean="0"/>
              <a:t>Pass this request in browser. We can now see </a:t>
            </a:r>
            <a:r>
              <a:rPr lang="en-IN" sz="2000" dirty="0" err="1" smtClean="0"/>
              <a:t>google</a:t>
            </a:r>
            <a:r>
              <a:rPr lang="en-IN" sz="2000" dirty="0" smtClean="0"/>
              <a:t>.</a:t>
            </a:r>
            <a:endParaRPr lang="en-IN" sz="2000" dirty="0"/>
          </a:p>
        </p:txBody>
      </p:sp>
      <p:pic>
        <p:nvPicPr>
          <p:cNvPr id="9218" name="Picture 2"/>
          <p:cNvPicPr>
            <a:picLocks noChangeAspect="1" noChangeArrowheads="1"/>
          </p:cNvPicPr>
          <p:nvPr/>
        </p:nvPicPr>
        <p:blipFill>
          <a:blip r:embed="rId2"/>
          <a:srcRect/>
          <a:stretch>
            <a:fillRect/>
          </a:stretch>
        </p:blipFill>
        <p:spPr bwMode="auto">
          <a:xfrm>
            <a:off x="857224" y="2857496"/>
            <a:ext cx="7086600" cy="3257550"/>
          </a:xfrm>
          <a:prstGeom prst="rect">
            <a:avLst/>
          </a:prstGeom>
          <a:noFill/>
          <a:ln w="9525">
            <a:noFill/>
            <a:miter lim="800000"/>
            <a:headEnd/>
            <a:tailEnd/>
          </a:ln>
          <a:effectLst/>
        </p:spPr>
      </p:pic>
      <p:sp>
        <p:nvSpPr>
          <p:cNvPr id="6" name="Rectangle 5"/>
          <p:cNvSpPr/>
          <p:nvPr/>
        </p:nvSpPr>
        <p:spPr>
          <a:xfrm>
            <a:off x="928662" y="4071942"/>
            <a:ext cx="4929222"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r>
              <a:rPr lang="en-IN" dirty="0" smtClean="0"/>
              <a:t>)</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457200" y="1915037"/>
            <a:ext cx="8229600" cy="389628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071547"/>
            <a:ext cx="8229600" cy="1714512"/>
          </a:xfrm>
        </p:spPr>
        <p:txBody>
          <a:bodyPr>
            <a:normAutofit/>
          </a:bodyPr>
          <a:lstStyle/>
          <a:p>
            <a:r>
              <a:rPr lang="en-IN" sz="2400" dirty="0" smtClean="0"/>
              <a:t>After changing URL to </a:t>
            </a:r>
            <a:r>
              <a:rPr lang="en-IN" sz="2400" dirty="0" err="1" smtClean="0"/>
              <a:t>products.php?cat</a:t>
            </a:r>
            <a:r>
              <a:rPr lang="en-IN" sz="2400" dirty="0" smtClean="0"/>
              <a:t>=1‘ , we get </a:t>
            </a:r>
            <a:r>
              <a:rPr lang="en-IN" sz="2400" dirty="0" err="1" smtClean="0"/>
              <a:t>MySQL</a:t>
            </a:r>
            <a:r>
              <a:rPr lang="en-IN" sz="2400" dirty="0" smtClean="0"/>
              <a:t> error(screenshot 1).</a:t>
            </a:r>
          </a:p>
          <a:p>
            <a:r>
              <a:rPr lang="en-IN" sz="2400" dirty="0" smtClean="0"/>
              <a:t>And then we change it to and error is now removed confirming </a:t>
            </a:r>
            <a:r>
              <a:rPr lang="en-IN" sz="2400" dirty="0" err="1" smtClean="0"/>
              <a:t>sql</a:t>
            </a:r>
            <a:r>
              <a:rPr lang="en-IN" sz="2400" dirty="0" smtClean="0"/>
              <a:t> injection(screenshot 2).</a:t>
            </a:r>
          </a:p>
          <a:p>
            <a:pPr>
              <a:buNone/>
            </a:pPr>
            <a:endParaRPr lang="en-IN" sz="2400" dirty="0"/>
          </a:p>
        </p:txBody>
      </p:sp>
      <p:pic>
        <p:nvPicPr>
          <p:cNvPr id="2050" name="Picture 2"/>
          <p:cNvPicPr>
            <a:picLocks noChangeAspect="1" noChangeArrowheads="1"/>
          </p:cNvPicPr>
          <p:nvPr/>
        </p:nvPicPr>
        <p:blipFill>
          <a:blip r:embed="rId2"/>
          <a:srcRect/>
          <a:stretch>
            <a:fillRect/>
          </a:stretch>
        </p:blipFill>
        <p:spPr bwMode="auto">
          <a:xfrm>
            <a:off x="974956" y="2883788"/>
            <a:ext cx="6429420" cy="78581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214546" y="3571876"/>
            <a:ext cx="4289733" cy="3143272"/>
          </a:xfrm>
          <a:prstGeom prst="rect">
            <a:avLst/>
          </a:prstGeom>
          <a:noFill/>
          <a:ln w="9525">
            <a:noFill/>
            <a:miter lim="800000"/>
            <a:headEnd/>
            <a:tailEnd/>
          </a:ln>
          <a:effectLst/>
        </p:spPr>
      </p:pic>
      <p:sp>
        <p:nvSpPr>
          <p:cNvPr id="7" name="Rectangle 6"/>
          <p:cNvSpPr/>
          <p:nvPr/>
        </p:nvSpPr>
        <p:spPr>
          <a:xfrm>
            <a:off x="2714612" y="2857496"/>
            <a:ext cx="114300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143240" y="3571876"/>
            <a:ext cx="1000132"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500958" y="2928934"/>
            <a:ext cx="1357322" cy="338554"/>
          </a:xfrm>
          <a:prstGeom prst="rect">
            <a:avLst/>
          </a:prstGeom>
          <a:noFill/>
        </p:spPr>
        <p:txBody>
          <a:bodyPr wrap="square" rtlCol="0">
            <a:spAutoFit/>
          </a:bodyPr>
          <a:lstStyle/>
          <a:p>
            <a:r>
              <a:rPr lang="en-IN" sz="1600" dirty="0" smtClean="0"/>
              <a:t>Screenshot 1</a:t>
            </a:r>
            <a:endParaRPr lang="en-IN" sz="1600" dirty="0"/>
          </a:p>
        </p:txBody>
      </p:sp>
      <p:sp>
        <p:nvSpPr>
          <p:cNvPr id="11" name="TextBox 10"/>
          <p:cNvSpPr txBox="1"/>
          <p:nvPr/>
        </p:nvSpPr>
        <p:spPr>
          <a:xfrm>
            <a:off x="6786578" y="4643446"/>
            <a:ext cx="1928826" cy="338554"/>
          </a:xfrm>
          <a:prstGeom prst="rect">
            <a:avLst/>
          </a:prstGeom>
          <a:noFill/>
        </p:spPr>
        <p:txBody>
          <a:bodyPr wrap="square" rtlCol="0">
            <a:spAutoFit/>
          </a:bodyPr>
          <a:lstStyle/>
          <a:p>
            <a:r>
              <a:rPr lang="en-IN" sz="1600" dirty="0" smtClean="0"/>
              <a:t>Screenshot 2</a:t>
            </a:r>
            <a:endParaRPr lang="en-IN" sz="16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Business Impact – Extremely High</a:t>
            </a:r>
            <a:br>
              <a:rPr lang="en-IN" dirty="0" smtClean="0"/>
            </a:br>
            <a:endParaRPr lang="en-IN" dirty="0"/>
          </a:p>
        </p:txBody>
      </p:sp>
      <p:sp>
        <p:nvSpPr>
          <p:cNvPr id="3" name="Content Placeholder 2"/>
          <p:cNvSpPr>
            <a:spLocks noGrp="1"/>
          </p:cNvSpPr>
          <p:nvPr>
            <p:ph idx="1"/>
          </p:nvPr>
        </p:nvSpPr>
        <p:spPr>
          <a:xfrm>
            <a:off x="457200" y="1000108"/>
            <a:ext cx="8229600" cy="5126055"/>
          </a:xfrm>
        </p:spPr>
        <p:txBody>
          <a:bodyPr>
            <a:normAutofit fontScale="85000" lnSpcReduction="10000"/>
          </a:bodyPr>
          <a:lstStyle/>
          <a:p>
            <a:r>
              <a:rPr lang="en-IN" sz="2000" dirty="0" smtClean="0"/>
              <a:t>An http parameter may contain a URL value and could cause the web application to redirect the request to the specified URL. By modifying the URL value to a malicious site, an attacker may successfully launch a phishing scam and steal user credentials. Because the server name in the modified link is identical to the original site, phishing attempts have a more trustworthy appearance.</a:t>
            </a:r>
          </a:p>
          <a:p>
            <a:pPr algn="ctr">
              <a:buNone/>
            </a:pPr>
            <a:r>
              <a:rPr lang="en-IN" sz="3500" dirty="0" smtClean="0"/>
              <a:t>Recommendation</a:t>
            </a:r>
          </a:p>
          <a:p>
            <a:pPr algn="ctr">
              <a:buNone/>
            </a:pPr>
            <a:endParaRPr lang="en-IN" sz="3500" dirty="0" smtClean="0"/>
          </a:p>
          <a:p>
            <a:r>
              <a:rPr lang="en-IN" sz="2000" dirty="0" smtClean="0"/>
              <a:t> Disallow Offsite Redirects.</a:t>
            </a:r>
          </a:p>
          <a:p>
            <a:r>
              <a:rPr lang="en-IN" sz="2000" dirty="0" smtClean="0"/>
              <a:t> If you have to redirect the user based on URLs, instead of using </a:t>
            </a:r>
            <a:r>
              <a:rPr lang="en-IN" sz="2000" dirty="0" err="1" smtClean="0"/>
              <a:t>untrusted</a:t>
            </a:r>
            <a:r>
              <a:rPr lang="en-IN" sz="2000" dirty="0" smtClean="0"/>
              <a:t> input you should always use an ID which is</a:t>
            </a:r>
          </a:p>
          <a:p>
            <a:r>
              <a:rPr lang="en-IN" sz="2000" dirty="0" smtClean="0"/>
              <a:t> internally resolved to the respective URL.</a:t>
            </a:r>
          </a:p>
          <a:p>
            <a:r>
              <a:rPr lang="en-IN" sz="2000" dirty="0" smtClean="0"/>
              <a:t> If you want the user to be able to issue redirects you should use a redirection page that requires the user to click on the</a:t>
            </a:r>
          </a:p>
          <a:p>
            <a:r>
              <a:rPr lang="en-IN" sz="2000" dirty="0" smtClean="0"/>
              <a:t> link instead of just redirecting them.</a:t>
            </a:r>
          </a:p>
          <a:p>
            <a:r>
              <a:rPr lang="en-IN" sz="2000" dirty="0" smtClean="0"/>
              <a:t> You should also check that the URL begins with http:// or https:// and also invalidate all other URLs to prevent the use of</a:t>
            </a:r>
          </a:p>
          <a:p>
            <a:r>
              <a:rPr lang="en-IN" sz="2000" dirty="0" smtClean="0"/>
              <a:t> malicious URIs such as </a:t>
            </a:r>
            <a:r>
              <a:rPr lang="en-IN" sz="2000" dirty="0" err="1" smtClean="0"/>
              <a:t>javascript</a:t>
            </a:r>
            <a:r>
              <a:rPr lang="en-IN" sz="2000" dirty="0" smtClean="0"/>
              <a:t>:</a:t>
            </a:r>
          </a:p>
          <a:p>
            <a:endParaRPr lang="en-IN"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References</a:t>
            </a:r>
            <a:br>
              <a:rPr lang="en-IN" dirty="0" smtClean="0"/>
            </a:br>
            <a:endParaRPr lang="en-IN" dirty="0"/>
          </a:p>
        </p:txBody>
      </p:sp>
      <p:sp>
        <p:nvSpPr>
          <p:cNvPr id="3" name="Content Placeholder 2"/>
          <p:cNvSpPr>
            <a:spLocks noGrp="1"/>
          </p:cNvSpPr>
          <p:nvPr>
            <p:ph idx="1"/>
          </p:nvPr>
        </p:nvSpPr>
        <p:spPr/>
        <p:txBody>
          <a:bodyPr>
            <a:normAutofit/>
          </a:bodyPr>
          <a:lstStyle/>
          <a:p>
            <a:r>
              <a:rPr lang="en-IN" sz="2800" dirty="0" smtClean="0">
                <a:hlinkClick r:id="rId2"/>
              </a:rPr>
              <a:t>https://cwe.mitre.org/data/definitions/601.html</a:t>
            </a:r>
            <a:endParaRPr lang="en-IN" sz="2800" dirty="0" smtClean="0"/>
          </a:p>
          <a:p>
            <a:r>
              <a:rPr lang="en-IN" sz="2800" dirty="0" smtClean="0"/>
              <a:t> </a:t>
            </a:r>
            <a:r>
              <a:rPr lang="en-IN" sz="2800" dirty="0" smtClean="0">
                <a:hlinkClick r:id="rId3"/>
              </a:rPr>
              <a:t>https://www.hacksplaining.com/prevention/open-redirects</a:t>
            </a:r>
            <a:endParaRPr lang="en-IN" sz="2800" dirty="0" smtClean="0"/>
          </a:p>
          <a:p>
            <a:endParaRPr lang="en-IN"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CONFIGURATION FLAWS</a:t>
            </a:r>
            <a:endParaRPr lang="en-IN" dirty="0">
              <a:solidFill>
                <a:srgbClr val="FF0000"/>
              </a:solidFill>
            </a:endParaRPr>
          </a:p>
        </p:txBody>
      </p:sp>
      <p:graphicFrame>
        <p:nvGraphicFramePr>
          <p:cNvPr id="4" name="Content Placeholder 3"/>
          <p:cNvGraphicFramePr>
            <a:graphicFrameLocks noGrp="1"/>
          </p:cNvGraphicFramePr>
          <p:nvPr>
            <p:ph idx="1"/>
          </p:nvPr>
        </p:nvGraphicFramePr>
        <p:xfrm>
          <a:off x="457200" y="1600200"/>
          <a:ext cx="8020174" cy="2744639"/>
        </p:xfrm>
        <a:graphic>
          <a:graphicData uri="http://schemas.openxmlformats.org/drawingml/2006/table">
            <a:tbl>
              <a:tblPr firstRow="1" bandRow="1">
                <a:tableStyleId>{00A15C55-8517-42AA-B614-E9B94910E393}</a:tableStyleId>
              </a:tblPr>
              <a:tblGrid>
                <a:gridCol w="1405045"/>
                <a:gridCol w="6615129"/>
              </a:tblGrid>
              <a:tr h="0">
                <a:tc>
                  <a:txBody>
                    <a:bodyPr/>
                    <a:lstStyle/>
                    <a:p>
                      <a:endParaRPr lang="en-IN" dirty="0"/>
                    </a:p>
                  </a:txBody>
                  <a:tcPr/>
                </a:tc>
                <a:tc>
                  <a:txBody>
                    <a:bodyPr/>
                    <a:lstStyle/>
                    <a:p>
                      <a:endParaRPr lang="en-IN" dirty="0"/>
                    </a:p>
                  </a:txBody>
                  <a:tcPr/>
                </a:tc>
              </a:tr>
              <a:tr h="2378879">
                <a:tc>
                  <a:txBody>
                    <a:bodyPr/>
                    <a:lstStyle/>
                    <a:p>
                      <a:endParaRPr lang="en-IN" dirty="0" smtClean="0"/>
                    </a:p>
                    <a:p>
                      <a:endParaRPr lang="en-IN" dirty="0" smtClean="0"/>
                    </a:p>
                    <a:p>
                      <a:endParaRPr lang="en-IN" dirty="0" smtClean="0"/>
                    </a:p>
                    <a:p>
                      <a:r>
                        <a:rPr lang="en-IN" dirty="0" smtClean="0">
                          <a:solidFill>
                            <a:srgbClr val="FF0000"/>
                          </a:solidFill>
                        </a:rPr>
                        <a:t>CONFIGURATION FLAWS (SEVERE)</a:t>
                      </a:r>
                      <a:endParaRPr lang="en-IN" dirty="0" smtClean="0"/>
                    </a:p>
                  </a:txBody>
                  <a:tcPr/>
                </a:tc>
                <a:tc>
                  <a:txBody>
                    <a:bodyPr/>
                    <a:lstStyle/>
                    <a:p>
                      <a:r>
                        <a:rPr lang="en-IN" sz="1800" b="0" i="0" kern="1200" dirty="0" smtClean="0">
                          <a:solidFill>
                            <a:schemeClr val="tx1"/>
                          </a:solidFill>
                          <a:latin typeface="+mn-lt"/>
                          <a:ea typeface="+mn-ea"/>
                          <a:cs typeface="+mn-cs"/>
                        </a:rPr>
                        <a:t>A flaw in your security settings, like failing to auto-encrypt your files, could leave your entire network and every device connected to it vulnerable to an attack.</a:t>
                      </a:r>
                    </a:p>
                    <a:p>
                      <a:endParaRPr lang="en-IN" sz="1800" b="0" i="0" kern="1200" dirty="0" smtClean="0">
                        <a:solidFill>
                          <a:schemeClr val="tx1"/>
                        </a:solidFill>
                        <a:latin typeface="+mn-lt"/>
                        <a:ea typeface="+mn-ea"/>
                        <a:cs typeface="+mn-cs"/>
                      </a:endParaRPr>
                    </a:p>
                    <a:p>
                      <a:r>
                        <a:rPr lang="en-IN" sz="1800" b="1" i="0" u="sng" kern="1200" dirty="0" smtClean="0">
                          <a:solidFill>
                            <a:schemeClr val="tx1"/>
                          </a:solidFill>
                          <a:latin typeface="+mn-lt"/>
                          <a:ea typeface="+mn-ea"/>
                          <a:cs typeface="+mn-cs"/>
                        </a:rPr>
                        <a:t>AFFECTED URL:</a:t>
                      </a:r>
                    </a:p>
                    <a:p>
                      <a:r>
                        <a:rPr lang="en-IN" b="0" u="none" dirty="0" smtClean="0">
                          <a:solidFill>
                            <a:schemeClr val="tx1"/>
                          </a:solidFill>
                        </a:rPr>
                        <a:t>http://15.207.84.155/</a:t>
                      </a:r>
                      <a:endParaRPr lang="en-IN" b="0" u="none" dirty="0">
                        <a:solidFill>
                          <a:schemeClr val="tx1"/>
                        </a:solidFill>
                      </a:endParaRPr>
                    </a:p>
                  </a:txBody>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IN" dirty="0"/>
          </a:p>
        </p:txBody>
      </p:sp>
      <p:pic>
        <p:nvPicPr>
          <p:cNvPr id="11266" name="Picture 2"/>
          <p:cNvPicPr>
            <a:picLocks noGrp="1" noChangeAspect="1" noChangeArrowheads="1"/>
          </p:cNvPicPr>
          <p:nvPr>
            <p:ph idx="1"/>
          </p:nvPr>
        </p:nvPicPr>
        <p:blipFill>
          <a:blip r:embed="rId2"/>
          <a:srcRect/>
          <a:stretch>
            <a:fillRect/>
          </a:stretch>
        </p:blipFill>
        <p:spPr bwMode="auto">
          <a:xfrm>
            <a:off x="357158" y="1500174"/>
            <a:ext cx="8429652" cy="4146053"/>
          </a:xfrm>
          <a:prstGeom prst="rect">
            <a:avLst/>
          </a:prstGeom>
          <a:noFill/>
          <a:ln w="9525">
            <a:noFill/>
            <a:miter lim="800000"/>
            <a:headEnd/>
            <a:tailEnd/>
          </a:ln>
          <a:effectLst/>
        </p:spPr>
      </p:pic>
      <p:sp>
        <p:nvSpPr>
          <p:cNvPr id="5" name="Rectangle 4"/>
          <p:cNvSpPr/>
          <p:nvPr/>
        </p:nvSpPr>
        <p:spPr>
          <a:xfrm>
            <a:off x="714348" y="1714488"/>
            <a:ext cx="714380"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Business Impact - High</a:t>
            </a:r>
            <a:br>
              <a:rPr lang="en-IN" dirty="0" smtClean="0"/>
            </a:br>
            <a:endParaRPr lang="en-IN" dirty="0"/>
          </a:p>
        </p:txBody>
      </p:sp>
      <p:sp>
        <p:nvSpPr>
          <p:cNvPr id="3" name="Content Placeholder 2"/>
          <p:cNvSpPr>
            <a:spLocks noGrp="1"/>
          </p:cNvSpPr>
          <p:nvPr>
            <p:ph idx="1"/>
          </p:nvPr>
        </p:nvSpPr>
        <p:spPr>
          <a:xfrm>
            <a:off x="457200" y="1000108"/>
            <a:ext cx="8229600" cy="5126055"/>
          </a:xfrm>
        </p:spPr>
        <p:txBody>
          <a:bodyPr>
            <a:normAutofit fontScale="85000" lnSpcReduction="20000"/>
          </a:bodyPr>
          <a:lstStyle/>
          <a:p>
            <a:r>
              <a:rPr lang="en-IN" sz="2400" dirty="0" smtClean="0"/>
              <a:t>Security is almost halved in http providing easy man-in-the-middle attack and others which makes it easy for attacker to go through the data transmitted over the internet.</a:t>
            </a:r>
          </a:p>
          <a:p>
            <a:pPr algn="ctr">
              <a:buNone/>
            </a:pPr>
            <a:r>
              <a:rPr lang="en-IN" sz="4300" dirty="0" smtClean="0"/>
              <a:t>Recommendation</a:t>
            </a:r>
          </a:p>
          <a:p>
            <a:pPr algn="ctr">
              <a:buNone/>
            </a:pPr>
            <a:endParaRPr lang="en-IN" sz="4300" dirty="0" smtClean="0"/>
          </a:p>
          <a:p>
            <a:r>
              <a:rPr lang="en-IN" sz="2200" dirty="0" smtClean="0"/>
              <a:t>Use https instead of http as the protocol</a:t>
            </a:r>
            <a:r>
              <a:rPr lang="en-IN" dirty="0" smtClean="0"/>
              <a:t>.</a:t>
            </a:r>
          </a:p>
          <a:p>
            <a:pPr>
              <a:buNone/>
            </a:pPr>
            <a:endParaRPr lang="en-IN" dirty="0" smtClean="0"/>
          </a:p>
          <a:p>
            <a:pPr algn="ctr">
              <a:buNone/>
            </a:pPr>
            <a:r>
              <a:rPr lang="en-IN" sz="4700" dirty="0" smtClean="0"/>
              <a:t>References</a:t>
            </a:r>
          </a:p>
          <a:p>
            <a:pPr algn="ctr">
              <a:buNone/>
            </a:pPr>
            <a:endParaRPr lang="en-IN" sz="4700" dirty="0" smtClean="0"/>
          </a:p>
          <a:p>
            <a:r>
              <a:rPr lang="en-IN" sz="2600" dirty="0" smtClean="0">
                <a:hlinkClick r:id="rId2"/>
              </a:rPr>
              <a:t>https://www.owasp.org/index.php/Category:Cryptographic_Vulnerability</a:t>
            </a:r>
            <a:endParaRPr lang="en-IN" sz="2600" dirty="0" smtClean="0"/>
          </a:p>
          <a:p>
            <a:r>
              <a:rPr lang="en-IN" sz="2600" dirty="0" smtClean="0"/>
              <a:t> </a:t>
            </a:r>
            <a:r>
              <a:rPr lang="en-IN" sz="2600" dirty="0" smtClean="0">
                <a:hlinkClick r:id="rId3"/>
              </a:rPr>
              <a:t>https://www.w3.org/Protocols/rfc2616/rfc2616-sec15.html</a:t>
            </a:r>
            <a:endParaRPr lang="en-IN" sz="2600" dirty="0" smtClean="0"/>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WEAK PASSWORD</a:t>
            </a:r>
            <a:endParaRPr lang="en-IN" dirty="0">
              <a:solidFill>
                <a:srgbClr val="FF0000"/>
              </a:solidFill>
            </a:endParaRPr>
          </a:p>
        </p:txBody>
      </p:sp>
      <p:graphicFrame>
        <p:nvGraphicFramePr>
          <p:cNvPr id="4" name="Content Placeholder 3"/>
          <p:cNvGraphicFramePr>
            <a:graphicFrameLocks noGrp="1"/>
          </p:cNvGraphicFramePr>
          <p:nvPr>
            <p:ph idx="1"/>
          </p:nvPr>
        </p:nvGraphicFramePr>
        <p:xfrm>
          <a:off x="457200" y="1600200"/>
          <a:ext cx="8229600" cy="2458887"/>
        </p:xfrm>
        <a:graphic>
          <a:graphicData uri="http://schemas.openxmlformats.org/drawingml/2006/table">
            <a:tbl>
              <a:tblPr firstRow="1" bandRow="1">
                <a:tableStyleId>{7DF18680-E054-41AD-8BC1-D1AEF772440D}</a:tableStyleId>
              </a:tblPr>
              <a:tblGrid>
                <a:gridCol w="2114536"/>
                <a:gridCol w="6115064"/>
              </a:tblGrid>
              <a:tr h="257164">
                <a:tc>
                  <a:txBody>
                    <a:bodyPr/>
                    <a:lstStyle/>
                    <a:p>
                      <a:endParaRPr lang="en-IN" dirty="0"/>
                    </a:p>
                  </a:txBody>
                  <a:tcPr/>
                </a:tc>
                <a:tc>
                  <a:txBody>
                    <a:bodyPr/>
                    <a:lstStyle/>
                    <a:p>
                      <a:endParaRPr lang="en-IN"/>
                    </a:p>
                  </a:txBody>
                  <a:tcPr/>
                </a:tc>
              </a:tr>
              <a:tr h="2093127">
                <a:tc>
                  <a:txBody>
                    <a:bodyPr/>
                    <a:lstStyle/>
                    <a:p>
                      <a:endParaRPr lang="en-IN" dirty="0" smtClean="0"/>
                    </a:p>
                    <a:p>
                      <a:endParaRPr lang="en-IN" dirty="0" smtClean="0"/>
                    </a:p>
                    <a:p>
                      <a:r>
                        <a:rPr lang="en-IN" sz="2400" dirty="0" smtClean="0">
                          <a:solidFill>
                            <a:schemeClr val="tx1"/>
                          </a:solidFill>
                        </a:rPr>
                        <a:t>WEAK PASSWORD (SEVERE)</a:t>
                      </a:r>
                      <a:endParaRPr lang="en-IN" sz="2400" dirty="0">
                        <a:solidFill>
                          <a:schemeClr val="tx1"/>
                        </a:solidFill>
                      </a:endParaRPr>
                    </a:p>
                  </a:txBody>
                  <a:tcPr/>
                </a:tc>
                <a:tc>
                  <a:txBody>
                    <a:bodyPr/>
                    <a:lstStyle/>
                    <a:p>
                      <a:r>
                        <a:rPr lang="en-IN" sz="2000" dirty="0" smtClean="0"/>
                        <a:t>Below </a:t>
                      </a:r>
                      <a:r>
                        <a:rPr lang="en-IN" sz="2000" dirty="0" err="1" smtClean="0"/>
                        <a:t>url</a:t>
                      </a:r>
                      <a:r>
                        <a:rPr lang="en-IN" sz="2000" dirty="0" smtClean="0"/>
                        <a:t> have weak passwords.</a:t>
                      </a:r>
                    </a:p>
                    <a:p>
                      <a:endParaRPr lang="en-IN" sz="2000" dirty="0" smtClean="0"/>
                    </a:p>
                    <a:p>
                      <a:r>
                        <a:rPr lang="en-IN" sz="2000" b="1" u="sng" dirty="0" smtClean="0"/>
                        <a:t>AFFECTED URL:</a:t>
                      </a:r>
                    </a:p>
                    <a:p>
                      <a:r>
                        <a:rPr lang="en-IN" sz="2000" dirty="0" smtClean="0">
                          <a:hlinkClick r:id="rId2"/>
                        </a:rPr>
                        <a:t>http://15.207.84.155/wondercms/</a:t>
                      </a:r>
                      <a:endParaRPr lang="en-IN" sz="2000" dirty="0" smtClean="0"/>
                    </a:p>
                    <a:p>
                      <a:r>
                        <a:rPr lang="en-IN" sz="2000" dirty="0" smtClean="0">
                          <a:hlinkClick r:id="rId3"/>
                        </a:rPr>
                        <a:t>http://15.207.84.155/userlist.txt</a:t>
                      </a:r>
                      <a:endParaRPr lang="en-IN" sz="2000" dirty="0" smtClean="0"/>
                    </a:p>
                    <a:p>
                      <a:endParaRPr lang="en-IN" sz="2000" dirty="0"/>
                    </a:p>
                  </a:txBody>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IN" dirty="0"/>
          </a:p>
        </p:txBody>
      </p:sp>
      <p:sp>
        <p:nvSpPr>
          <p:cNvPr id="3" name="Content Placeholder 2"/>
          <p:cNvSpPr>
            <a:spLocks noGrp="1"/>
          </p:cNvSpPr>
          <p:nvPr>
            <p:ph idx="1"/>
          </p:nvPr>
        </p:nvSpPr>
        <p:spPr>
          <a:xfrm>
            <a:off x="357158" y="1285859"/>
            <a:ext cx="8229600" cy="1000133"/>
          </a:xfrm>
        </p:spPr>
        <p:txBody>
          <a:bodyPr>
            <a:normAutofit/>
          </a:bodyPr>
          <a:lstStyle/>
          <a:p>
            <a:r>
              <a:rPr lang="en-IN" sz="2000" dirty="0" smtClean="0"/>
              <a:t>The passwords of the given </a:t>
            </a:r>
            <a:r>
              <a:rPr lang="en-IN" sz="2000" dirty="0" err="1" smtClean="0"/>
              <a:t>url</a:t>
            </a:r>
            <a:r>
              <a:rPr lang="en-IN" sz="2000" dirty="0" smtClean="0"/>
              <a:t> of the site is very common and easily predictable.</a:t>
            </a:r>
            <a:endParaRPr lang="en-IN" sz="2000" dirty="0"/>
          </a:p>
        </p:txBody>
      </p:sp>
      <p:pic>
        <p:nvPicPr>
          <p:cNvPr id="12290" name="Picture 2"/>
          <p:cNvPicPr>
            <a:picLocks noChangeAspect="1" noChangeArrowheads="1"/>
          </p:cNvPicPr>
          <p:nvPr/>
        </p:nvPicPr>
        <p:blipFill>
          <a:blip r:embed="rId2"/>
          <a:srcRect/>
          <a:stretch>
            <a:fillRect/>
          </a:stretch>
        </p:blipFill>
        <p:spPr bwMode="auto">
          <a:xfrm>
            <a:off x="285720" y="2571744"/>
            <a:ext cx="4367184" cy="1714512"/>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286116" y="4286256"/>
            <a:ext cx="5353050" cy="18288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Business Impact - High</a:t>
            </a:r>
            <a:br>
              <a:rPr lang="en-IN" dirty="0" smtClean="0"/>
            </a:br>
            <a:endParaRPr lang="en-IN" dirty="0"/>
          </a:p>
        </p:txBody>
      </p:sp>
      <p:sp>
        <p:nvSpPr>
          <p:cNvPr id="3" name="Content Placeholder 2"/>
          <p:cNvSpPr>
            <a:spLocks noGrp="1"/>
          </p:cNvSpPr>
          <p:nvPr>
            <p:ph idx="1"/>
          </p:nvPr>
        </p:nvSpPr>
        <p:spPr>
          <a:xfrm>
            <a:off x="214282" y="1571612"/>
            <a:ext cx="8229600" cy="4525963"/>
          </a:xfrm>
        </p:spPr>
        <p:txBody>
          <a:bodyPr>
            <a:normAutofit fontScale="62500" lnSpcReduction="20000"/>
          </a:bodyPr>
          <a:lstStyle/>
          <a:p>
            <a:r>
              <a:rPr lang="en-IN" dirty="0" smtClean="0"/>
              <a:t>Easy, default and common passwords make it easy for attackers to gain access to their accounts illegal use of them and can harm the website to any extent after getting logged into privileged accounts.</a:t>
            </a:r>
          </a:p>
          <a:p>
            <a:pPr>
              <a:buNone/>
            </a:pPr>
            <a:endParaRPr lang="en-IN" dirty="0" smtClean="0"/>
          </a:p>
          <a:p>
            <a:pPr algn="ctr">
              <a:buNone/>
            </a:pPr>
            <a:r>
              <a:rPr lang="en-IN" sz="4600" dirty="0" smtClean="0"/>
              <a:t>Recommendation</a:t>
            </a:r>
          </a:p>
          <a:p>
            <a:pPr algn="ctr">
              <a:buNone/>
            </a:pPr>
            <a:endParaRPr lang="en-IN" sz="4600" dirty="0" smtClean="0"/>
          </a:p>
          <a:p>
            <a:r>
              <a:rPr lang="en-IN" dirty="0" smtClean="0"/>
              <a:t>There should be password strength check at every creation of an account.</a:t>
            </a:r>
          </a:p>
          <a:p>
            <a:r>
              <a:rPr lang="en-IN" dirty="0" smtClean="0"/>
              <a:t>There must be a minimum of 8 characters long password with a mixture of numbers ,</a:t>
            </a:r>
            <a:r>
              <a:rPr lang="en-IN" dirty="0" err="1" smtClean="0"/>
              <a:t>alphanumerics</a:t>
            </a:r>
            <a:r>
              <a:rPr lang="en-IN" dirty="0" smtClean="0"/>
              <a:t> ,special characters ,etc.</a:t>
            </a:r>
          </a:p>
          <a:p>
            <a:r>
              <a:rPr lang="en-IN" dirty="0" smtClean="0"/>
              <a:t>There should be no repetition of password ,neither on change nor reset.</a:t>
            </a:r>
          </a:p>
          <a:p>
            <a:r>
              <a:rPr lang="en-IN" dirty="0" smtClean="0"/>
              <a:t>The password should not be stored on the web, rather should be hashed and stored.</a:t>
            </a:r>
          </a:p>
          <a:p>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846158"/>
          </a:xfrm>
        </p:spPr>
        <p:txBody>
          <a:bodyPr>
            <a:noAutofit/>
          </a:bodyPr>
          <a:lstStyle/>
          <a:p>
            <a:r>
              <a:rPr lang="en-IN" dirty="0" smtClean="0"/>
              <a:t>References</a:t>
            </a:r>
            <a:br>
              <a:rPr lang="en-IN" dirty="0" smtClean="0"/>
            </a:br>
            <a:endParaRPr lang="en-IN" dirty="0"/>
          </a:p>
        </p:txBody>
      </p:sp>
      <p:sp>
        <p:nvSpPr>
          <p:cNvPr id="3" name="Content Placeholder 2"/>
          <p:cNvSpPr>
            <a:spLocks noGrp="1"/>
          </p:cNvSpPr>
          <p:nvPr>
            <p:ph idx="1"/>
          </p:nvPr>
        </p:nvSpPr>
        <p:spPr/>
        <p:txBody>
          <a:bodyPr>
            <a:normAutofit/>
          </a:bodyPr>
          <a:lstStyle/>
          <a:p>
            <a:r>
              <a:rPr lang="en-IN" sz="2800" dirty="0" smtClean="0">
                <a:hlinkClick r:id="rId2"/>
              </a:rPr>
              <a:t>https://www.acunetix.com/blog/articles/weak-password-vulnerability-common-think/</a:t>
            </a:r>
            <a:r>
              <a:rPr lang="en-IN" sz="2800" dirty="0" smtClean="0"/>
              <a:t> </a:t>
            </a:r>
          </a:p>
          <a:p>
            <a:r>
              <a:rPr lang="en-IN" sz="2800" dirty="0" smtClean="0">
                <a:hlinkClick r:id="rId3"/>
              </a:rPr>
              <a:t>https://www.owasp.org/index.php/Testing_for_Weak_password_policy_(OTG-AUTHN-007)</a:t>
            </a:r>
            <a:endParaRPr lang="en-IN" sz="2800" dirty="0" smtClean="0"/>
          </a:p>
          <a:p>
            <a:endParaRPr lang="en-IN"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PERSONALLY INDENTIFIABLE INFORMATION</a:t>
            </a:r>
            <a:endParaRPr lang="en-IN" dirty="0">
              <a:solidFill>
                <a:srgbClr val="FF0000"/>
              </a:solidFill>
            </a:endParaRPr>
          </a:p>
        </p:txBody>
      </p:sp>
      <p:graphicFrame>
        <p:nvGraphicFramePr>
          <p:cNvPr id="4" name="Content Placeholder 3"/>
          <p:cNvGraphicFramePr>
            <a:graphicFrameLocks noGrp="1"/>
          </p:cNvGraphicFramePr>
          <p:nvPr>
            <p:ph idx="1"/>
          </p:nvPr>
        </p:nvGraphicFramePr>
        <p:xfrm>
          <a:off x="457200" y="1600200"/>
          <a:ext cx="8229600" cy="3357435"/>
        </p:xfrm>
        <a:graphic>
          <a:graphicData uri="http://schemas.openxmlformats.org/drawingml/2006/table">
            <a:tbl>
              <a:tblPr firstRow="1" bandRow="1">
                <a:tableStyleId>{21E4AEA4-8DFA-4A89-87EB-49C32662AFE0}</a:tableStyleId>
              </a:tblPr>
              <a:tblGrid>
                <a:gridCol w="2543164"/>
                <a:gridCol w="5686436"/>
              </a:tblGrid>
              <a:tr h="265885">
                <a:tc>
                  <a:txBody>
                    <a:bodyPr/>
                    <a:lstStyle/>
                    <a:p>
                      <a:endParaRPr lang="en-IN" dirty="0"/>
                    </a:p>
                  </a:txBody>
                  <a:tcPr/>
                </a:tc>
                <a:tc>
                  <a:txBody>
                    <a:bodyPr/>
                    <a:lstStyle/>
                    <a:p>
                      <a:endParaRPr lang="en-IN"/>
                    </a:p>
                  </a:txBody>
                  <a:tcPr/>
                </a:tc>
              </a:tr>
              <a:tr h="2991675">
                <a:tc>
                  <a:txBody>
                    <a:bodyPr/>
                    <a:lstStyle/>
                    <a:p>
                      <a:endParaRPr lang="en-IN" dirty="0" smtClean="0"/>
                    </a:p>
                    <a:p>
                      <a:endParaRPr lang="en-IN" dirty="0" smtClean="0"/>
                    </a:p>
                    <a:p>
                      <a:endParaRPr lang="en-IN" dirty="0" smtClean="0"/>
                    </a:p>
                    <a:p>
                      <a:endParaRPr lang="en-IN" dirty="0" smtClean="0"/>
                    </a:p>
                    <a:p>
                      <a:r>
                        <a:rPr lang="en-IN" sz="2400" dirty="0" smtClean="0">
                          <a:solidFill>
                            <a:srgbClr val="FF0000"/>
                          </a:solidFill>
                        </a:rPr>
                        <a:t>PERSONALLY INDENTIFIABLE INFORMATION (LOW)</a:t>
                      </a:r>
                      <a:endParaRPr lang="en-IN" sz="2400" dirty="0" smtClean="0"/>
                    </a:p>
                  </a:txBody>
                  <a:tcPr/>
                </a:tc>
                <a:tc>
                  <a:txBody>
                    <a:bodyPr/>
                    <a:lstStyle/>
                    <a:p>
                      <a:r>
                        <a:rPr lang="en-IN" sz="2000" dirty="0" smtClean="0"/>
                        <a:t>Below </a:t>
                      </a:r>
                      <a:r>
                        <a:rPr lang="en-IN" sz="2000" dirty="0" err="1" smtClean="0"/>
                        <a:t>url</a:t>
                      </a:r>
                      <a:r>
                        <a:rPr lang="en-IN" sz="2000" dirty="0" smtClean="0"/>
                        <a:t> gives the irrelevant</a:t>
                      </a:r>
                      <a:r>
                        <a:rPr lang="en-IN" sz="2000" baseline="0" dirty="0" smtClean="0"/>
                        <a:t> details of seller (PII).</a:t>
                      </a:r>
                    </a:p>
                    <a:p>
                      <a:endParaRPr lang="en-IN" sz="2000" baseline="0" dirty="0" smtClean="0"/>
                    </a:p>
                    <a:p>
                      <a:r>
                        <a:rPr lang="en-IN" sz="2400" b="1" u="sng" baseline="0" dirty="0" smtClean="0"/>
                        <a:t>AFFECTED URL:</a:t>
                      </a:r>
                    </a:p>
                    <a:p>
                      <a:r>
                        <a:rPr lang="en-IN" sz="2000" b="0" u="none" dirty="0" smtClean="0">
                          <a:hlinkClick r:id="rId2"/>
                        </a:rPr>
                        <a:t>Http://15.207.84.155/products/details.php?p_id=2</a:t>
                      </a:r>
                      <a:endParaRPr lang="en-IN" sz="2000" b="0" u="none" dirty="0" smtClean="0"/>
                    </a:p>
                    <a:p>
                      <a:r>
                        <a:rPr lang="en-IN" sz="2000" b="0" u="none" dirty="0" smtClean="0">
                          <a:hlinkClick r:id="rId3"/>
                        </a:rPr>
                        <a:t>http://15.207.84.155/products/details.php?p_id=6</a:t>
                      </a:r>
                      <a:endParaRPr lang="en-IN" sz="2000" b="0" u="none" dirty="0" smtClean="0"/>
                    </a:p>
                    <a:p>
                      <a:endParaRPr lang="en-IN" sz="2000" b="0" u="none"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r>
              <a:rPr lang="en-IN" dirty="0" smtClean="0"/>
              <a:t>)</a:t>
            </a:r>
            <a:endParaRPr lang="en-IN" dirty="0"/>
          </a:p>
        </p:txBody>
      </p:sp>
      <p:sp>
        <p:nvSpPr>
          <p:cNvPr id="3" name="Content Placeholder 2"/>
          <p:cNvSpPr>
            <a:spLocks noGrp="1"/>
          </p:cNvSpPr>
          <p:nvPr>
            <p:ph idx="1"/>
          </p:nvPr>
        </p:nvSpPr>
        <p:spPr>
          <a:xfrm>
            <a:off x="457200" y="1600201"/>
            <a:ext cx="8229600" cy="1185858"/>
          </a:xfrm>
        </p:spPr>
        <p:txBody>
          <a:bodyPr>
            <a:normAutofit lnSpcReduction="10000"/>
          </a:bodyPr>
          <a:lstStyle/>
          <a:p>
            <a:r>
              <a:rPr lang="en-IN" sz="2400" dirty="0" smtClean="0"/>
              <a:t>Attacker can execute SQL commands as shown below. Here we have used the payload below to extract the name of database and </a:t>
            </a:r>
            <a:r>
              <a:rPr lang="en-IN" sz="2400" dirty="0" err="1" smtClean="0"/>
              <a:t>MySQL</a:t>
            </a:r>
            <a:r>
              <a:rPr lang="en-IN" sz="2400" dirty="0" smtClean="0"/>
              <a:t> version information:</a:t>
            </a:r>
            <a:endParaRPr lang="en-IN" sz="2400" dirty="0"/>
          </a:p>
        </p:txBody>
      </p:sp>
      <p:pic>
        <p:nvPicPr>
          <p:cNvPr id="3074" name="Picture 2"/>
          <p:cNvPicPr>
            <a:picLocks noChangeAspect="1" noChangeArrowheads="1"/>
          </p:cNvPicPr>
          <p:nvPr/>
        </p:nvPicPr>
        <p:blipFill>
          <a:blip r:embed="rId2"/>
          <a:srcRect/>
          <a:stretch>
            <a:fillRect/>
          </a:stretch>
        </p:blipFill>
        <p:spPr bwMode="auto">
          <a:xfrm>
            <a:off x="785786" y="2928933"/>
            <a:ext cx="7715304" cy="3616869"/>
          </a:xfrm>
          <a:prstGeom prst="rect">
            <a:avLst/>
          </a:prstGeom>
          <a:noFill/>
          <a:ln w="9525">
            <a:noFill/>
            <a:miter lim="800000"/>
            <a:headEnd/>
            <a:tailEnd/>
          </a:ln>
          <a:effectLst/>
        </p:spPr>
      </p:pic>
      <p:sp>
        <p:nvSpPr>
          <p:cNvPr id="6" name="Rectangle 5"/>
          <p:cNvSpPr/>
          <p:nvPr/>
        </p:nvSpPr>
        <p:spPr>
          <a:xfrm>
            <a:off x="2357422" y="2928934"/>
            <a:ext cx="4929222"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Observation</a:t>
            </a:r>
            <a:endParaRPr lang="en-IN" dirty="0"/>
          </a:p>
        </p:txBody>
      </p:sp>
      <p:sp>
        <p:nvSpPr>
          <p:cNvPr id="3" name="Content Placeholder 2"/>
          <p:cNvSpPr>
            <a:spLocks noGrp="1"/>
          </p:cNvSpPr>
          <p:nvPr>
            <p:ph idx="1"/>
          </p:nvPr>
        </p:nvSpPr>
        <p:spPr>
          <a:xfrm>
            <a:off x="457200" y="1600201"/>
            <a:ext cx="8229600" cy="900106"/>
          </a:xfrm>
        </p:spPr>
        <p:txBody>
          <a:bodyPr>
            <a:normAutofit/>
          </a:bodyPr>
          <a:lstStyle/>
          <a:p>
            <a:r>
              <a:rPr lang="en-IN" sz="2000" dirty="0" smtClean="0"/>
              <a:t>Click on seller info option, we will get details of seller and some of them which are not even required </a:t>
            </a:r>
            <a:r>
              <a:rPr lang="en-IN" sz="2000" dirty="0" err="1" smtClean="0"/>
              <a:t>eg</a:t>
            </a:r>
            <a:r>
              <a:rPr lang="en-IN" sz="2000" dirty="0" smtClean="0"/>
              <a:t>. Pan card number.</a:t>
            </a:r>
            <a:endParaRPr lang="en-IN" sz="2000" dirty="0"/>
          </a:p>
        </p:txBody>
      </p:sp>
      <p:pic>
        <p:nvPicPr>
          <p:cNvPr id="1026" name="Picture 2"/>
          <p:cNvPicPr>
            <a:picLocks noChangeAspect="1" noChangeArrowheads="1"/>
          </p:cNvPicPr>
          <p:nvPr/>
        </p:nvPicPr>
        <p:blipFill>
          <a:blip r:embed="rId2"/>
          <a:srcRect/>
          <a:stretch>
            <a:fillRect/>
          </a:stretch>
        </p:blipFill>
        <p:spPr bwMode="auto">
          <a:xfrm>
            <a:off x="714348" y="2571744"/>
            <a:ext cx="7759700" cy="3213100"/>
          </a:xfrm>
          <a:prstGeom prst="rect">
            <a:avLst/>
          </a:prstGeom>
          <a:noFill/>
          <a:ln w="9525">
            <a:noFill/>
            <a:miter lim="800000"/>
            <a:headEnd/>
            <a:tailEnd/>
          </a:ln>
          <a:effectLst/>
        </p:spPr>
      </p:pic>
      <p:sp>
        <p:nvSpPr>
          <p:cNvPr id="6" name="Rectangle 5"/>
          <p:cNvSpPr/>
          <p:nvPr/>
        </p:nvSpPr>
        <p:spPr>
          <a:xfrm>
            <a:off x="3786182" y="4500570"/>
            <a:ext cx="1857388"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Business Impact – Moderate</a:t>
            </a:r>
            <a:br>
              <a:rPr lang="en-IN" dirty="0" smtClean="0"/>
            </a:br>
            <a:endParaRPr lang="en-IN" dirty="0"/>
          </a:p>
        </p:txBody>
      </p:sp>
      <p:sp>
        <p:nvSpPr>
          <p:cNvPr id="3" name="Content Placeholder 2"/>
          <p:cNvSpPr>
            <a:spLocks noGrp="1"/>
          </p:cNvSpPr>
          <p:nvPr>
            <p:ph idx="1"/>
          </p:nvPr>
        </p:nvSpPr>
        <p:spPr>
          <a:xfrm>
            <a:off x="457200" y="1142984"/>
            <a:ext cx="8229600" cy="5286412"/>
          </a:xfrm>
        </p:spPr>
        <p:txBody>
          <a:bodyPr>
            <a:normAutofit/>
          </a:bodyPr>
          <a:lstStyle/>
          <a:p>
            <a:r>
              <a:rPr lang="en-IN" dirty="0" smtClean="0"/>
              <a:t> </a:t>
            </a:r>
            <a:r>
              <a:rPr lang="en-IN" sz="2200" dirty="0" smtClean="0"/>
              <a:t>There is no direct business impact in this case ,but this amount of information can definitely lead to social engineering attacks on the seller and can indirectly harm the business.</a:t>
            </a:r>
          </a:p>
          <a:p>
            <a:r>
              <a:rPr lang="en-IN" sz="2200" dirty="0" smtClean="0"/>
              <a:t> The information could be sold to rival business companies . Sellers can be unnecessarily be </a:t>
            </a:r>
            <a:r>
              <a:rPr lang="en-IN" sz="2200" dirty="0" err="1" smtClean="0"/>
              <a:t>pranked</a:t>
            </a:r>
            <a:r>
              <a:rPr lang="en-IN" sz="2200" dirty="0" smtClean="0"/>
              <a:t>.</a:t>
            </a:r>
          </a:p>
          <a:p>
            <a:pPr algn="ctr">
              <a:buNone/>
            </a:pPr>
            <a:r>
              <a:rPr lang="en-IN" sz="4600" dirty="0" smtClean="0"/>
              <a:t>Recommendation</a:t>
            </a:r>
          </a:p>
          <a:p>
            <a:r>
              <a:rPr lang="en-IN" sz="2200" dirty="0" smtClean="0"/>
              <a:t>Only name and email is sufficient as far as the query or help is concerned.</a:t>
            </a:r>
          </a:p>
          <a:p>
            <a:pPr algn="ctr">
              <a:buNone/>
            </a:pPr>
            <a:r>
              <a:rPr lang="en-IN" sz="4000" dirty="0" smtClean="0"/>
              <a:t>   References</a:t>
            </a:r>
          </a:p>
          <a:p>
            <a:r>
              <a:rPr lang="en-IN" sz="2200" dirty="0" smtClean="0">
                <a:hlinkClick r:id="rId2"/>
              </a:rPr>
              <a:t>https://digitalguardian.com/blog/how-secure-personally-identifiable-information-against-loss-or-compromise</a:t>
            </a:r>
            <a:endParaRPr lang="en-IN" sz="2200" dirty="0" smtClean="0"/>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IMPROPER SERVER SIDE FILTER</a:t>
            </a:r>
            <a:endParaRPr lang="en-IN" dirty="0">
              <a:solidFill>
                <a:srgbClr val="FF0000"/>
              </a:solidFill>
            </a:endParaRPr>
          </a:p>
        </p:txBody>
      </p:sp>
      <p:graphicFrame>
        <p:nvGraphicFramePr>
          <p:cNvPr id="4" name="Content Placeholder 3"/>
          <p:cNvGraphicFramePr>
            <a:graphicFrameLocks noGrp="1"/>
          </p:cNvGraphicFramePr>
          <p:nvPr>
            <p:ph idx="1"/>
          </p:nvPr>
        </p:nvGraphicFramePr>
        <p:xfrm>
          <a:off x="457200" y="1600200"/>
          <a:ext cx="8229600" cy="4013460"/>
        </p:xfrm>
        <a:graphic>
          <a:graphicData uri="http://schemas.openxmlformats.org/drawingml/2006/table">
            <a:tbl>
              <a:tblPr firstRow="1" bandRow="1">
                <a:tableStyleId>{93296810-A885-4BE3-A3E7-6D5BEEA58F35}</a:tableStyleId>
              </a:tblPr>
              <a:tblGrid>
                <a:gridCol w="2543164"/>
                <a:gridCol w="5686436"/>
              </a:tblGrid>
              <a:tr h="324240">
                <a:tc>
                  <a:txBody>
                    <a:bodyPr/>
                    <a:lstStyle/>
                    <a:p>
                      <a:endParaRPr lang="en-IN" dirty="0"/>
                    </a:p>
                  </a:txBody>
                  <a:tcPr/>
                </a:tc>
                <a:tc>
                  <a:txBody>
                    <a:bodyPr/>
                    <a:lstStyle/>
                    <a:p>
                      <a:endParaRPr lang="en-IN"/>
                    </a:p>
                  </a:txBody>
                  <a:tcPr/>
                </a:tc>
              </a:tr>
              <a:tr h="3647700">
                <a:tc>
                  <a:txBody>
                    <a:bodyPr/>
                    <a:lstStyle/>
                    <a:p>
                      <a:endParaRPr lang="en-IN" dirty="0" smtClean="0"/>
                    </a:p>
                    <a:p>
                      <a:endParaRPr lang="en-IN" dirty="0" smtClean="0"/>
                    </a:p>
                    <a:p>
                      <a:endParaRPr lang="en-IN" dirty="0" smtClean="0"/>
                    </a:p>
                    <a:p>
                      <a:r>
                        <a:rPr lang="en-IN" sz="2400" dirty="0" smtClean="0">
                          <a:solidFill>
                            <a:srgbClr val="FF0000"/>
                          </a:solidFill>
                        </a:rPr>
                        <a:t>IMPROPER SERVER SIDE FILTER (LOW)</a:t>
                      </a:r>
                      <a:endParaRPr lang="en-IN" sz="2400" dirty="0"/>
                    </a:p>
                  </a:txBody>
                  <a:tcPr/>
                </a:tc>
                <a:tc>
                  <a:txBody>
                    <a:bodyPr/>
                    <a:lstStyle/>
                    <a:p>
                      <a:r>
                        <a:rPr lang="en-IN" sz="2000" dirty="0" smtClean="0"/>
                        <a:t>Below </a:t>
                      </a:r>
                      <a:r>
                        <a:rPr lang="en-IN" sz="2000" dirty="0" err="1" smtClean="0"/>
                        <a:t>url</a:t>
                      </a:r>
                      <a:r>
                        <a:rPr lang="en-IN" sz="2000" dirty="0" smtClean="0"/>
                        <a:t> have improper server side filter.</a:t>
                      </a:r>
                    </a:p>
                    <a:p>
                      <a:endParaRPr lang="en-IN" sz="2000" dirty="0" smtClean="0"/>
                    </a:p>
                    <a:p>
                      <a:r>
                        <a:rPr lang="en-IN" sz="2400" b="1" u="sng" dirty="0" smtClean="0"/>
                        <a:t>AFFECTED URL:</a:t>
                      </a:r>
                    </a:p>
                    <a:p>
                      <a:r>
                        <a:rPr lang="en-IN" sz="2000" b="0" u="none" dirty="0" smtClean="0">
                          <a:hlinkClick r:id="rId2"/>
                        </a:rPr>
                        <a:t>http://15.207.84.155/profile/16/edit/</a:t>
                      </a:r>
                      <a:endParaRPr lang="en-IN" sz="2000" b="0" u="none" dirty="0" smtClean="0"/>
                    </a:p>
                    <a:p>
                      <a:endParaRPr lang="en-IN" sz="2000"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2000" b="1" u="sng" dirty="0" smtClean="0"/>
                        <a:t>AFFECTED PARAMETER:</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b="0" u="none" dirty="0" smtClean="0"/>
                        <a:t>Contact</a:t>
                      </a:r>
                      <a:r>
                        <a:rPr lang="en-IN" sz="2000" b="0" u="none" baseline="0" dirty="0" smtClean="0"/>
                        <a:t> number (POST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2000"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2000" b="1" u="sng" baseline="0" dirty="0" smtClean="0"/>
                        <a:t>PAYLOAD USED:</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b="0" u="none" baseline="0" dirty="0" smtClean="0"/>
                        <a:t>9111111111</a:t>
                      </a:r>
                      <a:endParaRPr lang="en-IN" sz="2000" b="0" u="none" dirty="0" smtClean="0"/>
                    </a:p>
                    <a:p>
                      <a:endParaRPr lang="en-IN" sz="2000" b="0" u="none" dirty="0"/>
                    </a:p>
                  </a:txBody>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IN" dirty="0"/>
          </a:p>
        </p:txBody>
      </p:sp>
      <p:sp>
        <p:nvSpPr>
          <p:cNvPr id="3" name="Content Placeholder 2"/>
          <p:cNvSpPr>
            <a:spLocks noGrp="1"/>
          </p:cNvSpPr>
          <p:nvPr>
            <p:ph idx="1"/>
          </p:nvPr>
        </p:nvSpPr>
        <p:spPr>
          <a:xfrm>
            <a:off x="457200" y="1600201"/>
            <a:ext cx="8229600" cy="1185858"/>
          </a:xfrm>
        </p:spPr>
        <p:txBody>
          <a:bodyPr>
            <a:normAutofit/>
          </a:bodyPr>
          <a:lstStyle/>
          <a:p>
            <a:r>
              <a:rPr lang="en-IN" sz="2000" dirty="0" smtClean="0"/>
              <a:t>After </a:t>
            </a:r>
            <a:r>
              <a:rPr lang="en-IN" sz="2000" dirty="0" err="1" smtClean="0"/>
              <a:t>loggin</a:t>
            </a:r>
            <a:r>
              <a:rPr lang="en-IN" sz="2000" dirty="0" smtClean="0"/>
              <a:t> as a customer, we entered the contact number of correct length  but it actually doesn’t exist, it is accessed.</a:t>
            </a:r>
          </a:p>
          <a:p>
            <a:endParaRPr lang="en-IN" sz="2000" dirty="0"/>
          </a:p>
        </p:txBody>
      </p:sp>
      <p:pic>
        <p:nvPicPr>
          <p:cNvPr id="2050" name="Picture 2"/>
          <p:cNvPicPr>
            <a:picLocks noChangeAspect="1" noChangeArrowheads="1"/>
          </p:cNvPicPr>
          <p:nvPr/>
        </p:nvPicPr>
        <p:blipFill>
          <a:blip r:embed="rId2"/>
          <a:srcRect/>
          <a:stretch>
            <a:fillRect/>
          </a:stretch>
        </p:blipFill>
        <p:spPr bwMode="auto">
          <a:xfrm>
            <a:off x="1142976" y="2500306"/>
            <a:ext cx="6572296" cy="4041615"/>
          </a:xfrm>
          <a:prstGeom prst="rect">
            <a:avLst/>
          </a:prstGeom>
          <a:noFill/>
          <a:ln w="9525">
            <a:noFill/>
            <a:miter lim="800000"/>
            <a:headEnd/>
            <a:tailEnd/>
          </a:ln>
          <a:effectLst/>
        </p:spPr>
      </p:pic>
      <p:sp>
        <p:nvSpPr>
          <p:cNvPr id="6" name="Rectangle 5"/>
          <p:cNvSpPr/>
          <p:nvPr/>
        </p:nvSpPr>
        <p:spPr>
          <a:xfrm>
            <a:off x="3357554" y="4929198"/>
            <a:ext cx="714380"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of Concept (</a:t>
            </a:r>
            <a:r>
              <a:rPr lang="en-IN" dirty="0" err="1" smtClean="0"/>
              <a:t>PoC</a:t>
            </a:r>
            <a:r>
              <a:rPr lang="en-IN" dirty="0" smtClean="0"/>
              <a:t>)</a:t>
            </a:r>
            <a:endParaRPr lang="en-IN" dirty="0"/>
          </a:p>
        </p:txBody>
      </p:sp>
      <p:sp>
        <p:nvSpPr>
          <p:cNvPr id="3" name="Content Placeholder 2"/>
          <p:cNvSpPr>
            <a:spLocks noGrp="1"/>
          </p:cNvSpPr>
          <p:nvPr>
            <p:ph idx="1"/>
          </p:nvPr>
        </p:nvSpPr>
        <p:spPr>
          <a:xfrm>
            <a:off x="457200" y="1600200"/>
            <a:ext cx="8229600" cy="900105"/>
          </a:xfrm>
        </p:spPr>
        <p:txBody>
          <a:bodyPr>
            <a:normAutofit/>
          </a:bodyPr>
          <a:lstStyle/>
          <a:p>
            <a:r>
              <a:rPr lang="en-IN" sz="2000" dirty="0" smtClean="0"/>
              <a:t>Now we can see that our invalid contact number is updated in the profile.</a:t>
            </a:r>
            <a:endParaRPr lang="en-IN" sz="2000" dirty="0"/>
          </a:p>
        </p:txBody>
      </p:sp>
      <p:pic>
        <p:nvPicPr>
          <p:cNvPr id="3074" name="Picture 2"/>
          <p:cNvPicPr>
            <a:picLocks noChangeAspect="1" noChangeArrowheads="1"/>
          </p:cNvPicPr>
          <p:nvPr/>
        </p:nvPicPr>
        <p:blipFill>
          <a:blip r:embed="rId2"/>
          <a:srcRect/>
          <a:stretch>
            <a:fillRect/>
          </a:stretch>
        </p:blipFill>
        <p:spPr bwMode="auto">
          <a:xfrm>
            <a:off x="1500166" y="2357430"/>
            <a:ext cx="6271567" cy="4035436"/>
          </a:xfrm>
          <a:prstGeom prst="rect">
            <a:avLst/>
          </a:prstGeom>
          <a:noFill/>
          <a:ln w="9525">
            <a:noFill/>
            <a:miter lim="800000"/>
            <a:headEnd/>
            <a:tailEnd/>
          </a:ln>
          <a:effectLst/>
        </p:spPr>
      </p:pic>
      <p:sp>
        <p:nvSpPr>
          <p:cNvPr id="6" name="Rectangle 5"/>
          <p:cNvSpPr/>
          <p:nvPr/>
        </p:nvSpPr>
        <p:spPr>
          <a:xfrm>
            <a:off x="3286116" y="5072074"/>
            <a:ext cx="1643074" cy="214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Business Impact - Low</a:t>
            </a:r>
            <a:endParaRPr lang="en-IN" dirty="0"/>
          </a:p>
        </p:txBody>
      </p:sp>
      <p:sp>
        <p:nvSpPr>
          <p:cNvPr id="3" name="Content Placeholder 2"/>
          <p:cNvSpPr>
            <a:spLocks noGrp="1"/>
          </p:cNvSpPr>
          <p:nvPr>
            <p:ph idx="1"/>
          </p:nvPr>
        </p:nvSpPr>
        <p:spPr>
          <a:xfrm>
            <a:off x="457200" y="1285860"/>
            <a:ext cx="8229600" cy="1571637"/>
          </a:xfrm>
        </p:spPr>
        <p:txBody>
          <a:bodyPr>
            <a:normAutofit/>
          </a:bodyPr>
          <a:lstStyle/>
          <a:p>
            <a:r>
              <a:rPr lang="en-IN" sz="2000" dirty="0" smtClean="0"/>
              <a:t>The data provided by the user ,if incorrect, is not a very big issue but still must be checked for proper </a:t>
            </a:r>
            <a:r>
              <a:rPr lang="en-IN" sz="2000" dirty="0" err="1" smtClean="0"/>
              <a:t>validatory</a:t>
            </a:r>
            <a:r>
              <a:rPr lang="en-IN" sz="2000" dirty="0" smtClean="0"/>
              <a:t> information.</a:t>
            </a:r>
          </a:p>
          <a:p>
            <a:pPr algn="ctr">
              <a:buNone/>
            </a:pPr>
            <a:r>
              <a:rPr lang="en-IN" sz="4000" dirty="0" smtClean="0"/>
              <a:t>Recommendation</a:t>
            </a:r>
          </a:p>
          <a:p>
            <a:pPr algn="ctr">
              <a:buNone/>
            </a:pPr>
            <a:endParaRPr lang="en-IN" sz="4000" dirty="0" smtClean="0"/>
          </a:p>
          <a:p>
            <a:pPr algn="ctr">
              <a:buNone/>
            </a:pPr>
            <a:endParaRPr lang="en-IN" sz="4000" dirty="0" smtClean="0"/>
          </a:p>
        </p:txBody>
      </p:sp>
      <p:sp>
        <p:nvSpPr>
          <p:cNvPr id="4" name="TextBox 3"/>
          <p:cNvSpPr txBox="1"/>
          <p:nvPr/>
        </p:nvSpPr>
        <p:spPr>
          <a:xfrm>
            <a:off x="428596" y="2928934"/>
            <a:ext cx="8286808" cy="3570208"/>
          </a:xfrm>
          <a:prstGeom prst="rect">
            <a:avLst/>
          </a:prstGeom>
          <a:noFill/>
        </p:spPr>
        <p:txBody>
          <a:bodyPr wrap="square" rtlCol="0">
            <a:spAutoFit/>
          </a:bodyPr>
          <a:lstStyle/>
          <a:p>
            <a:pPr marL="457200" indent="-457200">
              <a:buAutoNum type="arabicParenR"/>
            </a:pPr>
            <a:r>
              <a:rPr lang="en-IN" sz="2000" dirty="0" smtClean="0"/>
              <a:t>Implement all critical checks on server side code only.</a:t>
            </a:r>
          </a:p>
          <a:p>
            <a:pPr marL="457200" indent="-457200">
              <a:buAutoNum type="arabicParenR"/>
            </a:pPr>
            <a:r>
              <a:rPr lang="en-IN" sz="2000" dirty="0" smtClean="0"/>
              <a:t>All business logic must be implemented and checked on the server code. This include user input, the flow of application and even the URL/modules a user is supposed to access or not.</a:t>
            </a:r>
          </a:p>
          <a:p>
            <a:pPr marL="457200" indent="-457200">
              <a:buAutoNum type="arabicParenR"/>
            </a:pPr>
            <a:endParaRPr lang="en-IN" sz="2000" dirty="0" smtClean="0"/>
          </a:p>
          <a:p>
            <a:pPr algn="ctr"/>
            <a:r>
              <a:rPr lang="en-IN" sz="3600" dirty="0" smtClean="0"/>
              <a:t>References</a:t>
            </a:r>
          </a:p>
          <a:p>
            <a:pPr algn="ctr"/>
            <a:endParaRPr lang="en-IN" sz="3600" dirty="0" smtClean="0"/>
          </a:p>
          <a:p>
            <a:r>
              <a:rPr lang="en-IN" dirty="0" smtClean="0">
                <a:hlinkClick r:id="rId2"/>
              </a:rPr>
              <a:t>http://projects.webappsec.org/w/page/13246933/Improper%20Input%20Handling</a:t>
            </a:r>
            <a:endParaRPr lang="en-IN" dirty="0" smtClean="0"/>
          </a:p>
          <a:p>
            <a:r>
              <a:rPr lang="en-IN" dirty="0" smtClean="0"/>
              <a:t> </a:t>
            </a:r>
            <a:r>
              <a:rPr lang="en-IN" dirty="0" smtClean="0">
                <a:hlinkClick r:id="rId3"/>
              </a:rPr>
              <a:t>https://www.owasp.org/index.php/Unvalidated_Input</a:t>
            </a:r>
            <a:endParaRPr lang="en-IN" dirty="0" smtClean="0"/>
          </a:p>
          <a:p>
            <a:pPr marL="457200" indent="-457200"/>
            <a:r>
              <a:rPr lang="en-IN" dirty="0" smtClean="0"/>
              <a:t> </a:t>
            </a: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488" y="1714488"/>
            <a:ext cx="5286412" cy="769441"/>
          </a:xfrm>
          <a:prstGeom prst="rect">
            <a:avLst/>
          </a:prstGeom>
          <a:noFill/>
        </p:spPr>
        <p:txBody>
          <a:bodyPr wrap="square" rtlCol="0">
            <a:spAutoFit/>
          </a:bodyPr>
          <a:lstStyle/>
          <a:p>
            <a:r>
              <a:rPr lang="en-IN" sz="4400" dirty="0" smtClean="0"/>
              <a:t>THANK YOU</a:t>
            </a:r>
            <a:endParaRPr lang="en-IN" sz="4400" dirty="0"/>
          </a:p>
        </p:txBody>
      </p:sp>
      <p:sp>
        <p:nvSpPr>
          <p:cNvPr id="3" name="TextBox 2"/>
          <p:cNvSpPr txBox="1"/>
          <p:nvPr/>
        </p:nvSpPr>
        <p:spPr>
          <a:xfrm>
            <a:off x="571472" y="2714620"/>
            <a:ext cx="6929486" cy="830997"/>
          </a:xfrm>
          <a:prstGeom prst="rect">
            <a:avLst/>
          </a:prstGeom>
          <a:noFill/>
        </p:spPr>
        <p:txBody>
          <a:bodyPr wrap="square" rtlCol="0">
            <a:spAutoFit/>
          </a:bodyPr>
          <a:lstStyle/>
          <a:p>
            <a:r>
              <a:rPr lang="en-IN" sz="2400" dirty="0" smtClean="0"/>
              <a:t>      For further clarifications/patch assistance, please 		</a:t>
            </a:r>
            <a:r>
              <a:rPr lang="en-IN" sz="2400" dirty="0" smtClean="0"/>
              <a:t>contact</a:t>
            </a:r>
            <a:r>
              <a:rPr lang="en-IN" sz="2400" dirty="0" smtClean="0"/>
              <a:t>: 9873187694</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normAutofit fontScale="90000"/>
          </a:bodyPr>
          <a:lstStyle/>
          <a:p>
            <a:r>
              <a:rPr lang="en-IN" dirty="0" smtClean="0">
                <a:solidFill>
                  <a:srgbClr val="FF0000"/>
                </a:solidFill>
              </a:rPr>
              <a:t>Business Impact – Extremely High</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457200" y="1285860"/>
            <a:ext cx="8229600" cy="4840303"/>
          </a:xfrm>
        </p:spPr>
        <p:txBody>
          <a:bodyPr>
            <a:normAutofit/>
          </a:bodyPr>
          <a:lstStyle/>
          <a:p>
            <a:r>
              <a:rPr lang="en-IN" sz="2000" dirty="0" smtClean="0"/>
              <a:t>Using this vulnerability, attacker can execute arbitrary SQL commands on Lifestyle store server and gain complete access to internal databases along with all customer data inside it. </a:t>
            </a:r>
          </a:p>
          <a:p>
            <a:r>
              <a:rPr lang="en-IN" sz="2000" dirty="0" smtClean="0"/>
              <a:t>Below is the screenshot of users table which shows user credentials being leaked that too in plain text without any hashing/encryption.</a:t>
            </a:r>
          </a:p>
          <a:p>
            <a:r>
              <a:rPr lang="en-IN" sz="2000" dirty="0" smtClean="0"/>
              <a:t>Attacker can use this information to login to admin panels and gain complete admin level access to the website which could lead to complete compromise of the server and all other servers connected to it.</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3273</Words>
  <Application>Microsoft Office PowerPoint</Application>
  <PresentationFormat>On-screen Show (4:3)</PresentationFormat>
  <Paragraphs>626</Paragraphs>
  <Slides>86</Slides>
  <Notes>3</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Lifestyle Store  E-commerce Platform</vt:lpstr>
      <vt:lpstr>VULNERABILITY STATUS</vt:lpstr>
      <vt:lpstr>VULNERABILITY INDEX:</vt:lpstr>
      <vt:lpstr>VULNERABILITY INDEX:</vt:lpstr>
      <vt:lpstr>SQL INJECTION</vt:lpstr>
      <vt:lpstr>Observation:</vt:lpstr>
      <vt:lpstr>Observation:</vt:lpstr>
      <vt:lpstr>Proof Of Concept (PoC)</vt:lpstr>
      <vt:lpstr>Business Impact – Extremely High </vt:lpstr>
      <vt:lpstr>Recommendation </vt:lpstr>
      <vt:lpstr>REFERENCES</vt:lpstr>
      <vt:lpstr>Access by OTP Bypass</vt:lpstr>
      <vt:lpstr>Access by OTP Bypass</vt:lpstr>
      <vt:lpstr>Observation:</vt:lpstr>
      <vt:lpstr>Observation:</vt:lpstr>
      <vt:lpstr>Observation:</vt:lpstr>
      <vt:lpstr>Observation:</vt:lpstr>
      <vt:lpstr>Proof of Concept (PoC)</vt:lpstr>
      <vt:lpstr>Business Impact- Extremely High</vt:lpstr>
      <vt:lpstr>Recommendation:</vt:lpstr>
      <vt:lpstr>References:</vt:lpstr>
      <vt:lpstr>ACCESS AS ADMIN</vt:lpstr>
      <vt:lpstr>Observations:</vt:lpstr>
      <vt:lpstr>Proof of Concept (PoC)</vt:lpstr>
      <vt:lpstr>Business Impact- Extremely High</vt:lpstr>
      <vt:lpstr>Recommendation</vt:lpstr>
      <vt:lpstr>References:</vt:lpstr>
      <vt:lpstr>UNAUTHORISED ACCESS TO CUSTOMER DETAILS</vt:lpstr>
      <vt:lpstr>UNAUTHORISED ACCESS TO CUSTOMER DETAILS</vt:lpstr>
      <vt:lpstr>Observation:</vt:lpstr>
      <vt:lpstr>Observation:</vt:lpstr>
      <vt:lpstr>Observation:</vt:lpstr>
      <vt:lpstr>Proof of Concept (PoC)</vt:lpstr>
      <vt:lpstr>Business Impact - Very High </vt:lpstr>
      <vt:lpstr>Slide 35</vt:lpstr>
      <vt:lpstr>Recommendation </vt:lpstr>
      <vt:lpstr>References:</vt:lpstr>
      <vt:lpstr>ARBITARY FILE UPLOADS</vt:lpstr>
      <vt:lpstr>Observation:</vt:lpstr>
      <vt:lpstr>Observation:</vt:lpstr>
      <vt:lpstr>Proof of Concept (PoC)</vt:lpstr>
      <vt:lpstr>Business Impact - Extremely High </vt:lpstr>
      <vt:lpstr>Recommendation </vt:lpstr>
      <vt:lpstr>References</vt:lpstr>
      <vt:lpstr>Cross Site Scripting</vt:lpstr>
      <vt:lpstr>Observation:</vt:lpstr>
      <vt:lpstr>Observation:</vt:lpstr>
      <vt:lpstr>Observation:</vt:lpstr>
      <vt:lpstr>Proof of Concept (PoC)</vt:lpstr>
      <vt:lpstr>Business Impact - High </vt:lpstr>
      <vt:lpstr>Recommendation  </vt:lpstr>
      <vt:lpstr>UNAUTHORISED AVAIIABILITY OF DETAILS</vt:lpstr>
      <vt:lpstr>UNAUTHORISED AVAIIABILITY OF DETAILS</vt:lpstr>
      <vt:lpstr>UNAUTHORISED AVAIIABILITY OF DETAILS</vt:lpstr>
      <vt:lpstr>Observation</vt:lpstr>
      <vt:lpstr>Proof of Concept PoC</vt:lpstr>
      <vt:lpstr>Business Impact - Extremely High</vt:lpstr>
      <vt:lpstr>Recommendation</vt:lpstr>
      <vt:lpstr>INFORMATION DISCLOSURE DUE TO DEFAULT PAGES</vt:lpstr>
      <vt:lpstr>OBSERVATION</vt:lpstr>
      <vt:lpstr>Observation</vt:lpstr>
      <vt:lpstr>Proof of Concept (PoC)</vt:lpstr>
      <vt:lpstr>Proof of Concept (PoC)</vt:lpstr>
      <vt:lpstr>Business Impact - Moderate</vt:lpstr>
      <vt:lpstr>Recommendation </vt:lpstr>
      <vt:lpstr>OPEN REDIRECTION</vt:lpstr>
      <vt:lpstr>Observation</vt:lpstr>
      <vt:lpstr>Observation</vt:lpstr>
      <vt:lpstr>Proof of Concept (PoC)</vt:lpstr>
      <vt:lpstr>Business Impact – Extremely High </vt:lpstr>
      <vt:lpstr> References </vt:lpstr>
      <vt:lpstr>CONFIGURATION FLAWS</vt:lpstr>
      <vt:lpstr>Observation</vt:lpstr>
      <vt:lpstr>Business Impact - High </vt:lpstr>
      <vt:lpstr>WEAK PASSWORD</vt:lpstr>
      <vt:lpstr>Observation</vt:lpstr>
      <vt:lpstr>Business Impact - High </vt:lpstr>
      <vt:lpstr>References </vt:lpstr>
      <vt:lpstr>PERSONALLY INDENTIFIABLE INFORMATION</vt:lpstr>
      <vt:lpstr>Observation</vt:lpstr>
      <vt:lpstr>Business Impact – Moderate </vt:lpstr>
      <vt:lpstr>IMPROPER SERVER SIDE FILTER</vt:lpstr>
      <vt:lpstr>Observation</vt:lpstr>
      <vt:lpstr>Proof of Concept (PoC)</vt:lpstr>
      <vt:lpstr>Business Impact - Low</vt:lpstr>
      <vt:lpstr>Slide 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  E-commerce Platform</dc:title>
  <dc:creator>admin</dc:creator>
  <cp:lastModifiedBy>admin</cp:lastModifiedBy>
  <cp:revision>75</cp:revision>
  <dcterms:created xsi:type="dcterms:W3CDTF">2021-08-17T12:25:09Z</dcterms:created>
  <dcterms:modified xsi:type="dcterms:W3CDTF">2021-08-20T12:10:27Z</dcterms:modified>
</cp:coreProperties>
</file>