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70" r:id="rId3"/>
    <p:sldId id="257" r:id="rId4"/>
    <p:sldId id="258" r:id="rId5"/>
    <p:sldId id="267" r:id="rId6"/>
    <p:sldId id="268" r:id="rId7"/>
    <p:sldId id="269" r:id="rId8"/>
    <p:sldId id="259" r:id="rId9"/>
    <p:sldId id="260" r:id="rId10"/>
    <p:sldId id="261" r:id="rId11"/>
    <p:sldId id="262" r:id="rId12"/>
    <p:sldId id="263" r:id="rId13"/>
    <p:sldId id="271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58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47442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2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85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8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9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62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86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3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9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5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1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3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Hospital Emergency Room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>
            <a:normAutofit/>
          </a:bodyPr>
          <a:lstStyle/>
          <a:p>
            <a:r>
              <a:rPr dirty="0"/>
              <a:t>Monthly View</a:t>
            </a:r>
            <a:endParaRPr lang="en-IN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Consolidated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View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dirty="0"/>
              <a:t>Patient</a:t>
            </a:r>
            <a:r>
              <a:rPr lang="en-IN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Details</a:t>
            </a:r>
            <a:endParaRPr dirty="0"/>
          </a:p>
          <a:p>
            <a:r>
              <a:rPr dirty="0"/>
              <a:t>Presented by [</a:t>
            </a:r>
            <a:r>
              <a:rPr lang="en-IN" dirty="0"/>
              <a:t>Harshita Sharma</a:t>
            </a:r>
            <a:r>
              <a:rPr dirty="0"/>
              <a:t>]</a:t>
            </a:r>
          </a:p>
        </p:txBody>
      </p:sp>
      <p:pic>
        <p:nvPicPr>
          <p:cNvPr id="3074" name="Picture 2" descr="3,600+ Hospital Emergency Room Stock Illustrations, Royalty-Free Vector  Graphics &amp; Clip Art - iStock | Hospital emergency room entrance, Hospital  emergency room black woman, Busy hospital emergency room">
            <a:extLst>
              <a:ext uri="{FF2B5EF4-FFF2-40B4-BE49-F238E27FC236}">
                <a16:creationId xmlns:a16="http://schemas.microsoft.com/office/drawing/2014/main" id="{7F3DA250-666A-41A3-8B25-7A2EFE91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491" y="116416"/>
            <a:ext cx="4720590" cy="230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% of Patients Seen Within 30 Minutes:</a:t>
            </a:r>
          </a:p>
          <a:p>
            <a:pPr marL="0" indent="0">
              <a:buNone/>
            </a:pPr>
            <a:r>
              <a:rPr dirty="0"/>
              <a:t>- Within Target: 273 (56.99%)</a:t>
            </a:r>
          </a:p>
          <a:p>
            <a:pPr marL="0" indent="0">
              <a:buNone/>
            </a:pPr>
            <a:r>
              <a:rPr dirty="0"/>
              <a:t>- Missed Target: 206 (43.01%)</a:t>
            </a:r>
          </a:p>
          <a:p>
            <a:endParaRPr dirty="0"/>
          </a:p>
          <a:p>
            <a:r>
              <a:rPr dirty="0"/>
              <a:t>No. of Patients by Day &amp; Hour:</a:t>
            </a:r>
          </a:p>
          <a:p>
            <a:pPr marL="0" indent="0">
              <a:buNone/>
            </a:pPr>
            <a:r>
              <a:rPr dirty="0"/>
              <a:t>- Peak Days: Wednesday &amp; Friday (83-85 patients)</a:t>
            </a:r>
          </a:p>
          <a:p>
            <a:pPr marL="0" indent="0">
              <a:buNone/>
            </a:pPr>
            <a:r>
              <a:rPr dirty="0"/>
              <a:t>- Peak Hours: 14:00 - 16:00</a:t>
            </a:r>
          </a:p>
          <a:p>
            <a:endParaRPr dirty="0"/>
          </a:p>
          <a:p>
            <a:r>
              <a:rPr dirty="0"/>
              <a:t>Helps manage staff shifts and resource planning.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Department Referral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Referrals by Department:</a:t>
            </a:r>
          </a:p>
          <a:p>
            <a:pPr marL="0" indent="0">
              <a:buNone/>
            </a:pPr>
            <a:r>
              <a:rPr dirty="0"/>
              <a:t>- General Practice: 115 referrals</a:t>
            </a:r>
          </a:p>
          <a:p>
            <a:pPr marL="0" indent="0">
              <a:buNone/>
            </a:pPr>
            <a:r>
              <a:rPr dirty="0"/>
              <a:t>- Orthopedics, Cardiology, Gastroenterology, Neurology, Physiotherapy, Renal follow next.</a:t>
            </a:r>
          </a:p>
          <a:p>
            <a:endParaRPr dirty="0"/>
          </a:p>
          <a:p>
            <a:r>
              <a:rPr dirty="0"/>
              <a:t>Helps in identifying high-demand departments.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 Race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Race Breakdown:</a:t>
            </a:r>
          </a:p>
          <a:p>
            <a:pPr marL="0" indent="0">
              <a:buNone/>
            </a:pPr>
            <a:r>
              <a:rPr dirty="0"/>
              <a:t>- White: 144 patients</a:t>
            </a:r>
          </a:p>
          <a:p>
            <a:pPr marL="0" indent="0">
              <a:buNone/>
            </a:pPr>
            <a:r>
              <a:rPr dirty="0"/>
              <a:t>- Two or More Races: 84 patients</a:t>
            </a:r>
          </a:p>
          <a:p>
            <a:pPr marL="0" indent="0">
              <a:buNone/>
            </a:pPr>
            <a:r>
              <a:rPr dirty="0"/>
              <a:t>- African American: 81 patients</a:t>
            </a:r>
          </a:p>
          <a:p>
            <a:pPr marL="0" indent="0">
              <a:buNone/>
            </a:pPr>
            <a:r>
              <a:rPr dirty="0"/>
              <a:t>- Asian: 67 patients</a:t>
            </a:r>
          </a:p>
          <a:p>
            <a:endParaRPr dirty="0"/>
          </a:p>
          <a:p>
            <a:r>
              <a:rPr lang="en-US" dirty="0"/>
              <a:t>Analyze patient data by race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9606-AFF2-4A6C-BA2E-E94D3C94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22" y="409648"/>
            <a:ext cx="5260843" cy="1454945"/>
          </a:xfrm>
        </p:spPr>
        <p:txBody>
          <a:bodyPr/>
          <a:lstStyle/>
          <a:p>
            <a:r>
              <a:rPr lang="en-IN" dirty="0"/>
              <a:t>Target Audience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2669C8-FF65-41AF-8F49-CF7F18B18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2378" y="2651244"/>
            <a:ext cx="6012831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 Administrators &amp; Management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Emergency Room (ER) Staff &amp; Supervisors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Quality &amp; Performance Analysts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Department Heads (Orthopedics, Cardiology,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 Financial &amp; Planning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Health Officials</a:t>
            </a:r>
          </a:p>
        </p:txBody>
      </p:sp>
      <p:pic>
        <p:nvPicPr>
          <p:cNvPr id="1027" name="Picture 3" descr="Audience - Free people icons">
            <a:extLst>
              <a:ext uri="{FF2B5EF4-FFF2-40B4-BE49-F238E27FC236}">
                <a16:creationId xmlns:a16="http://schemas.microsoft.com/office/drawing/2014/main" id="{4A199CE5-A5A9-464D-B35B-4A2CF05C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896" y="273099"/>
            <a:ext cx="1728044" cy="1728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9658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633" y="457201"/>
            <a:ext cx="7704667" cy="1981200"/>
          </a:xfrm>
        </p:spPr>
        <p:txBody>
          <a:bodyPr/>
          <a:lstStyle/>
          <a:p>
            <a:r>
              <a:rPr dirty="0"/>
              <a:t>Interactive Features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Slicers Used:</a:t>
            </a:r>
          </a:p>
          <a:p>
            <a:pPr marL="0" indent="0">
              <a:buNone/>
            </a:pPr>
            <a:r>
              <a:rPr dirty="0"/>
              <a:t>✅ Year &amp; Month Selection </a:t>
            </a:r>
          </a:p>
          <a:p>
            <a:pPr marL="0" indent="0">
              <a:buNone/>
            </a:pPr>
            <a:r>
              <a:rPr dirty="0"/>
              <a:t>✅ Page Navigation (Monthly View, Patient Details, Consolidated View)</a:t>
            </a:r>
          </a:p>
          <a:p>
            <a:pPr marL="0" indent="0">
              <a:buNone/>
            </a:pPr>
            <a:r>
              <a:rPr lang="en-IN" dirty="0"/>
              <a:t>✅ </a:t>
            </a:r>
            <a:r>
              <a:rPr dirty="0"/>
              <a:t>Filters for Patient ID, Department, Admission Status, etc.</a:t>
            </a:r>
          </a:p>
          <a:p>
            <a:pPr marL="0" indent="0">
              <a:buNone/>
            </a:pPr>
            <a:r>
              <a:rPr lang="en-IN" dirty="0"/>
              <a:t>✅Date range selection</a:t>
            </a:r>
            <a:endParaRPr dirty="0"/>
          </a:p>
          <a:p>
            <a:r>
              <a:rPr dirty="0"/>
              <a:t>Enables dynamic data exploration.</a:t>
            </a:r>
          </a:p>
        </p:txBody>
      </p:sp>
      <p:pic>
        <p:nvPicPr>
          <p:cNvPr id="2050" name="Picture 2" descr="Filter - Free icons">
            <a:extLst>
              <a:ext uri="{FF2B5EF4-FFF2-40B4-BE49-F238E27FC236}">
                <a16:creationId xmlns:a16="http://schemas.microsoft.com/office/drawing/2014/main" id="{7FCF539F-FA74-428D-BE55-A9EA4633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210" y="858184"/>
            <a:ext cx="1192530" cy="119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Key Takeaways:</a:t>
            </a:r>
          </a:p>
          <a:p>
            <a:pPr marL="0" indent="0">
              <a:buNone/>
            </a:pPr>
            <a:r>
              <a:rPr dirty="0"/>
              <a:t>✅ Improve wait time efficiency by allocating more resources during peak hours.</a:t>
            </a:r>
          </a:p>
          <a:p>
            <a:pPr marL="0" indent="0">
              <a:buNone/>
            </a:pPr>
            <a:r>
              <a:rPr dirty="0"/>
              <a:t>✅ Enhance patient satisfaction by improving within-target waiting time percentages.</a:t>
            </a:r>
          </a:p>
          <a:p>
            <a:pPr marL="0" indent="0">
              <a:buNone/>
            </a:pPr>
            <a:r>
              <a:rPr dirty="0"/>
              <a:t>✅ Focus on high-referral departments like General Practice &amp; Orthopedics.</a:t>
            </a:r>
          </a:p>
          <a:p>
            <a:pPr marL="0" indent="0">
              <a:buNone/>
            </a:pPr>
            <a:r>
              <a:rPr dirty="0"/>
              <a:t>✅ Prepare for high patient volume on Wednesdays &amp; Fridays.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Next Steps:</a:t>
            </a:r>
          </a:p>
          <a:p>
            <a:pPr marL="0" indent="0">
              <a:buNone/>
            </a:pPr>
            <a:r>
              <a:rPr dirty="0"/>
              <a:t>- Add predictive analytics to forecast peak hours.</a:t>
            </a:r>
          </a:p>
          <a:p>
            <a:pPr marL="0" indent="0">
              <a:buNone/>
            </a:pPr>
            <a:r>
              <a:rPr dirty="0"/>
              <a:t>- Implement real-time tracking for patient flow.</a:t>
            </a:r>
          </a:p>
          <a:p>
            <a:pPr marL="0" indent="0">
              <a:buNone/>
            </a:pPr>
            <a:r>
              <a:rPr dirty="0"/>
              <a:t>- Optimize staff scheduling based on patient load.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🙏 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691B375-1A37-4E5C-95F1-9DBE4269F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0161" y="0"/>
            <a:ext cx="9194161" cy="6858000"/>
          </a:xfrm>
        </p:spPr>
      </p:pic>
    </p:spTree>
    <p:extLst>
      <p:ext uri="{BB962C8B-B14F-4D97-AF65-F5344CB8AC3E}">
        <p14:creationId xmlns:p14="http://schemas.microsoft.com/office/powerpoint/2010/main" val="203930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24100"/>
            <a:ext cx="7704667" cy="3332816"/>
          </a:xfrm>
        </p:spPr>
        <p:txBody>
          <a:bodyPr/>
          <a:lstStyle/>
          <a:p>
            <a:r>
              <a:rPr b="1" dirty="0"/>
              <a:t>Objective of the Dashboard:</a:t>
            </a:r>
          </a:p>
          <a:p>
            <a:pPr marL="0" indent="0">
              <a:buNone/>
            </a:pPr>
            <a:r>
              <a:rPr dirty="0"/>
              <a:t>- Provide insights into emergency room operations.</a:t>
            </a:r>
          </a:p>
          <a:p>
            <a:pPr marL="0" indent="0">
              <a:buNone/>
            </a:pPr>
            <a:r>
              <a:rPr dirty="0"/>
              <a:t>- Track patient volume, wait times, and satisfaction scores.</a:t>
            </a:r>
          </a:p>
          <a:p>
            <a:pPr marL="0" indent="0">
              <a:buNone/>
            </a:pPr>
            <a:r>
              <a:rPr dirty="0"/>
              <a:t>- Monitor admission status, gender, age group, and referral departments.</a:t>
            </a:r>
          </a:p>
        </p:txBody>
      </p:sp>
      <p:pic>
        <p:nvPicPr>
          <p:cNvPr id="4100" name="Picture 4" descr="Objective - Objective Icon Black Png - Free Transparent PNG Download -  PNGkey">
            <a:extLst>
              <a:ext uri="{FF2B5EF4-FFF2-40B4-BE49-F238E27FC236}">
                <a16:creationId xmlns:a16="http://schemas.microsoft.com/office/drawing/2014/main" id="{56E31A0E-3D5B-4D66-A7C7-5CEC349AE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78" y="705784"/>
            <a:ext cx="1432822" cy="1013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057400"/>
            <a:ext cx="7704667" cy="3713817"/>
          </a:xfrm>
        </p:spPr>
        <p:txBody>
          <a:bodyPr>
            <a:normAutofit fontScale="55000" lnSpcReduction="20000"/>
          </a:bodyPr>
          <a:lstStyle/>
          <a:p>
            <a:r>
              <a:rPr sz="3600" b="1" dirty="0"/>
              <a:t>Highlighted KPIs:</a:t>
            </a:r>
            <a:endParaRPr lang="en-IN" sz="3600" b="1" dirty="0"/>
          </a:p>
          <a:p>
            <a:pPr marL="0" indent="0">
              <a:buNone/>
            </a:pPr>
            <a:endParaRPr sz="32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/>
              <a:t>✅ </a:t>
            </a: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1800" b="1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Measure the total number of patients visiting the ER daily.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sz="3200" dirty="0"/>
              <a:t>✅ </a:t>
            </a:r>
            <a:r>
              <a:rPr lang="en-US" sz="2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lang="en-US" sz="2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600" b="1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/>
              <a:t>Calculate the average time patients wait before being attended to by a medical professional.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2500" dirty="0"/>
          </a:p>
          <a:p>
            <a:pPr marL="0" indent="0">
              <a:buNone/>
            </a:pPr>
            <a:r>
              <a:rPr sz="3300" dirty="0"/>
              <a:t>✅</a:t>
            </a:r>
            <a:r>
              <a:rPr sz="2200" dirty="0"/>
              <a:t> </a:t>
            </a:r>
            <a:r>
              <a:rPr lang="en-US" sz="29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lang="en-US" sz="29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900" b="1" dirty="0">
              <a:solidFill>
                <a:srgbClr val="000000"/>
              </a:solidFill>
              <a:latin typeface="Noto Sans Symbols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Noto Sans Symbols"/>
              </a:rPr>
              <a:t>	</a:t>
            </a:r>
            <a:r>
              <a:rPr lang="en-US" sz="2600" dirty="0"/>
              <a:t>Analyze the average satisfaction score of patients on a daily basis to 	evaluate the quality of service provided.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IN" sz="4400" dirty="0"/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sz="3300" dirty="0"/>
              <a:t>✅</a:t>
            </a:r>
            <a:r>
              <a:rPr sz="3600" dirty="0"/>
              <a:t> </a:t>
            </a:r>
            <a:r>
              <a:rPr lang="en-US" sz="2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lang="en-US" sz="25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sz="2500" b="1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sz="2600" dirty="0"/>
              <a:t>Count the number of patients referred to specific departments from 	the ER each day.</a:t>
            </a:r>
            <a:endParaRPr sz="2600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3C432-A6A3-4718-AA77-EBABAF3D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0"/>
            <a:ext cx="7704667" cy="1017269"/>
          </a:xfrm>
        </p:spPr>
        <p:txBody>
          <a:bodyPr/>
          <a:lstStyle/>
          <a:p>
            <a:r>
              <a:rPr lang="en-IN" sz="1800" b="1" i="0" u="none" strike="noStrike" dirty="0">
                <a:solidFill>
                  <a:srgbClr val="2E75B5"/>
                </a:solidFill>
                <a:effectLst/>
                <a:latin typeface="Arial Rounded"/>
              </a:rPr>
              <a:t>BUSINESS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28F9C-409F-41CF-B923-11604341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74470"/>
            <a:ext cx="7704667" cy="452534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Arial Rounded"/>
              </a:rPr>
              <a:t>Dashboard 1: Monthly View 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Objective: </a:t>
            </a: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Monitor key metrics and trends on a month-by-month basis to identify patterns and areas for improvement.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Charts to Develop:</a:t>
            </a:r>
            <a:endParaRPr lang="en-US" b="0" dirty="0">
              <a:effectLst/>
            </a:endParaRP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Admission Status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Track admitted vs. non-admitted patients.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Age Distribution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Group patients by 10-year age intervals.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Department Referrals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Analyze referral trends across different departments.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Timeliness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Measure the percentage of patients seen within 30 minutes.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Gender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Visualize patient distribution by gender.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Racial Demographics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Analyze patient data by race.</a:t>
            </a: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 Analysis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Assess patient volume by day and hour.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639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7A6D-588C-4EDB-9CE0-17F85221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91440"/>
            <a:ext cx="7704667" cy="1097279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E75B5"/>
                </a:solidFill>
                <a:effectLst/>
                <a:latin typeface="Arial Rounded"/>
              </a:rPr>
              <a:t>BUSINESS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E9D0-9A0B-4743-B202-BF5D23373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754380"/>
            <a:ext cx="7704667" cy="5245436"/>
          </a:xfrm>
        </p:spPr>
        <p:txBody>
          <a:bodyPr/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Arial Rounded"/>
              </a:rPr>
              <a:t>Dashboard 2: Consolidated View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Arial Rounded"/>
              </a:rPr>
              <a:t> </a:t>
            </a: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Objective: </a:t>
            </a: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Provide a holistic summary of hospital performance for a selected date range.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Charts to Develop:</a:t>
            </a:r>
            <a:endParaRPr lang="en-US" b="0" dirty="0">
              <a:effectLst/>
            </a:endParaRPr>
          </a:p>
          <a:p>
            <a:pPr marL="3175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Similar metrics as the Monthly View,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0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1201-F87C-434F-8F13-3AD257EE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0"/>
            <a:ext cx="7704667" cy="1474470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dirty="0">
                <a:solidFill>
                  <a:srgbClr val="2E75B5"/>
                </a:solidFill>
                <a:effectLst/>
                <a:latin typeface="Arial Rounded"/>
              </a:rPr>
              <a:t>BUSINESS REQUIREMENTS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CF4C8-8DF9-4D10-B1E1-1D15D585D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348740"/>
            <a:ext cx="7704667" cy="4651076"/>
          </a:xfrm>
        </p:spPr>
        <p:txBody>
          <a:bodyPr>
            <a:normAutofit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Arial Rounded"/>
              </a:rPr>
              <a:t>Dashboard 3: Patient Details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Objective: </a:t>
            </a:r>
            <a:r>
              <a:rPr lang="en-US" sz="1800" b="1" i="0" u="none" strike="noStrike" dirty="0">
                <a:solidFill>
                  <a:srgbClr val="1E4E79"/>
                </a:solidFill>
                <a:effectLst/>
                <a:latin typeface="Calibri" panose="020F0502020204030204" pitchFamily="34" charset="0"/>
              </a:rPr>
              <a:t>Offer granular insights into patient-level data to enable detailed analysis and troubleshooting.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 Rounded"/>
              </a:rPr>
              <a:t>Charts to Develop: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grid displaying essential fields:</a:t>
            </a:r>
            <a:endParaRPr lang="en-US" b="0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ID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Full Name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Gender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Age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Admission Date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Patient Race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Wait Time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Department Referral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Admission Status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38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Patient Admission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Breakdown:</a:t>
            </a:r>
          </a:p>
          <a:p>
            <a:pPr marL="0" indent="0">
              <a:buNone/>
            </a:pPr>
            <a:r>
              <a:rPr dirty="0"/>
              <a:t>- Not Admitted: 242 (50.52%)</a:t>
            </a:r>
          </a:p>
          <a:p>
            <a:pPr marL="0" indent="0">
              <a:buNone/>
            </a:pPr>
            <a:r>
              <a:rPr dirty="0"/>
              <a:t>- Admitted: 237 (49.48%)</a:t>
            </a:r>
          </a:p>
          <a:p>
            <a:endParaRPr dirty="0"/>
          </a:p>
          <a:p>
            <a:r>
              <a:rPr dirty="0"/>
              <a:t>Shows the proportion of patients who were admitted versus those who weren’t.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Patient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Age Group Distribution:</a:t>
            </a:r>
          </a:p>
          <a:p>
            <a:pPr marL="0" indent="0">
              <a:buNone/>
            </a:pPr>
            <a:r>
              <a:rPr dirty="0"/>
              <a:t>- Highest: 10-19 years (75 patients)</a:t>
            </a:r>
          </a:p>
          <a:p>
            <a:pPr marL="0" indent="0">
              <a:buNone/>
            </a:pPr>
            <a:r>
              <a:rPr dirty="0"/>
              <a:t>- Lowest: 40-49 years (43 patients)</a:t>
            </a:r>
          </a:p>
          <a:p>
            <a:endParaRPr dirty="0"/>
          </a:p>
          <a:p>
            <a:r>
              <a:rPr dirty="0"/>
              <a:t>Gender Breakdown:</a:t>
            </a:r>
          </a:p>
          <a:p>
            <a:pPr marL="0" indent="0">
              <a:buNone/>
            </a:pPr>
            <a:r>
              <a:rPr dirty="0"/>
              <a:t>- Male: 49.06%</a:t>
            </a:r>
          </a:p>
          <a:p>
            <a:pPr marL="0" indent="0">
              <a:buNone/>
            </a:pPr>
            <a:r>
              <a:rPr dirty="0"/>
              <a:t>- Female: 50.73%</a:t>
            </a:r>
          </a:p>
          <a:p>
            <a:endParaRPr dirty="0"/>
          </a:p>
          <a:p>
            <a:r>
              <a:rPr dirty="0"/>
              <a:t>Helps in resource allocation and targeted healthcare services.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160</TotalTime>
  <Words>711</Words>
  <Application>Microsoft Office PowerPoint</Application>
  <PresentationFormat>On-screen Show (4:3)</PresentationFormat>
  <Paragraphs>126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</vt:lpstr>
      <vt:lpstr>Calibri</vt:lpstr>
      <vt:lpstr>Corbel</vt:lpstr>
      <vt:lpstr>Noto Sans Symbols</vt:lpstr>
      <vt:lpstr>Parallax</vt:lpstr>
      <vt:lpstr>Hospital Emergency Room Dashboard</vt:lpstr>
      <vt:lpstr>PowerPoint Presentation</vt:lpstr>
      <vt:lpstr>Introduction</vt:lpstr>
      <vt:lpstr>Key Metrics Overview</vt:lpstr>
      <vt:lpstr>BUSINESS REQUIREMENTS</vt:lpstr>
      <vt:lpstr>BUSINESS REQUIREMENTS</vt:lpstr>
      <vt:lpstr>BUSINESS REQUIREMENTS </vt:lpstr>
      <vt:lpstr>Patient Admission Status</vt:lpstr>
      <vt:lpstr>Patient Demographics</vt:lpstr>
      <vt:lpstr>Patient Flow Analysis</vt:lpstr>
      <vt:lpstr>Department Referral Analysis</vt:lpstr>
      <vt:lpstr>Patient Race Demographics</vt:lpstr>
      <vt:lpstr>Target Audience</vt:lpstr>
      <vt:lpstr>Interactive Features &amp; Filters</vt:lpstr>
      <vt:lpstr>Insights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Emergency Room Dashboard</dc:title>
  <dc:subject/>
  <dc:creator/>
  <cp:keywords/>
  <dc:description>generated using python-pptx</dc:description>
  <cp:lastModifiedBy>Radhika</cp:lastModifiedBy>
  <cp:revision>12</cp:revision>
  <dcterms:created xsi:type="dcterms:W3CDTF">2013-01-27T09:14:16Z</dcterms:created>
  <dcterms:modified xsi:type="dcterms:W3CDTF">2025-03-20T08:54:15Z</dcterms:modified>
  <cp:category/>
</cp:coreProperties>
</file>