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40" r:id="rId2"/>
  </p:sldMasterIdLst>
  <p:sldIdLst>
    <p:sldId id="256" r:id="rId3"/>
    <p:sldId id="257" r:id="rId4"/>
    <p:sldId id="258" r:id="rId5"/>
    <p:sldId id="260" r:id="rId6"/>
    <p:sldId id="259"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7569B974-D92C-4D39-AA96-E8C776CF40A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7569B974-D92C-4D39-AA96-E8C776CF40A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7569B974-D92C-4D39-AA96-E8C776CF40A2}"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7569B974-D92C-4D39-AA96-E8C776CF40A2}"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7569B974-D92C-4D39-AA96-E8C776CF40A2}"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8" name="Slide Number Placeholder 7"/>
          <p:cNvSpPr>
            <a:spLocks noGrp="1"/>
          </p:cNvSpPr>
          <p:nvPr>
            <p:ph type="sldNum" sz="quarter" idx="11"/>
          </p:nvPr>
        </p:nvSpPr>
        <p:spPr/>
        <p:txBody>
          <a:bodyPr/>
          <a:lstStyle/>
          <a:p>
            <a:fld id="{7569B974-D92C-4D39-AA96-E8C776CF40A2}"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02833-1FFE-4754-B372-95D7868C3CB5}" type="datetimeFigureOut">
              <a:rPr lang="en-US" smtClean="0"/>
              <a:pPr/>
              <a:t>27/03/2022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7569B974-D92C-4D39-AA96-E8C776CF40A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4902833-1FFE-4754-B372-95D7868C3CB5}" type="datetimeFigureOut">
              <a:rPr lang="en-US" smtClean="0"/>
              <a:pPr/>
              <a:t>27/03/2022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9B974-D92C-4D39-AA96-E8C776CF40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4902833-1FFE-4754-B372-95D7868C3CB5}" type="datetimeFigureOut">
              <a:rPr lang="en-US" smtClean="0"/>
              <a:pPr/>
              <a:t>27/03/2022</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569B974-D92C-4D39-AA96-E8C776CF40A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4902833-1FFE-4754-B372-95D7868C3CB5}" type="datetimeFigureOut">
              <a:rPr lang="en-US" smtClean="0"/>
              <a:pPr/>
              <a:t>27/03/2022</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569B974-D92C-4D39-AA96-E8C776CF40A2}"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458200" cy="1904999"/>
          </a:xfrm>
        </p:spPr>
        <p:txBody>
          <a:bodyPr>
            <a:normAutofit fontScale="90000"/>
          </a:bodyPr>
          <a:lstStyle/>
          <a:p>
            <a:pPr algn="ctr"/>
            <a:r>
              <a:rPr lang="en-US" sz="2800" dirty="0" smtClean="0">
                <a:latin typeface="Bahnschrift SemiBold" pitchFamily="34" charset="0"/>
              </a:rPr>
              <a:t/>
            </a:r>
            <a:br>
              <a:rPr lang="en-US" sz="2800" dirty="0" smtClean="0">
                <a:latin typeface="Bahnschrift SemiBold" pitchFamily="34" charset="0"/>
              </a:rPr>
            </a:br>
            <a:r>
              <a:rPr lang="en-US" sz="3600" dirty="0" smtClean="0">
                <a:solidFill>
                  <a:schemeClr val="tx2">
                    <a:lumMod val="50000"/>
                  </a:schemeClr>
                </a:solidFill>
                <a:latin typeface="Bahnschrift SemiBold" pitchFamily="34" charset="0"/>
              </a:rPr>
              <a:t>JAWAHARLAL NEHRU UNIVERSITY,DELHI</a:t>
            </a:r>
            <a:r>
              <a:rPr lang="en-US" sz="2700" dirty="0" smtClean="0">
                <a:solidFill>
                  <a:schemeClr val="tx2">
                    <a:lumMod val="50000"/>
                  </a:schemeClr>
                </a:solidFill>
                <a:latin typeface="Bahnschrift SemiBold" pitchFamily="34" charset="0"/>
              </a:rPr>
              <a:t/>
            </a:r>
            <a:br>
              <a:rPr lang="en-US" sz="2700" dirty="0" smtClean="0">
                <a:solidFill>
                  <a:schemeClr val="tx2">
                    <a:lumMod val="50000"/>
                  </a:schemeClr>
                </a:solidFill>
                <a:latin typeface="Bahnschrift SemiBold" pitchFamily="34" charset="0"/>
              </a:rPr>
            </a:br>
            <a:r>
              <a:rPr lang="en-US" sz="2700" dirty="0" smtClean="0">
                <a:solidFill>
                  <a:schemeClr val="tx2">
                    <a:lumMod val="50000"/>
                  </a:schemeClr>
                </a:solidFill>
                <a:latin typeface="Bahnschrift SemiBold" pitchFamily="34" charset="0"/>
              </a:rPr>
              <a:t>SCHOOL OF COMPUTER &amp; SYSTEM SCIENCES</a:t>
            </a:r>
            <a:r>
              <a:rPr lang="en-US" sz="2200" dirty="0" smtClean="0">
                <a:latin typeface="Bahnschrift SemiBold" pitchFamily="34" charset="0"/>
              </a:rPr>
              <a:t/>
            </a:r>
            <a:br>
              <a:rPr lang="en-US" sz="2200" dirty="0" smtClean="0">
                <a:latin typeface="Bahnschrift SemiBold" pitchFamily="34" charset="0"/>
              </a:rPr>
            </a:br>
            <a:r>
              <a:rPr lang="en-US" sz="2000" dirty="0">
                <a:latin typeface="Bahnschrift SemiBold" pitchFamily="34" charset="0"/>
              </a:rPr>
              <a:t/>
            </a:r>
            <a:br>
              <a:rPr lang="en-US" sz="2000" dirty="0">
                <a:latin typeface="Bahnschrift SemiBold" pitchFamily="34" charset="0"/>
              </a:rPr>
            </a:br>
            <a:endParaRPr lang="en-US" sz="2000" dirty="0">
              <a:latin typeface="Bahnschrift SemiBold" pitchFamily="34" charset="0"/>
            </a:endParaRPr>
          </a:p>
        </p:txBody>
      </p:sp>
      <p:pic>
        <p:nvPicPr>
          <p:cNvPr id="1026" name="Picture 2"/>
          <p:cNvPicPr>
            <a:picLocks noChangeAspect="1" noChangeArrowheads="1"/>
          </p:cNvPicPr>
          <p:nvPr/>
        </p:nvPicPr>
        <p:blipFill>
          <a:blip r:embed="rId2"/>
          <a:srcRect/>
          <a:stretch>
            <a:fillRect/>
          </a:stretch>
        </p:blipFill>
        <p:spPr bwMode="auto">
          <a:xfrm>
            <a:off x="3657599" y="1295401"/>
            <a:ext cx="1295401" cy="1917772"/>
          </a:xfrm>
          <a:prstGeom prst="rect">
            <a:avLst/>
          </a:prstGeom>
          <a:noFill/>
          <a:ln w="9525">
            <a:noFill/>
            <a:miter lim="800000"/>
            <a:headEnd/>
            <a:tailEnd/>
          </a:ln>
          <a:effectLst/>
        </p:spPr>
      </p:pic>
      <p:sp>
        <p:nvSpPr>
          <p:cNvPr id="5" name="TextBox 4"/>
          <p:cNvSpPr txBox="1"/>
          <p:nvPr/>
        </p:nvSpPr>
        <p:spPr>
          <a:xfrm>
            <a:off x="533400" y="3352800"/>
            <a:ext cx="7315200" cy="2862322"/>
          </a:xfrm>
          <a:prstGeom prst="rect">
            <a:avLst/>
          </a:prstGeom>
          <a:noFill/>
        </p:spPr>
        <p:txBody>
          <a:bodyPr wrap="square" rtlCol="0">
            <a:spAutoFit/>
          </a:bodyPr>
          <a:lstStyle/>
          <a:p>
            <a:pPr algn="just"/>
            <a:r>
              <a:rPr lang="en-US" sz="2000" b="1" dirty="0" smtClean="0">
                <a:solidFill>
                  <a:schemeClr val="tx1">
                    <a:lumMod val="95000"/>
                  </a:schemeClr>
                </a:solidFill>
                <a:latin typeface="Georgia" pitchFamily="18" charset="0"/>
                <a:ea typeface="Cambria Math" pitchFamily="18" charset="0"/>
              </a:rPr>
              <a:t>NAME – HARSHITA  CHOURASIYA</a:t>
            </a:r>
          </a:p>
          <a:p>
            <a:pPr algn="just"/>
            <a:endParaRPr lang="en-US" sz="2000" b="1" dirty="0">
              <a:solidFill>
                <a:schemeClr val="tx1">
                  <a:lumMod val="95000"/>
                </a:schemeClr>
              </a:solidFill>
              <a:latin typeface="Georgia" pitchFamily="18" charset="0"/>
              <a:ea typeface="Cambria Math" pitchFamily="18" charset="0"/>
            </a:endParaRPr>
          </a:p>
          <a:p>
            <a:pPr algn="just"/>
            <a:r>
              <a:rPr lang="en-US" sz="2000" b="1" dirty="0" smtClean="0">
                <a:solidFill>
                  <a:schemeClr val="tx1">
                    <a:lumMod val="95000"/>
                  </a:schemeClr>
                </a:solidFill>
                <a:latin typeface="Georgia" pitchFamily="18" charset="0"/>
                <a:ea typeface="Cambria Math" pitchFamily="18" charset="0"/>
              </a:rPr>
              <a:t>ENROLLMENT NO.-  21/10/JC/035</a:t>
            </a:r>
          </a:p>
          <a:p>
            <a:pPr algn="just"/>
            <a:endParaRPr lang="en-US" sz="2000" b="1" dirty="0">
              <a:solidFill>
                <a:schemeClr val="tx1">
                  <a:lumMod val="95000"/>
                </a:schemeClr>
              </a:solidFill>
              <a:latin typeface="Georgia" pitchFamily="18" charset="0"/>
              <a:ea typeface="Cambria Math" pitchFamily="18" charset="0"/>
            </a:endParaRPr>
          </a:p>
          <a:p>
            <a:pPr algn="just"/>
            <a:r>
              <a:rPr lang="en-US" sz="2000" b="1" dirty="0" smtClean="0">
                <a:solidFill>
                  <a:schemeClr val="tx1">
                    <a:lumMod val="95000"/>
                  </a:schemeClr>
                </a:solidFill>
                <a:latin typeface="Georgia" pitchFamily="18" charset="0"/>
                <a:ea typeface="Cambria Math" pitchFamily="18" charset="0"/>
              </a:rPr>
              <a:t>SUBJECT-PROGRAMMING IN  C (CS-401)</a:t>
            </a:r>
          </a:p>
          <a:p>
            <a:pPr algn="just"/>
            <a:endParaRPr lang="en-US" sz="2000" b="1" dirty="0">
              <a:solidFill>
                <a:schemeClr val="tx1">
                  <a:lumMod val="95000"/>
                </a:schemeClr>
              </a:solidFill>
              <a:latin typeface="Georgia" pitchFamily="18" charset="0"/>
              <a:ea typeface="Cambria Math" pitchFamily="18" charset="0"/>
            </a:endParaRPr>
          </a:p>
          <a:p>
            <a:pPr algn="just"/>
            <a:r>
              <a:rPr lang="en-US" sz="2000" b="1" dirty="0" smtClean="0">
                <a:solidFill>
                  <a:schemeClr val="tx1">
                    <a:lumMod val="95000"/>
                  </a:schemeClr>
                </a:solidFill>
                <a:latin typeface="Georgia" pitchFamily="18" charset="0"/>
                <a:ea typeface="Cambria Math" pitchFamily="18" charset="0"/>
              </a:rPr>
              <a:t>PROJECT TOPIC- TIC TAC TOE  GAME</a:t>
            </a:r>
          </a:p>
          <a:p>
            <a:pPr algn="just"/>
            <a:endParaRPr lang="en-US" sz="2000" b="1" dirty="0">
              <a:solidFill>
                <a:schemeClr val="tx1">
                  <a:lumMod val="95000"/>
                </a:schemeClr>
              </a:solidFill>
              <a:latin typeface="Georgia" pitchFamily="18" charset="0"/>
              <a:ea typeface="Cambria Math" pitchFamily="18" charset="0"/>
            </a:endParaRPr>
          </a:p>
          <a:p>
            <a:pPr algn="just"/>
            <a:r>
              <a:rPr lang="en-US" sz="2000" b="1" dirty="0" smtClean="0">
                <a:solidFill>
                  <a:schemeClr val="tx1">
                    <a:lumMod val="95000"/>
                  </a:schemeClr>
                </a:solidFill>
                <a:latin typeface="Georgia" pitchFamily="18" charset="0"/>
                <a:ea typeface="Cambria Math" pitchFamily="18" charset="0"/>
              </a:rPr>
              <a:t>SUMBITTED TO- DR. PIYUSH PRATAP SINGH S</a:t>
            </a:r>
            <a:r>
              <a:rPr lang="en-US" b="1" dirty="0" smtClean="0">
                <a:solidFill>
                  <a:schemeClr val="tx1">
                    <a:lumMod val="95000"/>
                  </a:schemeClr>
                </a:solidFill>
                <a:latin typeface="Georgia" pitchFamily="18" charset="0"/>
                <a:ea typeface="Cambria Math" pitchFamily="18" charset="0"/>
              </a:rPr>
              <a:t>IR</a:t>
            </a:r>
            <a:endParaRPr lang="en-US" b="1" dirty="0">
              <a:solidFill>
                <a:schemeClr val="tx1">
                  <a:lumMod val="95000"/>
                </a:schemeClr>
              </a:solidFill>
              <a:latin typeface="Georgia" pitchFamily="18" charset="0"/>
              <a:ea typeface="Cambria Math"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371600"/>
          </a:xfrm>
        </p:spPr>
        <p:txBody>
          <a:bodyPr>
            <a:normAutofit fontScale="90000"/>
          </a:bodyPr>
          <a:lstStyle/>
          <a:p>
            <a:r>
              <a:rPr lang="en-US" sz="4400" dirty="0" smtClean="0"/>
              <a:t/>
            </a:r>
            <a:br>
              <a:rPr lang="en-US" sz="4400" dirty="0" smtClean="0"/>
            </a:br>
            <a:r>
              <a:rPr lang="en-US" sz="4400" dirty="0" smtClean="0"/>
              <a:t/>
            </a:r>
            <a:br>
              <a:rPr lang="en-US" sz="4400" dirty="0" smtClean="0"/>
            </a:br>
            <a:r>
              <a:rPr lang="en-US" sz="4400" dirty="0" smtClean="0"/>
              <a:t>TIC TAC TOE GAME</a:t>
            </a:r>
            <a:endParaRPr lang="en-US" sz="4400" dirty="0"/>
          </a:p>
        </p:txBody>
      </p:sp>
      <p:pic>
        <p:nvPicPr>
          <p:cNvPr id="2050" name="Picture 2"/>
          <p:cNvPicPr>
            <a:picLocks noGrp="1" noChangeAspect="1" noChangeArrowheads="1"/>
          </p:cNvPicPr>
          <p:nvPr>
            <p:ph idx="1"/>
          </p:nvPr>
        </p:nvPicPr>
        <p:blipFill>
          <a:blip r:embed="rId2"/>
          <a:stretch>
            <a:fillRect/>
          </a:stretch>
        </p:blipFill>
        <p:spPr bwMode="auto">
          <a:xfrm>
            <a:off x="3238676" y="4562676"/>
            <a:ext cx="2819048" cy="1609524"/>
          </a:xfrm>
          <a:prstGeom prst="rect">
            <a:avLst/>
          </a:prstGeom>
          <a:noFill/>
          <a:ln w="9525">
            <a:noFill/>
            <a:miter lim="800000"/>
            <a:headEnd/>
            <a:tailEnd/>
          </a:ln>
          <a:effectLst/>
        </p:spPr>
      </p:pic>
      <p:sp>
        <p:nvSpPr>
          <p:cNvPr id="5" name="TextBox 4"/>
          <p:cNvSpPr txBox="1"/>
          <p:nvPr/>
        </p:nvSpPr>
        <p:spPr>
          <a:xfrm>
            <a:off x="304800" y="1447800"/>
            <a:ext cx="8610600" cy="2677656"/>
          </a:xfrm>
          <a:prstGeom prst="rect">
            <a:avLst/>
          </a:prstGeom>
          <a:noFill/>
        </p:spPr>
        <p:txBody>
          <a:bodyPr wrap="square" rtlCol="0">
            <a:spAutoFit/>
          </a:bodyPr>
          <a:lstStyle/>
          <a:p>
            <a:r>
              <a:rPr lang="en-US" sz="2400" dirty="0" smtClean="0">
                <a:latin typeface="Cambria Math" pitchFamily="18" charset="0"/>
                <a:ea typeface="Cambria Math" pitchFamily="18" charset="0"/>
              </a:rPr>
              <a:t>Tic tac toe ,noughts and crosses or Xs and Os is a  paper pencil game for two players who  take turns marking the spaces in n*n grid with X or O . I have tried to design this game using C programming and uses 3*3 grid in it. The player who succeeds in placing three of their marks in horizontal, vertical or diagonal row is the winner and in case if none of the player placed three of  their marks then draw occurs.</a:t>
            </a:r>
            <a:endParaRPr lang="en-US"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normAutofit/>
          </a:bodyPr>
          <a:lstStyle/>
          <a:p>
            <a:pPr algn="just"/>
            <a:r>
              <a:rPr lang="en-US" sz="3200" dirty="0" smtClean="0"/>
              <a:t>Function used in program</a:t>
            </a:r>
            <a:endParaRPr lang="en-US" sz="3200" dirty="0"/>
          </a:p>
        </p:txBody>
      </p:sp>
      <p:sp>
        <p:nvSpPr>
          <p:cNvPr id="6" name="Content Placeholder 5"/>
          <p:cNvSpPr>
            <a:spLocks noGrp="1"/>
          </p:cNvSpPr>
          <p:nvPr>
            <p:ph idx="1"/>
          </p:nvPr>
        </p:nvSpPr>
        <p:spPr>
          <a:xfrm>
            <a:off x="152400" y="1676400"/>
            <a:ext cx="8534400" cy="1371600"/>
          </a:xfrm>
        </p:spPr>
        <p:txBody>
          <a:bodyPr>
            <a:normAutofit fontScale="92500" lnSpcReduction="20000"/>
          </a:bodyPr>
          <a:lstStyle/>
          <a:p>
            <a:pPr>
              <a:buFont typeface="Wingdings" pitchFamily="2" charset="2"/>
              <a:buChar char="Ø"/>
            </a:pPr>
            <a:r>
              <a:rPr lang="en-US" sz="3000" dirty="0" smtClean="0"/>
              <a:t> </a:t>
            </a:r>
            <a:r>
              <a:rPr lang="en-US" sz="3500" dirty="0" smtClean="0"/>
              <a:t>board()</a:t>
            </a:r>
          </a:p>
          <a:p>
            <a:pPr algn="just">
              <a:buNone/>
            </a:pPr>
            <a:r>
              <a:rPr lang="en-US" sz="2200" dirty="0" smtClean="0"/>
              <a:t>This function is Created for the appearance of the Game and to inform that for Player 1  X is given and for Player 2  O is given.</a:t>
            </a:r>
          </a:p>
          <a:p>
            <a:pPr algn="just">
              <a:buNone/>
            </a:pPr>
            <a:r>
              <a:rPr lang="en-US" sz="2200" dirty="0" smtClean="0"/>
              <a:t>                           Player 1 (X)  -  Player 2 (O)</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2143408" y="3124201"/>
            <a:ext cx="2580992" cy="2145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152400" y="685800"/>
            <a:ext cx="8534400" cy="22098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itchFamily="2" charset="2"/>
              <a:buChar char="Ø"/>
              <a:tabLst/>
              <a:defRPr/>
            </a:pPr>
            <a:r>
              <a:rPr lang="en-US" sz="3000" dirty="0" smtClean="0"/>
              <a:t>main</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 main function</a:t>
            </a:r>
            <a:r>
              <a:rPr kumimoji="0" lang="en-US" sz="2400" b="0" i="0" u="none" strike="noStrike" kern="1200" cap="none" spc="0" normalizeH="0" noProof="0" dirty="0" smtClean="0">
                <a:ln>
                  <a:noFill/>
                </a:ln>
                <a:solidFill>
                  <a:schemeClr val="tx1"/>
                </a:solidFill>
                <a:effectLst/>
                <a:uLnTx/>
                <a:uFillTx/>
                <a:latin typeface="+mn-lt"/>
                <a:ea typeface="+mn-ea"/>
                <a:cs typeface="+mn-cs"/>
              </a:rPr>
              <a:t> player is initialized as 1 so </a:t>
            </a:r>
            <a:r>
              <a:rPr kumimoji="0" lang="en-US" sz="2400" b="0" i="0" u="none" strike="noStrike" kern="1200" cap="none" spc="0" normalizeH="0" noProof="0" dirty="0" err="1" smtClean="0">
                <a:ln>
                  <a:noFill/>
                </a:ln>
                <a:solidFill>
                  <a:schemeClr val="tx1"/>
                </a:solidFill>
                <a:effectLst/>
                <a:uLnTx/>
                <a:uFillTx/>
                <a:latin typeface="+mn-lt"/>
                <a:ea typeface="+mn-ea"/>
                <a:cs typeface="+mn-cs"/>
              </a:rPr>
              <a:t>th</a:t>
            </a:r>
            <a:r>
              <a:rPr lang="en-US" sz="2400" dirty="0" smtClean="0"/>
              <a:t>e game started with player 1 .then Do while loop </a:t>
            </a:r>
            <a:r>
              <a:rPr lang="en-US" sz="2400" dirty="0" smtClean="0"/>
              <a:t>is applied so that the board display first then it take value from the loop and change it accordingly. and </a:t>
            </a:r>
            <a:r>
              <a:rPr lang="en-US" sz="2400" dirty="0" smtClean="0"/>
              <a:t>there is condition given to check whether the player is 1 or 2</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400" b="0" i="0" u="none" strike="noStrike" kern="1200" cap="none" spc="0" normalizeH="0" noProof="0" dirty="0" smtClean="0">
                <a:ln>
                  <a:noFill/>
                </a:ln>
                <a:solidFill>
                  <a:schemeClr val="tx1"/>
                </a:solidFill>
                <a:effectLst/>
                <a:uLnTx/>
                <a:uFillTx/>
                <a:latin typeface="+mn-lt"/>
                <a:ea typeface="+mn-ea"/>
                <a:cs typeface="+mn-cs"/>
              </a:rPr>
              <a:t> it a player 1 then the number selected by the player 1 turns to be  X. and for player 2 it turns into 0. and every time when player select any </a:t>
            </a:r>
            <a:r>
              <a:rPr kumimoji="0" lang="en-US" sz="2400" b="0" i="0" u="none" strike="noStrike" kern="1200" cap="none" spc="0" normalizeH="0" noProof="0" dirty="0" smtClean="0">
                <a:ln>
                  <a:noFill/>
                </a:ln>
                <a:solidFill>
                  <a:schemeClr val="tx1"/>
                </a:solidFill>
                <a:effectLst/>
                <a:uLnTx/>
                <a:uFillTx/>
                <a:latin typeface="+mn-lt"/>
                <a:ea typeface="+mn-ea"/>
                <a:cs typeface="+mn-cs"/>
              </a:rPr>
              <a:t>number it </a:t>
            </a:r>
            <a:r>
              <a:rPr kumimoji="0" lang="en-US" sz="2400" b="0" i="0" u="none" strike="noStrike" kern="1200" cap="none" spc="0" normalizeH="0" noProof="0" dirty="0" smtClean="0">
                <a:ln>
                  <a:noFill/>
                </a:ln>
                <a:solidFill>
                  <a:schemeClr val="tx1"/>
                </a:solidFill>
                <a:effectLst/>
                <a:uLnTx/>
                <a:uFillTx/>
                <a:latin typeface="+mn-lt"/>
                <a:ea typeface="+mn-ea"/>
                <a:cs typeface="+mn-cs"/>
              </a:rPr>
              <a:t>checks the winning condition too by calling </a:t>
            </a:r>
            <a:r>
              <a:rPr kumimoji="0" lang="en-US" sz="2400" b="0" i="0" u="none" strike="noStrike" kern="1200" cap="none" spc="0" normalizeH="0" noProof="0" dirty="0" err="1" smtClean="0">
                <a:ln>
                  <a:noFill/>
                </a:ln>
                <a:solidFill>
                  <a:schemeClr val="tx1"/>
                </a:solidFill>
                <a:effectLst/>
                <a:uLnTx/>
                <a:uFillTx/>
                <a:latin typeface="+mn-lt"/>
                <a:ea typeface="+mn-ea"/>
                <a:cs typeface="+mn-cs"/>
              </a:rPr>
              <a:t>checkwin</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smtClean="0">
                <a:ln>
                  <a:noFill/>
                </a:ln>
                <a:solidFill>
                  <a:schemeClr val="tx1"/>
                </a:solidFill>
                <a:effectLst/>
                <a:uLnTx/>
                <a:uFillTx/>
                <a:latin typeface="+mn-lt"/>
                <a:ea typeface="+mn-ea"/>
                <a:cs typeface="+mn-cs"/>
              </a:rPr>
              <a:t>function.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438400" y="2679680"/>
            <a:ext cx="4419600" cy="3416320"/>
          </a:xfrm>
          <a:prstGeom prst="rect">
            <a:avLst/>
          </a:prstGeom>
        </p:spPr>
        <p:txBody>
          <a:bodyPr wrap="square">
            <a:spAutoFit/>
          </a:bodyPr>
          <a:lstStyle/>
          <a:p>
            <a:endParaRPr lang="en-US" dirty="0" smtClean="0"/>
          </a:p>
          <a:p>
            <a:r>
              <a:rPr lang="en-US" dirty="0" smtClean="0"/>
              <a:t>     </a:t>
            </a:r>
            <a:r>
              <a:rPr lang="en-US" dirty="0" smtClean="0"/>
              <a:t> | </a:t>
            </a:r>
            <a:r>
              <a:rPr lang="en-US" dirty="0" smtClean="0"/>
              <a:t>    </a:t>
            </a:r>
            <a:r>
              <a:rPr lang="en-US" dirty="0" smtClean="0"/>
              <a:t> |</a:t>
            </a:r>
            <a:endParaRPr lang="en-US" dirty="0" smtClean="0"/>
          </a:p>
          <a:p>
            <a:r>
              <a:rPr lang="en-US" dirty="0" smtClean="0"/>
              <a:t>  1  |  X  |  3</a:t>
            </a:r>
          </a:p>
          <a:p>
            <a:r>
              <a:rPr lang="en-US" dirty="0" smtClean="0"/>
              <a:t>___|__ |_____</a:t>
            </a:r>
            <a:endParaRPr lang="en-US" dirty="0" smtClean="0"/>
          </a:p>
          <a:p>
            <a:r>
              <a:rPr lang="en-US" dirty="0" smtClean="0"/>
              <a:t>    </a:t>
            </a:r>
            <a:r>
              <a:rPr lang="en-US" dirty="0" smtClean="0"/>
              <a:t>  </a:t>
            </a:r>
            <a:r>
              <a:rPr lang="en-US" dirty="0" smtClean="0"/>
              <a:t> |     |</a:t>
            </a:r>
          </a:p>
          <a:p>
            <a:r>
              <a:rPr lang="en-US" dirty="0" smtClean="0"/>
              <a:t>  4  </a:t>
            </a:r>
            <a:r>
              <a:rPr lang="en-US" dirty="0" smtClean="0"/>
              <a:t> | </a:t>
            </a:r>
            <a:r>
              <a:rPr lang="en-US" dirty="0" smtClean="0"/>
              <a:t> O </a:t>
            </a:r>
            <a:r>
              <a:rPr lang="en-US" dirty="0" smtClean="0"/>
              <a:t>| </a:t>
            </a:r>
            <a:r>
              <a:rPr lang="en-US" dirty="0" smtClean="0"/>
              <a:t> 6</a:t>
            </a:r>
          </a:p>
          <a:p>
            <a:r>
              <a:rPr lang="en-US" dirty="0" smtClean="0"/>
              <a:t>___|___|_____</a:t>
            </a:r>
            <a:endParaRPr lang="en-US" dirty="0" smtClean="0"/>
          </a:p>
          <a:p>
            <a:r>
              <a:rPr lang="en-US" dirty="0" smtClean="0"/>
              <a:t>     </a:t>
            </a:r>
            <a:r>
              <a:rPr lang="en-US" dirty="0" smtClean="0"/>
              <a:t>  | </a:t>
            </a:r>
            <a:r>
              <a:rPr lang="en-US" dirty="0" smtClean="0"/>
              <a:t>    </a:t>
            </a:r>
            <a:r>
              <a:rPr lang="en-US" dirty="0" smtClean="0"/>
              <a:t> | </a:t>
            </a:r>
            <a:r>
              <a:rPr lang="en-US" dirty="0" smtClean="0"/>
              <a:t>    </a:t>
            </a:r>
          </a:p>
          <a:p>
            <a:r>
              <a:rPr lang="en-US" dirty="0" smtClean="0"/>
              <a:t>  7  </a:t>
            </a:r>
            <a:r>
              <a:rPr lang="en-US" dirty="0" smtClean="0"/>
              <a:t> | </a:t>
            </a:r>
            <a:r>
              <a:rPr lang="en-US" dirty="0" smtClean="0"/>
              <a:t> 8  |  9  </a:t>
            </a:r>
          </a:p>
          <a:p>
            <a:r>
              <a:rPr lang="en-US" dirty="0" smtClean="0"/>
              <a:t>    </a:t>
            </a:r>
            <a:r>
              <a:rPr lang="en-US" dirty="0" smtClean="0"/>
              <a:t>   | </a:t>
            </a:r>
            <a:r>
              <a:rPr lang="en-US" dirty="0" smtClean="0"/>
              <a:t>   </a:t>
            </a:r>
            <a:r>
              <a:rPr lang="en-US" dirty="0" smtClean="0"/>
              <a:t>   | </a:t>
            </a:r>
            <a:r>
              <a:rPr lang="en-US" dirty="0" smtClean="0"/>
              <a:t>    </a:t>
            </a:r>
          </a:p>
          <a:p>
            <a:r>
              <a:rPr lang="en-US" dirty="0" smtClean="0"/>
              <a:t/>
            </a:r>
            <a:br>
              <a:rPr lang="en-US" dirty="0" smtClean="0"/>
            </a:br>
            <a:r>
              <a:rPr lang="en-US" dirty="0" smtClean="0"/>
              <a:t>Player 1, enter a number:  </a:t>
            </a:r>
            <a:endParaRPr lang="en-US" dirty="0"/>
          </a:p>
        </p:txBody>
      </p:sp>
      <p:sp>
        <p:nvSpPr>
          <p:cNvPr id="8" name="Freeform 7"/>
          <p:cNvSpPr/>
          <p:nvPr/>
        </p:nvSpPr>
        <p:spPr>
          <a:xfrm>
            <a:off x="3265055" y="2981036"/>
            <a:ext cx="2221345" cy="528782"/>
          </a:xfrm>
          <a:custGeom>
            <a:avLst/>
            <a:gdLst>
              <a:gd name="connsiteX0" fmla="*/ 0 w 2221345"/>
              <a:gd name="connsiteY0" fmla="*/ 302491 h 528782"/>
              <a:gd name="connsiteX1" fmla="*/ 1690255 w 2221345"/>
              <a:gd name="connsiteY1" fmla="*/ 25400 h 528782"/>
              <a:gd name="connsiteX2" fmla="*/ 1939636 w 2221345"/>
              <a:gd name="connsiteY2" fmla="*/ 454891 h 528782"/>
              <a:gd name="connsiteX3" fmla="*/ 2189018 w 2221345"/>
              <a:gd name="connsiteY3" fmla="*/ 468746 h 528782"/>
              <a:gd name="connsiteX4" fmla="*/ 2189018 w 2221345"/>
              <a:gd name="connsiteY4" fmla="*/ 468746 h 528782"/>
              <a:gd name="connsiteX5" fmla="*/ 2189018 w 2221345"/>
              <a:gd name="connsiteY5" fmla="*/ 468746 h 528782"/>
              <a:gd name="connsiteX6" fmla="*/ 2216727 w 2221345"/>
              <a:gd name="connsiteY6" fmla="*/ 413328 h 528782"/>
              <a:gd name="connsiteX7" fmla="*/ 2161309 w 2221345"/>
              <a:gd name="connsiteY7" fmla="*/ 468746 h 52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1345" h="528782">
                <a:moveTo>
                  <a:pt x="0" y="302491"/>
                </a:moveTo>
                <a:cubicBezTo>
                  <a:pt x="683491" y="151245"/>
                  <a:pt x="1366983" y="0"/>
                  <a:pt x="1690255" y="25400"/>
                </a:cubicBezTo>
                <a:cubicBezTo>
                  <a:pt x="2013527" y="50800"/>
                  <a:pt x="1856509" y="381000"/>
                  <a:pt x="1939636" y="454891"/>
                </a:cubicBezTo>
                <a:cubicBezTo>
                  <a:pt x="2022763" y="528782"/>
                  <a:pt x="2189018" y="468746"/>
                  <a:pt x="2189018" y="468746"/>
                </a:cubicBezTo>
                <a:lnTo>
                  <a:pt x="2189018" y="468746"/>
                </a:lnTo>
                <a:lnTo>
                  <a:pt x="2189018" y="468746"/>
                </a:lnTo>
                <a:cubicBezTo>
                  <a:pt x="2193636" y="459510"/>
                  <a:pt x="2221345" y="413328"/>
                  <a:pt x="2216727" y="413328"/>
                </a:cubicBezTo>
                <a:cubicBezTo>
                  <a:pt x="2212109" y="413328"/>
                  <a:pt x="2186709" y="441037"/>
                  <a:pt x="2161309" y="46874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410200" y="3200400"/>
            <a:ext cx="3124200" cy="923330"/>
          </a:xfrm>
          <a:prstGeom prst="rect">
            <a:avLst/>
          </a:prstGeom>
          <a:noFill/>
        </p:spPr>
        <p:txBody>
          <a:bodyPr wrap="square" rtlCol="0">
            <a:spAutoFit/>
          </a:bodyPr>
          <a:lstStyle/>
          <a:p>
            <a:r>
              <a:rPr lang="en-US" dirty="0" smtClean="0"/>
              <a:t>Player 1 select the number 2 and therefore it turns into cross in place of 2</a:t>
            </a:r>
            <a:endParaRPr lang="en-US" dirty="0"/>
          </a:p>
        </p:txBody>
      </p:sp>
      <p:sp>
        <p:nvSpPr>
          <p:cNvPr id="10" name="Freeform 9"/>
          <p:cNvSpPr/>
          <p:nvPr/>
        </p:nvSpPr>
        <p:spPr>
          <a:xfrm>
            <a:off x="914401" y="3821546"/>
            <a:ext cx="2286000" cy="521854"/>
          </a:xfrm>
          <a:custGeom>
            <a:avLst/>
            <a:gdLst>
              <a:gd name="connsiteX0" fmla="*/ 2237509 w 2237509"/>
              <a:gd name="connsiteY0" fmla="*/ 307109 h 307109"/>
              <a:gd name="connsiteX1" fmla="*/ 339436 w 2237509"/>
              <a:gd name="connsiteY1" fmla="*/ 2309 h 307109"/>
              <a:gd name="connsiteX2" fmla="*/ 200891 w 2237509"/>
              <a:gd name="connsiteY2" fmla="*/ 293254 h 307109"/>
              <a:gd name="connsiteX3" fmla="*/ 200891 w 2237509"/>
              <a:gd name="connsiteY3" fmla="*/ 293254 h 307109"/>
            </a:gdLst>
            <a:ahLst/>
            <a:cxnLst>
              <a:cxn ang="0">
                <a:pos x="connsiteX0" y="connsiteY0"/>
              </a:cxn>
              <a:cxn ang="0">
                <a:pos x="connsiteX1" y="connsiteY1"/>
              </a:cxn>
              <a:cxn ang="0">
                <a:pos x="connsiteX2" y="connsiteY2"/>
              </a:cxn>
              <a:cxn ang="0">
                <a:pos x="connsiteX3" y="connsiteY3"/>
              </a:cxn>
            </a:cxnLst>
            <a:rect l="l" t="t" r="r" b="b"/>
            <a:pathLst>
              <a:path w="2237509" h="307109">
                <a:moveTo>
                  <a:pt x="2237509" y="307109"/>
                </a:moveTo>
                <a:cubicBezTo>
                  <a:pt x="1458190" y="155863"/>
                  <a:pt x="678872" y="4618"/>
                  <a:pt x="339436" y="2309"/>
                </a:cubicBezTo>
                <a:cubicBezTo>
                  <a:pt x="0" y="0"/>
                  <a:pt x="200891" y="293254"/>
                  <a:pt x="200891" y="293254"/>
                </a:cubicBezTo>
                <a:lnTo>
                  <a:pt x="200891" y="293254"/>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0" y="4343401"/>
            <a:ext cx="2209800" cy="1200329"/>
          </a:xfrm>
          <a:prstGeom prst="rect">
            <a:avLst/>
          </a:prstGeom>
          <a:noFill/>
        </p:spPr>
        <p:txBody>
          <a:bodyPr wrap="square" rtlCol="0">
            <a:spAutoFit/>
          </a:bodyPr>
          <a:lstStyle/>
          <a:p>
            <a:r>
              <a:rPr lang="en-US" dirty="0" smtClean="0"/>
              <a:t>Player 2 selects the number 5 ,therefore it turns into zero in place of 5 </a:t>
            </a:r>
            <a:endParaRPr lang="en-US" dirty="0"/>
          </a:p>
        </p:txBody>
      </p:sp>
      <p:sp>
        <p:nvSpPr>
          <p:cNvPr id="12" name="TextBox 11"/>
          <p:cNvSpPr txBox="1"/>
          <p:nvPr/>
        </p:nvSpPr>
        <p:spPr>
          <a:xfrm>
            <a:off x="5867400" y="5029200"/>
            <a:ext cx="3505200" cy="1200329"/>
          </a:xfrm>
          <a:prstGeom prst="rect">
            <a:avLst/>
          </a:prstGeom>
          <a:noFill/>
        </p:spPr>
        <p:txBody>
          <a:bodyPr wrap="square" rtlCol="0">
            <a:spAutoFit/>
          </a:bodyPr>
          <a:lstStyle/>
          <a:p>
            <a:r>
              <a:rPr lang="en-US" dirty="0" smtClean="0"/>
              <a:t>Again it ask for the choice because the loop continues until the </a:t>
            </a:r>
            <a:r>
              <a:rPr lang="en-US" dirty="0" err="1" smtClean="0"/>
              <a:t>checkwin</a:t>
            </a:r>
            <a:r>
              <a:rPr lang="en-US" dirty="0" smtClean="0"/>
              <a:t> condition  gives the winner or declared draw</a:t>
            </a:r>
            <a:endParaRPr lang="en-US" dirty="0"/>
          </a:p>
        </p:txBody>
      </p:sp>
      <p:cxnSp>
        <p:nvCxnSpPr>
          <p:cNvPr id="14" name="Curved Connector 13"/>
          <p:cNvCxnSpPr>
            <a:stCxn id="7" idx="2"/>
            <a:endCxn id="12" idx="1"/>
          </p:cNvCxnSpPr>
          <p:nvPr/>
        </p:nvCxnSpPr>
        <p:spPr>
          <a:xfrm rot="5400000" flipH="1" flipV="1">
            <a:off x="5024482" y="5253083"/>
            <a:ext cx="466635" cy="1219200"/>
          </a:xfrm>
          <a:prstGeom prst="curvedConnector4">
            <a:avLst>
              <a:gd name="adj1" fmla="val -77604"/>
              <a:gd name="adj2" fmla="val 65909"/>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3185279"/>
            <a:ext cx="2590800" cy="3139321"/>
          </a:xfrm>
          <a:prstGeom prst="rect">
            <a:avLst/>
          </a:prstGeom>
        </p:spPr>
        <p:txBody>
          <a:bodyPr wrap="square">
            <a:spAutoFit/>
          </a:bodyPr>
          <a:lstStyle/>
          <a:p>
            <a:r>
              <a:rPr lang="en-US" dirty="0"/>
              <a:t>    </a:t>
            </a:r>
            <a:r>
              <a:rPr lang="en-US" dirty="0" smtClean="0"/>
              <a:t>  | </a:t>
            </a:r>
            <a:r>
              <a:rPr lang="en-US" dirty="0"/>
              <a:t>    </a:t>
            </a:r>
            <a:r>
              <a:rPr lang="en-US" dirty="0" smtClean="0"/>
              <a:t>  |</a:t>
            </a:r>
            <a:endParaRPr lang="en-US" dirty="0"/>
          </a:p>
          <a:p>
            <a:r>
              <a:rPr lang="en-US" dirty="0"/>
              <a:t>  X  |  O  |  O  </a:t>
            </a:r>
          </a:p>
          <a:p>
            <a:r>
              <a:rPr lang="en-US" dirty="0" smtClean="0"/>
              <a:t>__  |___|_____</a:t>
            </a:r>
            <a:endParaRPr lang="en-US" dirty="0"/>
          </a:p>
          <a:p>
            <a:r>
              <a:rPr lang="en-US" dirty="0"/>
              <a:t>    </a:t>
            </a:r>
            <a:r>
              <a:rPr lang="en-US" dirty="0" smtClean="0"/>
              <a:t> </a:t>
            </a:r>
            <a:r>
              <a:rPr lang="en-US" dirty="0"/>
              <a:t> </a:t>
            </a:r>
            <a:r>
              <a:rPr lang="en-US" dirty="0" smtClean="0"/>
              <a:t>| </a:t>
            </a:r>
            <a:r>
              <a:rPr lang="en-US" dirty="0"/>
              <a:t>    </a:t>
            </a:r>
            <a:r>
              <a:rPr lang="en-US" dirty="0" smtClean="0"/>
              <a:t>   | </a:t>
            </a:r>
            <a:r>
              <a:rPr lang="en-US" dirty="0"/>
              <a:t>    </a:t>
            </a:r>
          </a:p>
          <a:p>
            <a:r>
              <a:rPr lang="en-US" dirty="0"/>
              <a:t>  4  |  X </a:t>
            </a:r>
            <a:r>
              <a:rPr lang="en-US" dirty="0" smtClean="0"/>
              <a:t> </a:t>
            </a:r>
            <a:r>
              <a:rPr lang="en-US" dirty="0"/>
              <a:t> </a:t>
            </a:r>
            <a:r>
              <a:rPr lang="en-US" dirty="0" smtClean="0"/>
              <a:t>| </a:t>
            </a:r>
            <a:r>
              <a:rPr lang="en-US" dirty="0"/>
              <a:t> 6  </a:t>
            </a:r>
          </a:p>
          <a:p>
            <a:r>
              <a:rPr lang="en-US" dirty="0" smtClean="0"/>
              <a:t>___|___ |_____</a:t>
            </a:r>
            <a:endParaRPr lang="en-US" dirty="0"/>
          </a:p>
          <a:p>
            <a:r>
              <a:rPr lang="en-US" dirty="0"/>
              <a:t>     </a:t>
            </a:r>
            <a:r>
              <a:rPr lang="en-US" dirty="0" smtClean="0"/>
              <a:t> | </a:t>
            </a:r>
            <a:r>
              <a:rPr lang="en-US" dirty="0"/>
              <a:t>    </a:t>
            </a:r>
            <a:r>
              <a:rPr lang="en-US" dirty="0" smtClean="0"/>
              <a:t>  | </a:t>
            </a:r>
            <a:r>
              <a:rPr lang="en-US" dirty="0"/>
              <a:t>    </a:t>
            </a:r>
          </a:p>
          <a:p>
            <a:r>
              <a:rPr lang="en-US" dirty="0"/>
              <a:t>  7  |  8  </a:t>
            </a:r>
            <a:r>
              <a:rPr lang="en-US" dirty="0" smtClean="0"/>
              <a:t> | </a:t>
            </a:r>
            <a:r>
              <a:rPr lang="en-US" dirty="0"/>
              <a:t> X  </a:t>
            </a:r>
          </a:p>
          <a:p>
            <a:r>
              <a:rPr lang="en-US" dirty="0"/>
              <a:t>     </a:t>
            </a:r>
            <a:r>
              <a:rPr lang="en-US" dirty="0" smtClean="0"/>
              <a:t> | </a:t>
            </a:r>
            <a:r>
              <a:rPr lang="en-US" dirty="0"/>
              <a:t>    </a:t>
            </a:r>
            <a:r>
              <a:rPr lang="en-US" dirty="0" smtClean="0"/>
              <a:t>   | </a:t>
            </a:r>
            <a:r>
              <a:rPr lang="en-US" dirty="0"/>
              <a:t>    </a:t>
            </a:r>
          </a:p>
          <a:p>
            <a:r>
              <a:rPr lang="en-US" dirty="0"/>
              <a:t/>
            </a:r>
            <a:br>
              <a:rPr lang="en-US" dirty="0"/>
            </a:br>
            <a:r>
              <a:rPr lang="en-US" dirty="0"/>
              <a:t>==&gt;Player 1 win</a:t>
            </a:r>
          </a:p>
        </p:txBody>
      </p:sp>
      <p:sp>
        <p:nvSpPr>
          <p:cNvPr id="6" name="Rectangle 5"/>
          <p:cNvSpPr/>
          <p:nvPr/>
        </p:nvSpPr>
        <p:spPr>
          <a:xfrm>
            <a:off x="4038600" y="2908280"/>
            <a:ext cx="2971800" cy="3416320"/>
          </a:xfrm>
          <a:prstGeom prst="rect">
            <a:avLst/>
          </a:prstGeom>
        </p:spPr>
        <p:txBody>
          <a:bodyPr wrap="square">
            <a:spAutoFit/>
          </a:bodyPr>
          <a:lstStyle/>
          <a:p>
            <a:endParaRPr lang="en-US" dirty="0" smtClean="0"/>
          </a:p>
          <a:p>
            <a:r>
              <a:rPr lang="en-US" dirty="0" smtClean="0"/>
              <a:t>      |       |     </a:t>
            </a:r>
          </a:p>
          <a:p>
            <a:r>
              <a:rPr lang="en-US" dirty="0" smtClean="0"/>
              <a:t>  X  |  O  |  X  </a:t>
            </a:r>
          </a:p>
          <a:p>
            <a:r>
              <a:rPr lang="en-US" dirty="0" smtClean="0"/>
              <a:t>__  |___  |_____</a:t>
            </a:r>
          </a:p>
          <a:p>
            <a:r>
              <a:rPr lang="en-US" dirty="0" smtClean="0"/>
              <a:t>      |       |     </a:t>
            </a:r>
          </a:p>
          <a:p>
            <a:r>
              <a:rPr lang="en-US" dirty="0" smtClean="0"/>
              <a:t>  O  |  X   |  X  </a:t>
            </a:r>
          </a:p>
          <a:p>
            <a:r>
              <a:rPr lang="en-US" dirty="0" smtClean="0"/>
              <a:t>___|__    |_____</a:t>
            </a:r>
          </a:p>
          <a:p>
            <a:r>
              <a:rPr lang="en-US" dirty="0" smtClean="0"/>
              <a:t>       |       |     </a:t>
            </a:r>
          </a:p>
          <a:p>
            <a:r>
              <a:rPr lang="en-US" dirty="0" smtClean="0"/>
              <a:t>  O   |  X   |  O  </a:t>
            </a:r>
          </a:p>
          <a:p>
            <a:r>
              <a:rPr lang="en-US" dirty="0" smtClean="0"/>
              <a:t>       |       |     </a:t>
            </a:r>
          </a:p>
          <a:p>
            <a:endParaRPr lang="en-US" dirty="0" smtClean="0"/>
          </a:p>
          <a:p>
            <a:r>
              <a:rPr lang="en-US" dirty="0" smtClean="0"/>
              <a:t>==&gt;Game draw</a:t>
            </a:r>
            <a:endParaRPr lang="en-US" dirty="0"/>
          </a:p>
        </p:txBody>
      </p:sp>
      <p:sp>
        <p:nvSpPr>
          <p:cNvPr id="7" name="Content Placeholder 5"/>
          <p:cNvSpPr txBox="1">
            <a:spLocks/>
          </p:cNvSpPr>
          <p:nvPr/>
        </p:nvSpPr>
        <p:spPr>
          <a:xfrm>
            <a:off x="0" y="228600"/>
            <a:ext cx="9144000" cy="2362200"/>
          </a:xfrm>
          <a:prstGeom prst="rect">
            <a:avLst/>
          </a:prstGeom>
        </p:spPr>
        <p:txBody>
          <a:bodyPr vert="horz">
            <a:normAutofit fontScale="25000" lnSpcReduction="20000"/>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en-US" sz="11200" dirty="0" smtClean="0"/>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sz="11200" dirty="0" err="1" smtClean="0"/>
              <a:t>checkwin</a:t>
            </a:r>
            <a:r>
              <a:rPr kumimoji="0" lang="en-US" sz="112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endParaRPr kumimoji="0" lang="en-US" sz="11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r>
              <a:rPr lang="en-US" sz="8000" dirty="0" smtClean="0">
                <a:latin typeface="Cambria Math" pitchFamily="18" charset="0"/>
                <a:ea typeface="Cambria Math" pitchFamily="18" charset="0"/>
              </a:rPr>
              <a:t>In this Function all the condition are given using if else loop for winning the game  .And operation is also used for checking two condition simultaneously. </a:t>
            </a: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r>
              <a:rPr lang="en-US" sz="8000" dirty="0" smtClean="0">
                <a:latin typeface="Cambria Math" pitchFamily="18" charset="0"/>
                <a:ea typeface="Cambria Math" pitchFamily="18" charset="0"/>
              </a:rPr>
              <a:t>It checks horizontally, vertically and diagonally three of their marks.</a:t>
            </a: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And in last the</a:t>
            </a:r>
            <a:r>
              <a:rPr kumimoji="0" lang="en-US" sz="8000" b="0" i="0" u="none" strike="noStrike" kern="1200" cap="none" spc="0" normalizeH="0" noProof="0" dirty="0" smtClean="0">
                <a:ln>
                  <a:noFill/>
                </a:ln>
                <a:solidFill>
                  <a:schemeClr val="tx1"/>
                </a:solidFill>
                <a:effectLst/>
                <a:uLnTx/>
                <a:uFillTx/>
                <a:latin typeface="Cambria Math" pitchFamily="18" charset="0"/>
                <a:ea typeface="Cambria Math" pitchFamily="18" charset="0"/>
              </a:rPr>
              <a:t> draw condition is Given </a:t>
            </a:r>
            <a:r>
              <a:rPr kumimoji="0" lang="en-US" sz="7200" b="0" i="0" u="none" strike="noStrike" kern="1200" cap="none" spc="0" normalizeH="0" noProof="0" dirty="0" smtClean="0">
                <a:ln>
                  <a:noFill/>
                </a:ln>
                <a:solidFill>
                  <a:schemeClr val="tx1"/>
                </a:solidFill>
                <a:effectLst/>
                <a:uLnTx/>
                <a:uFillTx/>
                <a:latin typeface="Cambria Math" pitchFamily="18" charset="0"/>
                <a:ea typeface="Cambria Math" pitchFamily="18" charset="0"/>
              </a:rPr>
              <a:t>.</a:t>
            </a:r>
            <a:endParaRPr kumimoji="0" lang="en-US" sz="7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45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09800"/>
            <a:ext cx="9220200" cy="1295400"/>
          </a:xfrm>
        </p:spPr>
        <p:txBody>
          <a:bodyPr>
            <a:normAutofit/>
          </a:bodyPr>
          <a:lstStyle/>
          <a:p>
            <a:r>
              <a:rPr lang="en-US" dirty="0" smtClean="0"/>
              <a:t>           </a:t>
            </a:r>
            <a:r>
              <a:rPr lang="en-US" sz="6000" dirty="0" smtClean="0"/>
              <a:t>THANKYOU</a:t>
            </a:r>
            <a:endParaRPr lang="en-US" sz="6000"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408</Words>
  <Application>Microsoft Office PowerPoint</Application>
  <PresentationFormat>On-screen Show (4:3)</PresentationFormat>
  <Paragraphs>61</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Technic</vt:lpstr>
      <vt:lpstr>Trek</vt:lpstr>
      <vt:lpstr> JAWAHARLAL NEHRU UNIVERSITY,DELHI SCHOOL OF COMPUTER &amp; SYSTEM SCIENCES  </vt:lpstr>
      <vt:lpstr>  TIC TAC TOE GAME</vt:lpstr>
      <vt:lpstr>Function used in program</vt:lpstr>
      <vt:lpstr>Slide 4</vt:lpstr>
      <vt:lpstr>Slide 5</vt:lpstr>
      <vt:lpstr>           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UNIVERSITY,DELHI SCHOOL OF COMPUTER &amp; SYSTEM SCIENCES</dc:title>
  <dc:creator>User</dc:creator>
  <cp:lastModifiedBy>User</cp:lastModifiedBy>
  <cp:revision>23</cp:revision>
  <dcterms:created xsi:type="dcterms:W3CDTF">2022-03-27T05:56:25Z</dcterms:created>
  <dcterms:modified xsi:type="dcterms:W3CDTF">2022-03-27T15:54:09Z</dcterms:modified>
</cp:coreProperties>
</file>