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D5997-8A50-4C97-AF59-8AFC468FD028}" v="1" dt="2022-12-10T04:04:51.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a Ravi" userId="294489a4873b3cec" providerId="LiveId" clId="{B54D5997-8A50-4C97-AF59-8AFC468FD028}"/>
    <pc:docChg chg="modSld">
      <pc:chgData name="Harshita Ravi" userId="294489a4873b3cec" providerId="LiveId" clId="{B54D5997-8A50-4C97-AF59-8AFC468FD028}" dt="2022-12-10T04:19:08.302" v="13" actId="14100"/>
      <pc:docMkLst>
        <pc:docMk/>
      </pc:docMkLst>
      <pc:sldChg chg="modSp mod">
        <pc:chgData name="Harshita Ravi" userId="294489a4873b3cec" providerId="LiveId" clId="{B54D5997-8A50-4C97-AF59-8AFC468FD028}" dt="2022-12-10T04:18:07.135" v="12" actId="207"/>
        <pc:sldMkLst>
          <pc:docMk/>
          <pc:sldMk cId="468107115" sldId="257"/>
        </pc:sldMkLst>
        <pc:spChg chg="mod">
          <ac:chgData name="Harshita Ravi" userId="294489a4873b3cec" providerId="LiveId" clId="{B54D5997-8A50-4C97-AF59-8AFC468FD028}" dt="2022-12-10T04:18:07.135" v="12" actId="207"/>
          <ac:spMkLst>
            <pc:docMk/>
            <pc:sldMk cId="468107115" sldId="257"/>
            <ac:spMk id="3" creationId="{EE73394E-20A7-BED3-568D-55ED6EA72686}"/>
          </ac:spMkLst>
        </pc:spChg>
      </pc:sldChg>
      <pc:sldChg chg="addSp modSp mod">
        <pc:chgData name="Harshita Ravi" userId="294489a4873b3cec" providerId="LiveId" clId="{B54D5997-8A50-4C97-AF59-8AFC468FD028}" dt="2022-12-10T04:19:08.302" v="13" actId="14100"/>
        <pc:sldMkLst>
          <pc:docMk/>
          <pc:sldMk cId="1603562769" sldId="262"/>
        </pc:sldMkLst>
        <pc:spChg chg="add mod">
          <ac:chgData name="Harshita Ravi" userId="294489a4873b3cec" providerId="LiveId" clId="{B54D5997-8A50-4C97-AF59-8AFC468FD028}" dt="2022-12-10T04:19:08.302" v="13" actId="14100"/>
          <ac:spMkLst>
            <pc:docMk/>
            <pc:sldMk cId="1603562769" sldId="262"/>
            <ac:spMk id="3" creationId="{E5D2E52F-30B1-33B9-ADAB-37DA061501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282705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219460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612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1141153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618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2154387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207466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390209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335778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80B77-9B0A-428D-A223-58F15C8AC92E}"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138888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80B77-9B0A-428D-A223-58F15C8AC92E}"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201600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80B77-9B0A-428D-A223-58F15C8AC92E}"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331667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80B77-9B0A-428D-A223-58F15C8AC92E}"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189687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80B77-9B0A-428D-A223-58F15C8AC92E}"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107315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D80B77-9B0A-428D-A223-58F15C8AC92E}"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359231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80B77-9B0A-428D-A223-58F15C8AC92E}"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BFEE0-3BEB-414A-8567-445EC5AC4FA4}" type="slidenum">
              <a:rPr lang="en-IN" smtClean="0"/>
              <a:t>‹#›</a:t>
            </a:fld>
            <a:endParaRPr lang="en-IN"/>
          </a:p>
        </p:txBody>
      </p:sp>
    </p:spTree>
    <p:extLst>
      <p:ext uri="{BB962C8B-B14F-4D97-AF65-F5344CB8AC3E}">
        <p14:creationId xmlns:p14="http://schemas.microsoft.com/office/powerpoint/2010/main" val="178186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D80B77-9B0A-428D-A223-58F15C8AC92E}" type="datetimeFigureOut">
              <a:rPr lang="en-IN" smtClean="0"/>
              <a:t>10-12-2022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8BFEE0-3BEB-414A-8567-445EC5AC4FA4}" type="slidenum">
              <a:rPr lang="en-IN" smtClean="0"/>
              <a:t>‹#›</a:t>
            </a:fld>
            <a:endParaRPr lang="en-IN"/>
          </a:p>
        </p:txBody>
      </p:sp>
    </p:spTree>
    <p:extLst>
      <p:ext uri="{BB962C8B-B14F-4D97-AF65-F5344CB8AC3E}">
        <p14:creationId xmlns:p14="http://schemas.microsoft.com/office/powerpoint/2010/main" val="35008332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9ED200-F710-3C8B-0984-9749D8968C4C}"/>
              </a:ext>
            </a:extLst>
          </p:cNvPr>
          <p:cNvSpPr txBox="1"/>
          <p:nvPr/>
        </p:nvSpPr>
        <p:spPr>
          <a:xfrm>
            <a:off x="3387012" y="1082351"/>
            <a:ext cx="4655976" cy="1446550"/>
          </a:xfrm>
          <a:prstGeom prst="rect">
            <a:avLst/>
          </a:prstGeom>
          <a:noFill/>
        </p:spPr>
        <p:txBody>
          <a:bodyPr wrap="square" rtlCol="0">
            <a:spAutoFit/>
          </a:bodyPr>
          <a:lstStyle/>
          <a:p>
            <a:r>
              <a:rPr lang="en-IN" sz="4400" dirty="0"/>
              <a:t>Analysis of </a:t>
            </a:r>
            <a:r>
              <a:rPr lang="en-IN" sz="4400" dirty="0">
                <a:latin typeface="Times New Roman" panose="02020603050405020304" pitchFamily="18" charset="0"/>
                <a:cs typeface="Times New Roman" panose="02020603050405020304" pitchFamily="18" charset="0"/>
              </a:rPr>
              <a:t>Poverty</a:t>
            </a:r>
            <a:r>
              <a:rPr lang="en-IN" sz="4400" dirty="0"/>
              <a:t> in India</a:t>
            </a:r>
          </a:p>
        </p:txBody>
      </p:sp>
      <p:sp>
        <p:nvSpPr>
          <p:cNvPr id="5" name="TextBox 4">
            <a:extLst>
              <a:ext uri="{FF2B5EF4-FFF2-40B4-BE49-F238E27FC236}">
                <a16:creationId xmlns:a16="http://schemas.microsoft.com/office/drawing/2014/main" id="{FE482BEC-723E-67A8-E079-29549C433471}"/>
              </a:ext>
            </a:extLst>
          </p:cNvPr>
          <p:cNvSpPr txBox="1"/>
          <p:nvPr/>
        </p:nvSpPr>
        <p:spPr>
          <a:xfrm>
            <a:off x="1418253" y="4450702"/>
            <a:ext cx="2108718" cy="1200329"/>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Harshitha</a:t>
            </a:r>
            <a:r>
              <a:rPr lang="en-IN" dirty="0">
                <a:latin typeface="Times New Roman" panose="02020603050405020304" pitchFamily="18" charset="0"/>
                <a:cs typeface="Times New Roman" panose="02020603050405020304" pitchFamily="18" charset="0"/>
              </a:rPr>
              <a:t> S</a:t>
            </a:r>
          </a:p>
          <a:p>
            <a:r>
              <a:rPr lang="en-IN" dirty="0">
                <a:latin typeface="Times New Roman" panose="02020603050405020304" pitchFamily="18" charset="0"/>
                <a:cs typeface="Times New Roman" panose="02020603050405020304" pitchFamily="18" charset="0"/>
              </a:rPr>
              <a:t>Harshita R</a:t>
            </a:r>
          </a:p>
          <a:p>
            <a:r>
              <a:rPr lang="en-IN" dirty="0">
                <a:latin typeface="Times New Roman" panose="02020603050405020304" pitchFamily="18" charset="0"/>
                <a:cs typeface="Times New Roman" panose="02020603050405020304" pitchFamily="18" charset="0"/>
              </a:rPr>
              <a:t>K </a:t>
            </a:r>
            <a:r>
              <a:rPr lang="en-IN" dirty="0" err="1">
                <a:latin typeface="Times New Roman" panose="02020603050405020304" pitchFamily="18" charset="0"/>
                <a:cs typeface="Times New Roman" panose="02020603050405020304" pitchFamily="18" charset="0"/>
              </a:rPr>
              <a:t>Likhitha</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Hamsa</a:t>
            </a:r>
            <a:r>
              <a:rPr lang="en-IN" dirty="0">
                <a:latin typeface="Times New Roman" panose="02020603050405020304" pitchFamily="18" charset="0"/>
                <a:cs typeface="Times New Roman" panose="02020603050405020304" pitchFamily="18" charset="0"/>
              </a:rPr>
              <a:t> A</a:t>
            </a:r>
          </a:p>
        </p:txBody>
      </p:sp>
    </p:spTree>
    <p:extLst>
      <p:ext uri="{BB962C8B-B14F-4D97-AF65-F5344CB8AC3E}">
        <p14:creationId xmlns:p14="http://schemas.microsoft.com/office/powerpoint/2010/main" val="52525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A8DF6-B238-882C-9396-90445ACB51B9}"/>
              </a:ext>
            </a:extLst>
          </p:cNvPr>
          <p:cNvSpPr txBox="1"/>
          <p:nvPr/>
        </p:nvSpPr>
        <p:spPr>
          <a:xfrm>
            <a:off x="2743200" y="373224"/>
            <a:ext cx="5141167" cy="492443"/>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EE73394E-20A7-BED3-568D-55ED6EA72686}"/>
              </a:ext>
            </a:extLst>
          </p:cNvPr>
          <p:cNvSpPr txBox="1"/>
          <p:nvPr/>
        </p:nvSpPr>
        <p:spPr>
          <a:xfrm>
            <a:off x="737118" y="1380931"/>
            <a:ext cx="8388221"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India </a:t>
            </a:r>
            <a:r>
              <a:rPr lang="en-US" sz="2400" b="0" i="0" dirty="0">
                <a:solidFill>
                  <a:srgbClr val="202122"/>
                </a:solidFill>
                <a:effectLst/>
                <a:latin typeface="Times New Roman" panose="02020603050405020304" pitchFamily="18" charset="0"/>
                <a:cs typeface="Times New Roman" panose="02020603050405020304" pitchFamily="18" charset="0"/>
              </a:rPr>
              <a:t>is a </a:t>
            </a:r>
            <a:r>
              <a:rPr lang="en-US" sz="2400" dirty="0">
                <a:latin typeface="Times New Roman" panose="02020603050405020304" pitchFamily="18" charset="0"/>
                <a:cs typeface="Times New Roman" panose="02020603050405020304" pitchFamily="18" charset="0"/>
              </a:rPr>
              <a:t>developing nation</a:t>
            </a:r>
            <a:r>
              <a:rPr lang="en-US" sz="2400" b="0" i="0" dirty="0">
                <a:solidFill>
                  <a:srgbClr val="202122"/>
                </a:solidFill>
                <a:effectLst/>
                <a:latin typeface="Times New Roman" panose="02020603050405020304" pitchFamily="18" charset="0"/>
                <a:cs typeface="Times New Roman" panose="02020603050405020304" pitchFamily="18" charset="0"/>
              </a:rPr>
              <a:t>. Although its economy is growing, </a:t>
            </a:r>
            <a:r>
              <a:rPr lang="en-US" sz="2400" dirty="0">
                <a:latin typeface="Times New Roman" panose="02020603050405020304" pitchFamily="18" charset="0"/>
                <a:cs typeface="Times New Roman" panose="02020603050405020304" pitchFamily="18" charset="0"/>
              </a:rPr>
              <a:t>poverty</a:t>
            </a:r>
            <a:r>
              <a:rPr lang="en-US" sz="2400" b="0" i="0" dirty="0">
                <a:solidFill>
                  <a:srgbClr val="202122"/>
                </a:solidFill>
                <a:effectLst/>
                <a:latin typeface="Times New Roman" panose="02020603050405020304" pitchFamily="18" charset="0"/>
                <a:cs typeface="Times New Roman" panose="02020603050405020304" pitchFamily="18" charset="0"/>
              </a:rPr>
              <a:t> is still a major challenge. However, poverty is on the decline in India. </a:t>
            </a:r>
          </a:p>
          <a:p>
            <a:r>
              <a:rPr lang="en-US" sz="2400" b="0" i="0" dirty="0">
                <a:solidFill>
                  <a:srgbClr val="202122"/>
                </a:solidFill>
                <a:effectLst/>
                <a:latin typeface="Times New Roman" panose="02020603050405020304" pitchFamily="18" charset="0"/>
                <a:cs typeface="Times New Roman" panose="02020603050405020304" pitchFamily="18" charset="0"/>
              </a:rPr>
              <a:t>Poverty is the state of not having enough material possessions or income for a person basic need. Poverty may include social, economic, and political elements. Absolute poverty is the complete lack of the means necessary to meet basic personal needs, such as food, clothing, and shelter.</a:t>
            </a:r>
            <a:endParaRPr lang="en-US" sz="2400" dirty="0">
              <a:solidFill>
                <a:srgbClr val="202122"/>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10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751A7-67E5-DD77-2C4B-4BAC464C57C2}"/>
              </a:ext>
            </a:extLst>
          </p:cNvPr>
          <p:cNvSpPr txBox="1"/>
          <p:nvPr/>
        </p:nvSpPr>
        <p:spPr>
          <a:xfrm>
            <a:off x="1931437" y="410547"/>
            <a:ext cx="646611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E787FDFC-D59D-0AAE-6397-0C1C454577AF}"/>
              </a:ext>
            </a:extLst>
          </p:cNvPr>
          <p:cNvSpPr txBox="1"/>
          <p:nvPr/>
        </p:nvSpPr>
        <p:spPr>
          <a:xfrm>
            <a:off x="961053" y="1343608"/>
            <a:ext cx="8453535" cy="2123658"/>
          </a:xfrm>
          <a:prstGeom prst="rect">
            <a:avLst/>
          </a:prstGeom>
          <a:noFill/>
        </p:spPr>
        <p:txBody>
          <a:bodyPr wrap="square" rtlCol="0">
            <a:spAutoFit/>
          </a:bodyPr>
          <a:lstStyle/>
          <a:p>
            <a:r>
              <a:rPr lang="en-US" sz="2200" b="0" i="0" dirty="0">
                <a:solidFill>
                  <a:srgbClr val="24292F"/>
                </a:solidFill>
                <a:effectLst/>
                <a:latin typeface="Times New Roman" panose="02020603050405020304" pitchFamily="18" charset="0"/>
                <a:cs typeface="Times New Roman" panose="02020603050405020304" pitchFamily="18" charset="0"/>
              </a:rPr>
              <a:t>In this project we have implemented machine learning algorithms to make a detailed analysis on poverty and other factors that lead to poverty in India. We have used various visualization techniques like scatter plot to get a pictorial view of our data. We have considered data sets which includes state, population, poverty line, unemployment rate, literacy rate, crime rate and malnutrition of India.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28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56168-D003-2D2B-C649-7FC6FA4D0DF3}"/>
              </a:ext>
            </a:extLst>
          </p:cNvPr>
          <p:cNvSpPr txBox="1"/>
          <p:nvPr/>
        </p:nvSpPr>
        <p:spPr>
          <a:xfrm>
            <a:off x="3424335" y="494522"/>
            <a:ext cx="380688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IMPLEMENTATION</a:t>
            </a:r>
          </a:p>
        </p:txBody>
      </p:sp>
      <p:sp>
        <p:nvSpPr>
          <p:cNvPr id="3" name="TextBox 2">
            <a:extLst>
              <a:ext uri="{FF2B5EF4-FFF2-40B4-BE49-F238E27FC236}">
                <a16:creationId xmlns:a16="http://schemas.microsoft.com/office/drawing/2014/main" id="{6A91EF78-51BA-6E7F-5501-755679C39178}"/>
              </a:ext>
            </a:extLst>
          </p:cNvPr>
          <p:cNvSpPr txBox="1"/>
          <p:nvPr/>
        </p:nvSpPr>
        <p:spPr>
          <a:xfrm>
            <a:off x="718457" y="1464906"/>
            <a:ext cx="9227976" cy="255454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Collection of required datasets.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Importing all libraries and modules.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Reading csv files.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Processing the data .</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visualization using scatter plot.</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Applying regression techniques on the data set to find the data model. (Linear Regression and Random Forest techniques).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72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243DD6-9430-B26C-CE96-975DA213A75A}"/>
              </a:ext>
            </a:extLst>
          </p:cNvPr>
          <p:cNvPicPr>
            <a:picLocks noChangeAspect="1"/>
          </p:cNvPicPr>
          <p:nvPr/>
        </p:nvPicPr>
        <p:blipFill rotWithShape="1">
          <a:blip r:embed="rId2">
            <a:extLst>
              <a:ext uri="{28A0092B-C50C-407E-A947-70E740481C1C}">
                <a14:useLocalDpi xmlns:a14="http://schemas.microsoft.com/office/drawing/2010/main" val="0"/>
              </a:ext>
            </a:extLst>
          </a:blip>
          <a:srcRect t="7622" b="7093"/>
          <a:stretch/>
        </p:blipFill>
        <p:spPr>
          <a:xfrm>
            <a:off x="2342372" y="1091682"/>
            <a:ext cx="6667500" cy="3013787"/>
          </a:xfrm>
          <a:prstGeom prst="rect">
            <a:avLst/>
          </a:prstGeom>
        </p:spPr>
      </p:pic>
      <p:sp>
        <p:nvSpPr>
          <p:cNvPr id="4" name="TextBox 3">
            <a:extLst>
              <a:ext uri="{FF2B5EF4-FFF2-40B4-BE49-F238E27FC236}">
                <a16:creationId xmlns:a16="http://schemas.microsoft.com/office/drawing/2014/main" id="{2ED379E3-F018-27CF-2822-91C5CD926F4D}"/>
              </a:ext>
            </a:extLst>
          </p:cNvPr>
          <p:cNvSpPr txBox="1"/>
          <p:nvPr/>
        </p:nvSpPr>
        <p:spPr>
          <a:xfrm>
            <a:off x="1819469" y="4674637"/>
            <a:ext cx="4506686" cy="369332"/>
          </a:xfrm>
          <a:prstGeom prst="rect">
            <a:avLst/>
          </a:prstGeom>
          <a:noFill/>
        </p:spPr>
        <p:txBody>
          <a:bodyPr wrap="square" rtlCol="0">
            <a:spAutoFit/>
          </a:bodyPr>
          <a:lstStyle/>
          <a:p>
            <a:r>
              <a:rPr lang="en-IN" dirty="0"/>
              <a:t>Population in Indian States</a:t>
            </a:r>
          </a:p>
        </p:txBody>
      </p:sp>
    </p:spTree>
    <p:extLst>
      <p:ext uri="{BB962C8B-B14F-4D97-AF65-F5344CB8AC3E}">
        <p14:creationId xmlns:p14="http://schemas.microsoft.com/office/powerpoint/2010/main" val="100405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2803B-44B7-7514-35DD-029B15497C15}"/>
              </a:ext>
            </a:extLst>
          </p:cNvPr>
          <p:cNvPicPr>
            <a:picLocks noChangeAspect="1"/>
          </p:cNvPicPr>
          <p:nvPr/>
        </p:nvPicPr>
        <p:blipFill rotWithShape="1">
          <a:blip r:embed="rId2">
            <a:extLst>
              <a:ext uri="{28A0092B-C50C-407E-A947-70E740481C1C}">
                <a14:useLocalDpi xmlns:a14="http://schemas.microsoft.com/office/drawing/2010/main" val="0"/>
              </a:ext>
            </a:extLst>
          </a:blip>
          <a:srcRect t="9780"/>
          <a:stretch/>
        </p:blipFill>
        <p:spPr>
          <a:xfrm>
            <a:off x="3048000" y="1436914"/>
            <a:ext cx="6096000" cy="4468586"/>
          </a:xfrm>
          <a:prstGeom prst="rect">
            <a:avLst/>
          </a:prstGeom>
        </p:spPr>
      </p:pic>
    </p:spTree>
    <p:extLst>
      <p:ext uri="{BB962C8B-B14F-4D97-AF65-F5344CB8AC3E}">
        <p14:creationId xmlns:p14="http://schemas.microsoft.com/office/powerpoint/2010/main" val="163671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6E029-0ADF-1178-9025-AE2FA46478FA}"/>
              </a:ext>
            </a:extLst>
          </p:cNvPr>
          <p:cNvSpPr txBox="1"/>
          <p:nvPr/>
        </p:nvSpPr>
        <p:spPr>
          <a:xfrm>
            <a:off x="3032449" y="382555"/>
            <a:ext cx="496388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CONCLUSION </a:t>
            </a:r>
          </a:p>
        </p:txBody>
      </p:sp>
      <p:sp>
        <p:nvSpPr>
          <p:cNvPr id="3" name="TextBox 2">
            <a:extLst>
              <a:ext uri="{FF2B5EF4-FFF2-40B4-BE49-F238E27FC236}">
                <a16:creationId xmlns:a16="http://schemas.microsoft.com/office/drawing/2014/main" id="{E5D2E52F-30B1-33B9-ADAB-37DA0615018B}"/>
              </a:ext>
            </a:extLst>
          </p:cNvPr>
          <p:cNvSpPr txBox="1"/>
          <p:nvPr/>
        </p:nvSpPr>
        <p:spPr>
          <a:xfrm>
            <a:off x="1418252" y="1296955"/>
            <a:ext cx="8276253" cy="2862322"/>
          </a:xfrm>
          <a:prstGeom prst="rect">
            <a:avLst/>
          </a:prstGeom>
          <a:noFill/>
        </p:spPr>
        <p:txBody>
          <a:bodyPr wrap="square" rtlCol="0">
            <a:sp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India's economy is growing briskly, but many Indians are being left behind. The democratic promise of inclusive growth is not being met. If the facts of want amid plenty are relatively clear, why this may be so and what can be done about it are controversial issues. One somewhat sanguine view of India's current developmental trajectory takes comfort in the fact that the Indian economy finally opened up to the world in the early 1990s and grew rapidly as a result. Since poverty and destitution in India are age-old problems, this view might continue, the new growth finally offers the possibility of incorporating the poor into a productive economy.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562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340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 Ravi</dc:creator>
  <cp:lastModifiedBy>Harshita Ravi</cp:lastModifiedBy>
  <cp:revision>1</cp:revision>
  <dcterms:created xsi:type="dcterms:W3CDTF">2022-12-10T03:41:14Z</dcterms:created>
  <dcterms:modified xsi:type="dcterms:W3CDTF">2022-12-10T04:19:14Z</dcterms:modified>
</cp:coreProperties>
</file>