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8"/>
  </p:notesMasterIdLst>
  <p:sldIdLst>
    <p:sldId id="307" r:id="rId3"/>
    <p:sldId id="308" r:id="rId4"/>
    <p:sldId id="332" r:id="rId5"/>
    <p:sldId id="258" r:id="rId6"/>
    <p:sldId id="321" r:id="rId7"/>
    <p:sldId id="301" r:id="rId8"/>
    <p:sldId id="327" r:id="rId9"/>
    <p:sldId id="338" r:id="rId10"/>
    <p:sldId id="275" r:id="rId11"/>
    <p:sldId id="306" r:id="rId12"/>
    <p:sldId id="328" r:id="rId13"/>
    <p:sldId id="320" r:id="rId14"/>
    <p:sldId id="330" r:id="rId15"/>
    <p:sldId id="331" r:id="rId16"/>
    <p:sldId id="342" r:id="rId17"/>
    <p:sldId id="343" r:id="rId18"/>
    <p:sldId id="344" r:id="rId19"/>
    <p:sldId id="333" r:id="rId20"/>
    <p:sldId id="267" r:id="rId21"/>
    <p:sldId id="335" r:id="rId22"/>
    <p:sldId id="309" r:id="rId23"/>
    <p:sldId id="322" r:id="rId24"/>
    <p:sldId id="323" r:id="rId25"/>
    <p:sldId id="329" r:id="rId26"/>
    <p:sldId id="31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HBMS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Employee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Customer</a:t>
          </a:r>
          <a:endParaRPr lang="en-IN" dirty="0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70211" custRadScaleInc="-15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87723" custRadScaleInc="211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HBMS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Admin</a:t>
          </a:r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129" custLinFactNeighborY="-29355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1" custRadScaleRad="114974" custRadScaleInc="-53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HBMS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Customer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Employee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0" custLinFactNeighborY="-34144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ScaleX="83101" custScaleY="67460" custRadScaleRad="73488" custRadScaleInc="-65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ScaleX="103832" custScaleY="59987" custRadScaleRad="68296" custRadScaleInc="660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99A0F1-AE36-4A50-93F6-1E5DCB1DE0C9}" type="presOf" srcId="{A1BA4038-8694-4208-86E4-E637D37487CE}" destId="{F529A9FE-3A30-478D-8FB5-0EE20CF3B2CD}" srcOrd="0" destOrd="0" presId="urn:microsoft.com/office/officeart/2005/8/layout/radial4"/>
    <dgm:cxn modelId="{0F9A12B2-EB71-4349-BDFB-7A5B75DDC83C}" type="presOf" srcId="{27810326-169A-46D3-BDD9-A7895E48CE8E}" destId="{6C299B1E-FF91-4041-B597-AC7D7E336DDB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9D001B1A-0DA0-4725-84E0-074EA2AB2753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15DC294-07D4-40C3-8389-8785B261A60E}" type="presOf" srcId="{D0C8E95D-CA20-4230-90CD-01C12FD442EB}" destId="{3BC5D919-0D36-4BCD-8CBA-4FD7223A2EAB}" srcOrd="0" destOrd="0" presId="urn:microsoft.com/office/officeart/2005/8/layout/radial4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9CAFDF89-7DBF-4D1E-8590-13C8BB48E827}" type="presOf" srcId="{BD9EE668-1606-4F7E-A7BD-8FEDCB65A7D4}" destId="{A7DF65F0-E58E-443E-9565-BE0026763C32}" srcOrd="0" destOrd="0" presId="urn:microsoft.com/office/officeart/2005/8/layout/radial4"/>
    <dgm:cxn modelId="{65385257-D51F-4D9C-82C9-C1D946E26E78}" type="presOf" srcId="{05DB67F3-24D5-493F-B8D6-D9EFCA9C33FA}" destId="{BC821710-D8D6-44B3-AE70-1FB80AE0FF86}" srcOrd="0" destOrd="0" presId="urn:microsoft.com/office/officeart/2005/8/layout/radial4"/>
    <dgm:cxn modelId="{10155EC5-56F4-4DE1-BCF6-CDF6777B8875}" type="presParOf" srcId="{F529A9FE-3A30-478D-8FB5-0EE20CF3B2CD}" destId="{2A0F7F32-F42D-45CF-99FD-97CF4F1B69CF}" srcOrd="0" destOrd="0" presId="urn:microsoft.com/office/officeart/2005/8/layout/radial4"/>
    <dgm:cxn modelId="{83DE41DB-5708-4E97-9874-9383C277B95B}" type="presParOf" srcId="{F529A9FE-3A30-478D-8FB5-0EE20CF3B2CD}" destId="{6C299B1E-FF91-4041-B597-AC7D7E336DDB}" srcOrd="1" destOrd="0" presId="urn:microsoft.com/office/officeart/2005/8/layout/radial4"/>
    <dgm:cxn modelId="{E9CB0946-CFD5-4417-8F7F-F74187E45902}" type="presParOf" srcId="{F529A9FE-3A30-478D-8FB5-0EE20CF3B2CD}" destId="{A7DF65F0-E58E-443E-9565-BE0026763C32}" srcOrd="2" destOrd="0" presId="urn:microsoft.com/office/officeart/2005/8/layout/radial4"/>
    <dgm:cxn modelId="{F3952F5F-CBE8-4BAE-A5FF-44EAD5C50C1D}" type="presParOf" srcId="{F529A9FE-3A30-478D-8FB5-0EE20CF3B2CD}" destId="{BC821710-D8D6-44B3-AE70-1FB80AE0FF86}" srcOrd="3" destOrd="0" presId="urn:microsoft.com/office/officeart/2005/8/layout/radial4"/>
    <dgm:cxn modelId="{F72043FE-76E8-4165-B5A4-F683122995C9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343181" y="0"/>
          <a:ext cx="1161945" cy="11619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HBMS</a:t>
          </a:r>
          <a:endParaRPr lang="en-IN" sz="2500" kern="1200" dirty="0"/>
        </a:p>
      </dsp:txBody>
      <dsp:txXfrm>
        <a:off x="1513344" y="170163"/>
        <a:ext cx="821619" cy="821619"/>
      </dsp:txXfrm>
    </dsp:sp>
    <dsp:sp modelId="{6C299B1E-FF91-4041-B597-AC7D7E336DDB}">
      <dsp:nvSpPr>
        <dsp:cNvPr id="0" name=""/>
        <dsp:cNvSpPr/>
      </dsp:nvSpPr>
      <dsp:spPr>
        <a:xfrm rot="7916276">
          <a:off x="639336" y="1273959"/>
          <a:ext cx="1026893" cy="3311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257709" y="1379934"/>
          <a:ext cx="1103848" cy="88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Customer</a:t>
          </a:r>
          <a:endParaRPr lang="en-IN" sz="1900" kern="1200" dirty="0"/>
        </a:p>
      </dsp:txBody>
      <dsp:txXfrm>
        <a:off x="283573" y="1405798"/>
        <a:ext cx="1052120" cy="831350"/>
      </dsp:txXfrm>
    </dsp:sp>
    <dsp:sp modelId="{BC821710-D8D6-44B3-AE70-1FB80AE0FF86}">
      <dsp:nvSpPr>
        <dsp:cNvPr id="0" name=""/>
        <dsp:cNvSpPr/>
      </dsp:nvSpPr>
      <dsp:spPr>
        <a:xfrm rot="2767135">
          <a:off x="2203133" y="1274401"/>
          <a:ext cx="1094229" cy="3311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577564" y="1392788"/>
          <a:ext cx="1103848" cy="88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Employee</a:t>
          </a:r>
          <a:endParaRPr lang="en-IN" sz="1900" kern="1200" dirty="0"/>
        </a:p>
      </dsp:txBody>
      <dsp:txXfrm>
        <a:off x="2603428" y="1418652"/>
        <a:ext cx="1052120" cy="8313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97487" y="314173"/>
          <a:ext cx="906648" cy="906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HBMS</a:t>
          </a:r>
          <a:endParaRPr lang="en-IN" sz="1900" kern="1200" dirty="0"/>
        </a:p>
      </dsp:txBody>
      <dsp:txXfrm>
        <a:off x="1230263" y="446949"/>
        <a:ext cx="641096" cy="641096"/>
      </dsp:txXfrm>
    </dsp:sp>
    <dsp:sp modelId="{6C299B1E-FF91-4041-B597-AC7D7E336DDB}">
      <dsp:nvSpPr>
        <dsp:cNvPr id="0" name=""/>
        <dsp:cNvSpPr/>
      </dsp:nvSpPr>
      <dsp:spPr>
        <a:xfrm rot="8857938">
          <a:off x="366577" y="1127487"/>
          <a:ext cx="824873" cy="25839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0" y="1132957"/>
          <a:ext cx="861315" cy="689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Admin</a:t>
          </a:r>
        </a:p>
      </dsp:txBody>
      <dsp:txXfrm>
        <a:off x="20182" y="1153139"/>
        <a:ext cx="820951" cy="648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348755" y="0"/>
          <a:ext cx="1303243" cy="1303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HBMS</a:t>
          </a:r>
          <a:endParaRPr lang="en-IN" sz="2800" kern="1200" dirty="0"/>
        </a:p>
      </dsp:txBody>
      <dsp:txXfrm>
        <a:off x="1539611" y="190856"/>
        <a:ext cx="921531" cy="921531"/>
      </dsp:txXfrm>
    </dsp:sp>
    <dsp:sp modelId="{6C299B1E-FF91-4041-B597-AC7D7E336DDB}">
      <dsp:nvSpPr>
        <dsp:cNvPr id="0" name=""/>
        <dsp:cNvSpPr/>
      </dsp:nvSpPr>
      <dsp:spPr>
        <a:xfrm rot="7559570">
          <a:off x="548919" y="1575920"/>
          <a:ext cx="1290400" cy="3714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300516" y="1949574"/>
          <a:ext cx="1028857" cy="668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Customer</a:t>
          </a:r>
          <a:endParaRPr lang="en-IN" sz="1800" kern="1200" dirty="0"/>
        </a:p>
      </dsp:txBody>
      <dsp:txXfrm>
        <a:off x="320086" y="1969144"/>
        <a:ext cx="989717" cy="629027"/>
      </dsp:txXfrm>
    </dsp:sp>
    <dsp:sp modelId="{BC821710-D8D6-44B3-AE70-1FB80AE0FF86}">
      <dsp:nvSpPr>
        <dsp:cNvPr id="0" name=""/>
        <dsp:cNvSpPr/>
      </dsp:nvSpPr>
      <dsp:spPr>
        <a:xfrm rot="3346776">
          <a:off x="2139010" y="1569832"/>
          <a:ext cx="1224333" cy="37142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452683" y="1964658"/>
          <a:ext cx="1285524" cy="5941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Employee</a:t>
          </a:r>
          <a:endParaRPr lang="en-IN" sz="1800" kern="1200" dirty="0"/>
        </a:p>
      </dsp:txBody>
      <dsp:txXfrm>
        <a:off x="2470085" y="1982060"/>
        <a:ext cx="1250720" cy="559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37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10/24/2018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October 24,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26" Type="http://schemas.openxmlformats.org/officeDocument/2006/relationships/diagramColors" Target="../diagrams/colors8.xml"/><Relationship Id="rId39" Type="http://schemas.openxmlformats.org/officeDocument/2006/relationships/diagramLayout" Target="../diagrams/layout11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34" Type="http://schemas.openxmlformats.org/officeDocument/2006/relationships/diagramLayout" Target="../diagrams/layout10.xml"/><Relationship Id="rId42" Type="http://schemas.microsoft.com/office/2007/relationships/diagramDrawing" Target="../diagrams/drawing11.xml"/><Relationship Id="rId47" Type="http://schemas.microsoft.com/office/2007/relationships/diagramDrawing" Target="../diagrams/drawing12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5" Type="http://schemas.openxmlformats.org/officeDocument/2006/relationships/diagramQuickStyle" Target="../diagrams/quickStyle8.xml"/><Relationship Id="rId33" Type="http://schemas.openxmlformats.org/officeDocument/2006/relationships/diagramData" Target="../diagrams/data10.xml"/><Relationship Id="rId38" Type="http://schemas.openxmlformats.org/officeDocument/2006/relationships/diagramData" Target="../diagrams/data11.xml"/><Relationship Id="rId46" Type="http://schemas.openxmlformats.org/officeDocument/2006/relationships/diagramColors" Target="../diagrams/colors12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29" Type="http://schemas.openxmlformats.org/officeDocument/2006/relationships/diagramLayout" Target="../diagrams/layout9.xml"/><Relationship Id="rId41" Type="http://schemas.openxmlformats.org/officeDocument/2006/relationships/diagramColors" Target="../diagrams/colors1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24" Type="http://schemas.openxmlformats.org/officeDocument/2006/relationships/diagramLayout" Target="../diagrams/layout8.xml"/><Relationship Id="rId32" Type="http://schemas.microsoft.com/office/2007/relationships/diagramDrawing" Target="../diagrams/drawing9.xml"/><Relationship Id="rId37" Type="http://schemas.microsoft.com/office/2007/relationships/diagramDrawing" Target="../diagrams/drawing10.xml"/><Relationship Id="rId40" Type="http://schemas.openxmlformats.org/officeDocument/2006/relationships/diagramQuickStyle" Target="../diagrams/quickStyle11.xml"/><Relationship Id="rId45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23" Type="http://schemas.openxmlformats.org/officeDocument/2006/relationships/diagramData" Target="../diagrams/data8.xml"/><Relationship Id="rId28" Type="http://schemas.openxmlformats.org/officeDocument/2006/relationships/diagramData" Target="../diagrams/data9.xml"/><Relationship Id="rId36" Type="http://schemas.openxmlformats.org/officeDocument/2006/relationships/diagramColors" Target="../diagrams/colors10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31" Type="http://schemas.openxmlformats.org/officeDocument/2006/relationships/diagramColors" Target="../diagrams/colors9.xml"/><Relationship Id="rId44" Type="http://schemas.openxmlformats.org/officeDocument/2006/relationships/diagramLayout" Target="../diagrams/layout12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Relationship Id="rId27" Type="http://schemas.microsoft.com/office/2007/relationships/diagramDrawing" Target="../diagrams/drawing8.xml"/><Relationship Id="rId30" Type="http://schemas.openxmlformats.org/officeDocument/2006/relationships/diagramQuickStyle" Target="../diagrams/quickStyle9.xml"/><Relationship Id="rId35" Type="http://schemas.openxmlformats.org/officeDocument/2006/relationships/diagramQuickStyle" Target="../diagrams/quickStyle10.xml"/><Relationship Id="rId43" Type="http://schemas.openxmlformats.org/officeDocument/2006/relationships/diagramData" Target="../diagrams/data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Deliverables/usecase/search.docx" TargetMode="External"/><Relationship Id="rId3" Type="http://schemas.openxmlformats.org/officeDocument/2006/relationships/hyperlink" Target="AMS_ManagerLogin.docx" TargetMode="External"/><Relationship Id="rId7" Type="http://schemas.openxmlformats.org/officeDocument/2006/relationships/hyperlink" Target="Deliverables/usecase/book.docx" TargetMode="External"/><Relationship Id="rId2" Type="http://schemas.openxmlformats.org/officeDocument/2006/relationships/hyperlink" Target="Deliverables/usecase/Registration.doc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Deliverables/usecase/update%20hotel.docx" TargetMode="External"/><Relationship Id="rId5" Type="http://schemas.openxmlformats.org/officeDocument/2006/relationships/hyperlink" Target="Deliverables/usecase/Add%20hotel.docx" TargetMode="External"/><Relationship Id="rId4" Type="http://schemas.openxmlformats.org/officeDocument/2006/relationships/hyperlink" Target="Deliverables/usecase/login.doc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eliverables/Defect%20Report%20Mini%20Project.xlsx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ndafile:8081/Spring_Hotel/login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Deliverables/HMS%20Test%20Case.xlsx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Deliverables/HMS%20Test%20Case.xlsx" TargetMode="Externa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eliverables/RVFD%20for%20Hotel%20booking%20management%20system.xlsx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55575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Hotel Booking </a:t>
            </a:r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Management System 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synonymous.</a:t>
            </a: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6" y="8931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3460" y="1029741"/>
            <a:ext cx="5264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Use Case Diagram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14679"/>
            <a:ext cx="769747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10581"/>
            <a:ext cx="6286500" cy="3505200"/>
          </a:xfrm>
        </p:spPr>
      </p:pic>
      <p:sp>
        <p:nvSpPr>
          <p:cNvPr id="5" name="Rectangle 4"/>
          <p:cNvSpPr/>
          <p:nvPr/>
        </p:nvSpPr>
        <p:spPr>
          <a:xfrm>
            <a:off x="1443264" y="1187251"/>
            <a:ext cx="60243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2038507"/>
            <a:ext cx="4676775" cy="3457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2984" y="1115437"/>
            <a:ext cx="65854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Hotel/Room Search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1709" y="1115437"/>
            <a:ext cx="61280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Room Book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6" y="2209800"/>
            <a:ext cx="6766594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079151"/>
            <a:ext cx="48876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Hotel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2" y="1663926"/>
            <a:ext cx="690405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33856" y="1115437"/>
            <a:ext cx="54437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Hotel Use case Diagram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7469"/>
            <a:ext cx="7274599" cy="4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Registration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HBMS Registration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3" action="ppaction://hlinkfile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HBMS Login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Add Hotel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hlinkClick r:id="rId5" action="ppaction://hlinkfile"/>
              </a:rPr>
              <a:t>HBMS </a:t>
            </a:r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Add Hotel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Update Hotel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6" action="ppaction://hlinkfile"/>
              </a:rPr>
              <a:t>HBMS Update Hotel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Book Hotel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hlinkClick r:id="rId7" action="ppaction://hlinkfile"/>
              </a:rPr>
              <a:t>HBMS Booking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Search Hotel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hlinkClick r:id="rId8" action="ppaction://hlinkfile"/>
              </a:rPr>
              <a:t>HBMS </a:t>
            </a:r>
            <a:r>
              <a:rPr lang="en-US" b="0" dirty="0" smtClean="0">
                <a:solidFill>
                  <a:schemeClr val="tx1"/>
                </a:solidFill>
                <a:hlinkClick r:id="rId8" action="ppaction://hlinkfile"/>
              </a:rPr>
              <a:t>Search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HBMS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Kartik Kumar Singh (TL)</a:t>
            </a:r>
          </a:p>
          <a:p>
            <a:pPr marL="0" indent="0">
              <a:buNone/>
            </a:pPr>
            <a:r>
              <a:rPr lang="en-IN" dirty="0" err="1" smtClean="0"/>
              <a:t>Himanshu</a:t>
            </a:r>
            <a:r>
              <a:rPr lang="en-IN" dirty="0" smtClean="0"/>
              <a:t> </a:t>
            </a:r>
            <a:r>
              <a:rPr lang="en-IN" dirty="0" err="1" smtClean="0"/>
              <a:t>Kataria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err="1" smtClean="0"/>
              <a:t>Harshita</a:t>
            </a:r>
            <a:r>
              <a:rPr lang="en-IN" dirty="0" smtClean="0"/>
              <a:t> Ahuja</a:t>
            </a:r>
          </a:p>
          <a:p>
            <a:pPr marL="0" indent="0">
              <a:buNone/>
            </a:pPr>
            <a:r>
              <a:rPr lang="en-IN" dirty="0" err="1" smtClean="0"/>
              <a:t>Ijas</a:t>
            </a:r>
            <a:r>
              <a:rPr lang="en-IN" dirty="0" smtClean="0"/>
              <a:t> </a:t>
            </a:r>
            <a:r>
              <a:rPr lang="en-IN" smtClean="0"/>
              <a:t>Ahamed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Username field in the Login page is found to accept numbers and special characters.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The </a:t>
            </a:r>
            <a:r>
              <a:rPr lang="en-US" sz="2400" b="0" dirty="0">
                <a:solidFill>
                  <a:schemeClr val="tx1"/>
                </a:solidFill>
              </a:rPr>
              <a:t>Password field in the Login page is unable to accept numbers and special characters 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Login button in the Login page is unable to  verify for the existence of username in the database 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Login button in the Login page is unable to verify for the matching of password with the username entered by the user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The Signup link in the Login page is unable to display the signup\register page for </a:t>
            </a:r>
            <a:r>
              <a:rPr lang="en-US" sz="2400" b="0" dirty="0" smtClean="0">
                <a:solidFill>
                  <a:schemeClr val="tx1"/>
                </a:solidFill>
              </a:rPr>
              <a:t>signing </a:t>
            </a:r>
            <a:r>
              <a:rPr lang="en-US" sz="2400" b="0" dirty="0">
                <a:solidFill>
                  <a:schemeClr val="tx1"/>
                </a:solidFill>
              </a:rPr>
              <a:t>up new user.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649" y="109028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http://ndafile:8081/Spring_Hotel/login.html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7" y="1600200"/>
            <a:ext cx="844282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=(159*100)/200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=79.5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=(53*100)/70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=75.71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143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</a:t>
            </a:r>
            <a:r>
              <a:rPr lang="en-US" sz="2400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73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70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70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6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Hotel Booking Management System is an online website, developed to provide services for booking rooms in </a:t>
            </a:r>
            <a:r>
              <a:rPr lang="en-US" sz="2200" dirty="0" smtClean="0">
                <a:solidFill>
                  <a:schemeClr val="tx1"/>
                </a:solidFill>
              </a:rPr>
              <a:t>hotel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across multiple cities.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First, User needs to register in the hotel website and during Login time they have to select their role.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In which, Admin can add/update or delete the details of the hotel.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Employee and customer can book, search, view the details of hotel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Customer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>
                <a:hlinkClick r:id="rId3" action="ppaction://hlinkfile"/>
              </a:rPr>
              <a:t>HBMS 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708834885"/>
              </p:ext>
            </p:extLst>
          </p:nvPr>
        </p:nvGraphicFramePr>
        <p:xfrm>
          <a:off x="5005386" y="2276872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19400" y="1688148"/>
            <a:ext cx="1976438" cy="113125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293070108"/>
              </p:ext>
            </p:extLst>
          </p:nvPr>
        </p:nvGraphicFramePr>
        <p:xfrm>
          <a:off x="1043609" y="2445190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 </a:t>
            </a:r>
            <a:r>
              <a:rPr lang="en-US" sz="2800" b="0" dirty="0" smtClean="0">
                <a:hlinkClick r:id="rId3" action="ppaction://hlinkfile"/>
              </a:rPr>
              <a:t>HBMS  TEST cASE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66222545"/>
              </p:ext>
            </p:extLst>
          </p:nvPr>
        </p:nvGraphicFramePr>
        <p:xfrm>
          <a:off x="2957512" y="2633203"/>
          <a:ext cx="4129088" cy="283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Registration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4900612" y="1696091"/>
            <a:ext cx="0" cy="60531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b="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HBMS RVFD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3363</TotalTime>
  <Words>718</Words>
  <Application>Microsoft Office PowerPoint</Application>
  <PresentationFormat>On-screen Show (4:3)</PresentationFormat>
  <Paragraphs>143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ACTORS</vt:lpstr>
      <vt:lpstr>PowerPoint Presentation</vt:lpstr>
      <vt:lpstr>Link : HBMS  TEST cASE</vt:lpstr>
      <vt:lpstr>Link : HBMS  TEST cASE</vt:lpstr>
      <vt:lpstr>REQUIREMENT  ITEMIZATION</vt:lpstr>
      <vt:lpstr>PowerPoint Presentation</vt:lpstr>
      <vt:lpstr>USE CASES</vt:lpstr>
      <vt:lpstr>USE CASES</vt:lpstr>
      <vt:lpstr>USE CASE DIAGRAM</vt:lpstr>
      <vt:lpstr>USE CASE DIAGRAM</vt:lpstr>
      <vt:lpstr>USE CASE DIAGRAM</vt:lpstr>
      <vt:lpstr>USE CASE DIAGRAM</vt:lpstr>
      <vt:lpstr>USE CASE DIAGRAM</vt:lpstr>
      <vt:lpstr>USE CASE HYPERLINKS</vt:lpstr>
      <vt:lpstr>DFDR</vt:lpstr>
      <vt:lpstr>DEFECTS FOUND</vt:lpstr>
      <vt:lpstr>PowerPoint Presentation</vt:lpstr>
      <vt:lpstr>Test Case Adequacy </vt:lpstr>
      <vt:lpstr>Test Case Effectiveness</vt:lpstr>
      <vt:lpstr>Project Statistics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Singh, Kartik Kumar</cp:lastModifiedBy>
  <cp:revision>165</cp:revision>
  <dcterms:created xsi:type="dcterms:W3CDTF">2015-08-27T08:52:20Z</dcterms:created>
  <dcterms:modified xsi:type="dcterms:W3CDTF">2018-10-24T04:51:37Z</dcterms:modified>
</cp:coreProperties>
</file>