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6"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Lst>
  <p:sldSz cx="14330363" cy="82311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593">
          <p15:clr>
            <a:srgbClr val="A4A3A4"/>
          </p15:clr>
        </p15:guide>
        <p15:guide id="4" pos="4579">
          <p15:clr>
            <a:srgbClr val="A4A3A4"/>
          </p15:clr>
        </p15:guide>
        <p15:guide id="5" orient="horz" pos="2079">
          <p15:clr>
            <a:srgbClr val="A4A3A4"/>
          </p15:clr>
        </p15:guide>
        <p15:guide id="6" orient="horz" pos="2496">
          <p15:clr>
            <a:srgbClr val="A4A3A4"/>
          </p15:clr>
        </p15:guide>
        <p15:guide id="7" orient="horz" pos="2245">
          <p15:clr>
            <a:srgbClr val="A4A3A4"/>
          </p15:clr>
        </p15:guide>
        <p15:guide id="8" orient="horz" pos="2694">
          <p15:clr>
            <a:srgbClr val="A4A3A4"/>
          </p15:clr>
        </p15:guide>
        <p15:guide id="9" orient="horz" pos="2162">
          <p15:clr>
            <a:srgbClr val="A4A3A4"/>
          </p15:clr>
        </p15:guide>
        <p15:guide id="10" orient="horz" pos="2594">
          <p15:clr>
            <a:srgbClr val="A4A3A4"/>
          </p15:clr>
        </p15:guide>
        <p15:guide id="11" pos="3785">
          <p15:clr>
            <a:srgbClr val="A4A3A4"/>
          </p15:clr>
        </p15:guide>
        <p15:guide id="12" pos="45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016" y="48"/>
      </p:cViewPr>
      <p:guideLst>
        <p:guide orient="horz" pos="2160"/>
        <p:guide pos="3840"/>
        <p:guide orient="horz" pos="2593"/>
        <p:guide pos="4579"/>
        <p:guide orient="horz" pos="2079"/>
        <p:guide orient="horz" pos="2496"/>
        <p:guide orient="horz" pos="2245"/>
        <p:guide orient="horz" pos="2694"/>
        <p:guide orient="horz" pos="2162"/>
        <p:guide orient="horz" pos="2594"/>
        <p:guide pos="3785"/>
        <p:guide pos="45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0" name="Google Shape;50;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50" name="Google Shape;50;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216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F4E04-CA8A-A5A7-0F89-31F7E1AEB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28DD59-4D96-0608-8C07-9D2E5F39B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0886D1-3791-17E3-BB12-AB5C51AC40E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DB0C5A-A88F-DD1C-7A7A-42D0B29FBFF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5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266AA-0ADB-40B8-29FB-1F01386628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AF803B-1077-A33B-7CCA-CA16EDADD7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A0F369-A973-1BA3-440C-B29B19BA819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56F5AA0-E521-9B21-5B67-259ED54E0187}"/>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825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2: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4: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1" name="Google Shape;71;p5: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6:notes"/>
          <p:cNvSpPr>
            <a:spLocks noGrp="1" noRot="1" noChangeAspect="1"/>
          </p:cNvSpPr>
          <p:nvPr>
            <p:ph type="sldImg" idx="2"/>
          </p:nvPr>
        </p:nvSpPr>
        <p:spPr>
          <a:xfrm>
            <a:off x="444500" y="685800"/>
            <a:ext cx="5969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2" descr="LOGO.gif"/>
          <p:cNvPicPr preferRelativeResize="0"/>
          <p:nvPr/>
        </p:nvPicPr>
        <p:blipFill rotWithShape="1">
          <a:blip r:embed="rId2">
            <a:alphaModFix/>
          </a:blip>
          <a:srcRect b="10713"/>
          <a:stretch/>
        </p:blipFill>
        <p:spPr>
          <a:xfrm>
            <a:off x="10270103" y="274375"/>
            <a:ext cx="3224332" cy="762147"/>
          </a:xfrm>
          <a:prstGeom prst="rect">
            <a:avLst/>
          </a:prstGeom>
          <a:noFill/>
          <a:ln>
            <a:noFill/>
          </a:ln>
        </p:spPr>
      </p:pic>
      <p:grpSp>
        <p:nvGrpSpPr>
          <p:cNvPr id="26" name="Google Shape;26;p2"/>
          <p:cNvGrpSpPr/>
          <p:nvPr/>
        </p:nvGrpSpPr>
        <p:grpSpPr>
          <a:xfrm>
            <a:off x="9633189" y="2"/>
            <a:ext cx="4697174" cy="1051763"/>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2"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2" descr="logo.jpg"/>
          <p:cNvPicPr preferRelativeResize="0"/>
          <p:nvPr/>
        </p:nvPicPr>
        <p:blipFill rotWithShape="1">
          <a:blip r:embed="rId3">
            <a:alphaModFix/>
          </a:blip>
          <a:srcRect/>
          <a:stretch/>
        </p:blipFill>
        <p:spPr>
          <a:xfrm>
            <a:off x="10270101" y="274378"/>
            <a:ext cx="3010371" cy="731662"/>
          </a:xfrm>
          <a:prstGeom prst="rect">
            <a:avLst/>
          </a:prstGeom>
          <a:noFill/>
          <a:ln>
            <a:noFill/>
          </a:ln>
        </p:spPr>
      </p:pic>
      <p:sp>
        <p:nvSpPr>
          <p:cNvPr id="31" name="Google Shape;31;p2"/>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2"/>
          <p:cNvSpPr txBox="1">
            <a:spLocks noGrp="1"/>
          </p:cNvSpPr>
          <p:nvPr>
            <p:ph type="body" idx="1"/>
          </p:nvPr>
        </p:nvSpPr>
        <p:spPr>
          <a:xfrm>
            <a:off x="716522" y="1646250"/>
            <a:ext cx="12897326" cy="543220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4"/>
          <p:cNvSpPr txBox="1">
            <a:spLocks noGrp="1"/>
          </p:cNvSpPr>
          <p:nvPr>
            <p:ph type="ctrTitle"/>
          </p:nvPr>
        </p:nvSpPr>
        <p:spPr>
          <a:xfrm>
            <a:off x="10" y="3"/>
            <a:ext cx="8598218" cy="109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
          <p:cNvSpPr txBox="1">
            <a:spLocks noGrp="1"/>
          </p:cNvSpPr>
          <p:nvPr>
            <p:ph type="subTitle" idx="1"/>
          </p:nvPr>
        </p:nvSpPr>
        <p:spPr>
          <a:xfrm>
            <a:off x="835942" y="1646241"/>
            <a:ext cx="12777907" cy="5670373"/>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3" name="Google Shape;43;p4"/>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3"/>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31262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 y="2"/>
            <a:ext cx="10150674" cy="1006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716522" y="1646250"/>
            <a:ext cx="12897326" cy="543220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716518" y="7629104"/>
            <a:ext cx="3343752" cy="4382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896212" y="7629104"/>
            <a:ext cx="4537948" cy="4382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6" y="2"/>
            <a:ext cx="14330363" cy="1006034"/>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rot="10800000" flipH="1">
            <a:off x="6" y="8048276"/>
            <a:ext cx="14330363" cy="23778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3"/>
          <a:stretch/>
        </p:blipFill>
        <p:spPr>
          <a:xfrm>
            <a:off x="10270103" y="274375"/>
            <a:ext cx="3224332" cy="762147"/>
          </a:xfrm>
          <a:prstGeom prst="rect">
            <a:avLst/>
          </a:prstGeom>
          <a:noFill/>
          <a:ln>
            <a:noFill/>
          </a:ln>
        </p:spPr>
      </p:pic>
      <p:pic>
        <p:nvPicPr>
          <p:cNvPr id="18" name="Google Shape;18;p1" descr="LOGO.gif"/>
          <p:cNvPicPr preferRelativeResize="0"/>
          <p:nvPr/>
        </p:nvPicPr>
        <p:blipFill rotWithShape="1">
          <a:blip r:embed="rId5">
            <a:alphaModFix/>
          </a:blip>
          <a:srcRect b="10713"/>
          <a:stretch/>
        </p:blipFill>
        <p:spPr>
          <a:xfrm>
            <a:off x="10270103" y="274375"/>
            <a:ext cx="3224332" cy="762147"/>
          </a:xfrm>
          <a:prstGeom prst="rect">
            <a:avLst/>
          </a:prstGeom>
          <a:noFill/>
          <a:ln>
            <a:noFill/>
          </a:ln>
        </p:spPr>
      </p:pic>
      <p:grpSp>
        <p:nvGrpSpPr>
          <p:cNvPr id="19" name="Google Shape;19;p1"/>
          <p:cNvGrpSpPr/>
          <p:nvPr/>
        </p:nvGrpSpPr>
        <p:grpSpPr>
          <a:xfrm>
            <a:off x="9633189" y="2"/>
            <a:ext cx="4697174" cy="1051763"/>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 descr="logo.jpg"/>
          <p:cNvPicPr preferRelativeResize="0"/>
          <p:nvPr/>
        </p:nvPicPr>
        <p:blipFill rotWithShape="1">
          <a:blip r:embed="rId6">
            <a:alphaModFix/>
          </a:blip>
          <a:srcRect/>
          <a:stretch/>
        </p:blipFill>
        <p:spPr>
          <a:xfrm>
            <a:off x="10270101" y="274378"/>
            <a:ext cx="3010371" cy="7316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5"/>
          <p:cNvSpPr txBox="1"/>
          <p:nvPr/>
        </p:nvSpPr>
        <p:spPr>
          <a:xfrm>
            <a:off x="3134773" y="7036631"/>
            <a:ext cx="815039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Chitkara University Institute of Engineering and Technology,</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Chitkara University, Punjab, India</a:t>
            </a:r>
            <a:endParaRPr sz="1800">
              <a:solidFill>
                <a:schemeClr val="dk1"/>
              </a:solidFill>
              <a:latin typeface="Times New Roman"/>
              <a:ea typeface="Times New Roman"/>
              <a:cs typeface="Times New Roman"/>
              <a:sym typeface="Times New Roman"/>
            </a:endParaRPr>
          </a:p>
        </p:txBody>
      </p:sp>
      <p:sp>
        <p:nvSpPr>
          <p:cNvPr id="53" name="Google Shape;53;p5"/>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54" name="Google Shape;54;p5"/>
          <p:cNvSpPr/>
          <p:nvPr/>
        </p:nvSpPr>
        <p:spPr>
          <a:xfrm>
            <a:off x="3205359" y="6477391"/>
            <a:ext cx="7830086" cy="5592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Department of Computer Science &amp; Engineering</a:t>
            </a:r>
            <a:endParaRPr/>
          </a:p>
        </p:txBody>
      </p:sp>
      <p:sp>
        <p:nvSpPr>
          <p:cNvPr id="55" name="Google Shape;55;p5"/>
          <p:cNvSpPr/>
          <p:nvPr/>
        </p:nvSpPr>
        <p:spPr>
          <a:xfrm>
            <a:off x="1782614" y="2024154"/>
            <a:ext cx="11293348" cy="923330"/>
          </a:xfrm>
          <a:prstGeom prst="rect">
            <a:avLst/>
          </a:prstGeom>
          <a:noFill/>
          <a:ln>
            <a:noFill/>
          </a:ln>
        </p:spPr>
        <p:txBody>
          <a:bodyPr spcFirstLastPara="1" wrap="square" lIns="91425" tIns="45700" rIns="91425" bIns="45700" anchor="t" anchorCtr="0">
            <a:noAutofit/>
          </a:bodyPr>
          <a:lstStyle/>
          <a:p>
            <a:pPr algn="ctr"/>
            <a:r>
              <a:rPr lang="en-IN" sz="3600" b="1" dirty="0"/>
              <a:t>Maintainability- Modular Design</a:t>
            </a:r>
          </a:p>
          <a:p>
            <a:pPr marL="0" marR="0" lvl="0" indent="0" algn="ctr" rtl="0">
              <a:spcBef>
                <a:spcPts val="0"/>
              </a:spcBef>
              <a:spcAft>
                <a:spcPts val="0"/>
              </a:spcAft>
              <a:buNone/>
            </a:pPr>
            <a:endParaRPr sz="5400" dirty="0">
              <a:solidFill>
                <a:schemeClr val="dk1"/>
              </a:solidFill>
              <a:latin typeface="Times New Roman"/>
              <a:ea typeface="Times New Roman"/>
              <a:cs typeface="Times New Roman"/>
              <a:sym typeface="Times New Roman"/>
            </a:endParaRPr>
          </a:p>
        </p:txBody>
      </p:sp>
      <p:sp>
        <p:nvSpPr>
          <p:cNvPr id="56" name="Google Shape;56;p5"/>
          <p:cNvSpPr/>
          <p:nvPr/>
        </p:nvSpPr>
        <p:spPr>
          <a:xfrm>
            <a:off x="3583781" y="3865685"/>
            <a:ext cx="8534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Bachelor of Engineering- Computer Science &amp; Engineering </a:t>
            </a:r>
            <a:endParaRPr sz="2400">
              <a:solidFill>
                <a:schemeClr val="dk1"/>
              </a:solidFill>
              <a:latin typeface="Times New Roman"/>
              <a:ea typeface="Times New Roman"/>
              <a:cs typeface="Times New Roman"/>
              <a:sym typeface="Times New Roman"/>
            </a:endParaRPr>
          </a:p>
        </p:txBody>
      </p:sp>
      <p:sp>
        <p:nvSpPr>
          <p:cNvPr id="57" name="Google Shape;57;p5"/>
          <p:cNvSpPr/>
          <p:nvPr/>
        </p:nvSpPr>
        <p:spPr>
          <a:xfrm>
            <a:off x="6008703" y="4794677"/>
            <a:ext cx="3531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System Design</a:t>
            </a:r>
            <a:r>
              <a:rPr lang="en-US" sz="1800" b="1">
                <a:solidFill>
                  <a:srgbClr val="000000"/>
                </a:solidFill>
                <a:latin typeface="Times New Roman"/>
                <a:ea typeface="Times New Roman"/>
                <a:cs typeface="Times New Roman"/>
                <a:sym typeface="Times New Roman"/>
              </a:rPr>
              <a:t>(</a:t>
            </a:r>
            <a:r>
              <a:rPr lang="en-US" sz="1800" b="1">
                <a:latin typeface="Times New Roman"/>
                <a:ea typeface="Times New Roman"/>
                <a:cs typeface="Times New Roman"/>
                <a:sym typeface="Times New Roman"/>
              </a:rPr>
              <a:t>SD</a:t>
            </a:r>
            <a:r>
              <a:rPr lang="en-US" sz="1800" b="1">
                <a:solidFill>
                  <a:srgbClr val="000000"/>
                </a:solidFill>
                <a:latin typeface="Times New Roman"/>
                <a:ea typeface="Times New Roman"/>
                <a:cs typeface="Times New Roman"/>
                <a:sym typeface="Times New Roman"/>
              </a:rPr>
              <a:t>)(22CS0</a:t>
            </a:r>
            <a:r>
              <a:rPr lang="en-US" sz="1800" b="1">
                <a:latin typeface="Times New Roman"/>
                <a:ea typeface="Times New Roman"/>
                <a:cs typeface="Times New Roman"/>
                <a:sym typeface="Times New Roman"/>
              </a:rPr>
              <a:t>24</a:t>
            </a:r>
            <a:r>
              <a:rPr lang="en-US" sz="1800" b="1">
                <a:solidFill>
                  <a:srgbClr val="000000"/>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
        <p:nvSpPr>
          <p:cNvPr id="58" name="Google Shape;58;p5"/>
          <p:cNvSpPr/>
          <p:nvPr/>
        </p:nvSpPr>
        <p:spPr>
          <a:xfrm>
            <a:off x="5031581" y="5631350"/>
            <a:ext cx="479541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B217-ACB4-9519-614B-DE937B639F3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413AD43-6189-B676-6509-F03E71B76BF6}"/>
              </a:ext>
            </a:extLst>
          </p:cNvPr>
          <p:cNvSpPr>
            <a:spLocks noGrp="1"/>
          </p:cNvSpPr>
          <p:nvPr>
            <p:ph type="subTitle" idx="1"/>
          </p:nvPr>
        </p:nvSpPr>
        <p:spPr/>
        <p:txBody>
          <a:bodyPr/>
          <a:lstStyle/>
          <a:p>
            <a:pPr marL="25400" indent="0" algn="just"/>
            <a:r>
              <a:rPr lang="en-IN" sz="2400" b="1" dirty="0">
                <a:solidFill>
                  <a:schemeClr val="tx1"/>
                </a:solidFill>
              </a:rPr>
              <a:t>Introduction to Modularity</a:t>
            </a:r>
          </a:p>
          <a:p>
            <a:pPr algn="just">
              <a:buFont typeface="Arial" panose="020B0604020202020204" pitchFamily="34" charset="0"/>
              <a:buChar char="•"/>
            </a:pPr>
            <a:r>
              <a:rPr lang="en-US" sz="2400" dirty="0">
                <a:solidFill>
                  <a:schemeClr val="tx1"/>
                </a:solidFill>
              </a:rPr>
              <a:t>In software design, modularity means breaking down big problems into smaller, more manageable parts. Interfaces are like bridges that connect these parts together.</a:t>
            </a:r>
          </a:p>
          <a:p>
            <a:pPr marL="25400" indent="0" algn="just"/>
            <a:endParaRPr lang="en-US" sz="2400" dirty="0">
              <a:solidFill>
                <a:schemeClr val="tx1"/>
              </a:solidFill>
            </a:endParaRPr>
          </a:p>
          <a:p>
            <a:pPr marL="482600" indent="-457200" algn="just">
              <a:buFont typeface="Arial" panose="020B0604020202020204" pitchFamily="34" charset="0"/>
              <a:buChar char="•"/>
            </a:pPr>
            <a:r>
              <a:rPr lang="en-US" i="1" dirty="0">
                <a:solidFill>
                  <a:schemeClr val="tx1"/>
                </a:solidFill>
              </a:rPr>
              <a:t>Definition: The process of breaking down a complex system into smaller, more manageable components or modules is known as modularity in system design. Each module is designed to perform a certain task or function, and these modules work together to achieve the overall functionality of the system.</a:t>
            </a:r>
            <a:endParaRPr lang="en-IN" dirty="0">
              <a:solidFill>
                <a:schemeClr val="tx1"/>
              </a:solidFill>
            </a:endParaRPr>
          </a:p>
        </p:txBody>
      </p:sp>
      <p:sp>
        <p:nvSpPr>
          <p:cNvPr id="4" name="Slide Number Placeholder 3">
            <a:extLst>
              <a:ext uri="{FF2B5EF4-FFF2-40B4-BE49-F238E27FC236}">
                <a16:creationId xmlns:a16="http://schemas.microsoft.com/office/drawing/2014/main" id="{DB16F6E2-4A7C-6078-D687-0EE71EC545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63901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32D3-5DEE-23BE-F7B1-7CDF8FAFD28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2B92759-7C72-A9B8-8BED-09896780E483}"/>
              </a:ext>
            </a:extLst>
          </p:cNvPr>
          <p:cNvSpPr>
            <a:spLocks noGrp="1"/>
          </p:cNvSpPr>
          <p:nvPr>
            <p:ph type="subTitle" idx="1"/>
          </p:nvPr>
        </p:nvSpPr>
        <p:spPr/>
        <p:txBody>
          <a:bodyPr/>
          <a:lstStyle/>
          <a:p>
            <a:pPr marL="25400" indent="0" algn="just"/>
            <a:r>
              <a:rPr lang="en-US" sz="2400" b="1" dirty="0">
                <a:solidFill>
                  <a:schemeClr val="tx1"/>
                </a:solidFill>
              </a:rPr>
              <a:t>The key characteristics of modularity </a:t>
            </a:r>
          </a:p>
          <a:p>
            <a:pPr algn="just" fontAlgn="base">
              <a:buFont typeface="Arial" panose="020B0604020202020204" pitchFamily="34" charset="0"/>
              <a:buChar char="•"/>
            </a:pPr>
            <a:r>
              <a:rPr lang="en-US" sz="2400" b="1" dirty="0">
                <a:solidFill>
                  <a:schemeClr val="tx1"/>
                </a:solidFill>
              </a:rPr>
              <a:t>Flexibility:</a:t>
            </a:r>
            <a:r>
              <a:rPr lang="en-US" sz="2400" dirty="0">
                <a:solidFill>
                  <a:schemeClr val="tx1"/>
                </a:solidFill>
              </a:rPr>
              <a:t> Allows for easy customization and adaptation to changing requirements.</a:t>
            </a:r>
          </a:p>
          <a:p>
            <a:pPr algn="just" fontAlgn="base">
              <a:buFont typeface="Arial" panose="020B0604020202020204" pitchFamily="34" charset="0"/>
              <a:buChar char="•"/>
            </a:pPr>
            <a:r>
              <a:rPr lang="en-US" sz="2400" b="1" dirty="0">
                <a:solidFill>
                  <a:schemeClr val="tx1"/>
                </a:solidFill>
              </a:rPr>
              <a:t>Abstraction: </a:t>
            </a:r>
            <a:r>
              <a:rPr lang="en-US" sz="2400" dirty="0">
                <a:solidFill>
                  <a:schemeClr val="tx1"/>
                </a:solidFill>
              </a:rPr>
              <a:t>Modules provide clear, high-level interfaces abstracting complex functionality.</a:t>
            </a:r>
          </a:p>
          <a:p>
            <a:pPr algn="just" fontAlgn="base">
              <a:buFont typeface="Arial" panose="020B0604020202020204" pitchFamily="34" charset="0"/>
              <a:buChar char="•"/>
            </a:pPr>
            <a:r>
              <a:rPr lang="en-US" sz="2400" b="1" dirty="0">
                <a:solidFill>
                  <a:schemeClr val="tx1"/>
                </a:solidFill>
              </a:rPr>
              <a:t>Collaboration: </a:t>
            </a:r>
            <a:r>
              <a:rPr lang="en-US" sz="2400" dirty="0">
                <a:solidFill>
                  <a:schemeClr val="tx1"/>
                </a:solidFill>
              </a:rPr>
              <a:t>allows teams to operate independently on various modules, which promotes parallel development.</a:t>
            </a:r>
          </a:p>
          <a:p>
            <a:pPr algn="just" fontAlgn="base">
              <a:buFont typeface="Arial" panose="020B0604020202020204" pitchFamily="34" charset="0"/>
              <a:buChar char="•"/>
            </a:pPr>
            <a:r>
              <a:rPr lang="en-US" sz="2400" b="1" dirty="0">
                <a:solidFill>
                  <a:schemeClr val="tx1"/>
                </a:solidFill>
              </a:rPr>
              <a:t>Testing: </a:t>
            </a:r>
            <a:r>
              <a:rPr lang="en-US" sz="2400" dirty="0">
                <a:solidFill>
                  <a:schemeClr val="tx1"/>
                </a:solidFill>
              </a:rPr>
              <a:t>Modular systems are easier to test as each module can be tested separately, promoting robustness.</a:t>
            </a:r>
          </a:p>
          <a:p>
            <a:pPr algn="just" fontAlgn="base">
              <a:buFont typeface="Arial" panose="020B0604020202020204" pitchFamily="34" charset="0"/>
              <a:buChar char="•"/>
            </a:pPr>
            <a:r>
              <a:rPr lang="en-US" sz="2400" b="1" dirty="0">
                <a:solidFill>
                  <a:schemeClr val="tx1"/>
                </a:solidFill>
              </a:rPr>
              <a:t>Documentation: </a:t>
            </a:r>
            <a:r>
              <a:rPr lang="en-US" sz="2400" dirty="0">
                <a:solidFill>
                  <a:schemeClr val="tx1"/>
                </a:solidFill>
              </a:rPr>
              <a:t>Encourages better documentation practices as module interfaces need to be well-defined and documented.</a:t>
            </a:r>
          </a:p>
          <a:p>
            <a:pPr algn="just" fontAlgn="base">
              <a:buFont typeface="Arial" panose="020B0604020202020204" pitchFamily="34" charset="0"/>
              <a:buChar char="•"/>
            </a:pPr>
            <a:r>
              <a:rPr lang="en-US" sz="2400" b="1" dirty="0">
                <a:solidFill>
                  <a:schemeClr val="tx1"/>
                </a:solidFill>
              </a:rPr>
              <a:t>Interchangeability: </a:t>
            </a:r>
            <a:r>
              <a:rPr lang="en-US" sz="2400" dirty="0">
                <a:solidFill>
                  <a:schemeClr val="tx1"/>
                </a:solidFill>
              </a:rPr>
              <a:t>Modules can be swapped or upgraded without affecting the overall system functionality, promoting interoperability.</a:t>
            </a:r>
          </a:p>
          <a:p>
            <a:endParaRPr lang="en-IN" sz="2400" dirty="0"/>
          </a:p>
        </p:txBody>
      </p:sp>
      <p:sp>
        <p:nvSpPr>
          <p:cNvPr id="4" name="Slide Number Placeholder 3">
            <a:extLst>
              <a:ext uri="{FF2B5EF4-FFF2-40B4-BE49-F238E27FC236}">
                <a16:creationId xmlns:a16="http://schemas.microsoft.com/office/drawing/2014/main" id="{C7A3057F-F5DB-DC21-4D35-C840BFD0AD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08941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0D71-B3DB-84B6-D184-9128CE6327C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74B20AB-4A71-71DE-B2BA-C9BE786AFEF2}"/>
              </a:ext>
            </a:extLst>
          </p:cNvPr>
          <p:cNvSpPr>
            <a:spLocks noGrp="1"/>
          </p:cNvSpPr>
          <p:nvPr>
            <p:ph type="subTitle" idx="1"/>
          </p:nvPr>
        </p:nvSpPr>
        <p:spPr/>
        <p:txBody>
          <a:bodyPr/>
          <a:lstStyle/>
          <a:p>
            <a:pPr marL="25400" indent="0" algn="just"/>
            <a:r>
              <a:rPr lang="en-US" sz="2400" b="1" dirty="0">
                <a:solidFill>
                  <a:schemeClr val="tx1"/>
                </a:solidFill>
              </a:rPr>
              <a:t>Below are the key components of Modular Design:</a:t>
            </a:r>
          </a:p>
          <a:p>
            <a:pPr algn="just" fontAlgn="base">
              <a:buFont typeface="Arial" panose="020B0604020202020204" pitchFamily="34" charset="0"/>
              <a:buChar char="•"/>
            </a:pPr>
            <a:r>
              <a:rPr lang="en-US" sz="2400" b="1" dirty="0">
                <a:solidFill>
                  <a:schemeClr val="tx1"/>
                </a:solidFill>
              </a:rPr>
              <a:t>Modules:</a:t>
            </a:r>
            <a:r>
              <a:rPr lang="en-US" sz="2400" dirty="0">
                <a:solidFill>
                  <a:schemeClr val="tx1"/>
                </a:solidFill>
              </a:rPr>
              <a:t> These are the smaller, separate components that comprise the system as a whole. Every module is self-contained, has clearly defined interfaces to other modules, and is made to carry out a specific task.</a:t>
            </a:r>
          </a:p>
          <a:p>
            <a:pPr algn="just" fontAlgn="base">
              <a:buFont typeface="Arial" panose="020B0604020202020204" pitchFamily="34" charset="0"/>
              <a:buChar char="•"/>
            </a:pPr>
            <a:r>
              <a:rPr lang="en-US" sz="2400" b="1" dirty="0">
                <a:solidFill>
                  <a:schemeClr val="tx1"/>
                </a:solidFill>
              </a:rPr>
              <a:t>Interfaces</a:t>
            </a:r>
            <a:r>
              <a:rPr lang="en-US" sz="2400" dirty="0">
                <a:solidFill>
                  <a:schemeClr val="tx1"/>
                </a:solidFill>
              </a:rPr>
              <a:t>: These are where modules can communicate with one another. Interfaces, which can be software, mechanical, or electrical connections, specify how the modules communicate with one another.</a:t>
            </a:r>
          </a:p>
          <a:p>
            <a:pPr algn="just" fontAlgn="base">
              <a:buFont typeface="Arial" panose="020B0604020202020204" pitchFamily="34" charset="0"/>
              <a:buChar char="•"/>
            </a:pPr>
            <a:r>
              <a:rPr lang="en-US" sz="2400" b="1" dirty="0">
                <a:solidFill>
                  <a:schemeClr val="tx1"/>
                </a:solidFill>
              </a:rPr>
              <a:t>Subsystems</a:t>
            </a:r>
            <a:r>
              <a:rPr lang="en-US" sz="2400" dirty="0">
                <a:solidFill>
                  <a:schemeClr val="tx1"/>
                </a:solidFill>
              </a:rPr>
              <a:t>: These are groups of modules that work together to perform a specific function within the overall system.</a:t>
            </a:r>
          </a:p>
          <a:p>
            <a:pPr algn="just" fontAlgn="base">
              <a:buFont typeface="Arial" panose="020B0604020202020204" pitchFamily="34" charset="0"/>
              <a:buChar char="•"/>
            </a:pPr>
            <a:r>
              <a:rPr lang="en-US" sz="2400" b="1" dirty="0">
                <a:solidFill>
                  <a:schemeClr val="tx1"/>
                </a:solidFill>
              </a:rPr>
              <a:t>Integration:</a:t>
            </a:r>
            <a:r>
              <a:rPr lang="en-US" sz="2400" dirty="0">
                <a:solidFill>
                  <a:schemeClr val="tx1"/>
                </a:solidFill>
              </a:rPr>
              <a:t> This involves integrating the various modules to form an integrated unit and testing the system as a whole to make sure everything is operating as it should.</a:t>
            </a:r>
          </a:p>
          <a:p>
            <a:pPr algn="just" fontAlgn="base">
              <a:buFont typeface="Arial" panose="020B0604020202020204" pitchFamily="34" charset="0"/>
              <a:buChar char="•"/>
            </a:pPr>
            <a:r>
              <a:rPr lang="en-US" sz="2400" b="1" dirty="0">
                <a:solidFill>
                  <a:schemeClr val="tx1"/>
                </a:solidFill>
              </a:rPr>
              <a:t>Maintenance</a:t>
            </a:r>
            <a:r>
              <a:rPr lang="en-US" sz="2400" dirty="0">
                <a:solidFill>
                  <a:schemeClr val="tx1"/>
                </a:solidFill>
              </a:rPr>
              <a:t>: To make sure the system keeps functioning properly, this involves maintaining an eye on it and updating it as necessary. In some cases, this may involve changing or swapping out certain modules.</a:t>
            </a:r>
          </a:p>
          <a:p>
            <a:pPr algn="just" fontAlgn="base">
              <a:buFont typeface="Arial" panose="020B0604020202020204" pitchFamily="34" charset="0"/>
              <a:buChar char="•"/>
            </a:pPr>
            <a:r>
              <a:rPr lang="en-US" sz="2400" b="1" dirty="0">
                <a:solidFill>
                  <a:schemeClr val="tx1"/>
                </a:solidFill>
              </a:rPr>
              <a:t>Documentation: </a:t>
            </a:r>
            <a:r>
              <a:rPr lang="en-US" sz="2400" dirty="0">
                <a:solidFill>
                  <a:schemeClr val="tx1"/>
                </a:solidFill>
              </a:rPr>
              <a:t>This includes all of the technical and operational information about the system, including schematics, manuals, and instructions for use.</a:t>
            </a:r>
          </a:p>
          <a:p>
            <a:endParaRPr lang="en-IN" sz="2000" dirty="0"/>
          </a:p>
        </p:txBody>
      </p:sp>
      <p:sp>
        <p:nvSpPr>
          <p:cNvPr id="4" name="Slide Number Placeholder 3">
            <a:extLst>
              <a:ext uri="{FF2B5EF4-FFF2-40B4-BE49-F238E27FC236}">
                <a16:creationId xmlns:a16="http://schemas.microsoft.com/office/drawing/2014/main" id="{6A494BEE-D281-F495-6BD1-8B8C5C2003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89785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E53A-B957-FAE5-3AF2-354B66B9754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9D994A4-EF4C-DA17-30B5-00366B27BFBD}"/>
              </a:ext>
            </a:extLst>
          </p:cNvPr>
          <p:cNvSpPr>
            <a:spLocks noGrp="1"/>
          </p:cNvSpPr>
          <p:nvPr>
            <p:ph type="subTitle" idx="1"/>
          </p:nvPr>
        </p:nvSpPr>
        <p:spPr/>
        <p:txBody>
          <a:bodyPr/>
          <a:lstStyle/>
          <a:p>
            <a:pPr marL="25400" indent="0" algn="just"/>
            <a:r>
              <a:rPr lang="en-US" sz="2400" dirty="0">
                <a:solidFill>
                  <a:schemeClr val="tx1"/>
                </a:solidFill>
              </a:rPr>
              <a:t>Some of the important benefits of modularity are:</a:t>
            </a:r>
          </a:p>
          <a:p>
            <a:pPr algn="just" fontAlgn="base">
              <a:buFont typeface="Arial" panose="020B0604020202020204" pitchFamily="34" charset="0"/>
              <a:buChar char="•"/>
            </a:pPr>
            <a:r>
              <a:rPr lang="en-US" sz="2400" b="1" dirty="0">
                <a:solidFill>
                  <a:schemeClr val="tx1"/>
                </a:solidFill>
              </a:rPr>
              <a:t>Improved flexibility:</a:t>
            </a:r>
            <a:r>
              <a:rPr lang="en-US" sz="2400" dirty="0">
                <a:solidFill>
                  <a:schemeClr val="tx1"/>
                </a:solidFill>
              </a:rPr>
              <a:t> Modular designs allow individual components or modules to be easily added, removed, or replaced, making it easy to modify the product to meet changing needs or requirements.</a:t>
            </a:r>
          </a:p>
          <a:p>
            <a:pPr algn="just" fontAlgn="base">
              <a:buFont typeface="Arial" panose="020B0604020202020204" pitchFamily="34" charset="0"/>
              <a:buChar char="•"/>
            </a:pPr>
            <a:r>
              <a:rPr lang="en-US" sz="2400" b="1" dirty="0">
                <a:solidFill>
                  <a:schemeClr val="tx1"/>
                </a:solidFill>
              </a:rPr>
              <a:t>Increased efficiency</a:t>
            </a:r>
            <a:r>
              <a:rPr lang="en-US" sz="2400" dirty="0">
                <a:solidFill>
                  <a:schemeClr val="tx1"/>
                </a:solidFill>
              </a:rPr>
              <a:t>: Modular designs enable different parts of the product to be developed and tested independently, allowing for faster development and more efficient use of resources.</a:t>
            </a:r>
          </a:p>
          <a:p>
            <a:pPr algn="just" fontAlgn="base">
              <a:buFont typeface="Arial" panose="020B0604020202020204" pitchFamily="34" charset="0"/>
              <a:buChar char="•"/>
            </a:pPr>
            <a:r>
              <a:rPr lang="en-US" sz="2400" b="1" dirty="0">
                <a:solidFill>
                  <a:schemeClr val="tx1"/>
                </a:solidFill>
              </a:rPr>
              <a:t>Improved quality</a:t>
            </a:r>
            <a:r>
              <a:rPr lang="en-US" sz="2400" dirty="0">
                <a:solidFill>
                  <a:schemeClr val="tx1"/>
                </a:solidFill>
              </a:rPr>
              <a:t>: By enabling more extensive testing of individual parts and making it easier to employ better materials and building methods, modular designs can raise a product's overall quality.</a:t>
            </a:r>
          </a:p>
          <a:p>
            <a:pPr algn="just" fontAlgn="base">
              <a:buFont typeface="Arial" panose="020B0604020202020204" pitchFamily="34" charset="0"/>
              <a:buChar char="•"/>
            </a:pPr>
            <a:r>
              <a:rPr lang="en-US" sz="2400" b="1" dirty="0">
                <a:solidFill>
                  <a:schemeClr val="tx1"/>
                </a:solidFill>
              </a:rPr>
              <a:t>Enhanced scalability</a:t>
            </a:r>
            <a:r>
              <a:rPr lang="en-US" sz="2400" dirty="0">
                <a:solidFill>
                  <a:schemeClr val="tx1"/>
                </a:solidFill>
              </a:rPr>
              <a:t>: Because modules can be added or removed as needed, modular designs may ease the process of scaling a product up or down in terms of size, capacity, or capability.</a:t>
            </a:r>
          </a:p>
          <a:p>
            <a:endParaRPr lang="en-IN" sz="2400" dirty="0"/>
          </a:p>
        </p:txBody>
      </p:sp>
      <p:sp>
        <p:nvSpPr>
          <p:cNvPr id="4" name="Slide Number Placeholder 3">
            <a:extLst>
              <a:ext uri="{FF2B5EF4-FFF2-40B4-BE49-F238E27FC236}">
                <a16:creationId xmlns:a16="http://schemas.microsoft.com/office/drawing/2014/main" id="{74428E8A-47AF-2FBA-5CB9-B5E73482EB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15499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5"/>
          <p:cNvSpPr txBox="1"/>
          <p:nvPr/>
        </p:nvSpPr>
        <p:spPr>
          <a:xfrm>
            <a:off x="3134773" y="7036631"/>
            <a:ext cx="815039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Chitkara University Institute of Engineering and Technology,</a:t>
            </a: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Chitkara University, Punjab, India</a:t>
            </a:r>
            <a:endParaRPr sz="1800">
              <a:solidFill>
                <a:schemeClr val="dk1"/>
              </a:solidFill>
              <a:latin typeface="Times New Roman"/>
              <a:ea typeface="Times New Roman"/>
              <a:cs typeface="Times New Roman"/>
              <a:sym typeface="Times New Roman"/>
            </a:endParaRPr>
          </a:p>
        </p:txBody>
      </p:sp>
      <p:sp>
        <p:nvSpPr>
          <p:cNvPr id="53" name="Google Shape;53;p5"/>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14</a:t>
            </a:fld>
            <a:endParaRPr>
              <a:latin typeface="Times New Roman"/>
              <a:ea typeface="Times New Roman"/>
              <a:cs typeface="Times New Roman"/>
              <a:sym typeface="Times New Roman"/>
            </a:endParaRPr>
          </a:p>
        </p:txBody>
      </p:sp>
      <p:sp>
        <p:nvSpPr>
          <p:cNvPr id="54" name="Google Shape;54;p5"/>
          <p:cNvSpPr/>
          <p:nvPr/>
        </p:nvSpPr>
        <p:spPr>
          <a:xfrm>
            <a:off x="3250138" y="6477399"/>
            <a:ext cx="7830086" cy="5592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Department of Computer Science &amp; Engineering</a:t>
            </a:r>
            <a:endParaRPr dirty="0"/>
          </a:p>
        </p:txBody>
      </p:sp>
      <p:sp>
        <p:nvSpPr>
          <p:cNvPr id="55" name="Google Shape;55;p5"/>
          <p:cNvSpPr/>
          <p:nvPr/>
        </p:nvSpPr>
        <p:spPr>
          <a:xfrm>
            <a:off x="1247574" y="2518121"/>
            <a:ext cx="11293348" cy="923330"/>
          </a:xfrm>
          <a:prstGeom prst="rect">
            <a:avLst/>
          </a:prstGeom>
          <a:noFill/>
          <a:ln>
            <a:noFill/>
          </a:ln>
        </p:spPr>
        <p:txBody>
          <a:bodyPr spcFirstLastPara="1" wrap="square" lIns="91425" tIns="45700" rIns="91425" bIns="45700" anchor="t" anchorCtr="0">
            <a:noAutofit/>
          </a:bodyPr>
          <a:lstStyle/>
          <a:p>
            <a:pPr lvl="0" algn="ctr"/>
            <a:r>
              <a:rPr lang="en-US" sz="4000" i="1" dirty="0">
                <a:solidFill>
                  <a:schemeClr val="dk1"/>
                </a:solidFill>
                <a:latin typeface="Calibri"/>
                <a:ea typeface="Calibri"/>
                <a:cs typeface="Calibri"/>
                <a:sym typeface="Calibri"/>
              </a:rPr>
              <a:t>System Design Characteristics: </a:t>
            </a:r>
            <a:r>
              <a:rPr lang="fr-FR" sz="4000" i="1" dirty="0">
                <a:solidFill>
                  <a:schemeClr val="dk1"/>
                </a:solidFill>
                <a:latin typeface="Calibri"/>
                <a:ea typeface="Calibri"/>
                <a:cs typeface="Calibri"/>
                <a:sym typeface="Calibri"/>
              </a:rPr>
              <a:t>Clean Code Principles, CI/CD Pipelines</a:t>
            </a:r>
            <a:endParaRPr sz="4000" dirty="0">
              <a:solidFill>
                <a:schemeClr val="dk1"/>
              </a:solidFill>
              <a:latin typeface="Times New Roman"/>
              <a:ea typeface="Times New Roman"/>
              <a:cs typeface="Times New Roman"/>
              <a:sym typeface="Times New Roman"/>
            </a:endParaRPr>
          </a:p>
        </p:txBody>
      </p:sp>
      <p:sp>
        <p:nvSpPr>
          <p:cNvPr id="56" name="Google Shape;56;p5"/>
          <p:cNvSpPr/>
          <p:nvPr/>
        </p:nvSpPr>
        <p:spPr>
          <a:xfrm>
            <a:off x="3407569" y="4943289"/>
            <a:ext cx="85344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Bachelor of Engineering- Computer Science &amp; Engineering </a:t>
            </a:r>
            <a:endParaRPr sz="2400" dirty="0">
              <a:solidFill>
                <a:schemeClr val="dk1"/>
              </a:solidFill>
              <a:latin typeface="Times New Roman"/>
              <a:ea typeface="Times New Roman"/>
              <a:cs typeface="Times New Roman"/>
              <a:sym typeface="Times New Roman"/>
            </a:endParaRPr>
          </a:p>
        </p:txBody>
      </p:sp>
      <p:sp>
        <p:nvSpPr>
          <p:cNvPr id="57" name="Google Shape;57;p5"/>
          <p:cNvSpPr/>
          <p:nvPr/>
        </p:nvSpPr>
        <p:spPr>
          <a:xfrm>
            <a:off x="5663488" y="4420438"/>
            <a:ext cx="3531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latin typeface="Times New Roman"/>
                <a:ea typeface="Times New Roman"/>
                <a:cs typeface="Times New Roman"/>
                <a:sym typeface="Times New Roman"/>
              </a:rPr>
              <a:t>System Design</a:t>
            </a:r>
            <a:r>
              <a:rPr lang="en-US" sz="1800" b="1" dirty="0">
                <a:solidFill>
                  <a:srgbClr val="000000"/>
                </a:solidFill>
                <a:latin typeface="Times New Roman"/>
                <a:ea typeface="Times New Roman"/>
                <a:cs typeface="Times New Roman"/>
                <a:sym typeface="Times New Roman"/>
              </a:rPr>
              <a:t>(</a:t>
            </a:r>
            <a:r>
              <a:rPr lang="en-US" sz="1800" b="1" dirty="0">
                <a:latin typeface="Times New Roman"/>
                <a:ea typeface="Times New Roman"/>
                <a:cs typeface="Times New Roman"/>
                <a:sym typeface="Times New Roman"/>
              </a:rPr>
              <a:t>SD</a:t>
            </a:r>
            <a:r>
              <a:rPr lang="en-US" sz="1800" b="1" dirty="0">
                <a:solidFill>
                  <a:srgbClr val="000000"/>
                </a:solidFill>
                <a:latin typeface="Times New Roman"/>
                <a:ea typeface="Times New Roman"/>
                <a:cs typeface="Times New Roman"/>
                <a:sym typeface="Times New Roman"/>
              </a:rPr>
              <a:t>)(22CS0</a:t>
            </a:r>
            <a:r>
              <a:rPr lang="en-US" sz="1800" b="1" dirty="0">
                <a:latin typeface="Times New Roman"/>
                <a:ea typeface="Times New Roman"/>
                <a:cs typeface="Times New Roman"/>
                <a:sym typeface="Times New Roman"/>
              </a:rPr>
              <a:t>24</a:t>
            </a:r>
            <a:r>
              <a:rPr lang="en-US" sz="1800" b="1" dirty="0">
                <a:solidFill>
                  <a:srgbClr val="000000"/>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
        <p:nvSpPr>
          <p:cNvPr id="58" name="Google Shape;58;p5"/>
          <p:cNvSpPr/>
          <p:nvPr/>
        </p:nvSpPr>
        <p:spPr>
          <a:xfrm>
            <a:off x="5031581" y="5631350"/>
            <a:ext cx="4795414"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1541E-E753-676E-1E16-6ACF87CCC7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67;p7">
            <a:extLst>
              <a:ext uri="{FF2B5EF4-FFF2-40B4-BE49-F238E27FC236}">
                <a16:creationId xmlns:a16="http://schemas.microsoft.com/office/drawing/2014/main" id="{4C40C2C6-038F-84A2-7BA6-830CB0BFD35F}"/>
              </a:ext>
            </a:extLst>
          </p:cNvPr>
          <p:cNvSpPr txBox="1">
            <a:spLocks/>
          </p:cNvSpPr>
          <p:nvPr/>
        </p:nvSpPr>
        <p:spPr>
          <a:xfrm>
            <a:off x="119419" y="398593"/>
            <a:ext cx="10150674" cy="100603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000" b="1" dirty="0">
                <a:latin typeface="Times New Roman" panose="02020603050405020304" pitchFamily="18" charset="0"/>
                <a:cs typeface="Times New Roman" panose="02020603050405020304" pitchFamily="18" charset="0"/>
              </a:rPr>
              <a:t>Clean Code Principles</a:t>
            </a:r>
            <a:br>
              <a:rPr lang="en-IN" sz="3000" b="1" dirty="0"/>
            </a:br>
            <a:endParaRPr lang="en-IN" sz="3000" dirty="0"/>
          </a:p>
        </p:txBody>
      </p:sp>
      <p:sp>
        <p:nvSpPr>
          <p:cNvPr id="4" name="Rectangle 2">
            <a:extLst>
              <a:ext uri="{FF2B5EF4-FFF2-40B4-BE49-F238E27FC236}">
                <a16:creationId xmlns:a16="http://schemas.microsoft.com/office/drawing/2014/main" id="{1C934741-2EB0-6002-EC77-B567181E57F8}"/>
              </a:ext>
            </a:extLst>
          </p:cNvPr>
          <p:cNvSpPr>
            <a:spLocks noChangeArrowheads="1"/>
          </p:cNvSpPr>
          <p:nvPr/>
        </p:nvSpPr>
        <p:spPr bwMode="auto">
          <a:xfrm>
            <a:off x="561702" y="1404627"/>
            <a:ext cx="12292149" cy="542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code is more than just correct code — it's readable, maintainable, and elegant.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Prioritizes clarity so that others (and your future self) can understand it easily.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Avoids unnecessary complexity; focuses on doing one thing well.</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consistent formatting, meaningful naming, and modular design.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code is structured to accommodate changes with minimal risk.</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Aligns with industry conventions like SOLID principles, DRY, and KISS.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Easier for teams to work on, debug, and extend collaboratively.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Well-written code often reduces the need for excessive comments.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Demonstrates a developer’s discipline, thought process, and respect for the next coder.</a:t>
            </a:r>
          </a:p>
        </p:txBody>
      </p:sp>
    </p:spTree>
    <p:extLst>
      <p:ext uri="{BB962C8B-B14F-4D97-AF65-F5344CB8AC3E}">
        <p14:creationId xmlns:p14="http://schemas.microsoft.com/office/powerpoint/2010/main" val="14118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C455FC-5864-0F33-E94A-98ACECEB0E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Box 3">
            <a:extLst>
              <a:ext uri="{FF2B5EF4-FFF2-40B4-BE49-F238E27FC236}">
                <a16:creationId xmlns:a16="http://schemas.microsoft.com/office/drawing/2014/main" id="{BA92B77D-D613-9CE2-D721-24BFB118B2A5}"/>
              </a:ext>
            </a:extLst>
          </p:cNvPr>
          <p:cNvSpPr txBox="1"/>
          <p:nvPr/>
        </p:nvSpPr>
        <p:spPr>
          <a:xfrm>
            <a:off x="274131" y="1483273"/>
            <a:ext cx="13782100" cy="4821769"/>
          </a:xfrm>
          <a:prstGeom prst="rect">
            <a:avLst/>
          </a:prstGeom>
          <a:noFill/>
        </p:spPr>
        <p:txBody>
          <a:bodyPr wrap="square">
            <a:spAutoFit/>
          </a:bodyPr>
          <a:lstStyle/>
          <a:p>
            <a:pPr fontAlgn="base">
              <a:lnSpc>
                <a:spcPct val="150000"/>
              </a:lnSpc>
            </a:pPr>
            <a:r>
              <a:rPr lang="en-US" sz="2600" b="1" dirty="0">
                <a:latin typeface="Times New Roman" panose="02020603050405020304" pitchFamily="18" charset="0"/>
                <a:cs typeface="Times New Roman" panose="02020603050405020304" pitchFamily="18" charset="0"/>
              </a:rPr>
              <a:t>Enhanced Maintainability: </a:t>
            </a:r>
            <a:r>
              <a:rPr lang="en-US" sz="2600" dirty="0">
                <a:latin typeface="Times New Roman" panose="02020603050405020304" pitchFamily="18" charset="0"/>
                <a:cs typeface="Times New Roman" panose="02020603050405020304" pitchFamily="18" charset="0"/>
              </a:rPr>
              <a:t>Clean code is inherently easier to maintain and update, reducing the time and resources needed for future modifications.</a:t>
            </a:r>
          </a:p>
          <a:p>
            <a:pPr fontAlgn="base">
              <a:lnSpc>
                <a:spcPct val="150000"/>
              </a:lnSpc>
            </a:pPr>
            <a:r>
              <a:rPr lang="en-US" sz="2600" b="1" dirty="0">
                <a:latin typeface="Times New Roman" panose="02020603050405020304" pitchFamily="18" charset="0"/>
                <a:cs typeface="Times New Roman" panose="02020603050405020304" pitchFamily="18" charset="0"/>
              </a:rPr>
              <a:t>Improved Readability: </a:t>
            </a:r>
            <a:r>
              <a:rPr lang="en-US" sz="2600" dirty="0">
                <a:latin typeface="Times New Roman" panose="02020603050405020304" pitchFamily="18" charset="0"/>
                <a:cs typeface="Times New Roman" panose="02020603050405020304" pitchFamily="18" charset="0"/>
              </a:rPr>
              <a:t>Clean code is easy for new developers to understand and contribute to a project without a steep learning curve.</a:t>
            </a:r>
          </a:p>
          <a:p>
            <a:pPr fontAlgn="base">
              <a:lnSpc>
                <a:spcPct val="150000"/>
              </a:lnSpc>
            </a:pPr>
            <a:r>
              <a:rPr lang="en-US" sz="2600" b="1" dirty="0">
                <a:latin typeface="Times New Roman" panose="02020603050405020304" pitchFamily="18" charset="0"/>
                <a:cs typeface="Times New Roman" panose="02020603050405020304" pitchFamily="18" charset="0"/>
              </a:rPr>
              <a:t>Increased Efficiency: </a:t>
            </a:r>
            <a:r>
              <a:rPr lang="en-US" sz="2600" dirty="0">
                <a:latin typeface="Times New Roman" panose="02020603050405020304" pitchFamily="18" charset="0"/>
                <a:cs typeface="Times New Roman" panose="02020603050405020304" pitchFamily="18" charset="0"/>
              </a:rPr>
              <a:t>Well-organized codebases are less prone to bugs and issues, facilitating a smoother development process and quicker troubleshooting.</a:t>
            </a:r>
          </a:p>
          <a:p>
            <a:pPr fontAlgn="base">
              <a:lnSpc>
                <a:spcPct val="150000"/>
              </a:lnSpc>
            </a:pPr>
            <a:r>
              <a:rPr lang="en-US" sz="2600" b="1" dirty="0">
                <a:latin typeface="Times New Roman" panose="02020603050405020304" pitchFamily="18" charset="0"/>
                <a:cs typeface="Times New Roman" panose="02020603050405020304" pitchFamily="18" charset="0"/>
              </a:rPr>
              <a:t>Better Collaboration: </a:t>
            </a:r>
            <a:r>
              <a:rPr lang="en-US" sz="2600" dirty="0">
                <a:latin typeface="Times New Roman" panose="02020603050405020304" pitchFamily="18" charset="0"/>
                <a:cs typeface="Times New Roman" panose="02020603050405020304" pitchFamily="18" charset="0"/>
              </a:rPr>
              <a:t>Clean code principles encourage practices that make collaborative work more seamless, allowing teams to work more effectively together.</a:t>
            </a:r>
          </a:p>
        </p:txBody>
      </p:sp>
      <p:sp>
        <p:nvSpPr>
          <p:cNvPr id="5" name="TextBox 4">
            <a:extLst>
              <a:ext uri="{FF2B5EF4-FFF2-40B4-BE49-F238E27FC236}">
                <a16:creationId xmlns:a16="http://schemas.microsoft.com/office/drawing/2014/main" id="{D3A7382C-E691-0C0E-C785-4C37CE6FDC7C}"/>
              </a:ext>
            </a:extLst>
          </p:cNvPr>
          <p:cNvSpPr txBox="1"/>
          <p:nvPr/>
        </p:nvSpPr>
        <p:spPr>
          <a:xfrm>
            <a:off x="319490" y="347159"/>
            <a:ext cx="7164976" cy="553998"/>
          </a:xfrm>
          <a:prstGeom prst="rect">
            <a:avLst/>
          </a:prstGeom>
          <a:noFill/>
        </p:spPr>
        <p:txBody>
          <a:bodyPr wrap="square">
            <a:spAutoFit/>
          </a:bodyPr>
          <a:lstStyle/>
          <a:p>
            <a:pPr fontAlgn="base"/>
            <a:r>
              <a:rPr lang="en-US" sz="3000" b="1" dirty="0">
                <a:latin typeface="Times New Roman" panose="02020603050405020304" pitchFamily="18" charset="0"/>
                <a:cs typeface="Times New Roman" panose="02020603050405020304" pitchFamily="18" charset="0"/>
              </a:rPr>
              <a:t>Why Is Clean Code Important?</a:t>
            </a:r>
          </a:p>
        </p:txBody>
      </p:sp>
    </p:spTree>
    <p:extLst>
      <p:ext uri="{BB962C8B-B14F-4D97-AF65-F5344CB8AC3E}">
        <p14:creationId xmlns:p14="http://schemas.microsoft.com/office/powerpoint/2010/main" val="371382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1590-A947-1471-774F-E67E093C5BE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299587-CD5A-C37F-E12B-71ADDCAFEE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67;p7">
            <a:extLst>
              <a:ext uri="{FF2B5EF4-FFF2-40B4-BE49-F238E27FC236}">
                <a16:creationId xmlns:a16="http://schemas.microsoft.com/office/drawing/2014/main" id="{EA377F8A-4CF3-EBB9-E629-07FF05DC3DE5}"/>
              </a:ext>
            </a:extLst>
          </p:cNvPr>
          <p:cNvSpPr txBox="1">
            <a:spLocks/>
          </p:cNvSpPr>
          <p:nvPr/>
        </p:nvSpPr>
        <p:spPr>
          <a:xfrm>
            <a:off x="287384" y="0"/>
            <a:ext cx="10150674" cy="100603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IN" sz="3000" b="1" dirty="0">
                <a:latin typeface="Times New Roman" panose="02020603050405020304" pitchFamily="18" charset="0"/>
                <a:cs typeface="Times New Roman" panose="02020603050405020304" pitchFamily="18" charset="0"/>
              </a:rPr>
              <a:t> Principles</a:t>
            </a:r>
          </a:p>
        </p:txBody>
      </p:sp>
      <p:sp>
        <p:nvSpPr>
          <p:cNvPr id="8" name="TextBox 7">
            <a:extLst>
              <a:ext uri="{FF2B5EF4-FFF2-40B4-BE49-F238E27FC236}">
                <a16:creationId xmlns:a16="http://schemas.microsoft.com/office/drawing/2014/main" id="{9AA355DA-3E31-7219-FCA4-BBE648803A9C}"/>
              </a:ext>
            </a:extLst>
          </p:cNvPr>
          <p:cNvSpPr txBox="1"/>
          <p:nvPr/>
        </p:nvSpPr>
        <p:spPr>
          <a:xfrm>
            <a:off x="499654" y="1286933"/>
            <a:ext cx="12550139" cy="6022098"/>
          </a:xfrm>
          <a:prstGeom prst="rect">
            <a:avLst/>
          </a:prstGeom>
          <a:noFill/>
        </p:spPr>
        <p:txBody>
          <a:bodyPr wrap="square">
            <a:spAutoFit/>
          </a:bodyPr>
          <a:lstStyle/>
          <a:p>
            <a:pPr marL="457200" indent="-457200" algn="l" fontAlgn="base">
              <a:lnSpc>
                <a:spcPct val="150000"/>
              </a:lnSpc>
              <a:buFont typeface="Arial" panose="020B0604020202020204" pitchFamily="34" charset="0"/>
              <a:buChar char="•"/>
            </a:pPr>
            <a:r>
              <a:rPr lang="en-US" sz="2600" b="1" i="0" dirty="0">
                <a:solidFill>
                  <a:schemeClr val="tx1"/>
                </a:solidFill>
                <a:effectLst/>
                <a:latin typeface="Times New Roman" panose="02020603050405020304" pitchFamily="18" charset="0"/>
                <a:cs typeface="Times New Roman" panose="02020603050405020304" pitchFamily="18" charset="0"/>
              </a:rPr>
              <a:t>Meaningful Names: </a:t>
            </a:r>
            <a:r>
              <a:rPr lang="en-US" sz="2600" b="0" i="0" dirty="0">
                <a:solidFill>
                  <a:schemeClr val="tx1"/>
                </a:solidFill>
                <a:effectLst/>
                <a:latin typeface="Times New Roman" panose="02020603050405020304" pitchFamily="18" charset="0"/>
                <a:cs typeface="Times New Roman" panose="02020603050405020304" pitchFamily="18" charset="0"/>
              </a:rPr>
              <a:t>Use descriptive, specific names for variables, functions, and classes that clearly convey their purpose.</a:t>
            </a:r>
          </a:p>
          <a:p>
            <a:pPr marL="457200" indent="-457200" algn="l" fontAlgn="base">
              <a:lnSpc>
                <a:spcPct val="150000"/>
              </a:lnSpc>
              <a:buFont typeface="Arial" panose="020B0604020202020204" pitchFamily="34" charset="0"/>
              <a:buChar char="•"/>
            </a:pPr>
            <a:r>
              <a:rPr lang="en-US" sz="2600" b="1" i="0" dirty="0">
                <a:solidFill>
                  <a:schemeClr val="tx1"/>
                </a:solidFill>
                <a:effectLst/>
                <a:latin typeface="Times New Roman" panose="02020603050405020304" pitchFamily="18" charset="0"/>
                <a:cs typeface="Times New Roman" panose="02020603050405020304" pitchFamily="18" charset="0"/>
              </a:rPr>
              <a:t>Keep It Simple, Stupid (KISS): </a:t>
            </a:r>
            <a:r>
              <a:rPr lang="en-US" sz="2600" b="0" i="0" dirty="0">
                <a:solidFill>
                  <a:schemeClr val="tx1"/>
                </a:solidFill>
                <a:effectLst/>
                <a:latin typeface="Times New Roman" panose="02020603050405020304" pitchFamily="18" charset="0"/>
                <a:cs typeface="Times New Roman" panose="02020603050405020304" pitchFamily="18" charset="0"/>
              </a:rPr>
              <a:t>Avoid unnecessary complexity. Aim for simplicity in your solutions.</a:t>
            </a:r>
          </a:p>
          <a:p>
            <a:pPr marL="457200" indent="-457200" algn="l" fontAlgn="base">
              <a:lnSpc>
                <a:spcPct val="150000"/>
              </a:lnSpc>
              <a:buFont typeface="Arial" panose="020B0604020202020204" pitchFamily="34" charset="0"/>
              <a:buChar char="•"/>
            </a:pPr>
            <a:r>
              <a:rPr lang="en-US" sz="2600" b="1" i="0" dirty="0">
                <a:solidFill>
                  <a:schemeClr val="tx1"/>
                </a:solidFill>
                <a:effectLst/>
                <a:latin typeface="Times New Roman" panose="02020603050405020304" pitchFamily="18" charset="0"/>
                <a:cs typeface="Times New Roman" panose="02020603050405020304" pitchFamily="18" charset="0"/>
              </a:rPr>
              <a:t>Don’t Repeat Yourself (DRY): </a:t>
            </a:r>
            <a:r>
              <a:rPr lang="en-US" sz="2600" b="0" i="0" dirty="0">
                <a:solidFill>
                  <a:schemeClr val="tx1"/>
                </a:solidFill>
                <a:effectLst/>
                <a:latin typeface="Times New Roman" panose="02020603050405020304" pitchFamily="18" charset="0"/>
                <a:cs typeface="Times New Roman" panose="02020603050405020304" pitchFamily="18" charset="0"/>
              </a:rPr>
              <a:t>Minimize duplication in your codebase to ensure that every piece of knowledge has a single, unambiguous representation.</a:t>
            </a:r>
          </a:p>
          <a:p>
            <a:pPr marL="457200" indent="-457200" algn="l" fontAlgn="base">
              <a:lnSpc>
                <a:spcPct val="150000"/>
              </a:lnSpc>
              <a:buFont typeface="Arial" panose="020B0604020202020204" pitchFamily="34" charset="0"/>
              <a:buChar char="•"/>
            </a:pPr>
            <a:r>
              <a:rPr lang="en-US" sz="2600" b="1" i="0" dirty="0">
                <a:solidFill>
                  <a:schemeClr val="tx1"/>
                </a:solidFill>
                <a:effectLst/>
                <a:latin typeface="Times New Roman" panose="02020603050405020304" pitchFamily="18" charset="0"/>
                <a:cs typeface="Times New Roman" panose="02020603050405020304" pitchFamily="18" charset="0"/>
              </a:rPr>
              <a:t>Single Responsibility Principle (SRP): </a:t>
            </a:r>
            <a:r>
              <a:rPr lang="en-US" sz="2600" b="0" i="0" dirty="0">
                <a:solidFill>
                  <a:schemeClr val="tx1"/>
                </a:solidFill>
                <a:effectLst/>
                <a:latin typeface="Times New Roman" panose="02020603050405020304" pitchFamily="18" charset="0"/>
                <a:cs typeface="Times New Roman" panose="02020603050405020304" pitchFamily="18" charset="0"/>
              </a:rPr>
              <a:t>Each module, class, or function should have one reason to change, encapsulating a single responsibility.</a:t>
            </a:r>
          </a:p>
          <a:p>
            <a:pPr marL="457200" indent="-457200" algn="l" fontAlgn="base">
              <a:lnSpc>
                <a:spcPct val="150000"/>
              </a:lnSpc>
              <a:buFont typeface="Arial" panose="020B0604020202020204" pitchFamily="34" charset="0"/>
              <a:buChar char="•"/>
            </a:pPr>
            <a:r>
              <a:rPr lang="en-US" sz="2600" b="1" i="0" dirty="0">
                <a:solidFill>
                  <a:schemeClr val="tx1"/>
                </a:solidFill>
                <a:effectLst/>
                <a:latin typeface="Times New Roman" panose="02020603050405020304" pitchFamily="18" charset="0"/>
                <a:cs typeface="Times New Roman" panose="02020603050405020304" pitchFamily="18" charset="0"/>
              </a:rPr>
              <a:t>Readability Over Cleverness: </a:t>
            </a:r>
            <a:r>
              <a:rPr lang="en-US" sz="2600" b="0" i="0" dirty="0">
                <a:solidFill>
                  <a:schemeClr val="tx1"/>
                </a:solidFill>
                <a:effectLst/>
                <a:latin typeface="Times New Roman" panose="02020603050405020304" pitchFamily="18" charset="0"/>
                <a:cs typeface="Times New Roman" panose="02020603050405020304" pitchFamily="18" charset="0"/>
              </a:rPr>
              <a:t>Code should be straightforward and easy to read rather than overly clever or complex.</a:t>
            </a:r>
          </a:p>
        </p:txBody>
      </p:sp>
    </p:spTree>
    <p:extLst>
      <p:ext uri="{BB962C8B-B14F-4D97-AF65-F5344CB8AC3E}">
        <p14:creationId xmlns:p14="http://schemas.microsoft.com/office/powerpoint/2010/main" val="154760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36566D-868E-68B9-29D1-303FCAF31A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4" name="TextBox 3">
            <a:extLst>
              <a:ext uri="{FF2B5EF4-FFF2-40B4-BE49-F238E27FC236}">
                <a16:creationId xmlns:a16="http://schemas.microsoft.com/office/drawing/2014/main" id="{ACA7B276-FFCE-6972-200B-DA4A3862F44D}"/>
              </a:ext>
            </a:extLst>
          </p:cNvPr>
          <p:cNvSpPr txBox="1"/>
          <p:nvPr/>
        </p:nvSpPr>
        <p:spPr>
          <a:xfrm>
            <a:off x="247014" y="449322"/>
            <a:ext cx="7166472" cy="442172"/>
          </a:xfrm>
          <a:prstGeom prst="rect">
            <a:avLst/>
          </a:prstGeom>
          <a:noFill/>
        </p:spPr>
        <p:txBody>
          <a:bodyPr wrap="square">
            <a:spAutoFit/>
          </a:bodyPr>
          <a:lstStyle/>
          <a:p>
            <a:pPr>
              <a:lnSpc>
                <a:spcPts val="2700"/>
              </a:lnSpc>
              <a:spcBef>
                <a:spcPts val="2250"/>
              </a:spcBef>
              <a:spcAft>
                <a:spcPts val="1500"/>
              </a:spcAft>
            </a:pPr>
            <a:r>
              <a:rPr lang="en-US" sz="3000" b="1" dirty="0">
                <a:latin typeface="Times New Roman" panose="02020603050405020304" pitchFamily="18" charset="0"/>
                <a:cs typeface="Times New Roman" panose="02020603050405020304" pitchFamily="18" charset="0"/>
              </a:rPr>
              <a:t>How to Write Clean Code</a:t>
            </a:r>
          </a:p>
        </p:txBody>
      </p:sp>
      <p:sp>
        <p:nvSpPr>
          <p:cNvPr id="6" name="TextBox 5">
            <a:extLst>
              <a:ext uri="{FF2B5EF4-FFF2-40B4-BE49-F238E27FC236}">
                <a16:creationId xmlns:a16="http://schemas.microsoft.com/office/drawing/2014/main" id="{6A9A517B-AF1D-4228-646C-5C040EABEF62}"/>
              </a:ext>
            </a:extLst>
          </p:cNvPr>
          <p:cNvSpPr txBox="1"/>
          <p:nvPr/>
        </p:nvSpPr>
        <p:spPr>
          <a:xfrm>
            <a:off x="413218" y="1332620"/>
            <a:ext cx="13503926" cy="4221605"/>
          </a:xfrm>
          <a:prstGeom prst="rect">
            <a:avLst/>
          </a:prstGeom>
          <a:noFill/>
        </p:spPr>
        <p:txBody>
          <a:bodyPr wrap="square">
            <a:spAutoFit/>
          </a:bodyPr>
          <a:lstStyle/>
          <a:p>
            <a:pPr fontAlgn="base">
              <a:lnSpc>
                <a:spcPct val="150000"/>
              </a:lnSpc>
            </a:pPr>
            <a:r>
              <a:rPr lang="en-US" sz="2600" dirty="0">
                <a:latin typeface="Times New Roman" panose="02020603050405020304" pitchFamily="18" charset="0"/>
                <a:cs typeface="Times New Roman" panose="02020603050405020304" pitchFamily="18" charset="0"/>
              </a:rPr>
              <a:t>Writing clean code is an iterative process that involves constant refinement and adherence to best practices. Following points must be kept in mind:</a:t>
            </a:r>
          </a:p>
          <a:p>
            <a:pPr fontAlgn="base">
              <a:lnSpc>
                <a:spcPct val="150000"/>
              </a:lnSpc>
            </a:pPr>
            <a:r>
              <a:rPr lang="en-US" sz="2600" b="1" dirty="0">
                <a:latin typeface="Times New Roman" panose="02020603050405020304" pitchFamily="18" charset="0"/>
                <a:cs typeface="Times New Roman" panose="02020603050405020304" pitchFamily="18" charset="0"/>
              </a:rPr>
              <a:t>Refactor Regularly: </a:t>
            </a:r>
            <a:r>
              <a:rPr lang="en-US" sz="2600" dirty="0">
                <a:latin typeface="Times New Roman" panose="02020603050405020304" pitchFamily="18" charset="0"/>
                <a:cs typeface="Times New Roman" panose="02020603050405020304" pitchFamily="18" charset="0"/>
              </a:rPr>
              <a:t>Review and refine your code to improve its structure and readability.</a:t>
            </a:r>
          </a:p>
          <a:p>
            <a:pPr fontAlgn="base">
              <a:lnSpc>
                <a:spcPct val="150000"/>
              </a:lnSpc>
            </a:pPr>
            <a:r>
              <a:rPr lang="en-US" sz="2600" b="1" dirty="0">
                <a:latin typeface="Times New Roman" panose="02020603050405020304" pitchFamily="18" charset="0"/>
                <a:cs typeface="Times New Roman" panose="02020603050405020304" pitchFamily="18" charset="0"/>
              </a:rPr>
              <a:t>Follow Style Guidelines: </a:t>
            </a:r>
            <a:r>
              <a:rPr lang="en-US" sz="2600" dirty="0">
                <a:latin typeface="Times New Roman" panose="02020603050405020304" pitchFamily="18" charset="0"/>
                <a:cs typeface="Times New Roman" panose="02020603050405020304" pitchFamily="18" charset="0"/>
              </a:rPr>
              <a:t>Adhere to your language’s style guidelines and conventions for formatting and structuring your code.</a:t>
            </a:r>
          </a:p>
          <a:p>
            <a:pPr fontAlgn="base">
              <a:lnSpc>
                <a:spcPct val="150000"/>
              </a:lnSpc>
            </a:pPr>
            <a:r>
              <a:rPr lang="en-US" sz="2600" b="1" dirty="0">
                <a:latin typeface="Times New Roman" panose="02020603050405020304" pitchFamily="18" charset="0"/>
                <a:cs typeface="Times New Roman" panose="02020603050405020304" pitchFamily="18" charset="0"/>
              </a:rPr>
              <a:t>Code Reviews: </a:t>
            </a:r>
            <a:r>
              <a:rPr lang="en-US" sz="2600" dirty="0">
                <a:latin typeface="Times New Roman" panose="02020603050405020304" pitchFamily="18" charset="0"/>
                <a:cs typeface="Times New Roman" panose="02020603050405020304" pitchFamily="18" charset="0"/>
              </a:rPr>
              <a:t>Participate in code reviews to receive feedback and learn from others’ approaches to problem-solving.</a:t>
            </a:r>
          </a:p>
        </p:txBody>
      </p:sp>
    </p:spTree>
    <p:extLst>
      <p:ext uri="{BB962C8B-B14F-4D97-AF65-F5344CB8AC3E}">
        <p14:creationId xmlns:p14="http://schemas.microsoft.com/office/powerpoint/2010/main" val="55226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3EBA6-0AE2-B9EF-11B1-B8497DEB392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101DC9-6690-71CE-3C0A-217C3F7C94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Google Shape;67;p7">
            <a:extLst>
              <a:ext uri="{FF2B5EF4-FFF2-40B4-BE49-F238E27FC236}">
                <a16:creationId xmlns:a16="http://schemas.microsoft.com/office/drawing/2014/main" id="{BFB82997-F596-44C8-9402-D4C433C377A5}"/>
              </a:ext>
            </a:extLst>
          </p:cNvPr>
          <p:cNvSpPr txBox="1">
            <a:spLocks/>
          </p:cNvSpPr>
          <p:nvPr/>
        </p:nvSpPr>
        <p:spPr>
          <a:xfrm>
            <a:off x="222070" y="13063"/>
            <a:ext cx="10150674" cy="100603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3000" b="1"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Clean Code Best Practices</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8BF1076-41FE-7E20-133C-DD81BDC55CE0}"/>
              </a:ext>
            </a:extLst>
          </p:cNvPr>
          <p:cNvSpPr txBox="1"/>
          <p:nvPr/>
        </p:nvSpPr>
        <p:spPr>
          <a:xfrm>
            <a:off x="450197" y="1424799"/>
            <a:ext cx="12325120" cy="4821769"/>
          </a:xfrm>
          <a:prstGeom prst="rect">
            <a:avLst/>
          </a:prstGeom>
          <a:noFill/>
        </p:spPr>
        <p:txBody>
          <a:bodyPr wrap="square">
            <a:spAutoFit/>
          </a:bodyPr>
          <a:lstStyle/>
          <a:p>
            <a:pPr fontAlgn="base">
              <a:lnSpc>
                <a:spcPct val="150000"/>
              </a:lnSpc>
            </a:pPr>
            <a:r>
              <a:rPr lang="en-US" sz="2600" dirty="0">
                <a:latin typeface="Times New Roman" panose="02020603050405020304" pitchFamily="18" charset="0"/>
                <a:cs typeface="Times New Roman" panose="02020603050405020304" pitchFamily="18" charset="0"/>
              </a:rPr>
              <a:t>To further embed clean code principles in development process, consider these best practices:</a:t>
            </a:r>
          </a:p>
          <a:p>
            <a:pPr fontAlgn="base">
              <a:lnSpc>
                <a:spcPct val="150000"/>
              </a:lnSpc>
            </a:pPr>
            <a:r>
              <a:rPr lang="en-US" sz="2600" b="1" dirty="0">
                <a:latin typeface="Times New Roman" panose="02020603050405020304" pitchFamily="18" charset="0"/>
                <a:cs typeface="Times New Roman" panose="02020603050405020304" pitchFamily="18" charset="0"/>
              </a:rPr>
              <a:t>Write Unit Tests: </a:t>
            </a:r>
            <a:r>
              <a:rPr lang="en-US" sz="2600" dirty="0">
                <a:latin typeface="Times New Roman" panose="02020603050405020304" pitchFamily="18" charset="0"/>
                <a:cs typeface="Times New Roman" panose="02020603050405020304" pitchFamily="18" charset="0"/>
              </a:rPr>
              <a:t>Ensure your code is testable and covered by unit tests to maintain functionality and prevent regressions.</a:t>
            </a:r>
          </a:p>
          <a:p>
            <a:pPr fontAlgn="base">
              <a:lnSpc>
                <a:spcPct val="150000"/>
              </a:lnSpc>
            </a:pPr>
            <a:r>
              <a:rPr lang="en-US" sz="2600" b="1" dirty="0">
                <a:latin typeface="Times New Roman" panose="02020603050405020304" pitchFamily="18" charset="0"/>
                <a:cs typeface="Times New Roman" panose="02020603050405020304" pitchFamily="18" charset="0"/>
              </a:rPr>
              <a:t>Document Thoughtfully: </a:t>
            </a:r>
            <a:r>
              <a:rPr lang="en-US" sz="2600" dirty="0">
                <a:latin typeface="Times New Roman" panose="02020603050405020304" pitchFamily="18" charset="0"/>
                <a:cs typeface="Times New Roman" panose="02020603050405020304" pitchFamily="18" charset="0"/>
              </a:rPr>
              <a:t>While clean code should be self-explanatory, judicious use of comments can clarify complex logic or decisions.</a:t>
            </a:r>
          </a:p>
          <a:p>
            <a:pPr fontAlgn="base">
              <a:lnSpc>
                <a:spcPct val="150000"/>
              </a:lnSpc>
            </a:pPr>
            <a:r>
              <a:rPr lang="en-US" sz="2600" b="1" dirty="0">
                <a:latin typeface="Times New Roman" panose="02020603050405020304" pitchFamily="18" charset="0"/>
                <a:cs typeface="Times New Roman" panose="02020603050405020304" pitchFamily="18" charset="0"/>
              </a:rPr>
              <a:t>Use Version Control Wisely: </a:t>
            </a:r>
            <a:r>
              <a:rPr lang="en-US" sz="2600" dirty="0">
                <a:latin typeface="Times New Roman" panose="02020603050405020304" pitchFamily="18" charset="0"/>
                <a:cs typeface="Times New Roman" panose="02020603050405020304" pitchFamily="18" charset="0"/>
              </a:rPr>
              <a:t>Leverage version control systems to manage changes and collaborate more effectively with others.</a:t>
            </a:r>
          </a:p>
        </p:txBody>
      </p:sp>
    </p:spTree>
    <p:extLst>
      <p:ext uri="{BB962C8B-B14F-4D97-AF65-F5344CB8AC3E}">
        <p14:creationId xmlns:p14="http://schemas.microsoft.com/office/powerpoint/2010/main" val="143170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43E2-2E9D-3BD7-2637-1FAD64D88CA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22CBE75-6B7F-4D7E-6B1D-5F16C8330C1C}"/>
              </a:ext>
            </a:extLst>
          </p:cNvPr>
          <p:cNvSpPr>
            <a:spLocks noGrp="1"/>
          </p:cNvSpPr>
          <p:nvPr>
            <p:ph type="subTitle" idx="1"/>
          </p:nvPr>
        </p:nvSpPr>
        <p:spPr>
          <a:xfrm>
            <a:off x="835938" y="1340097"/>
            <a:ext cx="12777907" cy="5630527"/>
          </a:xfrm>
        </p:spPr>
        <p:txBody>
          <a:bodyPr/>
          <a:lstStyle/>
          <a:p>
            <a:pPr marL="482600" indent="-457200" algn="just">
              <a:buFont typeface="Arial" panose="020B0604020202020204" pitchFamily="34" charset="0"/>
              <a:buChar char="•"/>
            </a:pPr>
            <a:r>
              <a:rPr lang="en-US" dirty="0">
                <a:solidFill>
                  <a:schemeClr val="tx1"/>
                </a:solidFill>
              </a:rPr>
              <a:t>Maintainability determines how easy and profitable it will be to maintain, update, and do upgrades in the software system. </a:t>
            </a:r>
          </a:p>
          <a:p>
            <a:pPr marL="482600" indent="-457200" algn="just">
              <a:buFont typeface="Arial" panose="020B0604020202020204" pitchFamily="34" charset="0"/>
              <a:buChar char="•"/>
            </a:pPr>
            <a:endParaRPr lang="en-IN" dirty="0">
              <a:solidFill>
                <a:schemeClr val="tx1"/>
              </a:solidFill>
            </a:endParaRPr>
          </a:p>
        </p:txBody>
      </p:sp>
      <p:sp>
        <p:nvSpPr>
          <p:cNvPr id="4" name="Slide Number Placeholder 3">
            <a:extLst>
              <a:ext uri="{FF2B5EF4-FFF2-40B4-BE49-F238E27FC236}">
                <a16:creationId xmlns:a16="http://schemas.microsoft.com/office/drawing/2014/main" id="{899791E2-47AE-384E-EC26-9CCC444738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Maintainablity">
            <a:extLst>
              <a:ext uri="{FF2B5EF4-FFF2-40B4-BE49-F238E27FC236}">
                <a16:creationId xmlns:a16="http://schemas.microsoft.com/office/drawing/2014/main" id="{B3C7DB02-7DEE-3E19-9D67-35AEF0FCA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884" y="2667720"/>
            <a:ext cx="7013965" cy="348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3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B4C1A-E26D-E6EA-7486-195ADE5ED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4" name="TextBox 3">
            <a:extLst>
              <a:ext uri="{FF2B5EF4-FFF2-40B4-BE49-F238E27FC236}">
                <a16:creationId xmlns:a16="http://schemas.microsoft.com/office/drawing/2014/main" id="{F0855770-F04E-6E41-A9DF-7BB0213937FC}"/>
              </a:ext>
            </a:extLst>
          </p:cNvPr>
          <p:cNvSpPr txBox="1"/>
          <p:nvPr/>
        </p:nvSpPr>
        <p:spPr>
          <a:xfrm>
            <a:off x="681104" y="1448388"/>
            <a:ext cx="12734449" cy="4221605"/>
          </a:xfrm>
          <a:prstGeom prst="rect">
            <a:avLst/>
          </a:prstGeom>
          <a:noFill/>
        </p:spPr>
        <p:txBody>
          <a:bodyPr wrap="square">
            <a:spAutoFit/>
          </a:bodyPr>
          <a:lstStyle/>
          <a:p>
            <a:pPr fontAlgn="base">
              <a:lnSpc>
                <a:spcPct val="150000"/>
              </a:lnSpc>
            </a:pPr>
            <a:r>
              <a:rPr lang="en-US" sz="2600" dirty="0">
                <a:latin typeface="Times New Roman" panose="02020603050405020304" pitchFamily="18" charset="0"/>
                <a:cs typeface="Times New Roman" panose="02020603050405020304" pitchFamily="18" charset="0"/>
              </a:rPr>
              <a:t>Enhancing the cleanliness of your code is a continuous journey. Here are some tips to guide you along the way:</a:t>
            </a:r>
          </a:p>
          <a:p>
            <a:pPr fontAlgn="base">
              <a:lnSpc>
                <a:spcPct val="150000"/>
              </a:lnSpc>
            </a:pPr>
            <a:r>
              <a:rPr lang="en-US" sz="2600" b="1" dirty="0">
                <a:latin typeface="Times New Roman" panose="02020603050405020304" pitchFamily="18" charset="0"/>
                <a:cs typeface="Times New Roman" panose="02020603050405020304" pitchFamily="18" charset="0"/>
              </a:rPr>
              <a:t>Start Small: </a:t>
            </a:r>
            <a:r>
              <a:rPr lang="en-US" sz="2600" dirty="0">
                <a:latin typeface="Times New Roman" panose="02020603050405020304" pitchFamily="18" charset="0"/>
                <a:cs typeface="Times New Roman" panose="02020603050405020304" pitchFamily="18" charset="0"/>
              </a:rPr>
              <a:t>Focus on improving one aspect of your code at a time.</a:t>
            </a:r>
          </a:p>
          <a:p>
            <a:pPr fontAlgn="base">
              <a:lnSpc>
                <a:spcPct val="150000"/>
              </a:lnSpc>
            </a:pPr>
            <a:r>
              <a:rPr lang="en-US" sz="2600" b="1" dirty="0">
                <a:latin typeface="Times New Roman" panose="02020603050405020304" pitchFamily="18" charset="0"/>
                <a:cs typeface="Times New Roman" panose="02020603050405020304" pitchFamily="18" charset="0"/>
              </a:rPr>
              <a:t>Learn from the Masters: </a:t>
            </a:r>
            <a:r>
              <a:rPr lang="en-US" sz="2600" dirty="0">
                <a:latin typeface="Times New Roman" panose="02020603050405020304" pitchFamily="18" charset="0"/>
                <a:cs typeface="Times New Roman" panose="02020603050405020304" pitchFamily="18" charset="0"/>
              </a:rPr>
              <a:t>Study code from experienced developers and open-source projects to see clean code principles.</a:t>
            </a:r>
          </a:p>
          <a:p>
            <a:pPr fontAlgn="base">
              <a:lnSpc>
                <a:spcPct val="150000"/>
              </a:lnSpc>
            </a:pPr>
            <a:r>
              <a:rPr lang="en-US" sz="2600" b="1" dirty="0">
                <a:latin typeface="Times New Roman" panose="02020603050405020304" pitchFamily="18" charset="0"/>
                <a:cs typeface="Times New Roman" panose="02020603050405020304" pitchFamily="18" charset="0"/>
              </a:rPr>
              <a:t>Practice, Practice, Practice: </a:t>
            </a:r>
            <a:r>
              <a:rPr lang="en-US" sz="2600" dirty="0">
                <a:latin typeface="Times New Roman" panose="02020603050405020304" pitchFamily="18" charset="0"/>
                <a:cs typeface="Times New Roman" panose="02020603050405020304" pitchFamily="18" charset="0"/>
              </a:rPr>
              <a:t>Like any skill, writing clean code gets easier with practice. Challenge yourself with new problems and projects.</a:t>
            </a:r>
          </a:p>
        </p:txBody>
      </p:sp>
      <p:sp>
        <p:nvSpPr>
          <p:cNvPr id="6" name="TextBox 5">
            <a:extLst>
              <a:ext uri="{FF2B5EF4-FFF2-40B4-BE49-F238E27FC236}">
                <a16:creationId xmlns:a16="http://schemas.microsoft.com/office/drawing/2014/main" id="{CCC4EBE0-924C-6415-5CA6-0AD600ECE40A}"/>
              </a:ext>
            </a:extLst>
          </p:cNvPr>
          <p:cNvSpPr txBox="1"/>
          <p:nvPr/>
        </p:nvSpPr>
        <p:spPr>
          <a:xfrm>
            <a:off x="173083" y="192515"/>
            <a:ext cx="9258299" cy="553998"/>
          </a:xfrm>
          <a:prstGeom prst="rect">
            <a:avLst/>
          </a:prstGeom>
          <a:noFill/>
        </p:spPr>
        <p:txBody>
          <a:bodyPr wrap="square">
            <a:spAutoFit/>
          </a:bodyPr>
          <a:lstStyle/>
          <a:p>
            <a:pPr fontAlgn="base"/>
            <a:r>
              <a:rPr lang="en-US" sz="3000" b="1" dirty="0">
                <a:latin typeface="Times New Roman" panose="02020603050405020304" pitchFamily="18" charset="0"/>
                <a:cs typeface="Times New Roman" panose="02020603050405020304" pitchFamily="18" charset="0"/>
              </a:rPr>
              <a:t>Tips to Write Cleaner Code</a:t>
            </a:r>
          </a:p>
        </p:txBody>
      </p:sp>
    </p:spTree>
    <p:extLst>
      <p:ext uri="{BB962C8B-B14F-4D97-AF65-F5344CB8AC3E}">
        <p14:creationId xmlns:p14="http://schemas.microsoft.com/office/powerpoint/2010/main" val="177462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TextBox 2">
            <a:extLst>
              <a:ext uri="{FF2B5EF4-FFF2-40B4-BE49-F238E27FC236}">
                <a16:creationId xmlns:a16="http://schemas.microsoft.com/office/drawing/2014/main" id="{E6E0A042-5CA4-1A0F-6182-66AF122FEE89}"/>
              </a:ext>
            </a:extLst>
          </p:cNvPr>
          <p:cNvSpPr txBox="1"/>
          <p:nvPr/>
        </p:nvSpPr>
        <p:spPr>
          <a:xfrm>
            <a:off x="216911" y="281541"/>
            <a:ext cx="8273945"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CI/CD Pipeline</a:t>
            </a:r>
          </a:p>
        </p:txBody>
      </p:sp>
      <p:sp>
        <p:nvSpPr>
          <p:cNvPr id="2" name="Rectangle 1">
            <a:extLst>
              <a:ext uri="{FF2B5EF4-FFF2-40B4-BE49-F238E27FC236}">
                <a16:creationId xmlns:a16="http://schemas.microsoft.com/office/drawing/2014/main" id="{0B222D6F-56CD-6324-7950-AAD795CC8D6E}"/>
              </a:ext>
            </a:extLst>
          </p:cNvPr>
          <p:cNvSpPr>
            <a:spLocks noChangeArrowheads="1"/>
          </p:cNvSpPr>
          <p:nvPr/>
        </p:nvSpPr>
        <p:spPr bwMode="auto">
          <a:xfrm>
            <a:off x="365760" y="1181766"/>
            <a:ext cx="13327687" cy="542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CI/CD is a DevOps strategy that automates software development and deployment.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Integrates and automates every stage—from coding to testing to deployment.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Integration (CI)</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Developers frequently merge code into a shared repository.</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tests run on each change to ensure quality and detect issues early.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Delivery (CD)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application release processes.</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software can be deployed to production at any time with minimal manual intervention.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Teams work on a single codebase with automated pipelines for consistency.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19419" y="124661"/>
            <a:ext cx="10150674" cy="1006034"/>
          </a:xfrm>
          <a:prstGeom prst="rect">
            <a:avLst/>
          </a:prstGeom>
          <a:noFill/>
          <a:ln>
            <a:noFill/>
          </a:ln>
        </p:spPr>
        <p:txBody>
          <a:bodyPr spcFirstLastPara="1" wrap="square" lIns="91425" tIns="45700" rIns="91425" bIns="45700" anchor="ctr" anchorCtr="0">
            <a:noAutofit/>
          </a:bodyPr>
          <a:lstStyle/>
          <a:p>
            <a:pPr algn="l"/>
            <a:br>
              <a:rPr lang="en-IN" b="1" dirty="0"/>
            </a:br>
            <a:r>
              <a:rPr lang="en-IN" b="1" dirty="0">
                <a:latin typeface="Times New Roman" panose="02020603050405020304" pitchFamily="18" charset="0"/>
                <a:cs typeface="Times New Roman" panose="02020603050405020304" pitchFamily="18" charset="0"/>
              </a:rPr>
              <a:t>Continuous Integration</a:t>
            </a:r>
            <a:br>
              <a:rPr lang="en-IN" b="1" dirty="0"/>
            </a:br>
            <a:endParaRPr dirty="0"/>
          </a:p>
        </p:txBody>
      </p:sp>
      <p:sp>
        <p:nvSpPr>
          <p:cNvPr id="68" name="Google Shape;68;p7"/>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5" name="Rectangle 3">
            <a:extLst>
              <a:ext uri="{FF2B5EF4-FFF2-40B4-BE49-F238E27FC236}">
                <a16:creationId xmlns:a16="http://schemas.microsoft.com/office/drawing/2014/main" id="{EDD1ABC7-A185-FAEF-F933-91A6F202FECB}"/>
              </a:ext>
            </a:extLst>
          </p:cNvPr>
          <p:cNvSpPr>
            <a:spLocks noChangeArrowheads="1"/>
          </p:cNvSpPr>
          <p:nvPr/>
        </p:nvSpPr>
        <p:spPr bwMode="auto">
          <a:xfrm>
            <a:off x="313509" y="1581002"/>
            <a:ext cx="133003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 automates the build and testing process whenever developers commit code to version control.</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Shared Repository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developers merge changes—big or small—into a central branch regularly (main/trunk).</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Pipeline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Triggered with every commit.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Builds the latest code, runs tests, and validates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8"/>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 name="TextBox 3">
            <a:extLst>
              <a:ext uri="{FF2B5EF4-FFF2-40B4-BE49-F238E27FC236}">
                <a16:creationId xmlns:a16="http://schemas.microsoft.com/office/drawing/2014/main" id="{7C2F1ED4-D52F-12A5-1AFC-29D778E4FAA4}"/>
              </a:ext>
            </a:extLst>
          </p:cNvPr>
          <p:cNvSpPr txBox="1"/>
          <p:nvPr/>
        </p:nvSpPr>
        <p:spPr>
          <a:xfrm>
            <a:off x="158519" y="51995"/>
            <a:ext cx="7164976" cy="769441"/>
          </a:xfrm>
          <a:prstGeom prst="rect">
            <a:avLst/>
          </a:prstGeom>
          <a:noFill/>
        </p:spPr>
        <p:txBody>
          <a:bodyPr wrap="square">
            <a:spAutoFit/>
          </a:bodyPr>
          <a:lstStyle/>
          <a:p>
            <a:endParaRPr lang="en-IN" b="1" dirty="0"/>
          </a:p>
          <a:p>
            <a:r>
              <a:rPr lang="en-IN" sz="3000" b="1" dirty="0">
                <a:latin typeface="Times New Roman" panose="02020603050405020304" pitchFamily="18" charset="0"/>
                <a:cs typeface="Times New Roman" panose="02020603050405020304" pitchFamily="18" charset="0"/>
              </a:rPr>
              <a:t>Benefits of Continuous Integration</a:t>
            </a:r>
          </a:p>
        </p:txBody>
      </p:sp>
      <p:sp>
        <p:nvSpPr>
          <p:cNvPr id="6" name="TextBox 5">
            <a:extLst>
              <a:ext uri="{FF2B5EF4-FFF2-40B4-BE49-F238E27FC236}">
                <a16:creationId xmlns:a16="http://schemas.microsoft.com/office/drawing/2014/main" id="{BEA978A9-F2C7-2A57-3D90-A81AA6FEEA97}"/>
              </a:ext>
            </a:extLst>
          </p:cNvPr>
          <p:cNvSpPr txBox="1"/>
          <p:nvPr/>
        </p:nvSpPr>
        <p:spPr>
          <a:xfrm>
            <a:off x="643344" y="1315776"/>
            <a:ext cx="12291231" cy="6093976"/>
          </a:xfrm>
          <a:prstGeom prst="rect">
            <a:avLst/>
          </a:prstGeom>
          <a:noFill/>
        </p:spPr>
        <p:txBody>
          <a:bodyPr wrap="square">
            <a:spAutoFit/>
          </a:bodyPr>
          <a:lstStyle/>
          <a:p>
            <a:pPr marL="457200" indent="-457200">
              <a:buFont typeface="Arial" panose="020B0604020202020204" pitchFamily="34" charset="0"/>
              <a:buChar char="•"/>
            </a:pPr>
            <a:r>
              <a:rPr lang="en-US" sz="2600" b="1" i="0" dirty="0">
                <a:solidFill>
                  <a:srgbClr val="1D1643"/>
                </a:solidFill>
                <a:effectLst/>
                <a:latin typeface="Times New Roman" panose="02020603050405020304" pitchFamily="18" charset="0"/>
                <a:cs typeface="Times New Roman" panose="02020603050405020304" pitchFamily="18" charset="0"/>
              </a:rPr>
              <a:t>Smaller and Easier Code Changes: ‍</a:t>
            </a:r>
            <a:r>
              <a:rPr lang="en-US" sz="2600" b="0" i="0" dirty="0">
                <a:solidFill>
                  <a:srgbClr val="000000"/>
                </a:solidFill>
                <a:effectLst/>
                <a:latin typeface="Times New Roman" panose="02020603050405020304" pitchFamily="18" charset="0"/>
                <a:cs typeface="Times New Roman" panose="02020603050405020304" pitchFamily="18" charset="0"/>
              </a:rPr>
              <a:t>With every code change being pushed to version control immediately, the CI/CD pipeline has to deal with smaller code changes and integrations at a time.</a:t>
            </a: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Easier Debugging</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A CI-based pipeline facilitates fault isolation AKA the practice of formulating systems in which errors lead to limited negative consequences. </a:t>
            </a: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Faster Product Releases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A CI-powered pipeline is a continuously moving system in which failures are detected and debugged faster. </a:t>
            </a: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Lighter Backlog</a:t>
            </a:r>
            <a:br>
              <a:rPr lang="en-US" sz="2600" b="1"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As explained above, CI enables quicker bug identification and debugging, all within the early testing stages of code changes and integration. </a:t>
            </a:r>
          </a:p>
          <a:p>
            <a:pPr marL="457200" indent="-4572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Increased Transparency and Accountability</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Frequent code commits lead to immediate and frequent feedback from the automated system as well as the team. </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a:spLocks noGrp="1"/>
          </p:cNvSpPr>
          <p:nvPr>
            <p:ph type="sldNum" idx="12"/>
          </p:nvPr>
        </p:nvSpPr>
        <p:spPr>
          <a:xfrm>
            <a:off x="10270093" y="7629104"/>
            <a:ext cx="3343752" cy="43823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4" name="TextBox 3">
            <a:extLst>
              <a:ext uri="{FF2B5EF4-FFF2-40B4-BE49-F238E27FC236}">
                <a16:creationId xmlns:a16="http://schemas.microsoft.com/office/drawing/2014/main" id="{2A35B88D-9BBB-3A30-DF18-930D2840BD44}"/>
              </a:ext>
            </a:extLst>
          </p:cNvPr>
          <p:cNvSpPr txBox="1"/>
          <p:nvPr/>
        </p:nvSpPr>
        <p:spPr>
          <a:xfrm>
            <a:off x="0" y="329437"/>
            <a:ext cx="9338353"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Continuous Deployment </a:t>
            </a:r>
          </a:p>
        </p:txBody>
      </p:sp>
      <p:sp>
        <p:nvSpPr>
          <p:cNvPr id="9" name="Rectangle 6">
            <a:extLst>
              <a:ext uri="{FF2B5EF4-FFF2-40B4-BE49-F238E27FC236}">
                <a16:creationId xmlns:a16="http://schemas.microsoft.com/office/drawing/2014/main" id="{9D951316-420E-4C6F-BDC9-17D784C28494}"/>
              </a:ext>
            </a:extLst>
          </p:cNvPr>
          <p:cNvSpPr>
            <a:spLocks noChangeArrowheads="1"/>
          </p:cNvSpPr>
          <p:nvPr/>
        </p:nvSpPr>
        <p:spPr bwMode="auto">
          <a:xfrm>
            <a:off x="300445" y="958047"/>
            <a:ext cx="13550504" cy="697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Deployment is the next step after Continuous Delivery—automatically releases code</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production.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Fully Automated Release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manual approvals needed.</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is deployed directly once it passes all pipeline checks.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Test-Driven Automation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depends on a series of pre-defined, automated tests.</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only stable, tested code reaches production.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Zero Human Intervention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Eliminates delays from manual gatekeeping.</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Increases release speed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0451B5-4046-5664-CBB0-F1FBD6FAF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4" name="TextBox 3">
            <a:extLst>
              <a:ext uri="{FF2B5EF4-FFF2-40B4-BE49-F238E27FC236}">
                <a16:creationId xmlns:a16="http://schemas.microsoft.com/office/drawing/2014/main" id="{C2480ADD-9369-345C-D323-3D8AF29A8300}"/>
              </a:ext>
            </a:extLst>
          </p:cNvPr>
          <p:cNvSpPr txBox="1"/>
          <p:nvPr/>
        </p:nvSpPr>
        <p:spPr>
          <a:xfrm>
            <a:off x="421277" y="381689"/>
            <a:ext cx="7164976"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Benefits of Continuous Deployment</a:t>
            </a:r>
            <a:r>
              <a:rPr lang="en-IN" dirty="0"/>
              <a:t> </a:t>
            </a:r>
          </a:p>
        </p:txBody>
      </p:sp>
      <p:sp>
        <p:nvSpPr>
          <p:cNvPr id="5" name="Rectangle 1">
            <a:extLst>
              <a:ext uri="{FF2B5EF4-FFF2-40B4-BE49-F238E27FC236}">
                <a16:creationId xmlns:a16="http://schemas.microsoft.com/office/drawing/2014/main" id="{B7B27441-D4E6-C005-361C-78A4AD3E2C3A}"/>
              </a:ext>
            </a:extLst>
          </p:cNvPr>
          <p:cNvSpPr>
            <a:spLocks noChangeArrowheads="1"/>
          </p:cNvSpPr>
          <p:nvPr/>
        </p:nvSpPr>
        <p:spPr bwMode="auto">
          <a:xfrm>
            <a:off x="653142" y="1502053"/>
            <a:ext cx="8913017" cy="482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Rapid delivery of new features and fixes.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time-to-market.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and repeatable deployments.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Immediate user feedback from live environments.</a:t>
            </a:r>
          </a:p>
          <a:p>
            <a:pPr marL="457200" indent="-457200" eaLnBrk="0" fontAlgn="base" hangingPunct="0">
              <a:lnSpc>
                <a:spcPct val="150000"/>
              </a:lnSpc>
              <a:spcBef>
                <a:spcPct val="0"/>
              </a:spcBef>
              <a:spcAft>
                <a:spcPct val="0"/>
              </a:spcAft>
              <a:buClrTx/>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Best Fit For:</a:t>
            </a:r>
          </a:p>
          <a:p>
            <a:pPr marL="457200" indent="-457200" eaLnBrk="0" fontAlgn="base" hangingPunct="0">
              <a:lnSpc>
                <a:spcPct val="150000"/>
              </a:lnSpc>
              <a:spcBef>
                <a:spcPct val="0"/>
              </a:spcBef>
              <a:spcAft>
                <a:spcPct val="0"/>
              </a:spcAft>
              <a:buClrTx/>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Teams with mature testing practices.</a:t>
            </a:r>
          </a:p>
          <a:p>
            <a:pPr marL="457200" indent="-457200" eaLnBrk="0" fontAlgn="base" hangingPunct="0">
              <a:lnSpc>
                <a:spcPct val="150000"/>
              </a:lnSpc>
              <a:spcBef>
                <a:spcPct val="0"/>
              </a:spcBef>
              <a:spcAft>
                <a:spcPct val="0"/>
              </a:spcAft>
              <a:buClrTx/>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Products requiring frequent updates or continuous innovation.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88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BE63-F2AB-A7F7-6B45-CE6F99B3F7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graphicFrame>
        <p:nvGraphicFramePr>
          <p:cNvPr id="3" name="Table 2">
            <a:extLst>
              <a:ext uri="{FF2B5EF4-FFF2-40B4-BE49-F238E27FC236}">
                <a16:creationId xmlns:a16="http://schemas.microsoft.com/office/drawing/2014/main" id="{EB86D694-3DEB-1FD0-4C50-F4E7AD084687}"/>
              </a:ext>
            </a:extLst>
          </p:cNvPr>
          <p:cNvGraphicFramePr>
            <a:graphicFrameLocks noGrp="1"/>
          </p:cNvGraphicFramePr>
          <p:nvPr/>
        </p:nvGraphicFramePr>
        <p:xfrm>
          <a:off x="872718" y="1573529"/>
          <a:ext cx="12203202" cy="5206093"/>
        </p:xfrm>
        <a:graphic>
          <a:graphicData uri="http://schemas.openxmlformats.org/drawingml/2006/table">
            <a:tbl>
              <a:tblPr/>
              <a:tblGrid>
                <a:gridCol w="4067734">
                  <a:extLst>
                    <a:ext uri="{9D8B030D-6E8A-4147-A177-3AD203B41FA5}">
                      <a16:colId xmlns:a16="http://schemas.microsoft.com/office/drawing/2014/main" val="3846957003"/>
                    </a:ext>
                  </a:extLst>
                </a:gridCol>
                <a:gridCol w="4067734">
                  <a:extLst>
                    <a:ext uri="{9D8B030D-6E8A-4147-A177-3AD203B41FA5}">
                      <a16:colId xmlns:a16="http://schemas.microsoft.com/office/drawing/2014/main" val="318554685"/>
                    </a:ext>
                  </a:extLst>
                </a:gridCol>
                <a:gridCol w="4067734">
                  <a:extLst>
                    <a:ext uri="{9D8B030D-6E8A-4147-A177-3AD203B41FA5}">
                      <a16:colId xmlns:a16="http://schemas.microsoft.com/office/drawing/2014/main" val="1590985317"/>
                    </a:ext>
                  </a:extLst>
                </a:gridCol>
              </a:tblGrid>
              <a:tr h="448207">
                <a:tc>
                  <a:txBody>
                    <a:bodyPr/>
                    <a:lstStyle/>
                    <a:p>
                      <a:pPr>
                        <a:buNone/>
                      </a:pPr>
                      <a:r>
                        <a:rPr lang="en-IN" sz="2000" b="1">
                          <a:latin typeface="Times New Roman" panose="02020603050405020304" pitchFamily="18" charset="0"/>
                          <a:cs typeface="Times New Roman" panose="02020603050405020304" pitchFamily="18" charset="0"/>
                        </a:rPr>
                        <a:t>Aspect</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IN" sz="2000" b="1">
                          <a:latin typeface="Times New Roman" panose="02020603050405020304" pitchFamily="18" charset="0"/>
                          <a:cs typeface="Times New Roman" panose="02020603050405020304" pitchFamily="18" charset="0"/>
                        </a:rPr>
                        <a:t>Continuous Delivery</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IN" sz="2000" b="1">
                          <a:latin typeface="Times New Roman" panose="02020603050405020304" pitchFamily="18" charset="0"/>
                          <a:cs typeface="Times New Roman" panose="02020603050405020304" pitchFamily="18" charset="0"/>
                        </a:rPr>
                        <a:t>Continuous Deployment</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649090555"/>
                  </a:ext>
                </a:extLst>
              </a:tr>
              <a:tr h="792981">
                <a:tc>
                  <a:txBody>
                    <a:bodyPr/>
                    <a:lstStyle/>
                    <a:p>
                      <a:pPr>
                        <a:buNone/>
                      </a:pPr>
                      <a:r>
                        <a:rPr lang="en-IN" sz="2000" b="1" dirty="0">
                          <a:latin typeface="Times New Roman" panose="02020603050405020304" pitchFamily="18" charset="0"/>
                          <a:cs typeface="Times New Roman" panose="02020603050405020304" pitchFamily="18" charset="0"/>
                        </a:rPr>
                        <a:t>Automation Level</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Code is </a:t>
                      </a:r>
                      <a:r>
                        <a:rPr lang="en-US" sz="2000" b="1">
                          <a:latin typeface="Times New Roman" panose="02020603050405020304" pitchFamily="18" charset="0"/>
                          <a:cs typeface="Times New Roman" panose="02020603050405020304" pitchFamily="18" charset="0"/>
                        </a:rPr>
                        <a:t>built, tested, and made ready</a:t>
                      </a:r>
                      <a:r>
                        <a:rPr lang="en-US" sz="2000">
                          <a:latin typeface="Times New Roman" panose="02020603050405020304" pitchFamily="18" charset="0"/>
                          <a:cs typeface="Times New Roman" panose="02020603050405020304" pitchFamily="18" charset="0"/>
                        </a:rPr>
                        <a:t> for production</a:t>
                      </a: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Code is </a:t>
                      </a:r>
                      <a:r>
                        <a:rPr lang="en-US" sz="2000" b="1">
                          <a:latin typeface="Times New Roman" panose="02020603050405020304" pitchFamily="18" charset="0"/>
                          <a:cs typeface="Times New Roman" panose="02020603050405020304" pitchFamily="18" charset="0"/>
                        </a:rPr>
                        <a:t>automatically released</a:t>
                      </a:r>
                      <a:r>
                        <a:rPr lang="en-US" sz="2000">
                          <a:latin typeface="Times New Roman" panose="02020603050405020304" pitchFamily="18" charset="0"/>
                          <a:cs typeface="Times New Roman" panose="02020603050405020304" pitchFamily="18" charset="0"/>
                        </a:rPr>
                        <a:t> to production</a:t>
                      </a:r>
                    </a:p>
                  </a:txBody>
                  <a:tcPr anchor="ctr">
                    <a:lnL>
                      <a:noFill/>
                    </a:lnL>
                    <a:lnR>
                      <a:noFill/>
                    </a:lnR>
                    <a:lnT>
                      <a:noFill/>
                    </a:lnT>
                    <a:lnB>
                      <a:noFill/>
                    </a:lnB>
                    <a:noFill/>
                  </a:tcPr>
                </a:tc>
                <a:extLst>
                  <a:ext uri="{0D108BD9-81ED-4DB2-BD59-A6C34878D82A}">
                    <a16:rowId xmlns:a16="http://schemas.microsoft.com/office/drawing/2014/main" val="2034542472"/>
                  </a:ext>
                </a:extLst>
              </a:tr>
              <a:tr h="792981">
                <a:tc>
                  <a:txBody>
                    <a:bodyPr/>
                    <a:lstStyle/>
                    <a:p>
                      <a:pPr>
                        <a:buNone/>
                      </a:pPr>
                      <a:r>
                        <a:rPr lang="en-IN" sz="2000" b="1">
                          <a:latin typeface="Times New Roman" panose="02020603050405020304" pitchFamily="18" charset="0"/>
                          <a:cs typeface="Times New Roman" panose="02020603050405020304" pitchFamily="18" charset="0"/>
                        </a:rPr>
                        <a:t>Approval Required</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b="1" dirty="0">
                          <a:latin typeface="Times New Roman" panose="02020603050405020304" pitchFamily="18" charset="0"/>
                          <a:cs typeface="Times New Roman" panose="02020603050405020304" pitchFamily="18" charset="0"/>
                        </a:rPr>
                        <a:t>Manual approval</a:t>
                      </a:r>
                      <a:r>
                        <a:rPr lang="en-US" sz="2000" dirty="0">
                          <a:latin typeface="Times New Roman" panose="02020603050405020304" pitchFamily="18" charset="0"/>
                          <a:cs typeface="Times New Roman" panose="02020603050405020304" pitchFamily="18" charset="0"/>
                        </a:rPr>
                        <a:t> (by Dev, PM, or Team Lead) is required</a:t>
                      </a:r>
                    </a:p>
                  </a:txBody>
                  <a:tcPr anchor="ctr">
                    <a:lnL>
                      <a:noFill/>
                    </a:lnL>
                    <a:lnR>
                      <a:noFill/>
                    </a:lnR>
                    <a:lnT>
                      <a:noFill/>
                    </a:lnT>
                    <a:lnB>
                      <a:noFill/>
                    </a:lnB>
                    <a:noFill/>
                  </a:tcPr>
                </a:tc>
                <a:tc>
                  <a:txBody>
                    <a:bodyPr/>
                    <a:lstStyle/>
                    <a:p>
                      <a:pPr>
                        <a:buNone/>
                      </a:pPr>
                      <a:r>
                        <a:rPr lang="en-US" sz="2000" b="1">
                          <a:latin typeface="Times New Roman" panose="02020603050405020304" pitchFamily="18" charset="0"/>
                          <a:cs typeface="Times New Roman" panose="02020603050405020304" pitchFamily="18" charset="0"/>
                        </a:rPr>
                        <a:t>No manual approval</a:t>
                      </a:r>
                      <a:r>
                        <a:rPr lang="en-US" sz="2000">
                          <a:latin typeface="Times New Roman" panose="02020603050405020304" pitchFamily="18" charset="0"/>
                          <a:cs typeface="Times New Roman" panose="02020603050405020304" pitchFamily="18" charset="0"/>
                        </a:rPr>
                        <a:t> needed; fully automated</a:t>
                      </a:r>
                    </a:p>
                  </a:txBody>
                  <a:tcPr anchor="ctr">
                    <a:lnL>
                      <a:noFill/>
                    </a:lnL>
                    <a:lnR>
                      <a:noFill/>
                    </a:lnR>
                    <a:lnT>
                      <a:noFill/>
                    </a:lnT>
                    <a:lnB>
                      <a:noFill/>
                    </a:lnB>
                    <a:noFill/>
                  </a:tcPr>
                </a:tc>
                <a:extLst>
                  <a:ext uri="{0D108BD9-81ED-4DB2-BD59-A6C34878D82A}">
                    <a16:rowId xmlns:a16="http://schemas.microsoft.com/office/drawing/2014/main" val="133527597"/>
                  </a:ext>
                </a:extLst>
              </a:tr>
              <a:tr h="792981">
                <a:tc>
                  <a:txBody>
                    <a:bodyPr/>
                    <a:lstStyle/>
                    <a:p>
                      <a:pPr>
                        <a:buNone/>
                      </a:pPr>
                      <a:r>
                        <a:rPr lang="en-IN" sz="2000" b="1" dirty="0">
                          <a:latin typeface="Times New Roman" panose="02020603050405020304" pitchFamily="18" charset="0"/>
                          <a:cs typeface="Times New Roman" panose="02020603050405020304" pitchFamily="18" charset="0"/>
                        </a:rPr>
                        <a:t>Deployment Trigger</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Release is </a:t>
                      </a:r>
                      <a:r>
                        <a:rPr lang="en-US" sz="2000" b="1">
                          <a:latin typeface="Times New Roman" panose="02020603050405020304" pitchFamily="18" charset="0"/>
                          <a:cs typeface="Times New Roman" panose="02020603050405020304" pitchFamily="18" charset="0"/>
                        </a:rPr>
                        <a:t>manually triggered</a:t>
                      </a:r>
                      <a:r>
                        <a:rPr lang="en-US" sz="2000">
                          <a:latin typeface="Times New Roman" panose="02020603050405020304" pitchFamily="18" charset="0"/>
                          <a:cs typeface="Times New Roman" panose="02020603050405020304" pitchFamily="18" charset="0"/>
                        </a:rPr>
                        <a:t> after validation</a:t>
                      </a: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Deployment is </a:t>
                      </a:r>
                      <a:r>
                        <a:rPr lang="en-US" sz="2000" b="1">
                          <a:latin typeface="Times New Roman" panose="02020603050405020304" pitchFamily="18" charset="0"/>
                          <a:cs typeface="Times New Roman" panose="02020603050405020304" pitchFamily="18" charset="0"/>
                        </a:rPr>
                        <a:t>triggered automatically</a:t>
                      </a:r>
                      <a:r>
                        <a:rPr lang="en-US" sz="2000">
                          <a:latin typeface="Times New Roman" panose="02020603050405020304" pitchFamily="18" charset="0"/>
                          <a:cs typeface="Times New Roman" panose="02020603050405020304" pitchFamily="18" charset="0"/>
                        </a:rPr>
                        <a:t> post-validation</a:t>
                      </a:r>
                    </a:p>
                  </a:txBody>
                  <a:tcPr anchor="ctr">
                    <a:lnL>
                      <a:noFill/>
                    </a:lnL>
                    <a:lnR>
                      <a:noFill/>
                    </a:lnR>
                    <a:lnT>
                      <a:noFill/>
                    </a:lnT>
                    <a:lnB>
                      <a:noFill/>
                    </a:lnB>
                    <a:noFill/>
                  </a:tcPr>
                </a:tc>
                <a:extLst>
                  <a:ext uri="{0D108BD9-81ED-4DB2-BD59-A6C34878D82A}">
                    <a16:rowId xmlns:a16="http://schemas.microsoft.com/office/drawing/2014/main" val="1274760153"/>
                  </a:ext>
                </a:extLst>
              </a:tr>
              <a:tr h="792981">
                <a:tc>
                  <a:txBody>
                    <a:bodyPr/>
                    <a:lstStyle/>
                    <a:p>
                      <a:pPr>
                        <a:buNone/>
                      </a:pPr>
                      <a:r>
                        <a:rPr lang="en-IN" sz="2000" b="1" dirty="0">
                          <a:latin typeface="Times New Roman" panose="02020603050405020304" pitchFamily="18" charset="0"/>
                          <a:cs typeface="Times New Roman" panose="02020603050405020304" pitchFamily="18" charset="0"/>
                        </a:rPr>
                        <a:t>Use Case</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Suitable when </a:t>
                      </a:r>
                      <a:r>
                        <a:rPr lang="en-US" sz="2000" b="1">
                          <a:latin typeface="Times New Roman" panose="02020603050405020304" pitchFamily="18" charset="0"/>
                          <a:cs typeface="Times New Roman" panose="02020603050405020304" pitchFamily="18" charset="0"/>
                        </a:rPr>
                        <a:t>control and oversight</a:t>
                      </a:r>
                      <a:r>
                        <a:rPr lang="en-US" sz="2000">
                          <a:latin typeface="Times New Roman" panose="02020603050405020304" pitchFamily="18" charset="0"/>
                          <a:cs typeface="Times New Roman" panose="02020603050405020304" pitchFamily="18" charset="0"/>
                        </a:rPr>
                        <a:t> are priorities</a:t>
                      </a: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Suitable when </a:t>
                      </a:r>
                      <a:r>
                        <a:rPr lang="en-US" sz="2000" b="1">
                          <a:latin typeface="Times New Roman" panose="02020603050405020304" pitchFamily="18" charset="0"/>
                          <a:cs typeface="Times New Roman" panose="02020603050405020304" pitchFamily="18" charset="0"/>
                        </a:rPr>
                        <a:t>speed and rapid feedback</a:t>
                      </a:r>
                      <a:r>
                        <a:rPr lang="en-US" sz="2000">
                          <a:latin typeface="Times New Roman" panose="02020603050405020304" pitchFamily="18" charset="0"/>
                          <a:cs typeface="Times New Roman" panose="02020603050405020304" pitchFamily="18" charset="0"/>
                        </a:rPr>
                        <a:t> are essential</a:t>
                      </a:r>
                    </a:p>
                  </a:txBody>
                  <a:tcPr anchor="ctr">
                    <a:lnL>
                      <a:noFill/>
                    </a:lnL>
                    <a:lnR>
                      <a:noFill/>
                    </a:lnR>
                    <a:lnT>
                      <a:noFill/>
                    </a:lnT>
                    <a:lnB>
                      <a:noFill/>
                    </a:lnB>
                    <a:noFill/>
                  </a:tcPr>
                </a:tc>
                <a:extLst>
                  <a:ext uri="{0D108BD9-81ED-4DB2-BD59-A6C34878D82A}">
                    <a16:rowId xmlns:a16="http://schemas.microsoft.com/office/drawing/2014/main" val="4082786899"/>
                  </a:ext>
                </a:extLst>
              </a:tr>
              <a:tr h="792981">
                <a:tc>
                  <a:txBody>
                    <a:bodyPr/>
                    <a:lstStyle/>
                    <a:p>
                      <a:pPr>
                        <a:buNone/>
                      </a:pPr>
                      <a:r>
                        <a:rPr lang="en-IN" sz="2000" b="1">
                          <a:latin typeface="Times New Roman" panose="02020603050405020304" pitchFamily="18" charset="0"/>
                          <a:cs typeface="Times New Roman" panose="02020603050405020304" pitchFamily="18" charset="0"/>
                        </a:rPr>
                        <a:t>Tooling &amp; Maturity</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Needs </a:t>
                      </a:r>
                      <a:r>
                        <a:rPr lang="en-US" sz="2000" b="1">
                          <a:latin typeface="Times New Roman" panose="02020603050405020304" pitchFamily="18" charset="0"/>
                          <a:cs typeface="Times New Roman" panose="02020603050405020304" pitchFamily="18" charset="0"/>
                        </a:rPr>
                        <a:t>moderate automation and checks</a:t>
                      </a:r>
                      <a:endParaRPr lang="en-US"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Requires </a:t>
                      </a:r>
                      <a:r>
                        <a:rPr lang="en-US" sz="2000" b="1">
                          <a:latin typeface="Times New Roman" panose="02020603050405020304" pitchFamily="18" charset="0"/>
                          <a:cs typeface="Times New Roman" panose="02020603050405020304" pitchFamily="18" charset="0"/>
                        </a:rPr>
                        <a:t>mature CI/CD pipeline with robust testing and rollback</a:t>
                      </a:r>
                      <a:endParaRPr lang="en-US"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618669351"/>
                  </a:ext>
                </a:extLst>
              </a:tr>
              <a:tr h="792981">
                <a:tc>
                  <a:txBody>
                    <a:bodyPr/>
                    <a:lstStyle/>
                    <a:p>
                      <a:pPr>
                        <a:buNone/>
                      </a:pPr>
                      <a:r>
                        <a:rPr lang="en-IN" sz="2000" b="1">
                          <a:latin typeface="Times New Roman" panose="02020603050405020304" pitchFamily="18" charset="0"/>
                          <a:cs typeface="Times New Roman" panose="02020603050405020304" pitchFamily="18" charset="0"/>
                        </a:rPr>
                        <a:t>Risk Management</a:t>
                      </a:r>
                      <a:endParaRPr lang="en-IN" sz="20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a:latin typeface="Times New Roman" panose="02020603050405020304" pitchFamily="18" charset="0"/>
                          <a:cs typeface="Times New Roman" panose="02020603050405020304" pitchFamily="18" charset="0"/>
                        </a:rPr>
                        <a:t>Easier to manage risks via staged rollouts</a:t>
                      </a:r>
                    </a:p>
                  </a:txBody>
                  <a:tcPr anchor="ctr">
                    <a:lnL>
                      <a:noFill/>
                    </a:lnL>
                    <a:lnR>
                      <a:noFill/>
                    </a:lnR>
                    <a:lnT>
                      <a:noFill/>
                    </a:lnT>
                    <a:lnB>
                      <a:noFill/>
                    </a:lnB>
                    <a:noFill/>
                  </a:tcPr>
                </a:tc>
                <a:tc>
                  <a:txBody>
                    <a:bodyPr/>
                    <a:lstStyle/>
                    <a:p>
                      <a:pPr>
                        <a:buNone/>
                      </a:pPr>
                      <a:r>
                        <a:rPr lang="en-US" sz="2000" dirty="0">
                          <a:latin typeface="Times New Roman" panose="02020603050405020304" pitchFamily="18" charset="0"/>
                          <a:cs typeface="Times New Roman" panose="02020603050405020304" pitchFamily="18" charset="0"/>
                        </a:rPr>
                        <a:t>Requires strong </a:t>
                      </a:r>
                      <a:r>
                        <a:rPr lang="en-US" sz="2000" b="1" dirty="0">
                          <a:latin typeface="Times New Roman" panose="02020603050405020304" pitchFamily="18" charset="0"/>
                          <a:cs typeface="Times New Roman" panose="02020603050405020304" pitchFamily="18" charset="0"/>
                        </a:rPr>
                        <a:t>rollback &amp; monitoring</a:t>
                      </a:r>
                      <a:r>
                        <a:rPr lang="en-US" sz="2000" dirty="0">
                          <a:latin typeface="Times New Roman" panose="02020603050405020304" pitchFamily="18" charset="0"/>
                          <a:cs typeface="Times New Roman" panose="02020603050405020304" pitchFamily="18" charset="0"/>
                        </a:rPr>
                        <a:t> strategies</a:t>
                      </a:r>
                    </a:p>
                  </a:txBody>
                  <a:tcPr anchor="ctr">
                    <a:lnL>
                      <a:noFill/>
                    </a:lnL>
                    <a:lnR>
                      <a:noFill/>
                    </a:lnR>
                    <a:lnT>
                      <a:noFill/>
                    </a:lnT>
                    <a:lnB>
                      <a:noFill/>
                    </a:lnB>
                    <a:noFill/>
                  </a:tcPr>
                </a:tc>
                <a:extLst>
                  <a:ext uri="{0D108BD9-81ED-4DB2-BD59-A6C34878D82A}">
                    <a16:rowId xmlns:a16="http://schemas.microsoft.com/office/drawing/2014/main" val="2474176086"/>
                  </a:ext>
                </a:extLst>
              </a:tr>
            </a:tbl>
          </a:graphicData>
        </a:graphic>
      </p:graphicFrame>
      <p:sp>
        <p:nvSpPr>
          <p:cNvPr id="5" name="TextBox 4">
            <a:extLst>
              <a:ext uri="{FF2B5EF4-FFF2-40B4-BE49-F238E27FC236}">
                <a16:creationId xmlns:a16="http://schemas.microsoft.com/office/drawing/2014/main" id="{A1A00670-1395-AD47-BBA2-5C35AB6B13F7}"/>
              </a:ext>
            </a:extLst>
          </p:cNvPr>
          <p:cNvSpPr txBox="1"/>
          <p:nvPr/>
        </p:nvSpPr>
        <p:spPr>
          <a:xfrm>
            <a:off x="251459" y="321964"/>
            <a:ext cx="8513717"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Continuous Delivery vs Continuous Deployment</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935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D59959-FE17-8603-559B-6CCA0487A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Rectangle 1">
            <a:extLst>
              <a:ext uri="{FF2B5EF4-FFF2-40B4-BE49-F238E27FC236}">
                <a16:creationId xmlns:a16="http://schemas.microsoft.com/office/drawing/2014/main" id="{28EA7F68-6FC8-5465-B2A8-49865C7AC1C7}"/>
              </a:ext>
            </a:extLst>
          </p:cNvPr>
          <p:cNvSpPr>
            <a:spLocks noChangeArrowheads="1"/>
          </p:cNvSpPr>
          <p:nvPr/>
        </p:nvSpPr>
        <p:spPr bwMode="auto">
          <a:xfrm>
            <a:off x="509452" y="1717410"/>
            <a:ext cx="8964313" cy="422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Code Commit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Developer pushes code to the repository.</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Code is compiled and packaged automatically.</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Merged into shared branch, resolving conflicts.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Testing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Unit, integration, and UI tests run.</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Deployment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Code is deployed to staging or production.</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Performance and errors are continuously tracked.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4CBDF5-1BA8-B1A3-6E10-67F5DD62E239}"/>
              </a:ext>
            </a:extLst>
          </p:cNvPr>
          <p:cNvSpPr txBox="1"/>
          <p:nvPr/>
        </p:nvSpPr>
        <p:spPr>
          <a:xfrm>
            <a:off x="264522" y="329438"/>
            <a:ext cx="7164976"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Pipeline Flow</a:t>
            </a:r>
            <a:r>
              <a:rPr lang="en-IN" dirty="0"/>
              <a:t>:</a:t>
            </a:r>
          </a:p>
        </p:txBody>
      </p:sp>
    </p:spTree>
    <p:extLst>
      <p:ext uri="{BB962C8B-B14F-4D97-AF65-F5344CB8AC3E}">
        <p14:creationId xmlns:p14="http://schemas.microsoft.com/office/powerpoint/2010/main" val="3495394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A0879-1119-B31A-DF1F-25B1A86369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6" name="TextBox 5">
            <a:extLst>
              <a:ext uri="{FF2B5EF4-FFF2-40B4-BE49-F238E27FC236}">
                <a16:creationId xmlns:a16="http://schemas.microsoft.com/office/drawing/2014/main" id="{916D1792-A0C1-C031-7F0D-B1D9A3CB61A5}"/>
              </a:ext>
            </a:extLst>
          </p:cNvPr>
          <p:cNvSpPr txBox="1"/>
          <p:nvPr/>
        </p:nvSpPr>
        <p:spPr>
          <a:xfrm>
            <a:off x="369026" y="420877"/>
            <a:ext cx="7164976" cy="553998"/>
          </a:xfrm>
          <a:prstGeom prst="rect">
            <a:avLst/>
          </a:prstGeom>
          <a:noFill/>
        </p:spPr>
        <p:txBody>
          <a:bodyPr wrap="square">
            <a:spAutoFit/>
          </a:bodyPr>
          <a:lstStyle/>
          <a:p>
            <a:r>
              <a:rPr lang="en-IN" sz="3000" b="1" i="0" dirty="0">
                <a:solidFill>
                  <a:srgbClr val="000000"/>
                </a:solidFill>
                <a:effectLst/>
                <a:latin typeface="Times New Roman" panose="02020603050405020304" pitchFamily="18" charset="0"/>
                <a:cs typeface="Times New Roman" panose="02020603050405020304" pitchFamily="18" charset="0"/>
              </a:rPr>
              <a:t>CI/CD Tools</a:t>
            </a:r>
            <a:endParaRPr lang="en-IN" sz="3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79EE99D-DDE1-1D86-EF09-EAC115E33648}"/>
              </a:ext>
            </a:extLst>
          </p:cNvPr>
          <p:cNvSpPr txBox="1"/>
          <p:nvPr/>
        </p:nvSpPr>
        <p:spPr>
          <a:xfrm>
            <a:off x="525781" y="1462163"/>
            <a:ext cx="11126288" cy="3779624"/>
          </a:xfrm>
          <a:prstGeom prst="rect">
            <a:avLst/>
          </a:prstGeom>
          <a:noFill/>
        </p:spPr>
        <p:txBody>
          <a:bodyPr wrap="square">
            <a:spAutoFit/>
          </a:bodyPr>
          <a:lstStyle/>
          <a:p>
            <a:pPr marL="457200" indent="-457200" algn="l">
              <a:lnSpc>
                <a:spcPct val="150000"/>
              </a:lnSpc>
              <a:spcAft>
                <a:spcPts val="600"/>
              </a:spcAft>
              <a:buFont typeface="Arial" panose="020B0604020202020204" pitchFamily="34" charset="0"/>
              <a:buChar char="•"/>
            </a:pPr>
            <a:r>
              <a:rPr lang="en-IN" sz="3000" b="1" i="0" dirty="0">
                <a:solidFill>
                  <a:srgbClr val="1D1643"/>
                </a:solidFill>
                <a:effectLst/>
                <a:latin typeface="Times New Roman" panose="02020603050405020304" pitchFamily="18" charset="0"/>
                <a:cs typeface="Times New Roman" panose="02020603050405020304" pitchFamily="18" charset="0"/>
              </a:rPr>
              <a:t>Configuration Management</a:t>
            </a:r>
            <a:r>
              <a:rPr lang="en-IN" sz="3000" b="0" i="0" dirty="0">
                <a:solidFill>
                  <a:srgbClr val="000000"/>
                </a:solidFill>
                <a:effectLst/>
                <a:latin typeface="Times New Roman" panose="02020603050405020304" pitchFamily="18" charset="0"/>
                <a:cs typeface="Times New Roman" panose="02020603050405020304" pitchFamily="18" charset="0"/>
              </a:rPr>
              <a:t> - Ansible, Puppet, Chef</a:t>
            </a:r>
          </a:p>
          <a:p>
            <a:pPr marL="457200" indent="-457200" algn="l">
              <a:lnSpc>
                <a:spcPct val="150000"/>
              </a:lnSpc>
              <a:spcAft>
                <a:spcPts val="600"/>
              </a:spcAft>
              <a:buFont typeface="Arial" panose="020B0604020202020204" pitchFamily="34" charset="0"/>
              <a:buChar char="•"/>
            </a:pPr>
            <a:r>
              <a:rPr lang="en-IN" sz="3000" b="1" i="0" dirty="0">
                <a:solidFill>
                  <a:srgbClr val="1D1643"/>
                </a:solidFill>
                <a:effectLst/>
                <a:latin typeface="Times New Roman" panose="02020603050405020304" pitchFamily="18" charset="0"/>
                <a:cs typeface="Times New Roman" panose="02020603050405020304" pitchFamily="18" charset="0"/>
              </a:rPr>
              <a:t>Code Management</a:t>
            </a:r>
            <a:r>
              <a:rPr lang="en-IN" sz="3000" b="0" i="0" dirty="0">
                <a:solidFill>
                  <a:srgbClr val="000000"/>
                </a:solidFill>
                <a:effectLst/>
                <a:latin typeface="Times New Roman" panose="02020603050405020304" pitchFamily="18" charset="0"/>
                <a:cs typeface="Times New Roman" panose="02020603050405020304" pitchFamily="18" charset="0"/>
              </a:rPr>
              <a:t> - GitHub, GitLab, </a:t>
            </a:r>
            <a:r>
              <a:rPr lang="en-IN" sz="3000" b="0" i="0" dirty="0" err="1">
                <a:solidFill>
                  <a:srgbClr val="000000"/>
                </a:solidFill>
                <a:effectLst/>
                <a:latin typeface="Times New Roman" panose="02020603050405020304" pitchFamily="18" charset="0"/>
                <a:cs typeface="Times New Roman" panose="02020603050405020304" pitchFamily="18" charset="0"/>
              </a:rPr>
              <a:t>BitBucket</a:t>
            </a:r>
            <a:endParaRPr lang="en-IN" sz="30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lnSpc>
                <a:spcPct val="150000"/>
              </a:lnSpc>
              <a:spcAft>
                <a:spcPts val="600"/>
              </a:spcAft>
              <a:buFont typeface="Arial" panose="020B0604020202020204" pitchFamily="34" charset="0"/>
              <a:buChar char="•"/>
            </a:pPr>
            <a:r>
              <a:rPr lang="en-IN" sz="3000" b="1" i="0" dirty="0">
                <a:solidFill>
                  <a:srgbClr val="1D1643"/>
                </a:solidFill>
                <a:effectLst/>
                <a:latin typeface="Times New Roman" panose="02020603050405020304" pitchFamily="18" charset="0"/>
                <a:cs typeface="Times New Roman" panose="02020603050405020304" pitchFamily="18" charset="0"/>
              </a:rPr>
              <a:t>Build</a:t>
            </a:r>
            <a:r>
              <a:rPr lang="en-IN" sz="3000" b="0" i="0" dirty="0">
                <a:solidFill>
                  <a:srgbClr val="000000"/>
                </a:solidFill>
                <a:effectLst/>
                <a:latin typeface="Times New Roman" panose="02020603050405020304" pitchFamily="18" charset="0"/>
                <a:cs typeface="Times New Roman" panose="02020603050405020304" pitchFamily="18" charset="0"/>
              </a:rPr>
              <a:t> - Jenkins, Bamboo, TeamCity</a:t>
            </a:r>
          </a:p>
          <a:p>
            <a:pPr marL="457200" indent="-457200" algn="l">
              <a:lnSpc>
                <a:spcPct val="150000"/>
              </a:lnSpc>
              <a:spcAft>
                <a:spcPts val="600"/>
              </a:spcAft>
              <a:buFont typeface="Arial" panose="020B0604020202020204" pitchFamily="34" charset="0"/>
              <a:buChar char="•"/>
            </a:pPr>
            <a:r>
              <a:rPr lang="en-IN" sz="3000" b="1" i="0" dirty="0">
                <a:solidFill>
                  <a:srgbClr val="1D1643"/>
                </a:solidFill>
                <a:effectLst/>
                <a:latin typeface="Times New Roman" panose="02020603050405020304" pitchFamily="18" charset="0"/>
                <a:cs typeface="Times New Roman" panose="02020603050405020304" pitchFamily="18" charset="0"/>
              </a:rPr>
              <a:t>Testing</a:t>
            </a:r>
            <a:r>
              <a:rPr lang="en-IN" sz="3000" b="0" i="0" dirty="0">
                <a:solidFill>
                  <a:srgbClr val="000000"/>
                </a:solidFill>
                <a:effectLst/>
                <a:latin typeface="Times New Roman" panose="02020603050405020304" pitchFamily="18" charset="0"/>
                <a:cs typeface="Times New Roman" panose="02020603050405020304" pitchFamily="18" charset="0"/>
              </a:rPr>
              <a:t> - Selenium, JUnit, SonarQube</a:t>
            </a:r>
          </a:p>
          <a:p>
            <a:pPr marL="457200" indent="-457200" algn="l">
              <a:lnSpc>
                <a:spcPct val="150000"/>
              </a:lnSpc>
              <a:spcAft>
                <a:spcPts val="600"/>
              </a:spcAft>
              <a:buFont typeface="Arial" panose="020B0604020202020204" pitchFamily="34" charset="0"/>
              <a:buChar char="•"/>
            </a:pPr>
            <a:r>
              <a:rPr lang="en-IN" sz="3000" b="1" i="0" dirty="0">
                <a:solidFill>
                  <a:srgbClr val="1D1643"/>
                </a:solidFill>
                <a:effectLst/>
                <a:latin typeface="Times New Roman" panose="02020603050405020304" pitchFamily="18" charset="0"/>
                <a:cs typeface="Times New Roman" panose="02020603050405020304" pitchFamily="18" charset="0"/>
              </a:rPr>
              <a:t>Deployment</a:t>
            </a:r>
            <a:r>
              <a:rPr lang="en-IN" sz="3000" b="0" i="0" dirty="0">
                <a:solidFill>
                  <a:srgbClr val="000000"/>
                </a:solidFill>
                <a:effectLst/>
                <a:latin typeface="Times New Roman" panose="02020603050405020304" pitchFamily="18" charset="0"/>
                <a:cs typeface="Times New Roman" panose="02020603050405020304" pitchFamily="18" charset="0"/>
              </a:rPr>
              <a:t> - Argo, Spinnaker, Octopus Deploy</a:t>
            </a:r>
          </a:p>
        </p:txBody>
      </p:sp>
    </p:spTree>
    <p:extLst>
      <p:ext uri="{BB962C8B-B14F-4D97-AF65-F5344CB8AC3E}">
        <p14:creationId xmlns:p14="http://schemas.microsoft.com/office/powerpoint/2010/main" val="2728209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27970B-9A96-A347-BCEC-CB3C076250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3" name="TextBox 2">
            <a:extLst>
              <a:ext uri="{FF2B5EF4-FFF2-40B4-BE49-F238E27FC236}">
                <a16:creationId xmlns:a16="http://schemas.microsoft.com/office/drawing/2014/main" id="{8BA4220B-3E4F-3303-7F24-180CB3959A76}"/>
              </a:ext>
            </a:extLst>
          </p:cNvPr>
          <p:cNvSpPr txBox="1"/>
          <p:nvPr/>
        </p:nvSpPr>
        <p:spPr>
          <a:xfrm>
            <a:off x="5153297" y="3253820"/>
            <a:ext cx="3768634"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6169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26AE-1BAD-F696-B646-29972454FF7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31B992E-4D41-D6AB-36F9-880B32946A56}"/>
              </a:ext>
            </a:extLst>
          </p:cNvPr>
          <p:cNvSpPr>
            <a:spLocks noGrp="1"/>
          </p:cNvSpPr>
          <p:nvPr>
            <p:ph type="subTitle" idx="1"/>
          </p:nvPr>
        </p:nvSpPr>
        <p:spPr/>
        <p:txBody>
          <a:bodyPr/>
          <a:lstStyle/>
          <a:p>
            <a:pPr marL="482600" indent="-457200" algn="just">
              <a:buFont typeface="Arial" panose="020B0604020202020204" pitchFamily="34" charset="0"/>
              <a:buChar char="•"/>
            </a:pPr>
            <a:r>
              <a:rPr lang="en-US" dirty="0">
                <a:solidFill>
                  <a:schemeClr val="tx1"/>
                </a:solidFill>
              </a:rPr>
              <a:t>Along with Scalability, trust ability, and Security, Maintainability is also a pivotal factor of a system software. </a:t>
            </a:r>
          </a:p>
          <a:p>
            <a:pPr marL="482600" indent="-457200" algn="just">
              <a:buFont typeface="Arial" panose="020B0604020202020204" pitchFamily="34" charset="0"/>
              <a:buChar char="•"/>
            </a:pPr>
            <a:r>
              <a:rPr lang="en-US" dirty="0">
                <a:solidFill>
                  <a:schemeClr val="tx1"/>
                </a:solidFill>
              </a:rPr>
              <a:t>Further justifiable a system will be, the easier it'll be for inventors to make changes to it, and the more effective the system will be, the lower the time-out will be in case of an issue. </a:t>
            </a:r>
          </a:p>
          <a:p>
            <a:pPr marL="482600" indent="-457200" algn="just">
              <a:buFont typeface="Arial" panose="020B0604020202020204" pitchFamily="34" charset="0"/>
              <a:buChar char="•"/>
            </a:pPr>
            <a:r>
              <a:rPr lang="en-US" dirty="0">
                <a:solidFill>
                  <a:schemeClr val="tx1"/>
                </a:solidFill>
              </a:rPr>
              <a:t>A largely justifiable system contains the following characteristics:</a:t>
            </a:r>
          </a:p>
          <a:p>
            <a:pPr marL="482600" indent="-457200" algn="just">
              <a:buFont typeface="Arial" panose="020B0604020202020204" pitchFamily="34" charset="0"/>
              <a:buChar char="•"/>
            </a:pPr>
            <a:r>
              <a:rPr lang="en-US" b="1" dirty="0">
                <a:solidFill>
                  <a:schemeClr val="tx1"/>
                </a:solidFill>
              </a:rPr>
              <a:t>Modularity:</a:t>
            </a:r>
            <a:r>
              <a:rPr lang="en-US" dirty="0">
                <a:solidFill>
                  <a:schemeClr val="tx1"/>
                </a:solidFill>
              </a:rPr>
              <a:t> It's organized into different factors or modules, allowing maintainers to understand and modify individual pieces without affecting the rest of the system.</a:t>
            </a:r>
          </a:p>
          <a:p>
            <a:pPr marL="25400" indent="0" algn="just"/>
            <a:endParaRPr lang="en-IN" dirty="0">
              <a:solidFill>
                <a:schemeClr val="tx1"/>
              </a:solidFill>
            </a:endParaRPr>
          </a:p>
        </p:txBody>
      </p:sp>
      <p:sp>
        <p:nvSpPr>
          <p:cNvPr id="4" name="Slide Number Placeholder 3">
            <a:extLst>
              <a:ext uri="{FF2B5EF4-FFF2-40B4-BE49-F238E27FC236}">
                <a16:creationId xmlns:a16="http://schemas.microsoft.com/office/drawing/2014/main" id="{A5D2F20A-4614-919F-B3BB-F9BFA56573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857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4F8F-D835-3375-5014-BC195053050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D9F280E-23AC-EFF8-8531-97FBEAF6D729}"/>
              </a:ext>
            </a:extLst>
          </p:cNvPr>
          <p:cNvSpPr>
            <a:spLocks noGrp="1"/>
          </p:cNvSpPr>
          <p:nvPr>
            <p:ph type="subTitle" idx="1"/>
          </p:nvPr>
        </p:nvSpPr>
        <p:spPr/>
        <p:txBody>
          <a:bodyPr/>
          <a:lstStyle/>
          <a:p>
            <a:pPr marL="482600" indent="-457200" algn="just" fontAlgn="base">
              <a:buFont typeface="Arial" panose="020B0604020202020204" pitchFamily="34" charset="0"/>
              <a:buChar char="•"/>
            </a:pPr>
            <a:r>
              <a:rPr lang="en-US" b="1" dirty="0">
                <a:solidFill>
                  <a:schemeClr val="tx1"/>
                </a:solidFill>
              </a:rPr>
              <a:t>Readability:</a:t>
            </a:r>
            <a:r>
              <a:rPr lang="en-US" dirty="0">
                <a:solidFill>
                  <a:schemeClr val="tx1"/>
                </a:solidFill>
              </a:rPr>
              <a:t> Its Codebase is clear, terse, and readable, making it easier for maintainers or other team members to understand and modify.</a:t>
            </a:r>
          </a:p>
          <a:p>
            <a:pPr marL="482600" indent="-457200" algn="just" fontAlgn="base">
              <a:buFont typeface="Arial" panose="020B0604020202020204" pitchFamily="34" charset="0"/>
              <a:buChar char="•"/>
            </a:pPr>
            <a:r>
              <a:rPr lang="en-US" b="1" dirty="0">
                <a:solidFill>
                  <a:schemeClr val="tx1"/>
                </a:solidFill>
              </a:rPr>
              <a:t>Error Handling:</a:t>
            </a:r>
            <a:r>
              <a:rPr lang="en-US" dirty="0">
                <a:solidFill>
                  <a:schemeClr val="tx1"/>
                </a:solidFill>
              </a:rPr>
              <a:t> It's designed to handle problems or issues effectively, furnishing meaningful error dispatches and avoiding disastrous failures.</a:t>
            </a:r>
          </a:p>
          <a:p>
            <a:pPr marL="482600" indent="-457200" algn="just" fontAlgn="base">
              <a:buFont typeface="Arial" panose="020B0604020202020204" pitchFamily="34" charset="0"/>
              <a:buChar char="•"/>
            </a:pPr>
            <a:r>
              <a:rPr lang="en-US" b="1" dirty="0">
                <a:solidFill>
                  <a:schemeClr val="tx1"/>
                </a:solidFill>
              </a:rPr>
              <a:t>Utilizes VCS:</a:t>
            </a:r>
            <a:r>
              <a:rPr lang="en-US" dirty="0">
                <a:solidFill>
                  <a:schemeClr val="tx1"/>
                </a:solidFill>
              </a:rPr>
              <a:t> It Utilizes VCS similar to Git for effective shadowing of changes and making collaboration easier.</a:t>
            </a:r>
          </a:p>
          <a:p>
            <a:pPr marL="482600" indent="-457200" algn="just" fontAlgn="base">
              <a:buFont typeface="Arial" panose="020B0604020202020204" pitchFamily="34" charset="0"/>
              <a:buChar char="•"/>
            </a:pPr>
            <a:r>
              <a:rPr lang="en-US" b="1" dirty="0">
                <a:solidFill>
                  <a:schemeClr val="tx1"/>
                </a:solidFill>
              </a:rPr>
              <a:t>Testability:</a:t>
            </a:r>
            <a:r>
              <a:rPr lang="en-US" dirty="0">
                <a:solidFill>
                  <a:schemeClr val="tx1"/>
                </a:solidFill>
              </a:rPr>
              <a:t> It's effective in testability and helps in relating implicit issues snappily.</a:t>
            </a:r>
          </a:p>
          <a:p>
            <a:pPr marL="482600" indent="-457200" algn="just">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E8A7804E-7BAF-DEBF-7589-F548AF66C4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10291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7C6-B363-961C-586D-D1BD2E674CF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F640787-4368-A7E6-357E-EE5BE87DF705}"/>
              </a:ext>
            </a:extLst>
          </p:cNvPr>
          <p:cNvSpPr>
            <a:spLocks noGrp="1"/>
          </p:cNvSpPr>
          <p:nvPr>
            <p:ph type="subTitle" idx="1"/>
          </p:nvPr>
        </p:nvSpPr>
        <p:spPr>
          <a:xfrm>
            <a:off x="481917" y="1470460"/>
            <a:ext cx="14329081" cy="4028136"/>
          </a:xfrm>
        </p:spPr>
        <p:txBody>
          <a:bodyPr/>
          <a:lstStyle/>
          <a:p>
            <a:pPr fontAlgn="base"/>
            <a:r>
              <a:rPr lang="en-US" b="1" dirty="0">
                <a:solidFill>
                  <a:schemeClr val="tx1"/>
                </a:solidFill>
              </a:rPr>
              <a:t>Measuring Maintainability</a:t>
            </a:r>
          </a:p>
          <a:p>
            <a:pPr fontAlgn="base"/>
            <a:r>
              <a:rPr lang="en-US" dirty="0">
                <a:solidFill>
                  <a:schemeClr val="tx1"/>
                </a:solidFill>
              </a:rPr>
              <a:t>While measuring maintainability is subjective, </a:t>
            </a:r>
          </a:p>
          <a:p>
            <a:pPr fontAlgn="base"/>
            <a:r>
              <a:rPr lang="en-US" dirty="0">
                <a:solidFill>
                  <a:schemeClr val="tx1"/>
                </a:solidFill>
              </a:rPr>
              <a:t>here are some metrics to measure it: -</a:t>
            </a:r>
          </a:p>
          <a:p>
            <a:pPr algn="just"/>
            <a:endParaRPr lang="en-IN" dirty="0"/>
          </a:p>
        </p:txBody>
      </p:sp>
      <p:sp>
        <p:nvSpPr>
          <p:cNvPr id="4" name="Slide Number Placeholder 3">
            <a:extLst>
              <a:ext uri="{FF2B5EF4-FFF2-40B4-BE49-F238E27FC236}">
                <a16:creationId xmlns:a16="http://schemas.microsoft.com/office/drawing/2014/main" id="{1C645B5E-5B8F-D84F-8242-9FB5D27DC3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7" name="Picture 6">
            <a:extLst>
              <a:ext uri="{FF2B5EF4-FFF2-40B4-BE49-F238E27FC236}">
                <a16:creationId xmlns:a16="http://schemas.microsoft.com/office/drawing/2014/main" id="{161B1F99-C439-9AE4-D974-6DB3AFA8F5B7}"/>
              </a:ext>
            </a:extLst>
          </p:cNvPr>
          <p:cNvPicPr>
            <a:picLocks noChangeAspect="1"/>
          </p:cNvPicPr>
          <p:nvPr/>
        </p:nvPicPr>
        <p:blipFill>
          <a:blip r:embed="rId2"/>
          <a:stretch>
            <a:fillRect/>
          </a:stretch>
        </p:blipFill>
        <p:spPr>
          <a:xfrm>
            <a:off x="4893151" y="3337621"/>
            <a:ext cx="5733660" cy="4028136"/>
          </a:xfrm>
          <a:prstGeom prst="rect">
            <a:avLst/>
          </a:prstGeom>
        </p:spPr>
      </p:pic>
    </p:spTree>
    <p:extLst>
      <p:ext uri="{BB962C8B-B14F-4D97-AF65-F5344CB8AC3E}">
        <p14:creationId xmlns:p14="http://schemas.microsoft.com/office/powerpoint/2010/main" val="329664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7E93-8BA5-7F7F-480C-80BD26D1760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867D5C3-3E59-25A2-6742-17DC4D0572BD}"/>
              </a:ext>
            </a:extLst>
          </p:cNvPr>
          <p:cNvSpPr>
            <a:spLocks noGrp="1"/>
          </p:cNvSpPr>
          <p:nvPr>
            <p:ph type="subTitle" idx="1"/>
          </p:nvPr>
        </p:nvSpPr>
        <p:spPr/>
        <p:txBody>
          <a:bodyPr/>
          <a:lstStyle/>
          <a:p>
            <a:pPr marL="25400" indent="0" algn="just" fontAlgn="base"/>
            <a:r>
              <a:rPr lang="en-US" sz="2400" b="1" dirty="0">
                <a:solidFill>
                  <a:schemeClr val="tx1"/>
                </a:solidFill>
              </a:rPr>
              <a:t>Code Duplication</a:t>
            </a:r>
          </a:p>
          <a:p>
            <a:pPr algn="just" fontAlgn="base">
              <a:buFont typeface="Arial" panose="020B0604020202020204" pitchFamily="34" charset="0"/>
              <a:buChar char="•"/>
            </a:pPr>
            <a:r>
              <a:rPr lang="en-US" sz="2400" dirty="0">
                <a:solidFill>
                  <a:schemeClr val="tx1"/>
                </a:solidFill>
              </a:rPr>
              <a:t>The percentage of duplicated code present in the system can be an indicator of maintainability. Code duplication occurs when the same or very similar code appears in multiple places within the system. In that case, changes made to one component of duplicated code may need to be applied to other areas too. Code duplication can be measured with static code analysis tools that identify duplicated code segments.</a:t>
            </a:r>
          </a:p>
          <a:p>
            <a:pPr marL="25400" indent="0" algn="just" fontAlgn="base"/>
            <a:r>
              <a:rPr lang="en-US" sz="2400" b="1" dirty="0">
                <a:solidFill>
                  <a:schemeClr val="tx1"/>
                </a:solidFill>
              </a:rPr>
              <a:t>Maintainability Index</a:t>
            </a:r>
          </a:p>
          <a:p>
            <a:pPr algn="just" fontAlgn="base">
              <a:buFont typeface="Arial" panose="020B0604020202020204" pitchFamily="34" charset="0"/>
              <a:buChar char="•"/>
            </a:pPr>
            <a:r>
              <a:rPr lang="en-US" sz="2400" dirty="0">
                <a:solidFill>
                  <a:schemeClr val="tx1"/>
                </a:solidFill>
              </a:rPr>
              <a:t>It provides an overall score that represents the maintainability of a specific component/Code module/Entire system. The formula for calculating the Maintainability Index varies depending upon the IDE you are using, it basically combines complexity, duplication, and other factors to produce a single value. Higher Maintainability Index scores indicate better maintainability and many people in tech use this metric to identify sections of the codebase that require enhancements.</a:t>
            </a:r>
          </a:p>
          <a:p>
            <a:endParaRPr lang="en-IN" sz="2400" dirty="0"/>
          </a:p>
        </p:txBody>
      </p:sp>
      <p:sp>
        <p:nvSpPr>
          <p:cNvPr id="4" name="Slide Number Placeholder 3">
            <a:extLst>
              <a:ext uri="{FF2B5EF4-FFF2-40B4-BE49-F238E27FC236}">
                <a16:creationId xmlns:a16="http://schemas.microsoft.com/office/drawing/2014/main" id="{5F07822A-64A9-8F20-7234-02CC7CCF6E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73590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6E27-489F-F502-1A15-BD9C4882146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BDCFFF6-5F10-1C70-3C5F-B57C1755EA0F}"/>
              </a:ext>
            </a:extLst>
          </p:cNvPr>
          <p:cNvSpPr>
            <a:spLocks noGrp="1"/>
          </p:cNvSpPr>
          <p:nvPr>
            <p:ph type="subTitle" idx="1"/>
          </p:nvPr>
        </p:nvSpPr>
        <p:spPr/>
        <p:txBody>
          <a:bodyPr/>
          <a:lstStyle/>
          <a:p>
            <a:pPr marL="25400" indent="0" algn="just" fontAlgn="base"/>
            <a:r>
              <a:rPr lang="en-US" b="1" dirty="0">
                <a:solidFill>
                  <a:schemeClr val="tx1"/>
                </a:solidFill>
              </a:rPr>
              <a:t>Test Coverage</a:t>
            </a:r>
          </a:p>
          <a:p>
            <a:pPr marL="482600" indent="-457200" algn="just" fontAlgn="base">
              <a:buFont typeface="Arial" panose="020B0604020202020204" pitchFamily="34" charset="0"/>
              <a:buChar char="•"/>
            </a:pPr>
            <a:r>
              <a:rPr lang="en-US" dirty="0">
                <a:solidFill>
                  <a:schemeClr val="tx1"/>
                </a:solidFill>
              </a:rPr>
              <a:t>It measures the extent to which automated tests cover the codebase, It helps prevent regressions from being introduced. Test coverage tools assess the extent of code exercised by automated tests, expressed as a percentage.</a:t>
            </a:r>
          </a:p>
          <a:p>
            <a:pPr marL="25400" indent="0" algn="just" fontAlgn="base"/>
            <a:r>
              <a:rPr lang="en-US" b="1" dirty="0">
                <a:solidFill>
                  <a:schemeClr val="tx1"/>
                </a:solidFill>
              </a:rPr>
              <a:t>Documentation</a:t>
            </a:r>
          </a:p>
          <a:p>
            <a:pPr marL="482600" indent="-457200" algn="just" fontAlgn="base">
              <a:buFont typeface="Arial" panose="020B0604020202020204" pitchFamily="34" charset="0"/>
              <a:buChar char="•"/>
            </a:pPr>
            <a:r>
              <a:rPr lang="en-US" dirty="0">
                <a:solidFill>
                  <a:schemeClr val="tx1"/>
                </a:solidFill>
              </a:rPr>
              <a:t>Good documentation reduces the learning curve for new Devs and helps the existing team understand it better during maintenance. A Good documentation is the one, which makes a newcomer understand the project and also covers not only code comments but also architectural decisions, System design, API references, as well.</a:t>
            </a:r>
          </a:p>
          <a:p>
            <a:endParaRPr lang="en-IN" sz="2400" dirty="0"/>
          </a:p>
        </p:txBody>
      </p:sp>
      <p:sp>
        <p:nvSpPr>
          <p:cNvPr id="4" name="Slide Number Placeholder 3">
            <a:extLst>
              <a:ext uri="{FF2B5EF4-FFF2-40B4-BE49-F238E27FC236}">
                <a16:creationId xmlns:a16="http://schemas.microsoft.com/office/drawing/2014/main" id="{A340EC42-3E1F-B63E-17AF-06886B1F47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1948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8EAA-DEF4-C847-8695-11C29AF459E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7FF5E98-8FA2-0D38-DA23-6C4E2CD6A34C}"/>
              </a:ext>
            </a:extLst>
          </p:cNvPr>
          <p:cNvSpPr>
            <a:spLocks noGrp="1"/>
          </p:cNvSpPr>
          <p:nvPr>
            <p:ph type="subTitle" idx="1"/>
          </p:nvPr>
        </p:nvSpPr>
        <p:spPr/>
        <p:txBody>
          <a:bodyPr/>
          <a:lstStyle/>
          <a:p>
            <a:pPr marL="25400" indent="0" algn="just" fontAlgn="base"/>
            <a:r>
              <a:rPr lang="en-US" sz="2400" b="1" dirty="0">
                <a:solidFill>
                  <a:schemeClr val="tx1"/>
                </a:solidFill>
              </a:rPr>
              <a:t>Team Collaboration</a:t>
            </a:r>
          </a:p>
          <a:p>
            <a:pPr algn="just" fontAlgn="base">
              <a:buFont typeface="Arial" panose="020B0604020202020204" pitchFamily="34" charset="0"/>
              <a:buChar char="•"/>
            </a:pPr>
            <a:r>
              <a:rPr lang="en-US" sz="2400" dirty="0">
                <a:solidFill>
                  <a:schemeClr val="tx1"/>
                </a:solidFill>
              </a:rPr>
              <a:t>A strong collaborative culture within the development team helps them share knowledge with each other, perform Knowledge Transfer programs (KT), mentor newcomers, and work together on maintenance tasks, it helps team members grow together and makes sure someone won't struggle in doing a particular task.</a:t>
            </a:r>
          </a:p>
          <a:p>
            <a:pPr marL="25400" indent="0" algn="just" fontAlgn="base"/>
            <a:r>
              <a:rPr lang="en-US" sz="2400" b="1" dirty="0">
                <a:solidFill>
                  <a:schemeClr val="tx1"/>
                </a:solidFill>
              </a:rPr>
              <a:t>Time and Resource constraints</a:t>
            </a:r>
          </a:p>
          <a:p>
            <a:pPr algn="just" fontAlgn="base">
              <a:buFont typeface="Arial" panose="020B0604020202020204" pitchFamily="34" charset="0"/>
              <a:buChar char="•"/>
            </a:pPr>
            <a:r>
              <a:rPr lang="en-US" sz="2400" dirty="0">
                <a:solidFill>
                  <a:schemeClr val="tx1"/>
                </a:solidFill>
              </a:rPr>
              <a:t>It's important to balance between speed of development as well as speed of maintainability. A rush by the development team to complete a tight deadline without considering maintainability can lead to complicated future maintenance efforts.</a:t>
            </a:r>
          </a:p>
          <a:p>
            <a:pPr marL="25400" indent="0" algn="just" fontAlgn="base"/>
            <a:r>
              <a:rPr lang="en-US" sz="2400" b="1" dirty="0">
                <a:solidFill>
                  <a:schemeClr val="tx1"/>
                </a:solidFill>
              </a:rPr>
              <a:t>Code Churn</a:t>
            </a:r>
          </a:p>
          <a:p>
            <a:pPr algn="just" fontAlgn="base">
              <a:buFont typeface="Arial" panose="020B0604020202020204" pitchFamily="34" charset="0"/>
              <a:buChar char="•"/>
            </a:pPr>
            <a:r>
              <a:rPr lang="en-US" sz="2400" dirty="0">
                <a:solidFill>
                  <a:schemeClr val="tx1"/>
                </a:solidFill>
              </a:rPr>
              <a:t>It measures the frequency of changes to a code module over time using Version Control's data. Active maintenance is essential for improvements and bug fixes, but excessive code churn may also indicate instability and the need for more thorough testing. By monitoring, focus areas of the system that may require more attention can be identified during maintenance.</a:t>
            </a:r>
          </a:p>
          <a:p>
            <a:endParaRPr lang="en-IN" sz="2000" dirty="0"/>
          </a:p>
        </p:txBody>
      </p:sp>
      <p:sp>
        <p:nvSpPr>
          <p:cNvPr id="4" name="Slide Number Placeholder 3">
            <a:extLst>
              <a:ext uri="{FF2B5EF4-FFF2-40B4-BE49-F238E27FC236}">
                <a16:creationId xmlns:a16="http://schemas.microsoft.com/office/drawing/2014/main" id="{98A49C36-FE48-6EDC-349E-B35AD56D6F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62692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935F-82B3-C078-FD7B-3F941EBA889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3F091C2-60C4-C11D-847F-EB37FCB34A9C}"/>
              </a:ext>
            </a:extLst>
          </p:cNvPr>
          <p:cNvSpPr>
            <a:spLocks noGrp="1"/>
          </p:cNvSpPr>
          <p:nvPr>
            <p:ph type="subTitle" idx="1"/>
          </p:nvPr>
        </p:nvSpPr>
        <p:spPr/>
        <p:txBody>
          <a:bodyPr/>
          <a:lstStyle/>
          <a:p>
            <a:pPr marL="25400" indent="0" algn="just" fontAlgn="base"/>
            <a:r>
              <a:rPr lang="en-US" sz="2400" b="1" dirty="0">
                <a:solidFill>
                  <a:schemeClr val="tx1"/>
                </a:solidFill>
              </a:rPr>
              <a:t>Cyclomatic Complexity</a:t>
            </a:r>
          </a:p>
          <a:p>
            <a:pPr algn="just" fontAlgn="base">
              <a:buFont typeface="Arial" panose="020B0604020202020204" pitchFamily="34" charset="0"/>
              <a:buChar char="•"/>
            </a:pPr>
            <a:r>
              <a:rPr lang="en-US" sz="2400" dirty="0">
                <a:solidFill>
                  <a:schemeClr val="tx1"/>
                </a:solidFill>
              </a:rPr>
              <a:t>It measures the complexity of a code module. Higher complexity is an indication that the code is more complicated to understand and there may be potential easier ways available to break the complexity of a particular code module.</a:t>
            </a:r>
          </a:p>
          <a:p>
            <a:br>
              <a:rPr lang="en-US" dirty="0"/>
            </a:br>
            <a:endParaRPr lang="en-IN" dirty="0"/>
          </a:p>
        </p:txBody>
      </p:sp>
      <p:sp>
        <p:nvSpPr>
          <p:cNvPr id="4" name="Slide Number Placeholder 3">
            <a:extLst>
              <a:ext uri="{FF2B5EF4-FFF2-40B4-BE49-F238E27FC236}">
                <a16:creationId xmlns:a16="http://schemas.microsoft.com/office/drawing/2014/main" id="{4120E645-1DBA-8F77-F454-A2ED13A891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7112220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2526</Words>
  <Application>Microsoft Office PowerPoint</Application>
  <PresentationFormat>Custom</PresentationFormat>
  <Paragraphs>213</Paragraphs>
  <Slides>29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Continuous Integration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Deepak Ahlawat</dc:creator>
  <cp:lastModifiedBy>Deepak Ahlawat</cp:lastModifiedBy>
  <cp:revision>21</cp:revision>
  <dcterms:modified xsi:type="dcterms:W3CDTF">2025-07-09T03:47:57Z</dcterms:modified>
</cp:coreProperties>
</file>