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4330363" cy="82311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93">
          <p15:clr>
            <a:srgbClr val="A4A3A4"/>
          </p15:clr>
        </p15:guide>
        <p15:guide id="4" pos="457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2496">
          <p15:clr>
            <a:srgbClr val="A4A3A4"/>
          </p15:clr>
        </p15:guide>
        <p15:guide id="7" orient="horz" pos="2245">
          <p15:clr>
            <a:srgbClr val="A4A3A4"/>
          </p15:clr>
        </p15:guide>
        <p15:guide id="8" orient="horz" pos="2694">
          <p15:clr>
            <a:srgbClr val="A4A3A4"/>
          </p15:clr>
        </p15:guide>
        <p15:guide id="9" orient="horz" pos="2162">
          <p15:clr>
            <a:srgbClr val="A4A3A4"/>
          </p15:clr>
        </p15:guide>
        <p15:guide id="10" orient="horz" pos="2594">
          <p15:clr>
            <a:srgbClr val="A4A3A4"/>
          </p15:clr>
        </p15:guide>
        <p15:guide id="11" pos="3785">
          <p15:clr>
            <a:srgbClr val="A4A3A4"/>
          </p15:clr>
        </p15:guide>
        <p15:guide id="12" pos="4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9"/>
  </p:normalViewPr>
  <p:slideViewPr>
    <p:cSldViewPr snapToGrid="0">
      <p:cViewPr varScale="1">
        <p:scale>
          <a:sx n="52" d="100"/>
          <a:sy n="52" d="100"/>
        </p:scale>
        <p:origin x="860" y="48"/>
      </p:cViewPr>
      <p:guideLst>
        <p:guide orient="horz" pos="2160"/>
        <p:guide pos="3840"/>
        <p:guide orient="horz" pos="2593"/>
        <p:guide pos="4579"/>
        <p:guide orient="horz" pos="2079"/>
        <p:guide orient="horz" pos="2496"/>
        <p:guide orient="horz" pos="2245"/>
        <p:guide orient="horz" pos="2694"/>
        <p:guide orient="horz" pos="2162"/>
        <p:guide orient="horz" pos="2594"/>
        <p:guide pos="3785"/>
        <p:guide pos="4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44500" y="685800"/>
            <a:ext cx="596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85800"/>
            <a:ext cx="596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5942" y="1646241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5E4-459E-BC76-BFC8-593314D3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61BF-7A1B-CCF9-084D-287CBEAE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2665-B49A-939A-559E-B9FEADE1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05E5-AF99-4A56-BA53-45694DFBE429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0A76-4AAE-2225-477A-7051145B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F63E-1003-86E1-AA25-BAA7EE9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10DD-36DC-414C-BC2F-2B6A95EE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" y="2"/>
            <a:ext cx="10150674" cy="100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6522" y="1646250"/>
            <a:ext cx="12897326" cy="5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6" y="2"/>
            <a:ext cx="14330363" cy="100603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6" y="8048276"/>
            <a:ext cx="14330363" cy="2377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9633189" y="2"/>
            <a:ext cx="4697174" cy="1051763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0101" y="274378"/>
            <a:ext cx="3010371" cy="7316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3218190" y="6976175"/>
            <a:ext cx="7981707" cy="63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spAutoFit/>
          </a:bodyPr>
          <a:lstStyle/>
          <a:p>
            <a:pPr algn="ctr"/>
            <a:r>
              <a:rPr lang="en-US" sz="176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</a:t>
            </a:r>
            <a:br>
              <a:rPr lang="en-US" sz="17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6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Punjab, India</a:t>
            </a:r>
            <a:endParaRPr sz="176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205831" y="7556386"/>
            <a:ext cx="3274548" cy="4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533" tIns="44754" rIns="89533" bIns="44754" rtlCol="0" anchor="ctr" anchorCtr="0">
            <a:noAutofit/>
          </a:bodyPr>
          <a:lstStyle/>
          <a:p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/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3287315" y="6428509"/>
            <a:ext cx="7668029" cy="547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9533" tIns="44754" rIns="89533" bIns="44754" anchor="ctr" anchorCtr="0">
            <a:noAutofit/>
          </a:bodyPr>
          <a:lstStyle/>
          <a:p>
            <a:pPr algn="ctr"/>
            <a:r>
              <a:rPr lang="en-US" sz="17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1763"/>
          </a:p>
        </p:txBody>
      </p:sp>
      <p:sp>
        <p:nvSpPr>
          <p:cNvPr id="55" name="Google Shape;55;p5"/>
          <p:cNvSpPr/>
          <p:nvPr/>
        </p:nvSpPr>
        <p:spPr>
          <a:xfrm>
            <a:off x="1370049" y="2551184"/>
            <a:ext cx="11059612" cy="90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pPr lvl="0" algn="ctr"/>
            <a:r>
              <a:rPr lang="en-US" sz="391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391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3759894" y="5826035"/>
            <a:ext cx="8357765" cy="4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r>
              <a:rPr lang="en-US" sz="235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Engineering- Computer Science &amp; Engineering </a:t>
            </a:r>
            <a:endParaRPr sz="235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6021584" y="5449614"/>
            <a:ext cx="3458507" cy="36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r>
              <a:rPr lang="en-US" sz="1763" b="1" dirty="0">
                <a:latin typeface="Times New Roman"/>
                <a:ea typeface="Times New Roman"/>
                <a:cs typeface="Times New Roman"/>
                <a:sym typeface="Times New Roman"/>
              </a:rPr>
              <a:t>System Design(SD)(22CS024)</a:t>
            </a:r>
            <a:endParaRPr sz="2351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075740" y="5599980"/>
            <a:ext cx="4696165" cy="4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pPr algn="ctr"/>
            <a:endParaRPr sz="235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267-9BC6-F1DA-E042-EF08973D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96C2-7479-CB80-4323-54E848A2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5400" indent="0" algn="just">
              <a:buNone/>
            </a:pPr>
            <a:r>
              <a:rPr lang="en-US" b="1" dirty="0"/>
              <a:t>3. Weak Consistency</a:t>
            </a:r>
          </a:p>
          <a:p>
            <a:pPr marL="0" indent="0" algn="just">
              <a:buNone/>
            </a:pPr>
            <a:r>
              <a:rPr lang="en-US" dirty="0"/>
              <a:t>Provides no guarantees about when or whether all replicas will converge to the same value. </a:t>
            </a:r>
          </a:p>
          <a:p>
            <a:pPr algn="just"/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Allows for significant temporary inconsistencies.</a:t>
            </a:r>
          </a:p>
          <a:p>
            <a:pPr lvl="1" algn="just"/>
            <a:r>
              <a:rPr lang="en-US" dirty="0"/>
              <a:t>Suitable for systems where performance and availability are prioritized over data accuracy.</a:t>
            </a:r>
          </a:p>
          <a:p>
            <a:pPr lvl="1" algn="just"/>
            <a:r>
              <a:rPr lang="en-US" dirty="0"/>
              <a:t>Often used in caching mechanisms. </a:t>
            </a:r>
          </a:p>
          <a:p>
            <a:pPr marL="537393" lvl="1" indent="0" algn="just">
              <a:buNone/>
            </a:pPr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Session storage.</a:t>
            </a:r>
          </a:p>
          <a:p>
            <a:pPr lvl="1" algn="just"/>
            <a:r>
              <a:rPr lang="en-US" dirty="0"/>
              <a:t>Caching layers in web applications.</a:t>
            </a:r>
          </a:p>
          <a:p>
            <a:pPr lvl="1" algn="just"/>
            <a:r>
              <a:rPr lang="en-US" dirty="0"/>
              <a:t>Real-time analytics dashboards.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caching layer might serve outdated data temporarily to ensure fast response times, even if the data isn't immediately consistent with the primary database.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9703-5032-3CF2-142E-7E5A470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Choosing the Right Consistency Model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C7C9-966C-C330-8F2D-CD8A71ED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Based on your Application Requirement: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Strong Consistency: </a:t>
            </a:r>
            <a:r>
              <a:rPr lang="en-US" dirty="0" err="1"/>
              <a:t>Opt</a:t>
            </a:r>
            <a:r>
              <a:rPr lang="en-US" dirty="0"/>
              <a:t> for this when data accuracy is paramount, and temporary inconsistencies can lead to significant issues.</a:t>
            </a:r>
          </a:p>
          <a:p>
            <a:pPr algn="just"/>
            <a:r>
              <a:rPr lang="en-US" dirty="0"/>
              <a:t>Eventual Consistency: Suitable for applications where temporary inconsistencies are acceptable, and high availability is crucial.</a:t>
            </a:r>
          </a:p>
          <a:p>
            <a:pPr algn="just"/>
            <a:r>
              <a:rPr lang="en-US" dirty="0"/>
              <a:t>Weak Consistency: Best for scenarios where performance and availability are prioritized over immediate data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18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675-F76F-1501-CEF9-37EE41DD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and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FA1C-CD84-20A6-0CB2-67327F8E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/>
              <a:t>Functional and non-functional requirements</a:t>
            </a:r>
            <a:r>
              <a:rPr lang="en-IN" dirty="0"/>
              <a:t> are essential components of software and systems engineering, helping define what a system should do and how it should perform. 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Functional Requirements:</a:t>
            </a:r>
          </a:p>
          <a:p>
            <a:pPr marL="0" indent="0" algn="just">
              <a:buNone/>
            </a:pPr>
            <a:br>
              <a:rPr lang="en-IN" dirty="0"/>
            </a:br>
            <a:r>
              <a:rPr lang="en-IN" dirty="0"/>
              <a:t>Functional requirements describe </a:t>
            </a:r>
            <a:r>
              <a:rPr lang="en-IN" b="1" dirty="0"/>
              <a:t>what a system should do</a:t>
            </a:r>
            <a:r>
              <a:rPr lang="en-IN" dirty="0"/>
              <a:t>. They define specific </a:t>
            </a:r>
            <a:r>
              <a:rPr lang="en-IN" dirty="0" err="1"/>
              <a:t>behaviors</a:t>
            </a:r>
            <a:r>
              <a:rPr lang="en-IN" dirty="0"/>
              <a:t> or functions of the system, often derived from business needs.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5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F496-3FAF-D9A8-822A-C3FE608F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4331-6D95-84FB-AEEB-08B1051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Examples: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system shall allow users to log in using a username and password.</a:t>
            </a:r>
          </a:p>
          <a:p>
            <a:r>
              <a:rPr lang="en-IN" dirty="0"/>
              <a:t>The application shall send a confirmation email after a user registers.</a:t>
            </a:r>
          </a:p>
          <a:p>
            <a:r>
              <a:rPr lang="en-IN" dirty="0"/>
              <a:t>The system shall generate monthly sales reports in PDF format.</a:t>
            </a:r>
          </a:p>
          <a:p>
            <a:r>
              <a:rPr lang="en-IN" dirty="0"/>
              <a:t>The software shall allow users to search for products by name, category, or price.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3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4F06-A12A-2F8A-07B6-057296FB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B657-E723-DB95-05A1-49770B79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Categories often include:</a:t>
            </a:r>
            <a:endParaRPr lang="en-IN" dirty="0"/>
          </a:p>
          <a:p>
            <a:r>
              <a:rPr lang="en-IN" dirty="0"/>
              <a:t>Business rules</a:t>
            </a:r>
          </a:p>
          <a:p>
            <a:r>
              <a:rPr lang="en-IN" dirty="0"/>
              <a:t>Transaction handling</a:t>
            </a:r>
          </a:p>
          <a:p>
            <a:r>
              <a:rPr lang="en-IN" dirty="0"/>
              <a:t>Authentication and authorization</a:t>
            </a:r>
          </a:p>
          <a:p>
            <a:r>
              <a:rPr lang="en-IN" dirty="0"/>
              <a:t>Data processing and validation</a:t>
            </a:r>
          </a:p>
          <a:p>
            <a:r>
              <a:rPr lang="en-IN" dirty="0"/>
              <a:t>APIs and integrations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FFB2-F305-F505-F146-406398A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3532-72E3-0D00-318F-71EB52EC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Non-Functional Requirements (NFRs)</a:t>
            </a:r>
          </a:p>
          <a:p>
            <a:pPr marL="0" indent="0" algn="just">
              <a:buNone/>
            </a:pPr>
            <a:br>
              <a:rPr lang="en-IN" dirty="0"/>
            </a:br>
            <a:r>
              <a:rPr lang="en-IN" dirty="0"/>
              <a:t>Non-functional requirements describe </a:t>
            </a:r>
            <a:r>
              <a:rPr lang="en-IN" b="1" dirty="0"/>
              <a:t>how a system performs</a:t>
            </a:r>
            <a:r>
              <a:rPr lang="en-IN" dirty="0"/>
              <a:t> its functions. These include quality attributes and constraints that influence the user experience and system architecture.</a:t>
            </a:r>
          </a:p>
          <a:p>
            <a:pPr marL="0" indent="0" algn="just">
              <a:buNone/>
            </a:pPr>
            <a:r>
              <a:rPr lang="en-IN" b="1" dirty="0"/>
              <a:t>Examples:</a:t>
            </a:r>
            <a:endParaRPr lang="en-IN" dirty="0"/>
          </a:p>
          <a:p>
            <a:pPr algn="just"/>
            <a:r>
              <a:rPr lang="en-IN" dirty="0"/>
              <a:t>Performance: The system shall load the homepage within 2 seconds.</a:t>
            </a:r>
          </a:p>
          <a:p>
            <a:pPr algn="just"/>
            <a:r>
              <a:rPr lang="en-IN" dirty="0"/>
              <a:t>Scalability: The system must support up to 10,000 concurrent users.</a:t>
            </a:r>
          </a:p>
          <a:p>
            <a:pPr algn="just"/>
            <a:r>
              <a:rPr lang="en-IN" dirty="0"/>
              <a:t>Security: All data must be encrypted in transit and at rest.</a:t>
            </a:r>
          </a:p>
          <a:p>
            <a:pPr algn="just"/>
            <a:r>
              <a:rPr lang="en-IN" dirty="0"/>
              <a:t>Availability: The system shall be available 99.9% of the time.</a:t>
            </a:r>
          </a:p>
          <a:p>
            <a:pPr algn="just"/>
            <a:r>
              <a:rPr lang="en-IN" dirty="0"/>
              <a:t>Usability: The UI must comply with WCAG 2.1 accessibility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4FA7-9DBC-83E6-2DD0-F0056C7A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087F-D75E-5F5D-E6FE-F05E9421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Common types of NFRs:</a:t>
            </a:r>
            <a:endParaRPr lang="en-IN" dirty="0"/>
          </a:p>
          <a:p>
            <a:r>
              <a:rPr lang="en-IN" dirty="0"/>
              <a:t>Performance</a:t>
            </a:r>
          </a:p>
          <a:p>
            <a:r>
              <a:rPr lang="en-IN" dirty="0"/>
              <a:t>Reliability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Maintainability</a:t>
            </a:r>
          </a:p>
          <a:p>
            <a:r>
              <a:rPr lang="en-IN" dirty="0"/>
              <a:t>Scalability</a:t>
            </a:r>
          </a:p>
          <a:p>
            <a:r>
              <a:rPr lang="en-IN" dirty="0"/>
              <a:t>Portability</a:t>
            </a:r>
          </a:p>
          <a:p>
            <a:r>
              <a:rPr lang="en-IN" dirty="0"/>
              <a:t>Usability</a:t>
            </a:r>
          </a:p>
          <a:p>
            <a:r>
              <a:rPr lang="en-IN" dirty="0"/>
              <a:t>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4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B95D-D1D2-0674-C3D4-A2BDCEF1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9CD0-84E9-3739-E823-D2622848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038" y="3557491"/>
            <a:ext cx="9491326" cy="36917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Key Differences: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unctional vs. Non Functional Requirements - GeeksforGeeks">
            <a:extLst>
              <a:ext uri="{FF2B5EF4-FFF2-40B4-BE49-F238E27FC236}">
                <a16:creationId xmlns:a16="http://schemas.microsoft.com/office/drawing/2014/main" id="{86708063-DC8D-B37C-B24C-004DE22E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75" y="2523480"/>
            <a:ext cx="11004436" cy="48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1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4DDB-AC7D-6465-FEFC-B4CEBD6B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B44C-7A04-38A5-B67D-FF6EF2C6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CAP Theorem</a:t>
            </a:r>
            <a:r>
              <a:rPr lang="en-US" dirty="0"/>
              <a:t>, also known as </a:t>
            </a:r>
            <a:r>
              <a:rPr lang="en-US" b="1" dirty="0"/>
              <a:t>Brewer's Theorem</a:t>
            </a:r>
            <a:r>
              <a:rPr lang="en-US" dirty="0"/>
              <a:t>, is a fundamental principle in distributed system design introduced by computer scientist Eric Brewer in 2000. It asserts that a distributed data store can provide at most two of the following three guarantees simultaneously:</a:t>
            </a:r>
          </a:p>
          <a:p>
            <a:pPr marL="0" indent="0" algn="just">
              <a:buNone/>
            </a:pPr>
            <a:r>
              <a:rPr lang="en-US" b="1" dirty="0"/>
              <a:t>Consistency (C)</a:t>
            </a:r>
            <a:r>
              <a:rPr lang="en-US" dirty="0"/>
              <a:t>: Every read operation returns the most recent write result, ensuring all nodes have the same data at any given time.</a:t>
            </a:r>
          </a:p>
          <a:p>
            <a:pPr marL="0" indent="0" algn="just">
              <a:buNone/>
            </a:pPr>
            <a:r>
              <a:rPr lang="en-US" b="1" dirty="0"/>
              <a:t>Availability (A)</a:t>
            </a:r>
            <a:r>
              <a:rPr lang="en-US" dirty="0"/>
              <a:t>: Every request (read or write) receives a response, even if some nodes are unavailable.</a:t>
            </a:r>
          </a:p>
          <a:p>
            <a:pPr marL="0" indent="0" algn="just">
              <a:buNone/>
            </a:pPr>
            <a:r>
              <a:rPr lang="en-US" b="1" dirty="0"/>
              <a:t>Partition Tolerance (P)</a:t>
            </a:r>
            <a:r>
              <a:rPr lang="en-US" dirty="0"/>
              <a:t>: The system continues to operate correctly even if network partitions (communication failures) occur between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9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8DCA-7D26-B6DE-726A-EEDC3144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13DC-6024-AEE7-EC74-235B43C9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theorem implies that during network partitions, a system must choose between consistency and availability. This trade-off is critical in designing distributed systems, especially as network failures are inevitable.</a:t>
            </a:r>
          </a:p>
          <a:p>
            <a:pPr algn="just"/>
            <a:r>
              <a:rPr lang="en-US" b="1" dirty="0"/>
              <a:t>System Types Based on CAP</a:t>
            </a:r>
          </a:p>
          <a:p>
            <a:pPr marL="0" indent="0" algn="just">
              <a:buNone/>
            </a:pPr>
            <a:r>
              <a:rPr lang="en-US" dirty="0"/>
              <a:t>Distributed systems are often categorized based on which two properties they prioritize:</a:t>
            </a:r>
          </a:p>
          <a:p>
            <a:pPr marL="0" indent="0" algn="just">
              <a:buNone/>
            </a:pPr>
            <a:r>
              <a:rPr lang="en-US" b="1" dirty="0"/>
              <a:t>CP (Consistency and Partition Tolerance)</a:t>
            </a:r>
            <a:r>
              <a:rPr lang="en-US" dirty="0"/>
              <a:t>: These systems ensure data consistency and can tolerate network partitions but may become unavailable during such partitions. Examples include relational databases like MySQL and PostgreSQL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134F-1BC7-C2AA-4CBC-5E2217FA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78F2-2907-211C-D567-DC4ACBA2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AP (Availability and Partition Tolerance)</a:t>
            </a:r>
            <a:r>
              <a:rPr lang="en-US" dirty="0"/>
              <a:t>: These systems remain available and can tolerate network partitions but may return stale data. Examples include NoSQL databases like Cassandra and DynamoDB.</a:t>
            </a:r>
          </a:p>
          <a:p>
            <a:pPr algn="just"/>
            <a:r>
              <a:rPr lang="en-US" b="1" dirty="0"/>
              <a:t>CA (Consistency and Availability)</a:t>
            </a:r>
            <a:r>
              <a:rPr lang="en-US" dirty="0"/>
              <a:t>: These systems ensure data consistency and availability but cannot tolerate network partitions. This model is often theoretical, as most distributed systems must handle partitions.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35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2A19-A9F1-5505-58D1-BC5B5B57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en.wikipedia.org/wiki/ca...">
            <a:extLst>
              <a:ext uri="{FF2B5EF4-FFF2-40B4-BE49-F238E27FC236}">
                <a16:creationId xmlns:a16="http://schemas.microsoft.com/office/drawing/2014/main" id="{B757A7B8-F8C3-C3AE-B0A7-BB9CA1D5D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21" y="2231002"/>
            <a:ext cx="5135921" cy="511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82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DB22-AE60-B744-D97B-92C3791D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94F2-6228-7837-5F19-F035035B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Practical Implications</a:t>
            </a:r>
          </a:p>
          <a:p>
            <a:pPr algn="just"/>
            <a:r>
              <a:rPr lang="en-US" dirty="0"/>
              <a:t>In practice, the CAP Theorem guides architects in making informed decisions about system design:</a:t>
            </a:r>
          </a:p>
          <a:p>
            <a:pPr algn="just"/>
            <a:r>
              <a:rPr lang="en-US" b="1" dirty="0"/>
              <a:t>Financial Applications</a:t>
            </a:r>
            <a:r>
              <a:rPr lang="en-US" dirty="0"/>
              <a:t>: Systems like banking require strong consistency to ensure accurate transactions, often opting for CP systems. </a:t>
            </a:r>
          </a:p>
          <a:p>
            <a:pPr algn="just"/>
            <a:r>
              <a:rPr lang="en-US" b="1" dirty="0"/>
              <a:t>E-commerce Platforms</a:t>
            </a:r>
            <a:r>
              <a:rPr lang="en-US" dirty="0"/>
              <a:t>: These prioritize availability to handle high traffic, even at the cost of eventual consistency, favoring AP systems. </a:t>
            </a:r>
          </a:p>
          <a:p>
            <a:pPr marL="0" indent="0" algn="just">
              <a:buNone/>
            </a:pPr>
            <a:r>
              <a:rPr lang="en-US" dirty="0"/>
              <a:t>Understanding the CAP Theorem helps in selecting the appropriate database and architecture based on the specific needs and trade-offs of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88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19A1-2278-E90B-A0E0-58A68CEB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CONSISTENCY PATTERNS: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06AA-1396-3B41-0AF1-5BBE4EFB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distributed systems, </a:t>
            </a:r>
            <a:r>
              <a:rPr lang="en-US" b="1" dirty="0"/>
              <a:t>consistency</a:t>
            </a:r>
            <a:r>
              <a:rPr lang="en-US" dirty="0"/>
              <a:t> refers to the guarantee that all nodes in the system reflect the same data at any given time. Different consistency models offer varying trade-offs between data accuracy, system performance, and availability.</a:t>
            </a:r>
          </a:p>
          <a:p>
            <a:pPr marL="25400" indent="0" algn="just">
              <a:buNone/>
            </a:pPr>
            <a:r>
              <a:rPr lang="en-US" b="1" dirty="0"/>
              <a:t>1. Strong Consistency</a:t>
            </a:r>
          </a:p>
          <a:p>
            <a:pPr marL="0" indent="0" algn="just">
              <a:buNone/>
            </a:pPr>
            <a:r>
              <a:rPr lang="en-US" dirty="0"/>
              <a:t>Ensures that after a write operation, all subsequent read operations will return the most recent write, regardless of which node is queried. </a:t>
            </a:r>
          </a:p>
          <a:p>
            <a:pPr marL="0" indent="0" algn="just">
              <a:buNone/>
            </a:pPr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All nodes have the same data at all times.</a:t>
            </a:r>
          </a:p>
          <a:p>
            <a:pPr lvl="1" algn="just"/>
            <a:r>
              <a:rPr lang="en-US" dirty="0"/>
              <a:t>Operations are sequentially ordered.</a:t>
            </a:r>
          </a:p>
          <a:p>
            <a:pPr lvl="1" algn="just"/>
            <a:r>
              <a:rPr lang="en-US" dirty="0"/>
              <a:t>May introduce latency due to synchronization across nodes.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14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39B1-1AA1-0055-E812-8F79ECB6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AAC8-43FD-6EB9-0A38-EBCD1829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Use Cases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Financial transactions.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Inventory management systems.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Authentication and authorization services.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Example</a:t>
            </a:r>
            <a:r>
              <a:rPr lang="en-US" altLang="en-US" dirty="0">
                <a:latin typeface="Arial" panose="020B0604020202020204" pitchFamily="34" charset="0"/>
              </a:rPr>
              <a:t>: Amazon S3 now provides strong consistency,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ensuring that once a file is written,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all subsequent reads will reflect that write immediately.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3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5F0E-D3EB-CD03-1453-A4876FE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447B-02F7-44DF-AB13-3384F0B2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2. Eventual Consistency</a:t>
            </a:r>
          </a:p>
          <a:p>
            <a:pPr marL="0" indent="0" algn="just">
              <a:buNone/>
            </a:pPr>
            <a:r>
              <a:rPr lang="en-US" dirty="0"/>
              <a:t>Guarantees that, given enough time without new updates, all replicas of a data item will converge to the same value.</a:t>
            </a:r>
          </a:p>
          <a:p>
            <a:pPr marL="0" indent="0" algn="just">
              <a:buNone/>
            </a:pPr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Temporary inconsistencies are allowed.</a:t>
            </a:r>
          </a:p>
          <a:p>
            <a:pPr lvl="1" algn="just"/>
            <a:r>
              <a:rPr lang="en-US" dirty="0"/>
              <a:t>Suitable for systems where absolute accuracy isn't critical at all times.</a:t>
            </a:r>
          </a:p>
          <a:p>
            <a:pPr lvl="1" algn="just"/>
            <a:r>
              <a:rPr lang="en-US" dirty="0"/>
              <a:t>Offers high availability and partition tolerance. </a:t>
            </a:r>
          </a:p>
          <a:p>
            <a:pPr marL="537393" lvl="1" indent="0" algn="just">
              <a:buNone/>
            </a:pPr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Social media feeds.</a:t>
            </a:r>
          </a:p>
          <a:p>
            <a:pPr lvl="1" algn="just"/>
            <a:r>
              <a:rPr lang="en-US" dirty="0"/>
              <a:t>Product catalog updates.</a:t>
            </a:r>
          </a:p>
          <a:p>
            <a:pPr lvl="1" algn="just"/>
            <a:r>
              <a:rPr lang="en-US" dirty="0"/>
              <a:t>User activity tracking. </a:t>
            </a:r>
          </a:p>
          <a:p>
            <a:pPr marL="537393" lvl="1" indent="0" algn="just">
              <a:buNone/>
            </a:pPr>
            <a:r>
              <a:rPr lang="en-US" b="1" dirty="0"/>
              <a:t>Example</a:t>
            </a:r>
            <a:r>
              <a:rPr lang="en-US" dirty="0"/>
              <a:t>: In a social media platform, when a user updates their profile picture, it might take some time for all users to see the new image due to eventual consistency.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70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1037</Words>
  <Application>Microsoft Office PowerPoint</Application>
  <PresentationFormat>Custom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CAP Theorem</vt:lpstr>
      <vt:lpstr>PowerPoint Presentation</vt:lpstr>
      <vt:lpstr>PowerPoint Presentation</vt:lpstr>
      <vt:lpstr>PowerPoint Presentation</vt:lpstr>
      <vt:lpstr>PowerPoint Presentation</vt:lpstr>
      <vt:lpstr>CONSISTENCY PATTERNS:</vt:lpstr>
      <vt:lpstr>PowerPoint Presentation</vt:lpstr>
      <vt:lpstr>PowerPoint Presentation</vt:lpstr>
      <vt:lpstr>PowerPoint Presentation</vt:lpstr>
      <vt:lpstr>Choosing the Right Consistency Model</vt:lpstr>
      <vt:lpstr>Functional and Non-Functional Requirements</vt:lpstr>
      <vt:lpstr>PowerPoint Presentation</vt:lpstr>
      <vt:lpstr>PowerPoint Presentation</vt:lpstr>
      <vt:lpstr>PowerPoint Presentation</vt:lpstr>
      <vt:lpstr>PowerPoint Presentation</vt:lpstr>
      <vt:lpstr>Key Differences: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Ahlawat</dc:creator>
  <cp:lastModifiedBy>Deepak Ahlawat</cp:lastModifiedBy>
  <cp:revision>11</cp:revision>
  <dcterms:modified xsi:type="dcterms:W3CDTF">2025-07-14T04:15:16Z</dcterms:modified>
</cp:coreProperties>
</file>