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18"/>
  </p:notesMasterIdLst>
  <p:sldIdLst>
    <p:sldId id="257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</p:sldIdLst>
  <p:sldSz cx="14330363" cy="823118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593">
          <p15:clr>
            <a:srgbClr val="A4A3A4"/>
          </p15:clr>
        </p15:guide>
        <p15:guide id="4" pos="4579">
          <p15:clr>
            <a:srgbClr val="A4A3A4"/>
          </p15:clr>
        </p15:guide>
        <p15:guide id="5" orient="horz" pos="2079">
          <p15:clr>
            <a:srgbClr val="A4A3A4"/>
          </p15:clr>
        </p15:guide>
        <p15:guide id="6" orient="horz" pos="2496">
          <p15:clr>
            <a:srgbClr val="A4A3A4"/>
          </p15:clr>
        </p15:guide>
        <p15:guide id="7" orient="horz" pos="2245">
          <p15:clr>
            <a:srgbClr val="A4A3A4"/>
          </p15:clr>
        </p15:guide>
        <p15:guide id="8" orient="horz" pos="2694">
          <p15:clr>
            <a:srgbClr val="A4A3A4"/>
          </p15:clr>
        </p15:guide>
        <p15:guide id="9" orient="horz" pos="2162">
          <p15:clr>
            <a:srgbClr val="A4A3A4"/>
          </p15:clr>
        </p15:guide>
        <p15:guide id="10" orient="horz" pos="2594">
          <p15:clr>
            <a:srgbClr val="A4A3A4"/>
          </p15:clr>
        </p15:guide>
        <p15:guide id="11" pos="3785">
          <p15:clr>
            <a:srgbClr val="A4A3A4"/>
          </p15:clr>
        </p15:guide>
        <p15:guide id="12" pos="45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79"/>
  </p:normalViewPr>
  <p:slideViewPr>
    <p:cSldViewPr snapToGrid="0">
      <p:cViewPr varScale="1">
        <p:scale>
          <a:sx n="45" d="100"/>
          <a:sy n="45" d="100"/>
        </p:scale>
        <p:origin x="1172" y="48"/>
      </p:cViewPr>
      <p:guideLst>
        <p:guide orient="horz" pos="2160"/>
        <p:guide pos="3840"/>
        <p:guide orient="horz" pos="2593"/>
        <p:guide pos="4579"/>
        <p:guide orient="horz" pos="2079"/>
        <p:guide orient="horz" pos="2496"/>
        <p:guide orient="horz" pos="2245"/>
        <p:guide orient="horz" pos="2694"/>
        <p:guide orient="horz" pos="2162"/>
        <p:guide orient="horz" pos="2594"/>
        <p:guide pos="3785"/>
        <p:guide pos="45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44500" y="685800"/>
            <a:ext cx="596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685800"/>
            <a:ext cx="596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50" name="Google Shape;50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10" y="3"/>
            <a:ext cx="8598218" cy="109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ubTitle" idx="1"/>
          </p:nvPr>
        </p:nvSpPr>
        <p:spPr>
          <a:xfrm>
            <a:off x="835942" y="1646241"/>
            <a:ext cx="12777907" cy="5670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dt" idx="10"/>
          </p:nvPr>
        </p:nvSpPr>
        <p:spPr>
          <a:xfrm>
            <a:off x="716518" y="7629104"/>
            <a:ext cx="3343752" cy="438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ftr" idx="11"/>
          </p:nvPr>
        </p:nvSpPr>
        <p:spPr>
          <a:xfrm>
            <a:off x="4896212" y="7629104"/>
            <a:ext cx="4537948" cy="438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sldNum" idx="12"/>
          </p:nvPr>
        </p:nvSpPr>
        <p:spPr>
          <a:xfrm>
            <a:off x="10270093" y="7629104"/>
            <a:ext cx="3343752" cy="438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065E4-459E-BC76-BFC8-593314D3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C61BF-7A1B-CCF9-084D-287CBEAEB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12665-B49A-939A-559E-B9FEADE1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05E5-AF99-4A56-BA53-45694DFBE429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30A76-4AAE-2225-477A-7051145BC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CF63E-1003-86E1-AA25-BAA7EE96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10DD-36DC-414C-BC2F-2B6A95EE1A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97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" y="2"/>
            <a:ext cx="10150674" cy="1006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716522" y="1646250"/>
            <a:ext cx="12897326" cy="543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16518" y="7629104"/>
            <a:ext cx="3343752" cy="438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896212" y="7629104"/>
            <a:ext cx="4537948" cy="438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270093" y="7629104"/>
            <a:ext cx="3343752" cy="438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6" y="2"/>
            <a:ext cx="14330363" cy="100603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 rot="10800000" flipH="1">
            <a:off x="6" y="8048276"/>
            <a:ext cx="14330363" cy="2377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1" descr="LOGO.gif"/>
          <p:cNvPicPr preferRelativeResize="0"/>
          <p:nvPr/>
        </p:nvPicPr>
        <p:blipFill rotWithShape="1">
          <a:blip r:embed="rId4">
            <a:alphaModFix/>
          </a:blip>
          <a:srcRect b="10713"/>
          <a:stretch/>
        </p:blipFill>
        <p:spPr>
          <a:xfrm>
            <a:off x="10270103" y="274375"/>
            <a:ext cx="3224332" cy="762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 descr="LOGO.gif"/>
          <p:cNvPicPr preferRelativeResize="0"/>
          <p:nvPr/>
        </p:nvPicPr>
        <p:blipFill rotWithShape="1">
          <a:blip r:embed="rId4">
            <a:alphaModFix/>
          </a:blip>
          <a:srcRect b="10713"/>
          <a:stretch/>
        </p:blipFill>
        <p:spPr>
          <a:xfrm>
            <a:off x="10270103" y="274375"/>
            <a:ext cx="3224332" cy="7621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1"/>
          <p:cNvGrpSpPr/>
          <p:nvPr/>
        </p:nvGrpSpPr>
        <p:grpSpPr>
          <a:xfrm>
            <a:off x="9633189" y="2"/>
            <a:ext cx="4697174" cy="1051763"/>
            <a:chOff x="6096000" y="3924300"/>
            <a:chExt cx="2997200" cy="876300"/>
          </a:xfrm>
        </p:grpSpPr>
        <p:sp>
          <p:nvSpPr>
            <p:cNvPr id="20" name="Google Shape;20;p1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1" descr="LOGO.gif"/>
            <p:cNvPicPr preferRelativeResize="0"/>
            <p:nvPr/>
          </p:nvPicPr>
          <p:blipFill rotWithShape="1">
            <a:blip r:embed="rId4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1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" name="Google Shape;23;p1" descr="logo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270101" y="274378"/>
            <a:ext cx="3010371" cy="7316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/>
        </p:nvSpPr>
        <p:spPr>
          <a:xfrm>
            <a:off x="3218190" y="6976175"/>
            <a:ext cx="7981707" cy="63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33" tIns="44754" rIns="89533" bIns="44754" anchor="t" anchorCtr="0">
            <a:spAutoFit/>
          </a:bodyPr>
          <a:lstStyle/>
          <a:p>
            <a:pPr algn="ctr"/>
            <a:r>
              <a:rPr lang="en-US" sz="1763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Chitkara University Institute of Engineering and Technology,</a:t>
            </a:r>
            <a:br>
              <a:rPr lang="en-US" sz="176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763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Chitkara University, Punjab, India</a:t>
            </a:r>
            <a:endParaRPr sz="176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10205831" y="7556386"/>
            <a:ext cx="3274548" cy="4291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9533" tIns="44754" rIns="89533" bIns="44754" rtlCol="0" anchor="ctr" anchorCtr="0">
            <a:noAutofit/>
          </a:bodyPr>
          <a:lstStyle/>
          <a:p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pPr/>
              <a:t>1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54;p5"/>
          <p:cNvSpPr/>
          <p:nvPr/>
        </p:nvSpPr>
        <p:spPr>
          <a:xfrm>
            <a:off x="3287315" y="6428509"/>
            <a:ext cx="7668029" cy="5476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9533" tIns="44754" rIns="89533" bIns="44754" anchor="ctr" anchorCtr="0">
            <a:noAutofit/>
          </a:bodyPr>
          <a:lstStyle/>
          <a:p>
            <a:pPr algn="ctr"/>
            <a:r>
              <a:rPr lang="en-US" sz="176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</a:t>
            </a:r>
            <a:endParaRPr sz="1763"/>
          </a:p>
        </p:txBody>
      </p:sp>
      <p:sp>
        <p:nvSpPr>
          <p:cNvPr id="55" name="Google Shape;55;p5"/>
          <p:cNvSpPr/>
          <p:nvPr/>
        </p:nvSpPr>
        <p:spPr>
          <a:xfrm>
            <a:off x="1370049" y="2551184"/>
            <a:ext cx="11059612" cy="904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33" tIns="44754" rIns="89533" bIns="44754" anchor="t" anchorCtr="0">
            <a:noAutofit/>
          </a:bodyPr>
          <a:lstStyle/>
          <a:p>
            <a:pPr lvl="0" algn="ctr"/>
            <a:r>
              <a:rPr lang="en-US" sz="3918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4</a:t>
            </a:r>
            <a:endParaRPr sz="3918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3759894" y="5826035"/>
            <a:ext cx="8357765" cy="45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33" tIns="44754" rIns="89533" bIns="44754" anchor="t" anchorCtr="0">
            <a:noAutofit/>
          </a:bodyPr>
          <a:lstStyle/>
          <a:p>
            <a:r>
              <a:rPr lang="en-US" sz="235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Engineering- Computer Science &amp; Engineering </a:t>
            </a:r>
            <a:endParaRPr sz="235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6021584" y="5449614"/>
            <a:ext cx="3458507" cy="361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33" tIns="44754" rIns="89533" bIns="44754" anchor="t" anchorCtr="0">
            <a:noAutofit/>
          </a:bodyPr>
          <a:lstStyle/>
          <a:p>
            <a:r>
              <a:rPr lang="en-US" sz="1763" b="1" dirty="0">
                <a:latin typeface="Times New Roman"/>
                <a:ea typeface="Times New Roman"/>
                <a:cs typeface="Times New Roman"/>
                <a:sym typeface="Times New Roman"/>
              </a:rPr>
              <a:t>System Design(SD)(22CS024)</a:t>
            </a:r>
            <a:endParaRPr sz="2351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5075740" y="5599980"/>
            <a:ext cx="4696165" cy="45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33" tIns="44754" rIns="89533" bIns="44754" anchor="t" anchorCtr="0">
            <a:noAutofit/>
          </a:bodyPr>
          <a:lstStyle/>
          <a:p>
            <a:pPr algn="ctr"/>
            <a:endParaRPr sz="235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E53D-77E8-267B-89B8-629546FC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9F6B3-75D0-A7CA-BD40-6BD53A23A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/>
              <a:t>1. Monolithic Architecture</a:t>
            </a:r>
          </a:p>
          <a:p>
            <a:pPr marL="0" indent="0" algn="just">
              <a:buNone/>
            </a:pPr>
            <a:br>
              <a:rPr lang="en-US" dirty="0"/>
            </a:br>
            <a:r>
              <a:rPr lang="en-US" dirty="0"/>
              <a:t>In a monolithic architecture, the entire application is built as a single, unified unit. All components — user interface, business logic, data access — are tightly integrated and run as a single process.</a:t>
            </a:r>
          </a:p>
          <a:p>
            <a:pPr marL="0" indent="0" algn="just">
              <a:buNone/>
            </a:pPr>
            <a:r>
              <a:rPr lang="en-US" b="1" dirty="0"/>
              <a:t>Characteristics:</a:t>
            </a:r>
            <a:endParaRPr lang="en-US" dirty="0"/>
          </a:p>
          <a:p>
            <a:pPr algn="just"/>
            <a:r>
              <a:rPr lang="en-US" dirty="0"/>
              <a:t>Single codebase and deployment unit.</a:t>
            </a:r>
          </a:p>
          <a:p>
            <a:pPr algn="just"/>
            <a:r>
              <a:rPr lang="en-US" dirty="0"/>
              <a:t>Easy to develop and test in early stages.</a:t>
            </a:r>
          </a:p>
          <a:p>
            <a:pPr algn="just"/>
            <a:r>
              <a:rPr lang="en-US" dirty="0"/>
              <a:t>Tightly coupled components.</a:t>
            </a:r>
          </a:p>
          <a:p>
            <a:pPr algn="just"/>
            <a:r>
              <a:rPr lang="en-US" dirty="0"/>
              <a:t>Scaling means replicating the entire application.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652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87D7-781B-8311-8D4C-5089F4DB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F10CB-7F14-5ACB-E9BF-F13D3ADDF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b="1" dirty="0"/>
              <a:t>Pros:</a:t>
            </a:r>
            <a:endParaRPr lang="en-US" dirty="0"/>
          </a:p>
          <a:p>
            <a:pPr algn="just"/>
            <a:r>
              <a:rPr lang="en-US" dirty="0"/>
              <a:t>Simpler to develop initially.</a:t>
            </a:r>
          </a:p>
          <a:p>
            <a:pPr algn="just"/>
            <a:r>
              <a:rPr lang="en-US" dirty="0"/>
              <a:t>Easier to test and deploy for small applications.</a:t>
            </a:r>
          </a:p>
          <a:p>
            <a:pPr algn="just"/>
            <a:r>
              <a:rPr lang="en-US" dirty="0"/>
              <a:t>Less operational complexity.</a:t>
            </a:r>
          </a:p>
          <a:p>
            <a:pPr marL="0" indent="0" algn="just">
              <a:buNone/>
            </a:pPr>
            <a:r>
              <a:rPr lang="en-US" b="1" dirty="0"/>
              <a:t>Cons:</a:t>
            </a:r>
            <a:endParaRPr lang="en-US" dirty="0"/>
          </a:p>
          <a:p>
            <a:pPr algn="just"/>
            <a:r>
              <a:rPr lang="en-US" dirty="0"/>
              <a:t>Hard to maintain and evolve as the application grows.</a:t>
            </a:r>
          </a:p>
          <a:p>
            <a:pPr algn="just"/>
            <a:r>
              <a:rPr lang="en-US" dirty="0"/>
              <a:t>Difficult to scale individual components independently.</a:t>
            </a:r>
          </a:p>
          <a:p>
            <a:pPr algn="just"/>
            <a:r>
              <a:rPr lang="en-US" dirty="0"/>
              <a:t>Deployment requires full application redeployment, increasing downtime risk.</a:t>
            </a:r>
          </a:p>
          <a:p>
            <a:pPr algn="just"/>
            <a:r>
              <a:rPr lang="en-US" dirty="0"/>
              <a:t>Technology stack is uniform (hard to use different tech for different parts).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167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5A476-AA2A-F1AF-D545-DB5DA342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4B751-A82C-36A0-CB13-9B84CB4F8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dirty="0"/>
              <a:t>2. Microservices Architecture</a:t>
            </a:r>
          </a:p>
          <a:p>
            <a:pPr marL="0" indent="0" algn="just">
              <a:buNone/>
            </a:pPr>
            <a:br>
              <a:rPr lang="en-US" dirty="0"/>
            </a:br>
            <a:r>
              <a:rPr lang="en-US" dirty="0"/>
              <a:t>Microservices break down an application into a collection of small, loosely coupled, independently deployable services. Each microservice corresponds to a specific business capability.</a:t>
            </a:r>
          </a:p>
          <a:p>
            <a:pPr marL="0" indent="0" algn="just">
              <a:buNone/>
            </a:pPr>
            <a:r>
              <a:rPr lang="en-US" b="1" dirty="0"/>
              <a:t>Characteristics:</a:t>
            </a:r>
            <a:endParaRPr lang="en-US" dirty="0"/>
          </a:p>
          <a:p>
            <a:pPr algn="just"/>
            <a:r>
              <a:rPr lang="en-US" dirty="0"/>
              <a:t>Services communicate typically via, messaging, </a:t>
            </a:r>
            <a:r>
              <a:rPr lang="en-US"/>
              <a:t>or RPC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Each service has its own database or data management.</a:t>
            </a:r>
          </a:p>
          <a:p>
            <a:pPr algn="just"/>
            <a:r>
              <a:rPr lang="en-US" dirty="0"/>
              <a:t>Each microservice can be developed, deployed, and scaled independently.</a:t>
            </a:r>
          </a:p>
          <a:p>
            <a:pPr algn="just"/>
            <a:r>
              <a:rPr lang="en-US" dirty="0"/>
              <a:t>Technology heterogeneity allowed (different languages/frameworks per service).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6378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CBBA0-69ED-3066-7F8F-A64409F4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024E1-EDEB-B4E3-02DC-DEF1290BC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Pros:</a:t>
            </a:r>
          </a:p>
          <a:p>
            <a:pPr marL="0" indent="0" algn="just">
              <a:buNone/>
            </a:pPr>
            <a:r>
              <a:rPr lang="en-US" dirty="0"/>
              <a:t>Easier to scale individual components.</a:t>
            </a:r>
          </a:p>
          <a:p>
            <a:pPr marL="0" indent="0" algn="just">
              <a:buNone/>
            </a:pPr>
            <a:r>
              <a:rPr lang="en-US" dirty="0"/>
              <a:t>Independent deployment reduces risk and speeds up release cycles.</a:t>
            </a:r>
          </a:p>
          <a:p>
            <a:pPr marL="0" indent="0" algn="just">
              <a:buNone/>
            </a:pPr>
            <a:r>
              <a:rPr lang="en-US" dirty="0"/>
              <a:t>Teams can work on different services independently.</a:t>
            </a:r>
          </a:p>
          <a:p>
            <a:pPr marL="0" indent="0" algn="just">
              <a:buNone/>
            </a:pPr>
            <a:r>
              <a:rPr lang="en-US" dirty="0"/>
              <a:t>Fault isolation; failure in one service doesn’t bring down the whole system.</a:t>
            </a:r>
          </a:p>
          <a:p>
            <a:pPr marL="0" indent="0" algn="just">
              <a:buNone/>
            </a:pPr>
            <a:r>
              <a:rPr lang="en-US" dirty="0"/>
              <a:t>Cons:</a:t>
            </a:r>
          </a:p>
          <a:p>
            <a:pPr marL="0" indent="0" algn="just">
              <a:buNone/>
            </a:pPr>
            <a:r>
              <a:rPr lang="en-US" dirty="0"/>
              <a:t>More complex to design and manage.</a:t>
            </a:r>
          </a:p>
          <a:p>
            <a:pPr marL="0" indent="0" algn="just">
              <a:buNone/>
            </a:pPr>
            <a:r>
              <a:rPr lang="en-US" dirty="0"/>
              <a:t>Requires robust service discovery, load balancing, and monitoring.</a:t>
            </a:r>
          </a:p>
          <a:p>
            <a:pPr marL="0" indent="0" algn="just">
              <a:buNone/>
            </a:pPr>
            <a:r>
              <a:rPr lang="en-US" dirty="0"/>
              <a:t>Distributed system challenges like network latency, data consistency.</a:t>
            </a:r>
          </a:p>
          <a:p>
            <a:pPr marL="0" indent="0" algn="just">
              <a:buNone/>
            </a:pPr>
            <a:r>
              <a:rPr lang="en-US" dirty="0"/>
              <a:t>More complex testing and debugging.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9196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DAC70-767D-23FC-5D2B-CDD4D220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97732-4821-DE31-6195-1B7C67351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/>
              <a:t>3. Event-Driven Architecture</a:t>
            </a:r>
          </a:p>
          <a:p>
            <a:pPr marL="0" indent="0" algn="just">
              <a:buNone/>
            </a:pPr>
            <a:br>
              <a:rPr lang="en-US" dirty="0"/>
            </a:br>
            <a:r>
              <a:rPr lang="en-US" dirty="0"/>
              <a:t>Event-Driven Architecture (EDA) is a design paradigm where components communicate by producing and consuming events asynchronously. Events represent changes in state or significant actions.</a:t>
            </a:r>
          </a:p>
          <a:p>
            <a:pPr marL="0" indent="0" algn="just">
              <a:buNone/>
            </a:pPr>
            <a:r>
              <a:rPr lang="en-US" b="1" dirty="0"/>
              <a:t>Characteristics:</a:t>
            </a:r>
            <a:endParaRPr lang="en-US" dirty="0"/>
          </a:p>
          <a:p>
            <a:pPr algn="just"/>
            <a:r>
              <a:rPr lang="en-US" dirty="0"/>
              <a:t>Loose coupling between event producers and consumers.</a:t>
            </a:r>
          </a:p>
          <a:p>
            <a:pPr algn="just"/>
            <a:r>
              <a:rPr lang="en-US" dirty="0"/>
              <a:t>Components respond to events (messages) rather than direct calls.</a:t>
            </a:r>
          </a:p>
          <a:p>
            <a:pPr algn="just"/>
            <a:r>
              <a:rPr lang="en-US" dirty="0"/>
              <a:t>Typically uses message brokers or event buses (e.g., Kafka, RabbitMQ).</a:t>
            </a:r>
          </a:p>
          <a:p>
            <a:pPr algn="just"/>
            <a:r>
              <a:rPr lang="en-US" dirty="0"/>
              <a:t>Enables real-time, asynchronous processing.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5154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D0FAC-ACDF-31C9-9DAE-43FAB9835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AE408-8DBC-8798-9656-507FD4500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dirty="0"/>
              <a:t>Pros:</a:t>
            </a:r>
            <a:endParaRPr lang="en-US" dirty="0"/>
          </a:p>
          <a:p>
            <a:pPr algn="just"/>
            <a:r>
              <a:rPr lang="en-US" dirty="0"/>
              <a:t>High scalability and responsiveness.</a:t>
            </a:r>
          </a:p>
          <a:p>
            <a:pPr algn="just"/>
            <a:r>
              <a:rPr lang="en-US" dirty="0"/>
              <a:t>Decouples components, enabling independent evolution.</a:t>
            </a:r>
          </a:p>
          <a:p>
            <a:pPr algn="just"/>
            <a:r>
              <a:rPr lang="en-US" dirty="0"/>
              <a:t>Good for applications with many asynchronous events (IoT, real-time analytics).</a:t>
            </a:r>
          </a:p>
          <a:p>
            <a:pPr algn="just"/>
            <a:r>
              <a:rPr lang="en-US" dirty="0"/>
              <a:t>Fault tolerance through retries and event persistence.</a:t>
            </a:r>
          </a:p>
          <a:p>
            <a:pPr marL="0" indent="0" algn="just">
              <a:buNone/>
            </a:pPr>
            <a:r>
              <a:rPr lang="en-US" b="1" dirty="0"/>
              <a:t>Cons:</a:t>
            </a:r>
            <a:endParaRPr lang="en-US" dirty="0"/>
          </a:p>
          <a:p>
            <a:pPr algn="just"/>
            <a:r>
              <a:rPr lang="en-US" dirty="0"/>
              <a:t>Increased complexity in event management.</a:t>
            </a:r>
          </a:p>
          <a:p>
            <a:pPr algn="just"/>
            <a:r>
              <a:rPr lang="en-US" dirty="0"/>
              <a:t>Harder to ensure data consistency.</a:t>
            </a:r>
          </a:p>
          <a:p>
            <a:pPr algn="just"/>
            <a:r>
              <a:rPr lang="en-US" dirty="0"/>
              <a:t>Debugging and tracing event flows can be challenging.</a:t>
            </a:r>
          </a:p>
          <a:p>
            <a:pPr algn="just"/>
            <a:r>
              <a:rPr lang="en-US" dirty="0"/>
              <a:t>Requires careful design to avoid event storms or message loss.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1966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D85DC-5ABF-5925-AE8E-8DE529E5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04389-2D67-4697-18BB-FCBC8DB9E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8463" dirty="0"/>
          </a:p>
          <a:p>
            <a:pPr marL="0" indent="0" algn="ctr">
              <a:buNone/>
            </a:pPr>
            <a:r>
              <a:rPr lang="en-IN" sz="8463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0807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3F70-6012-582F-4017-40A5CB75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Design Approaches in Software 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2945C-44F8-16CD-4901-EE5B8392D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dirty="0"/>
              <a:t>Design approaches define </a:t>
            </a:r>
            <a:r>
              <a:rPr lang="en-IN" b="1" dirty="0"/>
              <a:t>how</a:t>
            </a:r>
            <a:r>
              <a:rPr lang="en-IN" dirty="0"/>
              <a:t> a software system is structured and built from specifications or requirements. They guide the transition from user needs to working code and typically include two main stages:</a:t>
            </a:r>
          </a:p>
          <a:p>
            <a:pPr algn="just"/>
            <a:r>
              <a:rPr lang="en-IN" b="1" dirty="0"/>
              <a:t>High-Level Design (HLD)</a:t>
            </a:r>
            <a:r>
              <a:rPr lang="en-IN" dirty="0"/>
              <a:t> – Architectural design, focusing on the system's structure.</a:t>
            </a:r>
          </a:p>
          <a:p>
            <a:pPr algn="just"/>
            <a:r>
              <a:rPr lang="en-IN" b="1" dirty="0"/>
              <a:t>Low-Level Design (LLD)</a:t>
            </a:r>
            <a:r>
              <a:rPr lang="en-IN" dirty="0"/>
              <a:t> – Component-level design, focusing on internal logic and implementation details.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4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933A-5E18-EA91-F96E-ADC40E0B4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02DF8-7CBF-C8EE-6D07-4E198BDE9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b="1" dirty="0"/>
              <a:t>1. High-Level Design (HLD)</a:t>
            </a:r>
          </a:p>
          <a:p>
            <a:pPr algn="just"/>
            <a:r>
              <a:rPr lang="en-IN" b="1" dirty="0"/>
              <a:t>High-Level Design</a:t>
            </a:r>
            <a:r>
              <a:rPr lang="en-IN" dirty="0"/>
              <a:t> outlines the </a:t>
            </a:r>
            <a:r>
              <a:rPr lang="en-IN" b="1" dirty="0"/>
              <a:t>overall architecture</a:t>
            </a:r>
            <a:r>
              <a:rPr lang="en-IN" dirty="0"/>
              <a:t> of the system. It breaks down the system into major modules or components and shows how they interact with each other.</a:t>
            </a:r>
          </a:p>
          <a:p>
            <a:pPr marL="0" indent="0" algn="just">
              <a:buNone/>
            </a:pPr>
            <a:r>
              <a:rPr lang="en-IN" b="1" dirty="0"/>
              <a:t> Key Features:</a:t>
            </a:r>
          </a:p>
          <a:p>
            <a:pPr algn="just"/>
            <a:r>
              <a:rPr lang="en-IN" dirty="0"/>
              <a:t>Provides a </a:t>
            </a:r>
            <a:r>
              <a:rPr lang="en-IN" b="1" dirty="0"/>
              <a:t>bird’s-eye view</a:t>
            </a:r>
            <a:r>
              <a:rPr lang="en-IN" dirty="0"/>
              <a:t> of the system.</a:t>
            </a:r>
          </a:p>
          <a:p>
            <a:pPr algn="just"/>
            <a:r>
              <a:rPr lang="en-IN" dirty="0"/>
              <a:t>Defines </a:t>
            </a:r>
            <a:r>
              <a:rPr lang="en-IN" b="1" dirty="0"/>
              <a:t>system modules</a:t>
            </a:r>
            <a:r>
              <a:rPr lang="en-IN" dirty="0"/>
              <a:t>, </a:t>
            </a:r>
            <a:r>
              <a:rPr lang="en-IN" b="1" dirty="0"/>
              <a:t>data flow</a:t>
            </a:r>
            <a:r>
              <a:rPr lang="en-IN" dirty="0"/>
              <a:t>, and </a:t>
            </a:r>
            <a:r>
              <a:rPr lang="en-IN" b="1" dirty="0"/>
              <a:t>interfaces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Specifies </a:t>
            </a:r>
            <a:r>
              <a:rPr lang="en-IN" b="1" dirty="0"/>
              <a:t>technologies</a:t>
            </a:r>
            <a:r>
              <a:rPr lang="en-IN" dirty="0"/>
              <a:t>, </a:t>
            </a:r>
            <a:r>
              <a:rPr lang="en-IN" b="1" dirty="0"/>
              <a:t>tools</a:t>
            </a:r>
            <a:r>
              <a:rPr lang="en-IN" dirty="0"/>
              <a:t>, and </a:t>
            </a:r>
            <a:r>
              <a:rPr lang="en-IN" b="1" dirty="0"/>
              <a:t>design patterns</a:t>
            </a:r>
            <a:r>
              <a:rPr lang="en-IN" dirty="0"/>
              <a:t> used.</a:t>
            </a:r>
          </a:p>
          <a:p>
            <a:pPr algn="just"/>
            <a:r>
              <a:rPr lang="en-IN" dirty="0"/>
              <a:t>Used by </a:t>
            </a:r>
            <a:r>
              <a:rPr lang="en-IN" b="1" dirty="0"/>
              <a:t>architects and senior developers</a:t>
            </a:r>
            <a:r>
              <a:rPr lang="en-IN" dirty="0"/>
              <a:t> to align design with requirements.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21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6CCF-671E-AE75-6DF1-235F2CEF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2BF5F-ADEE-10DB-63B7-824CBD742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Deliverables: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IN" dirty="0"/>
              <a:t>System Architecture Diagrams</a:t>
            </a:r>
          </a:p>
          <a:p>
            <a:r>
              <a:rPr lang="en-IN" dirty="0"/>
              <a:t>Module Diagrams</a:t>
            </a:r>
          </a:p>
          <a:p>
            <a:r>
              <a:rPr lang="en-IN" dirty="0"/>
              <a:t>ER Diagrams (Entity-Relationship)</a:t>
            </a:r>
          </a:p>
          <a:p>
            <a:r>
              <a:rPr lang="en-IN" dirty="0"/>
              <a:t>Technology stack decisions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7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36AB-6BE0-2F10-F8A2-59F32247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E5616-E28A-9601-2076-498A418F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dirty="0"/>
              <a:t>2. Low-Level Design (LLD)</a:t>
            </a:r>
          </a:p>
          <a:p>
            <a:pPr marL="0" indent="0" algn="just">
              <a:buNone/>
            </a:pPr>
            <a:endParaRPr lang="en-IN" b="1" dirty="0"/>
          </a:p>
          <a:p>
            <a:pPr algn="just"/>
            <a:r>
              <a:rPr lang="en-IN" b="1" dirty="0"/>
              <a:t>Low-Level Design</a:t>
            </a:r>
            <a:r>
              <a:rPr lang="en-IN" dirty="0"/>
              <a:t> dives into the </a:t>
            </a:r>
            <a:r>
              <a:rPr lang="en-IN" b="1" dirty="0"/>
              <a:t>details of each module</a:t>
            </a:r>
            <a:r>
              <a:rPr lang="en-IN" dirty="0"/>
              <a:t> defined in HLD. It explains how individual components will work internally.</a:t>
            </a:r>
          </a:p>
          <a:p>
            <a:pPr marL="0" indent="0" algn="just">
              <a:buNone/>
            </a:pPr>
            <a:endParaRPr lang="en-IN" b="1" dirty="0"/>
          </a:p>
          <a:p>
            <a:pPr marL="0" indent="0" algn="just">
              <a:buNone/>
            </a:pPr>
            <a:r>
              <a:rPr lang="en-IN" b="1" dirty="0"/>
              <a:t>Key Features:</a:t>
            </a:r>
          </a:p>
          <a:p>
            <a:pPr algn="just"/>
            <a:r>
              <a:rPr lang="en-IN" dirty="0"/>
              <a:t>Focuses on </a:t>
            </a:r>
            <a:r>
              <a:rPr lang="en-IN" b="1" dirty="0"/>
              <a:t>class design</a:t>
            </a:r>
            <a:r>
              <a:rPr lang="en-IN" dirty="0"/>
              <a:t>, </a:t>
            </a:r>
            <a:r>
              <a:rPr lang="en-IN" b="1" dirty="0"/>
              <a:t>method definitions</a:t>
            </a:r>
            <a:r>
              <a:rPr lang="en-IN" dirty="0"/>
              <a:t>, and </a:t>
            </a:r>
            <a:r>
              <a:rPr lang="en-IN" b="1" dirty="0"/>
              <a:t>business logic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Specifies </a:t>
            </a:r>
            <a:r>
              <a:rPr lang="en-IN" b="1" dirty="0"/>
              <a:t>algorithms</a:t>
            </a:r>
            <a:r>
              <a:rPr lang="en-IN" dirty="0"/>
              <a:t>, </a:t>
            </a:r>
            <a:r>
              <a:rPr lang="en-IN" b="1" dirty="0"/>
              <a:t>data structures</a:t>
            </a:r>
            <a:r>
              <a:rPr lang="en-IN" dirty="0"/>
              <a:t>, and </a:t>
            </a:r>
            <a:r>
              <a:rPr lang="en-IN" b="1" dirty="0"/>
              <a:t>database schema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Guides developers in the actual </a:t>
            </a:r>
            <a:r>
              <a:rPr lang="en-IN" b="1" dirty="0"/>
              <a:t>coding process</a:t>
            </a:r>
            <a:r>
              <a:rPr lang="en-IN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84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5C4E1-AD87-479A-389E-8BBBB2F55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3F443-DA13-30BB-E877-F94449814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Deliverables: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IN" dirty="0"/>
              <a:t>Class Diagrams</a:t>
            </a:r>
          </a:p>
          <a:p>
            <a:r>
              <a:rPr lang="en-IN" dirty="0"/>
              <a:t>Sequence Diagrams</a:t>
            </a:r>
          </a:p>
          <a:p>
            <a:r>
              <a:rPr lang="en-IN" dirty="0"/>
              <a:t>Pseudocode / Flowcharts</a:t>
            </a:r>
          </a:p>
          <a:p>
            <a:r>
              <a:rPr lang="en-IN" dirty="0"/>
              <a:t>Database Table Definitions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5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6BF0-4B2B-E1F1-C6BE-4C10C85F2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Comparison: High-Level Design vs Low-Level Design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0AC200-95EC-243D-A04B-5679F8B2E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7279" y="2231002"/>
            <a:ext cx="8695805" cy="511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5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0C5D-454A-3AC2-2FB7-7F703675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Architectural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70C37-4FC3-020A-B3B1-F77574E9D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An </a:t>
            </a:r>
            <a:r>
              <a:rPr lang="en-US" b="1" dirty="0"/>
              <a:t>Architectural Pattern</a:t>
            </a:r>
            <a:r>
              <a:rPr lang="en-US" dirty="0"/>
              <a:t> is a reusable and general solution to a common problem in software architecture within a given context. </a:t>
            </a:r>
          </a:p>
          <a:p>
            <a:pPr algn="just"/>
            <a:r>
              <a:rPr lang="en-US" dirty="0"/>
              <a:t>It provides a set of predefined subsystems, their responsibilities, and how they interact to solve architectural challenges. </a:t>
            </a:r>
          </a:p>
          <a:p>
            <a:pPr algn="just"/>
            <a:r>
              <a:rPr lang="en-US" dirty="0"/>
              <a:t>Unlike a design pattern (which is more focused on solving smaller coding or design issues), an architectural pattern deals with high-level structures of software systems.</a:t>
            </a:r>
          </a:p>
          <a:p>
            <a:pPr algn="just"/>
            <a:r>
              <a:rPr lang="en-US" dirty="0"/>
              <a:t>Architectural patterns help architects and developers organize software components, improve system quality attributes (like scalability, maintainability, performance), and provide a common vocabulary for designing complex systems.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7764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BF6D-83F3-B9DC-7F8B-E97B1E92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A5243-B71B-4F4B-0E47-26474DEF8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Monolithic Architecture — a single unified codebase and deployment.</a:t>
            </a:r>
          </a:p>
          <a:p>
            <a:pPr algn="just"/>
            <a:r>
              <a:rPr lang="en-IN" dirty="0"/>
              <a:t>Microservices Architecture — a suite of independently deployable services.</a:t>
            </a:r>
          </a:p>
          <a:p>
            <a:pPr algn="just"/>
            <a:r>
              <a:rPr lang="en-IN" dirty="0"/>
              <a:t>Event-Driven Architecture — components communicate via asynchronous events.</a:t>
            </a:r>
          </a:p>
        </p:txBody>
      </p:sp>
    </p:spTree>
    <p:extLst>
      <p:ext uri="{BB962C8B-B14F-4D97-AF65-F5344CB8AC3E}">
        <p14:creationId xmlns:p14="http://schemas.microsoft.com/office/powerpoint/2010/main" val="1010863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854</Words>
  <Application>Microsoft Office PowerPoint</Application>
  <PresentationFormat>Custom</PresentationFormat>
  <Paragraphs>101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PowerPoint Presentation</vt:lpstr>
      <vt:lpstr>Design Approaches in Software Engineering</vt:lpstr>
      <vt:lpstr>PowerPoint Presentation</vt:lpstr>
      <vt:lpstr>PowerPoint Presentation</vt:lpstr>
      <vt:lpstr>PowerPoint Presentation</vt:lpstr>
      <vt:lpstr>PowerPoint Presentation</vt:lpstr>
      <vt:lpstr>Comparison: High-Level Design vs Low-Level Design</vt:lpstr>
      <vt:lpstr>Architectural Pattern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Deepak Ahlawat</dc:creator>
  <cp:lastModifiedBy>Deepak Ahlawat</cp:lastModifiedBy>
  <cp:revision>14</cp:revision>
  <dcterms:modified xsi:type="dcterms:W3CDTF">2025-07-16T04:08:23Z</dcterms:modified>
</cp:coreProperties>
</file>