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09" r:id="rId2"/>
    <p:sldId id="425" r:id="rId3"/>
    <p:sldId id="382" r:id="rId4"/>
    <p:sldId id="383" r:id="rId5"/>
    <p:sldId id="381" r:id="rId6"/>
    <p:sldId id="384" r:id="rId7"/>
    <p:sldId id="310" r:id="rId8"/>
    <p:sldId id="427" r:id="rId9"/>
    <p:sldId id="313" r:id="rId10"/>
    <p:sldId id="387" r:id="rId11"/>
    <p:sldId id="350" r:id="rId12"/>
    <p:sldId id="429" r:id="rId13"/>
    <p:sldId id="314" r:id="rId14"/>
    <p:sldId id="428" r:id="rId15"/>
    <p:sldId id="319" r:id="rId16"/>
    <p:sldId id="389" r:id="rId17"/>
    <p:sldId id="320" r:id="rId18"/>
    <p:sldId id="390" r:id="rId19"/>
    <p:sldId id="322" r:id="rId20"/>
    <p:sldId id="392" r:id="rId21"/>
    <p:sldId id="324" r:id="rId22"/>
    <p:sldId id="430" r:id="rId23"/>
    <p:sldId id="326" r:id="rId24"/>
    <p:sldId id="395" r:id="rId25"/>
    <p:sldId id="327" r:id="rId26"/>
    <p:sldId id="396" r:id="rId27"/>
    <p:sldId id="328" r:id="rId28"/>
    <p:sldId id="397" r:id="rId29"/>
    <p:sldId id="380" r:id="rId30"/>
    <p:sldId id="398" r:id="rId31"/>
    <p:sldId id="329" r:id="rId32"/>
    <p:sldId id="399" r:id="rId33"/>
    <p:sldId id="330" r:id="rId34"/>
    <p:sldId id="400" r:id="rId35"/>
    <p:sldId id="331" r:id="rId36"/>
    <p:sldId id="401" r:id="rId37"/>
    <p:sldId id="333" r:id="rId38"/>
    <p:sldId id="403" r:id="rId39"/>
    <p:sldId id="334" r:id="rId40"/>
    <p:sldId id="404" r:id="rId41"/>
    <p:sldId id="337" r:id="rId42"/>
    <p:sldId id="406" r:id="rId43"/>
    <p:sldId id="338" r:id="rId44"/>
    <p:sldId id="407" r:id="rId45"/>
    <p:sldId id="339" r:id="rId46"/>
    <p:sldId id="408" r:id="rId47"/>
    <p:sldId id="340" r:id="rId48"/>
    <p:sldId id="409" r:id="rId49"/>
    <p:sldId id="411" r:id="rId50"/>
    <p:sldId id="426" r:id="rId51"/>
    <p:sldId id="343" r:id="rId52"/>
    <p:sldId id="412" r:id="rId53"/>
    <p:sldId id="344" r:id="rId54"/>
    <p:sldId id="413" r:id="rId55"/>
    <p:sldId id="345" r:id="rId56"/>
    <p:sldId id="414" r:id="rId57"/>
    <p:sldId id="346" r:id="rId58"/>
    <p:sldId id="415" r:id="rId59"/>
    <p:sldId id="347" r:id="rId60"/>
    <p:sldId id="416" r:id="rId61"/>
    <p:sldId id="353" r:id="rId62"/>
    <p:sldId id="420" r:id="rId63"/>
    <p:sldId id="354" r:id="rId64"/>
    <p:sldId id="421" r:id="rId65"/>
    <p:sldId id="355" r:id="rId66"/>
    <p:sldId id="422" r:id="rId67"/>
    <p:sldId id="356" r:id="rId68"/>
    <p:sldId id="424" r:id="rId69"/>
    <p:sldId id="4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5" d="100"/>
          <a:sy n="75" d="100"/>
        </p:scale>
        <p:origin x="90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6/4/2025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8A2A3-F692-45E9-8CEA-8D2E82190F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04-06-2025</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04-06-2025</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04-06-2025</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566781"/>
            <a:ext cx="11938000" cy="1107996"/>
          </a:xfrm>
          <a:prstGeom prst="rect">
            <a:avLst/>
          </a:prstGeom>
          <a:noFill/>
        </p:spPr>
        <p:txBody>
          <a:bodyPr wrap="square">
            <a:spAutoFit/>
          </a:bodyPr>
          <a:lstStyle/>
          <a:p>
            <a:pPr algn="ctr"/>
            <a:r>
              <a:rPr lang="en-IN" sz="6600" b="1" dirty="0">
                <a:solidFill>
                  <a:srgbClr val="FF0000"/>
                </a:solidFill>
                <a:latin typeface="Arial" panose="020B0604020202020204" pitchFamily="34" charset="0"/>
                <a:cs typeface="Arial" panose="020B0604020202020204" pitchFamily="34" charset="0"/>
              </a:rPr>
              <a:t>LCM &amp; HCF</a:t>
            </a:r>
            <a:endParaRPr lang="en-IN" sz="6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619767"/>
            <a:ext cx="11733048" cy="5796800"/>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 </a:t>
            </a:r>
            <a:r>
              <a:rPr lang="en-US" b="1" dirty="0"/>
              <a:t>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93178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204952" y="589281"/>
                <a:ext cx="11733048" cy="5827286"/>
              </a:xfrm>
            </p:spPr>
            <p:txBody>
              <a:bodyPr>
                <a:normAutofit/>
              </a:bodyPr>
              <a:lstStyle/>
              <a:p>
                <a:pPr>
                  <a:lnSpc>
                    <a:spcPct val="100000"/>
                  </a:lnSpc>
                  <a:spcBef>
                    <a:spcPts val="600"/>
                  </a:spcBef>
                  <a:buNone/>
                </a:pPr>
                <a:r>
                  <a:rPr lang="en-US" b="1" dirty="0">
                    <a:solidFill>
                      <a:schemeClr val="tx1">
                        <a:lumMod val="95000"/>
                        <a:lumOff val="5000"/>
                      </a:schemeClr>
                    </a:solidFill>
                    <a:latin typeface="Arial Black" pitchFamily="34" charset="0"/>
                  </a:rPr>
                  <a:t>		H.C.F AND L.C.M</a:t>
                </a:r>
              </a:p>
              <a:p>
                <a:pPr marL="0" indent="0">
                  <a:lnSpc>
                    <a:spcPct val="100000"/>
                  </a:lnSpc>
                  <a:spcBef>
                    <a:spcPts val="600"/>
                  </a:spcBef>
                  <a:buNone/>
                </a:pPr>
                <a:r>
                  <a:rPr lang="en-US" b="1" dirty="0">
                    <a:latin typeface="Arial Black" panose="020B0A04020102020204" pitchFamily="34" charset="0"/>
                  </a:rPr>
                  <a:t>Q 4. </a:t>
                </a:r>
                <a:r>
                  <a:rPr lang="en-US" b="1" dirty="0"/>
                  <a:t>HCF of 3240, 3600 and a third number, is 36 and their LCM is </a:t>
                </a:r>
                <a14:m>
                  <m:oMath xmlns:m="http://schemas.openxmlformats.org/officeDocument/2006/math">
                    <m:r>
                      <a:rPr lang="en-US" b="1" i="0" dirty="0" smtClean="0">
                        <a:latin typeface="Cambria Math" panose="02040503050406030204" pitchFamily="18" charset="0"/>
                      </a:rPr>
                      <m:t>𝟐</m:t>
                    </m:r>
                    <m:r>
                      <a:rPr lang="en-US" b="1" i="0" baseline="30000" dirty="0">
                        <a:latin typeface="Cambria Math" panose="02040503050406030204" pitchFamily="18" charset="0"/>
                      </a:rPr>
                      <m:t>𝟒</m:t>
                    </m:r>
                    <m:r>
                      <a:rPr lang="en-US" b="1" i="0" dirty="0" smtClean="0">
                        <a:latin typeface="Cambria Math" panose="02040503050406030204" pitchFamily="18" charset="0"/>
                        <a:ea typeface="Cambria Math" panose="02040503050406030204" pitchFamily="18" charset="0"/>
                      </a:rPr>
                      <m:t>×</m:t>
                    </m:r>
                    <m:r>
                      <a:rPr lang="en-US" b="1" i="0" dirty="0">
                        <a:latin typeface="Cambria Math" panose="02040503050406030204" pitchFamily="18" charset="0"/>
                      </a:rPr>
                      <m:t>𝟑</m:t>
                    </m:r>
                    <m:r>
                      <a:rPr lang="en-US" b="1" i="0" baseline="30000" dirty="0">
                        <a:latin typeface="Cambria Math" panose="02040503050406030204" pitchFamily="18" charset="0"/>
                      </a:rPr>
                      <m:t>𝟓</m:t>
                    </m:r>
                    <m:r>
                      <a:rPr lang="en-US" b="1" i="0" dirty="0" smtClean="0">
                        <a:latin typeface="Cambria Math" panose="02040503050406030204" pitchFamily="18" charset="0"/>
                        <a:ea typeface="Cambria Math" panose="02040503050406030204" pitchFamily="18" charset="0"/>
                      </a:rPr>
                      <m:t>×</m:t>
                    </m:r>
                    <m:r>
                      <a:rPr lang="en-US" b="1" i="0" dirty="0">
                        <a:latin typeface="Cambria Math" panose="02040503050406030204" pitchFamily="18" charset="0"/>
                      </a:rPr>
                      <m:t>𝟓</m:t>
                    </m:r>
                    <m:r>
                      <a:rPr lang="en-US" b="1" i="0" baseline="30000" dirty="0">
                        <a:latin typeface="Cambria Math" panose="02040503050406030204" pitchFamily="18" charset="0"/>
                      </a:rPr>
                      <m:t>𝟐</m:t>
                    </m:r>
                    <m:r>
                      <a:rPr lang="en-US" b="1" i="0" dirty="0" smtClean="0">
                        <a:latin typeface="Cambria Math" panose="02040503050406030204" pitchFamily="18" charset="0"/>
                        <a:ea typeface="Cambria Math" panose="02040503050406030204" pitchFamily="18" charset="0"/>
                      </a:rPr>
                      <m:t>×</m:t>
                    </m:r>
                    <m:r>
                      <a:rPr lang="en-US" b="1" i="0" dirty="0">
                        <a:latin typeface="Cambria Math" panose="02040503050406030204" pitchFamily="18" charset="0"/>
                      </a:rPr>
                      <m:t>𝟕</m:t>
                    </m:r>
                    <m:r>
                      <a:rPr lang="en-US" b="1" i="0" baseline="30000" dirty="0">
                        <a:latin typeface="Cambria Math" panose="02040503050406030204" pitchFamily="18" charset="0"/>
                      </a:rPr>
                      <m:t>𝟐</m:t>
                    </m:r>
                  </m:oMath>
                </a14:m>
                <a:r>
                  <a:rPr lang="en-US" b="1" dirty="0"/>
                  <a:t>. The third number is-</a:t>
                </a:r>
                <a:r>
                  <a:rPr lang="en-US" b="1" dirty="0">
                    <a:latin typeface="Arial Black" pitchFamily="34" charset="0"/>
                  </a:rPr>
                  <a:t> </a:t>
                </a:r>
                <a:r>
                  <a:rPr lang="en-US" b="1" dirty="0"/>
                  <a:t> </a:t>
                </a:r>
              </a:p>
              <a:p>
                <a:pPr>
                  <a:lnSpc>
                    <a:spcPct val="100000"/>
                  </a:lnSpc>
                  <a:spcBef>
                    <a:spcPts val="600"/>
                  </a:spcBef>
                  <a:buNone/>
                </a:pPr>
                <a:r>
                  <a:rPr lang="en-US" b="1" dirty="0"/>
                  <a:t>(a)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𝟐</m:t>
                        </m:r>
                      </m:sup>
                    </m:sSup>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𝟓</m:t>
                        </m:r>
                      </m:sup>
                    </m:sSup>
                    <m:sSup>
                      <m:sSupPr>
                        <m:ctrlPr>
                          <a:rPr lang="en-GB" b="1" i="1" smtClean="0">
                            <a:latin typeface="Cambria Math" panose="02040503050406030204" pitchFamily="18" charset="0"/>
                          </a:rPr>
                        </m:ctrlPr>
                      </m:sSupPr>
                      <m:e>
                        <m:r>
                          <a:rPr lang="en-GB" b="1" i="1" smtClean="0">
                            <a:latin typeface="Cambria Math" panose="02040503050406030204" pitchFamily="18" charset="0"/>
                          </a:rPr>
                          <m:t>𝟕</m:t>
                        </m:r>
                      </m:e>
                      <m:sup>
                        <m:r>
                          <a:rPr lang="en-GB" b="1" i="1" smtClean="0">
                            <a:latin typeface="Cambria Math" panose="02040503050406030204" pitchFamily="18" charset="0"/>
                          </a:rPr>
                          <m:t>𝟐</m:t>
                        </m:r>
                      </m:sup>
                    </m:sSup>
                  </m:oMath>
                </a14:m>
                <a:r>
                  <a:rPr lang="en-US" b="1" dirty="0"/>
                  <a:t>		(b) </a:t>
                </a:r>
                <a14:m>
                  <m:oMath xmlns:m="http://schemas.openxmlformats.org/officeDocument/2006/math">
                    <m:sSup>
                      <m:sSupPr>
                        <m:ctrlPr>
                          <a:rPr lang="en-GB" b="1" i="1">
                            <a:latin typeface="Cambria Math" panose="02040503050406030204" pitchFamily="18" charset="0"/>
                          </a:rPr>
                        </m:ctrlPr>
                      </m:sSupPr>
                      <m:e>
                        <m:r>
                          <a:rPr lang="en-GB" b="1" i="1">
                            <a:latin typeface="Cambria Math" panose="02040503050406030204" pitchFamily="18" charset="0"/>
                          </a:rPr>
                          <m:t>𝟐</m:t>
                        </m:r>
                      </m:e>
                      <m:sup>
                        <m:r>
                          <a:rPr lang="en-GB" b="1" i="1">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𝟓</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a:latin typeface="Cambria Math" panose="02040503050406030204" pitchFamily="18" charset="0"/>
                          </a:rPr>
                          <m:t>𝟕</m:t>
                        </m:r>
                      </m:e>
                      <m:sup>
                        <m:r>
                          <a:rPr lang="en-GB" b="1" i="1">
                            <a:latin typeface="Cambria Math" panose="02040503050406030204" pitchFamily="18" charset="0"/>
                          </a:rPr>
                          <m:t>𝟐</m:t>
                        </m:r>
                      </m:sup>
                    </m:sSup>
                  </m:oMath>
                </a14:m>
                <a:r>
                  <a:rPr lang="en-US" b="1" dirty="0"/>
                  <a:t>		(c) </a:t>
                </a:r>
                <a14:m>
                  <m:oMath xmlns:m="http://schemas.openxmlformats.org/officeDocument/2006/math">
                    <m:sSup>
                      <m:sSupPr>
                        <m:ctrlPr>
                          <a:rPr lang="en-GB" b="1" i="1">
                            <a:latin typeface="Cambria Math" panose="02040503050406030204" pitchFamily="18" charset="0"/>
                          </a:rPr>
                        </m:ctrlPr>
                      </m:sSupPr>
                      <m:e>
                        <m:r>
                          <a:rPr lang="en-GB" b="1" i="1">
                            <a:latin typeface="Cambria Math" panose="02040503050406030204" pitchFamily="18" charset="0"/>
                          </a:rPr>
                          <m:t>𝟐</m:t>
                        </m:r>
                      </m:e>
                      <m:sup>
                        <m:r>
                          <a:rPr lang="en-GB" b="1" i="1" smtClean="0">
                            <a:latin typeface="Cambria Math" panose="02040503050406030204" pitchFamily="18" charset="0"/>
                          </a:rPr>
                          <m:t>𝟓</m:t>
                        </m:r>
                      </m:sup>
                    </m:sSup>
                    <m:sSup>
                      <m:sSupPr>
                        <m:ctrlPr>
                          <a:rPr lang="en-GB" b="1" i="1" smtClean="0">
                            <a:latin typeface="Cambria Math" panose="02040503050406030204" pitchFamily="18" charset="0"/>
                          </a:rPr>
                        </m:ctrlPr>
                      </m:sSupPr>
                      <m:e>
                        <m:r>
                          <a:rPr lang="en-GB" b="1" i="1" smtClean="0">
                            <a:latin typeface="Cambria Math" panose="02040503050406030204" pitchFamily="18" charset="0"/>
                          </a:rPr>
                          <m:t>𝟓</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a:latin typeface="Cambria Math" panose="02040503050406030204" pitchFamily="18" charset="0"/>
                          </a:rPr>
                          <m:t>𝟕</m:t>
                        </m:r>
                      </m:e>
                      <m:sup>
                        <m:r>
                          <a:rPr lang="en-GB" b="1" i="1">
                            <a:latin typeface="Cambria Math" panose="02040503050406030204" pitchFamily="18" charset="0"/>
                          </a:rPr>
                          <m:t>𝟐</m:t>
                        </m:r>
                      </m:sup>
                    </m:sSup>
                  </m:oMath>
                </a14:m>
                <a:r>
                  <a:rPr lang="en-US" b="1" dirty="0"/>
                  <a:t>		(d) </a:t>
                </a:r>
                <a14:m>
                  <m:oMath xmlns:m="http://schemas.openxmlformats.org/officeDocument/2006/math">
                    <m:sSup>
                      <m:sSupPr>
                        <m:ctrlPr>
                          <a:rPr lang="en-GB" b="1" i="1">
                            <a:latin typeface="Cambria Math" panose="02040503050406030204" pitchFamily="18" charset="0"/>
                          </a:rPr>
                        </m:ctrlPr>
                      </m:sSupPr>
                      <m:e>
                        <m:r>
                          <a:rPr lang="en-GB" b="1" i="1">
                            <a:latin typeface="Cambria Math" panose="02040503050406030204" pitchFamily="18" charset="0"/>
                          </a:rPr>
                          <m:t>𝟐</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a:latin typeface="Cambria Math" panose="02040503050406030204" pitchFamily="18" charset="0"/>
                          </a:rPr>
                          <m:t>𝟑</m:t>
                        </m:r>
                      </m:e>
                      <m:sup>
                        <m:r>
                          <a:rPr lang="en-GB" b="1" i="1">
                            <a:latin typeface="Cambria Math" panose="02040503050406030204" pitchFamily="18" charset="0"/>
                          </a:rPr>
                          <m:t>𝟓</m:t>
                        </m:r>
                      </m:sup>
                    </m:sSup>
                    <m:sSup>
                      <m:sSupPr>
                        <m:ctrlPr>
                          <a:rPr lang="en-GB" b="1" i="1">
                            <a:latin typeface="Cambria Math" panose="02040503050406030204" pitchFamily="18" charset="0"/>
                          </a:rPr>
                        </m:ctrlPr>
                      </m:sSupPr>
                      <m:e>
                        <m:r>
                          <a:rPr lang="en-GB" b="1" i="1">
                            <a:latin typeface="Cambria Math" panose="02040503050406030204" pitchFamily="18" charset="0"/>
                          </a:rPr>
                          <m:t>𝟕</m:t>
                        </m:r>
                      </m:e>
                      <m:sup>
                        <m:r>
                          <a:rPr lang="en-GB" b="1" i="1">
                            <a:latin typeface="Cambria Math" panose="02040503050406030204" pitchFamily="18" charset="0"/>
                          </a:rPr>
                          <m:t>𝟐</m:t>
                        </m:r>
                      </m:sup>
                    </m:sSup>
                  </m:oMath>
                </a14:m>
                <a:endParaRPr lang="en-US" b="1" dirty="0"/>
              </a:p>
              <a:p>
                <a:pPr>
                  <a:lnSpc>
                    <a:spcPct val="100000"/>
                  </a:lnSpc>
                  <a:spcBef>
                    <a:spcPts val="600"/>
                  </a:spcBef>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204952" y="589281"/>
                <a:ext cx="11733048" cy="5827286"/>
              </a:xfrm>
              <a:blipFill>
                <a:blip r:embed="rId2"/>
                <a:stretch>
                  <a:fillRect l="-1091" t="-1151"/>
                </a:stretch>
              </a:blipFill>
            </p:spPr>
            <p:txBody>
              <a:bodyPr/>
              <a:lstStyle/>
              <a:p>
                <a:r>
                  <a:rPr lang="en-IN">
                    <a:noFill/>
                  </a:rPr>
                  <a:t> </a:t>
                </a:r>
              </a:p>
            </p:txBody>
          </p:sp>
        </mc:Fallback>
      </mc:AlternateContent>
    </p:spTree>
    <p:extLst>
      <p:ext uri="{BB962C8B-B14F-4D97-AF65-F5344CB8AC3E}">
        <p14:creationId xmlns:p14="http://schemas.microsoft.com/office/powerpoint/2010/main" val="159621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6449-EEDC-9559-4EC5-6132A504B6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2B0A2-C1C9-CD73-E209-EF8C6DC68361}"/>
              </a:ext>
            </a:extLst>
          </p:cNvPr>
          <p:cNvSpPr>
            <a:spLocks noGrp="1"/>
          </p:cNvSpPr>
          <p:nvPr>
            <p:ph type="title" idx="4294967295"/>
          </p:nvPr>
        </p:nvSpPr>
        <p:spPr>
          <a:xfrm>
            <a:off x="254000" y="190500"/>
            <a:ext cx="11684000" cy="671250"/>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22ABDD-C646-ECEE-C537-EC42C4105D5E}"/>
                  </a:ext>
                </a:extLst>
              </p:cNvPr>
              <p:cNvSpPr>
                <a:spLocks noGrp="1"/>
              </p:cNvSpPr>
              <p:nvPr>
                <p:ph idx="4294967295"/>
              </p:nvPr>
            </p:nvSpPr>
            <p:spPr>
              <a:xfrm>
                <a:off x="204952" y="558801"/>
                <a:ext cx="11733048" cy="5857766"/>
              </a:xfrm>
            </p:spPr>
            <p:txBody>
              <a:bodyPr>
                <a:normAutofit/>
              </a:bodyPr>
              <a:lstStyle/>
              <a:p>
                <a:pPr>
                  <a:lnSpc>
                    <a:spcPct val="100000"/>
                  </a:lnSpc>
                  <a:spcBef>
                    <a:spcPts val="600"/>
                  </a:spcBef>
                  <a:buNone/>
                </a:pPr>
                <a:r>
                  <a:rPr lang="en-US" b="1" dirty="0">
                    <a:solidFill>
                      <a:schemeClr val="tx1">
                        <a:lumMod val="95000"/>
                        <a:lumOff val="5000"/>
                      </a:schemeClr>
                    </a:solidFill>
                    <a:latin typeface="Arial Black" pitchFamily="34" charset="0"/>
                  </a:rPr>
                  <a:t>		H.C.F AND L.C.M</a:t>
                </a:r>
              </a:p>
              <a:p>
                <a:pPr marL="0" indent="0">
                  <a:lnSpc>
                    <a:spcPct val="100000"/>
                  </a:lnSpc>
                  <a:spcBef>
                    <a:spcPts val="600"/>
                  </a:spcBef>
                  <a:buNone/>
                </a:pPr>
                <a:r>
                  <a:rPr lang="en-US" b="1" dirty="0">
                    <a:latin typeface="Arial Black" panose="020B0A04020102020204" pitchFamily="34" charset="0"/>
                  </a:rPr>
                  <a:t>Q 4. </a:t>
                </a:r>
                <a:r>
                  <a:rPr lang="en-US" b="1" dirty="0"/>
                  <a:t>HCF of 3240, 3600 and a third number, is 36 and their LCM is </a:t>
                </a:r>
                <a14:m>
                  <m:oMath xmlns:m="http://schemas.openxmlformats.org/officeDocument/2006/math">
                    <m:r>
                      <a:rPr lang="en-US" b="1" i="0" dirty="0" smtClean="0">
                        <a:latin typeface="Cambria Math" panose="02040503050406030204" pitchFamily="18" charset="0"/>
                      </a:rPr>
                      <m:t>𝟐</m:t>
                    </m:r>
                    <m:r>
                      <a:rPr lang="en-US" b="1" i="0" baseline="30000" dirty="0">
                        <a:latin typeface="Cambria Math" panose="02040503050406030204" pitchFamily="18" charset="0"/>
                      </a:rPr>
                      <m:t>𝟒</m:t>
                    </m:r>
                    <m:r>
                      <a:rPr lang="en-US" b="1" i="0" dirty="0" smtClean="0">
                        <a:latin typeface="Cambria Math" panose="02040503050406030204" pitchFamily="18" charset="0"/>
                        <a:ea typeface="Cambria Math" panose="02040503050406030204" pitchFamily="18" charset="0"/>
                      </a:rPr>
                      <m:t>×</m:t>
                    </m:r>
                    <m:r>
                      <a:rPr lang="en-US" b="1" i="0" dirty="0">
                        <a:latin typeface="Cambria Math" panose="02040503050406030204" pitchFamily="18" charset="0"/>
                      </a:rPr>
                      <m:t>𝟑</m:t>
                    </m:r>
                    <m:r>
                      <a:rPr lang="en-US" b="1" i="0" baseline="30000" dirty="0">
                        <a:latin typeface="Cambria Math" panose="02040503050406030204" pitchFamily="18" charset="0"/>
                      </a:rPr>
                      <m:t>𝟓</m:t>
                    </m:r>
                    <m:r>
                      <a:rPr lang="en-US" b="1" i="0" dirty="0" smtClean="0">
                        <a:latin typeface="Cambria Math" panose="02040503050406030204" pitchFamily="18" charset="0"/>
                        <a:ea typeface="Cambria Math" panose="02040503050406030204" pitchFamily="18" charset="0"/>
                      </a:rPr>
                      <m:t>×</m:t>
                    </m:r>
                    <m:r>
                      <a:rPr lang="en-US" b="1" i="0" dirty="0">
                        <a:latin typeface="Cambria Math" panose="02040503050406030204" pitchFamily="18" charset="0"/>
                      </a:rPr>
                      <m:t>𝟓</m:t>
                    </m:r>
                    <m:r>
                      <a:rPr lang="en-US" b="1" i="0" baseline="30000" dirty="0">
                        <a:latin typeface="Cambria Math" panose="02040503050406030204" pitchFamily="18" charset="0"/>
                      </a:rPr>
                      <m:t>𝟐</m:t>
                    </m:r>
                    <m:r>
                      <a:rPr lang="en-US" b="1" i="0" dirty="0" smtClean="0">
                        <a:latin typeface="Cambria Math" panose="02040503050406030204" pitchFamily="18" charset="0"/>
                        <a:ea typeface="Cambria Math" panose="02040503050406030204" pitchFamily="18" charset="0"/>
                      </a:rPr>
                      <m:t>×</m:t>
                    </m:r>
                    <m:r>
                      <a:rPr lang="en-US" b="1" i="0" dirty="0">
                        <a:latin typeface="Cambria Math" panose="02040503050406030204" pitchFamily="18" charset="0"/>
                      </a:rPr>
                      <m:t>𝟕</m:t>
                    </m:r>
                    <m:r>
                      <a:rPr lang="en-US" b="1" i="0" baseline="30000" dirty="0">
                        <a:latin typeface="Cambria Math" panose="02040503050406030204" pitchFamily="18" charset="0"/>
                      </a:rPr>
                      <m:t>𝟐</m:t>
                    </m:r>
                  </m:oMath>
                </a14:m>
                <a:r>
                  <a:rPr lang="en-US" b="1" dirty="0"/>
                  <a:t>. The third number is-</a:t>
                </a:r>
                <a:r>
                  <a:rPr lang="en-US" b="1" dirty="0">
                    <a:latin typeface="Arial Black" pitchFamily="34" charset="0"/>
                  </a:rPr>
                  <a:t> </a:t>
                </a:r>
                <a:r>
                  <a:rPr lang="en-US" b="1" dirty="0"/>
                  <a:t> </a:t>
                </a:r>
              </a:p>
              <a:p>
                <a:pPr>
                  <a:lnSpc>
                    <a:spcPct val="100000"/>
                  </a:lnSpc>
                  <a:spcBef>
                    <a:spcPts val="600"/>
                  </a:spcBef>
                  <a:buNone/>
                </a:pPr>
                <a:r>
                  <a:rPr lang="en-US" b="1" dirty="0">
                    <a:solidFill>
                      <a:srgbClr val="FF0000"/>
                    </a:solidFill>
                  </a:rPr>
                  <a:t>(a) </a:t>
                </a:r>
                <a14:m>
                  <m:oMath xmlns:m="http://schemas.openxmlformats.org/officeDocument/2006/math">
                    <m:sSup>
                      <m:sSupPr>
                        <m:ctrlPr>
                          <a:rPr lang="en-GB" b="1" i="1">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𝟐</m:t>
                        </m:r>
                      </m:e>
                      <m:sup>
                        <m:r>
                          <a:rPr lang="en-GB" b="1" i="1" smtClean="0">
                            <a:solidFill>
                              <a:srgbClr val="FF0000"/>
                            </a:solidFill>
                            <a:latin typeface="Cambria Math" panose="02040503050406030204" pitchFamily="18" charset="0"/>
                          </a:rPr>
                          <m:t>𝟐</m:t>
                        </m:r>
                      </m:sup>
                    </m:sSup>
                    <m:sSup>
                      <m:sSupPr>
                        <m:ctrlPr>
                          <a:rPr lang="en-GB" b="1" i="1" smtClean="0">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𝟑</m:t>
                        </m:r>
                      </m:e>
                      <m:sup>
                        <m:r>
                          <a:rPr lang="en-GB" b="1" i="1" smtClean="0">
                            <a:solidFill>
                              <a:srgbClr val="FF0000"/>
                            </a:solidFill>
                            <a:latin typeface="Cambria Math" panose="02040503050406030204" pitchFamily="18" charset="0"/>
                          </a:rPr>
                          <m:t>𝟓</m:t>
                        </m:r>
                      </m:sup>
                    </m:sSup>
                    <m:sSup>
                      <m:sSupPr>
                        <m:ctrlPr>
                          <a:rPr lang="en-GB" b="1" i="1" smtClean="0">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𝟕</m:t>
                        </m:r>
                      </m:e>
                      <m:sup>
                        <m:r>
                          <a:rPr lang="en-GB" b="1" i="1" smtClean="0">
                            <a:solidFill>
                              <a:srgbClr val="FF0000"/>
                            </a:solidFill>
                            <a:latin typeface="Cambria Math" panose="02040503050406030204" pitchFamily="18" charset="0"/>
                          </a:rPr>
                          <m:t>𝟐</m:t>
                        </m:r>
                      </m:sup>
                    </m:sSup>
                  </m:oMath>
                </a14:m>
                <a:r>
                  <a:rPr lang="en-US" b="1" dirty="0"/>
                  <a:t>		(b) </a:t>
                </a:r>
                <a14:m>
                  <m:oMath xmlns:m="http://schemas.openxmlformats.org/officeDocument/2006/math">
                    <m:sSup>
                      <m:sSupPr>
                        <m:ctrlPr>
                          <a:rPr lang="en-GB" b="1" i="1">
                            <a:latin typeface="Cambria Math" panose="02040503050406030204" pitchFamily="18" charset="0"/>
                          </a:rPr>
                        </m:ctrlPr>
                      </m:sSupPr>
                      <m:e>
                        <m:r>
                          <a:rPr lang="en-GB" b="1" i="1">
                            <a:latin typeface="Cambria Math" panose="02040503050406030204" pitchFamily="18" charset="0"/>
                          </a:rPr>
                          <m:t>𝟐</m:t>
                        </m:r>
                      </m:e>
                      <m:sup>
                        <m:r>
                          <a:rPr lang="en-GB" b="1" i="1">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𝟓</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a:latin typeface="Cambria Math" panose="02040503050406030204" pitchFamily="18" charset="0"/>
                          </a:rPr>
                          <m:t>𝟕</m:t>
                        </m:r>
                      </m:e>
                      <m:sup>
                        <m:r>
                          <a:rPr lang="en-GB" b="1" i="1">
                            <a:latin typeface="Cambria Math" panose="02040503050406030204" pitchFamily="18" charset="0"/>
                          </a:rPr>
                          <m:t>𝟐</m:t>
                        </m:r>
                      </m:sup>
                    </m:sSup>
                  </m:oMath>
                </a14:m>
                <a:r>
                  <a:rPr lang="en-US" b="1" dirty="0"/>
                  <a:t>		(c) </a:t>
                </a:r>
                <a14:m>
                  <m:oMath xmlns:m="http://schemas.openxmlformats.org/officeDocument/2006/math">
                    <m:sSup>
                      <m:sSupPr>
                        <m:ctrlPr>
                          <a:rPr lang="en-GB" b="1" i="1">
                            <a:latin typeface="Cambria Math" panose="02040503050406030204" pitchFamily="18" charset="0"/>
                          </a:rPr>
                        </m:ctrlPr>
                      </m:sSupPr>
                      <m:e>
                        <m:r>
                          <a:rPr lang="en-GB" b="1" i="1">
                            <a:latin typeface="Cambria Math" panose="02040503050406030204" pitchFamily="18" charset="0"/>
                          </a:rPr>
                          <m:t>𝟐</m:t>
                        </m:r>
                      </m:e>
                      <m:sup>
                        <m:r>
                          <a:rPr lang="en-GB" b="1" i="1" smtClean="0">
                            <a:latin typeface="Cambria Math" panose="02040503050406030204" pitchFamily="18" charset="0"/>
                          </a:rPr>
                          <m:t>𝟓</m:t>
                        </m:r>
                      </m:sup>
                    </m:sSup>
                    <m:sSup>
                      <m:sSupPr>
                        <m:ctrlPr>
                          <a:rPr lang="en-GB" b="1" i="1" smtClean="0">
                            <a:latin typeface="Cambria Math" panose="02040503050406030204" pitchFamily="18" charset="0"/>
                          </a:rPr>
                        </m:ctrlPr>
                      </m:sSupPr>
                      <m:e>
                        <m:r>
                          <a:rPr lang="en-GB" b="1" i="1" smtClean="0">
                            <a:latin typeface="Cambria Math" panose="02040503050406030204" pitchFamily="18" charset="0"/>
                          </a:rPr>
                          <m:t>𝟓</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a:latin typeface="Cambria Math" panose="02040503050406030204" pitchFamily="18" charset="0"/>
                          </a:rPr>
                          <m:t>𝟕</m:t>
                        </m:r>
                      </m:e>
                      <m:sup>
                        <m:r>
                          <a:rPr lang="en-GB" b="1" i="1">
                            <a:latin typeface="Cambria Math" panose="02040503050406030204" pitchFamily="18" charset="0"/>
                          </a:rPr>
                          <m:t>𝟐</m:t>
                        </m:r>
                      </m:sup>
                    </m:sSup>
                  </m:oMath>
                </a14:m>
                <a:r>
                  <a:rPr lang="en-US" b="1" dirty="0"/>
                  <a:t>		(d) </a:t>
                </a:r>
                <a14:m>
                  <m:oMath xmlns:m="http://schemas.openxmlformats.org/officeDocument/2006/math">
                    <m:sSup>
                      <m:sSupPr>
                        <m:ctrlPr>
                          <a:rPr lang="en-GB" b="1" i="1">
                            <a:latin typeface="Cambria Math" panose="02040503050406030204" pitchFamily="18" charset="0"/>
                          </a:rPr>
                        </m:ctrlPr>
                      </m:sSupPr>
                      <m:e>
                        <m:r>
                          <a:rPr lang="en-GB" b="1" i="1">
                            <a:latin typeface="Cambria Math" panose="02040503050406030204" pitchFamily="18" charset="0"/>
                          </a:rPr>
                          <m:t>𝟐</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a:latin typeface="Cambria Math" panose="02040503050406030204" pitchFamily="18" charset="0"/>
                          </a:rPr>
                          <m:t>𝟑</m:t>
                        </m:r>
                      </m:e>
                      <m:sup>
                        <m:r>
                          <a:rPr lang="en-GB" b="1" i="1">
                            <a:latin typeface="Cambria Math" panose="02040503050406030204" pitchFamily="18" charset="0"/>
                          </a:rPr>
                          <m:t>𝟓</m:t>
                        </m:r>
                      </m:sup>
                    </m:sSup>
                    <m:sSup>
                      <m:sSupPr>
                        <m:ctrlPr>
                          <a:rPr lang="en-GB" b="1" i="1">
                            <a:latin typeface="Cambria Math" panose="02040503050406030204" pitchFamily="18" charset="0"/>
                          </a:rPr>
                        </m:ctrlPr>
                      </m:sSupPr>
                      <m:e>
                        <m:r>
                          <a:rPr lang="en-GB" b="1" i="1">
                            <a:latin typeface="Cambria Math" panose="02040503050406030204" pitchFamily="18" charset="0"/>
                          </a:rPr>
                          <m:t>𝟕</m:t>
                        </m:r>
                      </m:e>
                      <m:sup>
                        <m:r>
                          <a:rPr lang="en-GB" b="1" i="1">
                            <a:latin typeface="Cambria Math" panose="02040503050406030204" pitchFamily="18" charset="0"/>
                          </a:rPr>
                          <m:t>𝟐</m:t>
                        </m:r>
                      </m:sup>
                    </m:sSup>
                  </m:oMath>
                </a14:m>
                <a:endParaRPr lang="en-US" b="1" dirty="0"/>
              </a:p>
              <a:p>
                <a:pPr>
                  <a:lnSpc>
                    <a:spcPct val="100000"/>
                  </a:lnSpc>
                  <a:spcBef>
                    <a:spcPts val="600"/>
                  </a:spcBef>
                  <a:buNone/>
                </a:pPr>
                <a:endParaRPr lang="en-US" b="1" dirty="0"/>
              </a:p>
            </p:txBody>
          </p:sp>
        </mc:Choice>
        <mc:Fallback xmlns="">
          <p:sp>
            <p:nvSpPr>
              <p:cNvPr id="3" name="Content Placeholder 2">
                <a:extLst>
                  <a:ext uri="{FF2B5EF4-FFF2-40B4-BE49-F238E27FC236}">
                    <a16:creationId xmlns:a16="http://schemas.microsoft.com/office/drawing/2014/main" id="{4322ABDD-C646-ECEE-C537-EC42C4105D5E}"/>
                  </a:ext>
                </a:extLst>
              </p:cNvPr>
              <p:cNvSpPr>
                <a:spLocks noGrp="1" noRot="1" noChangeAspect="1" noMove="1" noResize="1" noEditPoints="1" noAdjustHandles="1" noChangeArrowheads="1" noChangeShapeType="1" noTextEdit="1"/>
              </p:cNvSpPr>
              <p:nvPr>
                <p:ph idx="4294967295"/>
              </p:nvPr>
            </p:nvSpPr>
            <p:spPr>
              <a:xfrm>
                <a:off x="204952" y="558801"/>
                <a:ext cx="11733048" cy="5857766"/>
              </a:xfrm>
              <a:blipFill>
                <a:blip r:embed="rId2"/>
                <a:stretch>
                  <a:fillRect l="-1091" t="-1145"/>
                </a:stretch>
              </a:blipFill>
            </p:spPr>
            <p:txBody>
              <a:bodyPr/>
              <a:lstStyle/>
              <a:p>
                <a:r>
                  <a:rPr lang="en-IN">
                    <a:noFill/>
                  </a:rPr>
                  <a:t> </a:t>
                </a:r>
              </a:p>
            </p:txBody>
          </p:sp>
        </mc:Fallback>
      </mc:AlternateContent>
    </p:spTree>
    <p:extLst>
      <p:ext uri="{BB962C8B-B14F-4D97-AF65-F5344CB8AC3E}">
        <p14:creationId xmlns:p14="http://schemas.microsoft.com/office/powerpoint/2010/main" val="395516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204952" y="647699"/>
                <a:ext cx="11733048" cy="5768867"/>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anose="020B0A04020102020204" pitchFamily="34" charset="0"/>
                  </a:rPr>
                  <a:t>Q 5. </a:t>
                </a:r>
                <a:r>
                  <a:rPr lang="en-US" b="1" dirty="0"/>
                  <a:t>Find the H.C.F. of </a:t>
                </a:r>
                <a14:m>
                  <m:oMath xmlns:m="http://schemas.openxmlformats.org/officeDocument/2006/math">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𝟐</m:t>
                        </m:r>
                      </m:num>
                      <m:den>
                        <m:r>
                          <a:rPr lang="en-GB" b="1" i="1" dirty="0" smtClean="0">
                            <a:latin typeface="Cambria Math" panose="02040503050406030204" pitchFamily="18" charset="0"/>
                          </a:rPr>
                          <m:t>𝟑</m:t>
                        </m:r>
                      </m:den>
                    </m:f>
                    <m:r>
                      <a:rPr lang="en-GB" b="1" i="1" dirty="0" smtClean="0">
                        <a:latin typeface="Cambria Math" panose="02040503050406030204" pitchFamily="18" charset="0"/>
                      </a:rPr>
                      <m:t>,</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𝟖</m:t>
                        </m:r>
                      </m:num>
                      <m:den>
                        <m:r>
                          <a:rPr lang="en-GB" b="1" i="1" dirty="0" smtClean="0">
                            <a:latin typeface="Cambria Math" panose="02040503050406030204" pitchFamily="18" charset="0"/>
                          </a:rPr>
                          <m:t>𝟗</m:t>
                        </m:r>
                      </m:den>
                    </m:f>
                    <m:r>
                      <a:rPr lang="en-GB" b="1" i="1" dirty="0" smtClean="0">
                        <a:latin typeface="Cambria Math" panose="02040503050406030204" pitchFamily="18" charset="0"/>
                      </a:rPr>
                      <m:t>,</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𝟔𝟒</m:t>
                        </m:r>
                      </m:num>
                      <m:den>
                        <m:r>
                          <a:rPr lang="en-GB" b="1" i="1" dirty="0" smtClean="0">
                            <a:latin typeface="Cambria Math" panose="02040503050406030204" pitchFamily="18" charset="0"/>
                          </a:rPr>
                          <m:t>𝟖𝟏</m:t>
                        </m:r>
                      </m:den>
                    </m:f>
                    <m:r>
                      <a:rPr lang="en-GB" b="1" i="1" dirty="0" smtClean="0">
                        <a:latin typeface="Cambria Math" panose="02040503050406030204" pitchFamily="18" charset="0"/>
                      </a:rPr>
                      <m:t> </m:t>
                    </m:r>
                    <m:r>
                      <a:rPr lang="en-GB" b="1" i="1" dirty="0" smtClean="0">
                        <a:latin typeface="Cambria Math" panose="02040503050406030204" pitchFamily="18" charset="0"/>
                      </a:rPr>
                      <m:t>𝒂𝒏𝒅</m:t>
                    </m:r>
                    <m:r>
                      <a:rPr lang="en-GB" b="1" i="1" dirty="0" smtClean="0">
                        <a:latin typeface="Cambria Math" panose="02040503050406030204" pitchFamily="18" charset="0"/>
                      </a:rPr>
                      <m:t> </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𝟏𝟎</m:t>
                        </m:r>
                      </m:num>
                      <m:den>
                        <m:r>
                          <a:rPr lang="en-GB" b="1" i="1" dirty="0" smtClean="0">
                            <a:latin typeface="Cambria Math" panose="02040503050406030204" pitchFamily="18" charset="0"/>
                          </a:rPr>
                          <m:t>𝟐𝟕</m:t>
                        </m:r>
                      </m:den>
                    </m:f>
                  </m:oMath>
                </a14:m>
                <a:r>
                  <a:rPr lang="en-US" b="1" dirty="0"/>
                  <a:t>.</a:t>
                </a:r>
              </a:p>
              <a:p>
                <a:pPr>
                  <a:buNone/>
                </a:pPr>
                <a:endParaRPr lang="en-US" b="1" dirty="0"/>
              </a:p>
              <a:p>
                <a:pPr>
                  <a:buNone/>
                </a:pPr>
                <a:r>
                  <a:rPr lang="en-US" b="1" dirty="0"/>
                  <a:t>(a) </a:t>
                </a:r>
                <a14:m>
                  <m:oMath xmlns:m="http://schemas.openxmlformats.org/officeDocument/2006/math">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𝟐</m:t>
                        </m:r>
                      </m:num>
                      <m:den>
                        <m:r>
                          <a:rPr lang="en-GB" b="1" i="1" dirty="0" smtClean="0">
                            <a:latin typeface="Cambria Math" panose="02040503050406030204" pitchFamily="18" charset="0"/>
                          </a:rPr>
                          <m:t>𝟑</m:t>
                        </m:r>
                      </m:den>
                    </m:f>
                    <m:r>
                      <a:rPr lang="en-GB" b="1" i="1" dirty="0" smtClean="0">
                        <a:latin typeface="Cambria Math" panose="02040503050406030204" pitchFamily="18" charset="0"/>
                      </a:rPr>
                      <m:t> </m:t>
                    </m:r>
                  </m:oMath>
                </a14:m>
                <a:r>
                  <a:rPr lang="en-US" b="1" dirty="0"/>
                  <a:t>			(b) </a:t>
                </a:r>
                <a14:m>
                  <m:oMath xmlns:m="http://schemas.openxmlformats.org/officeDocument/2006/math">
                    <m:f>
                      <m:fPr>
                        <m:ctrlPr>
                          <a:rPr lang="en-GB" b="1" i="1" dirty="0">
                            <a:latin typeface="Cambria Math" panose="02040503050406030204" pitchFamily="18" charset="0"/>
                          </a:rPr>
                        </m:ctrlPr>
                      </m:fPr>
                      <m:num>
                        <m:r>
                          <a:rPr lang="en-GB" b="1" i="1" dirty="0">
                            <a:latin typeface="Cambria Math" panose="02040503050406030204" pitchFamily="18" charset="0"/>
                          </a:rPr>
                          <m:t>𝟐</m:t>
                        </m:r>
                      </m:num>
                      <m:den>
                        <m:r>
                          <a:rPr lang="en-GB" b="1" i="1" dirty="0" smtClean="0">
                            <a:latin typeface="Cambria Math" panose="02040503050406030204" pitchFamily="18" charset="0"/>
                          </a:rPr>
                          <m:t>𝟖𝟏</m:t>
                        </m:r>
                      </m:den>
                    </m:f>
                    <m:r>
                      <a:rPr lang="en-GB" b="1" i="1" dirty="0">
                        <a:latin typeface="Cambria Math" panose="02040503050406030204" pitchFamily="18" charset="0"/>
                      </a:rPr>
                      <m:t> </m:t>
                    </m:r>
                  </m:oMath>
                </a14:m>
                <a:r>
                  <a:rPr lang="en-US" b="1" dirty="0"/>
                  <a:t>			(c) </a:t>
                </a:r>
                <a14:m>
                  <m:oMath xmlns:m="http://schemas.openxmlformats.org/officeDocument/2006/math">
                    <m:f>
                      <m:fPr>
                        <m:ctrlPr>
                          <a:rPr lang="en-GB" b="1" i="1" dirty="0">
                            <a:latin typeface="Cambria Math" panose="02040503050406030204" pitchFamily="18" charset="0"/>
                          </a:rPr>
                        </m:ctrlPr>
                      </m:fPr>
                      <m:num>
                        <m:r>
                          <a:rPr lang="en-GB" b="1" i="1" dirty="0" smtClean="0">
                            <a:latin typeface="Cambria Math" panose="02040503050406030204" pitchFamily="18" charset="0"/>
                          </a:rPr>
                          <m:t>𝟏𝟔𝟎</m:t>
                        </m:r>
                      </m:num>
                      <m:den>
                        <m:r>
                          <a:rPr lang="en-GB" b="1" i="1" dirty="0">
                            <a:latin typeface="Cambria Math" panose="02040503050406030204" pitchFamily="18" charset="0"/>
                          </a:rPr>
                          <m:t>𝟑</m:t>
                        </m:r>
                      </m:den>
                    </m:f>
                    <m:r>
                      <a:rPr lang="en-GB" b="1" i="1" dirty="0">
                        <a:latin typeface="Cambria Math" panose="02040503050406030204" pitchFamily="18" charset="0"/>
                      </a:rPr>
                      <m:t> </m:t>
                    </m:r>
                  </m:oMath>
                </a14:m>
                <a:r>
                  <a:rPr lang="en-US" b="1" dirty="0"/>
                  <a:t>		(d) </a:t>
                </a:r>
                <a14:m>
                  <m:oMath xmlns:m="http://schemas.openxmlformats.org/officeDocument/2006/math">
                    <m:f>
                      <m:fPr>
                        <m:ctrlPr>
                          <a:rPr lang="en-GB" b="1" i="1" dirty="0">
                            <a:latin typeface="Cambria Math" panose="02040503050406030204" pitchFamily="18" charset="0"/>
                          </a:rPr>
                        </m:ctrlPr>
                      </m:fPr>
                      <m:num>
                        <m:r>
                          <a:rPr lang="en-GB" b="1" i="1" dirty="0" smtClean="0">
                            <a:latin typeface="Cambria Math" panose="02040503050406030204" pitchFamily="18" charset="0"/>
                          </a:rPr>
                          <m:t>𝟏𝟔𝟎</m:t>
                        </m:r>
                      </m:num>
                      <m:den>
                        <m:r>
                          <a:rPr lang="en-GB" b="1" i="1" dirty="0" smtClean="0">
                            <a:latin typeface="Cambria Math" panose="02040503050406030204" pitchFamily="18" charset="0"/>
                          </a:rPr>
                          <m:t>𝟖𝟏</m:t>
                        </m:r>
                      </m:den>
                    </m:f>
                  </m:oMath>
                </a14:m>
                <a:r>
                  <a:rPr lang="en-US" b="1" dirty="0"/>
                  <a:t>    </a:t>
                </a:r>
              </a:p>
              <a:p>
                <a:pPr>
                  <a:buNone/>
                </a:pPr>
                <a:r>
                  <a:rPr lang="en-US" b="1" dirty="0">
                    <a:latin typeface="Arial Black" pitchFamily="34" charset="0"/>
                  </a:rPr>
                  <a:t> </a:t>
                </a:r>
                <a:r>
                  <a:rPr lang="en-US" b="1" dirty="0"/>
                  <a:t>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204952" y="647699"/>
                <a:ext cx="11733048" cy="5768867"/>
              </a:xfrm>
              <a:blipFill>
                <a:blip r:embed="rId2"/>
                <a:stretch>
                  <a:fillRect l="-1091" t="-1795"/>
                </a:stretch>
              </a:blipFill>
            </p:spPr>
            <p:txBody>
              <a:bodyPr/>
              <a:lstStyle/>
              <a:p>
                <a:r>
                  <a:rPr lang="en-IN">
                    <a:noFill/>
                  </a:rPr>
                  <a:t> </a:t>
                </a:r>
              </a:p>
            </p:txBody>
          </p:sp>
        </mc:Fallback>
      </mc:AlternateContent>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992E5-7090-E1DB-0446-E7D4418FCB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A7A4B-D05B-4B05-9ED0-07C66044EF48}"/>
              </a:ext>
            </a:extLst>
          </p:cNvPr>
          <p:cNvSpPr>
            <a:spLocks noGrp="1"/>
          </p:cNvSpPr>
          <p:nvPr>
            <p:ph type="title" idx="4294967295"/>
          </p:nvPr>
        </p:nvSpPr>
        <p:spPr>
          <a:xfrm>
            <a:off x="254000" y="190500"/>
            <a:ext cx="11684000" cy="671250"/>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3F0235-2D9D-CB3F-3A3C-AF7B03E4F403}"/>
                  </a:ext>
                </a:extLst>
              </p:cNvPr>
              <p:cNvSpPr>
                <a:spLocks noGrp="1"/>
              </p:cNvSpPr>
              <p:nvPr>
                <p:ph idx="4294967295"/>
              </p:nvPr>
            </p:nvSpPr>
            <p:spPr>
              <a:xfrm>
                <a:off x="204952" y="523875"/>
                <a:ext cx="11733048" cy="5892691"/>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5. </a:t>
                </a:r>
                <a:r>
                  <a:rPr lang="en-US" b="1" dirty="0"/>
                  <a:t>Find the H.C.F. of </a:t>
                </a:r>
                <a14:m>
                  <m:oMath xmlns:m="http://schemas.openxmlformats.org/officeDocument/2006/math">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𝟐</m:t>
                        </m:r>
                      </m:num>
                      <m:den>
                        <m:r>
                          <a:rPr lang="en-GB" b="1" i="1" dirty="0" smtClean="0">
                            <a:latin typeface="Cambria Math" panose="02040503050406030204" pitchFamily="18" charset="0"/>
                          </a:rPr>
                          <m:t>𝟑</m:t>
                        </m:r>
                      </m:den>
                    </m:f>
                    <m:r>
                      <a:rPr lang="en-GB" b="1" i="1" dirty="0" smtClean="0">
                        <a:latin typeface="Cambria Math" panose="02040503050406030204" pitchFamily="18" charset="0"/>
                      </a:rPr>
                      <m:t>,</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𝟖</m:t>
                        </m:r>
                      </m:num>
                      <m:den>
                        <m:r>
                          <a:rPr lang="en-GB" b="1" i="1" dirty="0" smtClean="0">
                            <a:latin typeface="Cambria Math" panose="02040503050406030204" pitchFamily="18" charset="0"/>
                          </a:rPr>
                          <m:t>𝟗</m:t>
                        </m:r>
                      </m:den>
                    </m:f>
                    <m:r>
                      <a:rPr lang="en-GB" b="1" i="1" dirty="0" smtClean="0">
                        <a:latin typeface="Cambria Math" panose="02040503050406030204" pitchFamily="18" charset="0"/>
                      </a:rPr>
                      <m:t>,</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𝟔𝟒</m:t>
                        </m:r>
                      </m:num>
                      <m:den>
                        <m:r>
                          <a:rPr lang="en-GB" b="1" i="1" dirty="0" smtClean="0">
                            <a:latin typeface="Cambria Math" panose="02040503050406030204" pitchFamily="18" charset="0"/>
                          </a:rPr>
                          <m:t>𝟖𝟏</m:t>
                        </m:r>
                      </m:den>
                    </m:f>
                    <m:r>
                      <a:rPr lang="en-GB" b="1" i="1" dirty="0" smtClean="0">
                        <a:latin typeface="Cambria Math" panose="02040503050406030204" pitchFamily="18" charset="0"/>
                      </a:rPr>
                      <m:t> </m:t>
                    </m:r>
                    <m:r>
                      <a:rPr lang="en-GB" b="1" i="1" dirty="0" smtClean="0">
                        <a:latin typeface="Cambria Math" panose="02040503050406030204" pitchFamily="18" charset="0"/>
                      </a:rPr>
                      <m:t>𝒂𝒏𝒅</m:t>
                    </m:r>
                    <m:r>
                      <a:rPr lang="en-GB" b="1" i="1" dirty="0" smtClean="0">
                        <a:latin typeface="Cambria Math" panose="02040503050406030204" pitchFamily="18" charset="0"/>
                      </a:rPr>
                      <m:t> </m:t>
                    </m:r>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𝟏𝟎</m:t>
                        </m:r>
                      </m:num>
                      <m:den>
                        <m:r>
                          <a:rPr lang="en-GB" b="1" i="1" dirty="0" smtClean="0">
                            <a:latin typeface="Cambria Math" panose="02040503050406030204" pitchFamily="18" charset="0"/>
                          </a:rPr>
                          <m:t>𝟐𝟕</m:t>
                        </m:r>
                      </m:den>
                    </m:f>
                  </m:oMath>
                </a14:m>
                <a:r>
                  <a:rPr lang="en-US" b="1" dirty="0"/>
                  <a:t>.</a:t>
                </a:r>
              </a:p>
              <a:p>
                <a:pPr>
                  <a:buNone/>
                </a:pPr>
                <a:endParaRPr lang="en-US" b="1" dirty="0"/>
              </a:p>
              <a:p>
                <a:pPr>
                  <a:buNone/>
                </a:pPr>
                <a:r>
                  <a:rPr lang="en-US" b="1" dirty="0"/>
                  <a:t>(a) </a:t>
                </a:r>
                <a14:m>
                  <m:oMath xmlns:m="http://schemas.openxmlformats.org/officeDocument/2006/math">
                    <m:f>
                      <m:fPr>
                        <m:ctrlPr>
                          <a:rPr lang="en-GB" b="1" i="1" dirty="0" smtClean="0">
                            <a:latin typeface="Cambria Math" panose="02040503050406030204" pitchFamily="18" charset="0"/>
                          </a:rPr>
                        </m:ctrlPr>
                      </m:fPr>
                      <m:num>
                        <m:r>
                          <a:rPr lang="en-GB" b="1" i="1" dirty="0" smtClean="0">
                            <a:latin typeface="Cambria Math" panose="02040503050406030204" pitchFamily="18" charset="0"/>
                          </a:rPr>
                          <m:t>𝟐</m:t>
                        </m:r>
                      </m:num>
                      <m:den>
                        <m:r>
                          <a:rPr lang="en-GB" b="1" i="1" dirty="0" smtClean="0">
                            <a:latin typeface="Cambria Math" panose="02040503050406030204" pitchFamily="18" charset="0"/>
                          </a:rPr>
                          <m:t>𝟑</m:t>
                        </m:r>
                      </m:den>
                    </m:f>
                    <m:r>
                      <a:rPr lang="en-GB" b="1" i="1" dirty="0" smtClean="0">
                        <a:latin typeface="Cambria Math" panose="02040503050406030204" pitchFamily="18" charset="0"/>
                      </a:rPr>
                      <m:t> </m:t>
                    </m:r>
                  </m:oMath>
                </a14:m>
                <a:r>
                  <a:rPr lang="en-US" b="1" dirty="0"/>
                  <a:t>			</a:t>
                </a:r>
                <a:r>
                  <a:rPr lang="en-US" b="1" dirty="0">
                    <a:solidFill>
                      <a:srgbClr val="FF0000"/>
                    </a:solidFill>
                  </a:rPr>
                  <a:t>(b) </a:t>
                </a:r>
                <a14:m>
                  <m:oMath xmlns:m="http://schemas.openxmlformats.org/officeDocument/2006/math">
                    <m:f>
                      <m:fPr>
                        <m:ctrlPr>
                          <a:rPr lang="en-GB" b="1" i="1" dirty="0">
                            <a:solidFill>
                              <a:srgbClr val="FF0000"/>
                            </a:solidFill>
                            <a:latin typeface="Cambria Math" panose="02040503050406030204" pitchFamily="18" charset="0"/>
                          </a:rPr>
                        </m:ctrlPr>
                      </m:fPr>
                      <m:num>
                        <m:r>
                          <a:rPr lang="en-GB" b="1" i="1" dirty="0">
                            <a:solidFill>
                              <a:srgbClr val="FF0000"/>
                            </a:solidFill>
                            <a:latin typeface="Cambria Math" panose="02040503050406030204" pitchFamily="18" charset="0"/>
                          </a:rPr>
                          <m:t>𝟐</m:t>
                        </m:r>
                      </m:num>
                      <m:den>
                        <m:r>
                          <a:rPr lang="en-GB" b="1" i="1" dirty="0" smtClean="0">
                            <a:solidFill>
                              <a:srgbClr val="FF0000"/>
                            </a:solidFill>
                            <a:latin typeface="Cambria Math" panose="02040503050406030204" pitchFamily="18" charset="0"/>
                          </a:rPr>
                          <m:t>𝟖𝟏</m:t>
                        </m:r>
                      </m:den>
                    </m:f>
                    <m:r>
                      <a:rPr lang="en-GB" b="1" i="1" dirty="0">
                        <a:solidFill>
                          <a:srgbClr val="FF0000"/>
                        </a:solidFill>
                        <a:latin typeface="Cambria Math" panose="02040503050406030204" pitchFamily="18" charset="0"/>
                      </a:rPr>
                      <m:t> </m:t>
                    </m:r>
                  </m:oMath>
                </a14:m>
                <a:r>
                  <a:rPr lang="en-US" b="1" dirty="0">
                    <a:solidFill>
                      <a:srgbClr val="FF0000"/>
                    </a:solidFill>
                  </a:rPr>
                  <a:t>	</a:t>
                </a:r>
                <a:r>
                  <a:rPr lang="en-US" b="1" dirty="0"/>
                  <a:t>		(c) </a:t>
                </a:r>
                <a14:m>
                  <m:oMath xmlns:m="http://schemas.openxmlformats.org/officeDocument/2006/math">
                    <m:f>
                      <m:fPr>
                        <m:ctrlPr>
                          <a:rPr lang="en-GB" b="1" i="1" dirty="0">
                            <a:latin typeface="Cambria Math" panose="02040503050406030204" pitchFamily="18" charset="0"/>
                          </a:rPr>
                        </m:ctrlPr>
                      </m:fPr>
                      <m:num>
                        <m:r>
                          <a:rPr lang="en-GB" b="1" i="1" dirty="0" smtClean="0">
                            <a:latin typeface="Cambria Math" panose="02040503050406030204" pitchFamily="18" charset="0"/>
                          </a:rPr>
                          <m:t>𝟏𝟔𝟎</m:t>
                        </m:r>
                      </m:num>
                      <m:den>
                        <m:r>
                          <a:rPr lang="en-GB" b="1" i="1" dirty="0">
                            <a:latin typeface="Cambria Math" panose="02040503050406030204" pitchFamily="18" charset="0"/>
                          </a:rPr>
                          <m:t>𝟑</m:t>
                        </m:r>
                      </m:den>
                    </m:f>
                    <m:r>
                      <a:rPr lang="en-GB" b="1" i="1" dirty="0">
                        <a:latin typeface="Cambria Math" panose="02040503050406030204" pitchFamily="18" charset="0"/>
                      </a:rPr>
                      <m:t> </m:t>
                    </m:r>
                  </m:oMath>
                </a14:m>
                <a:r>
                  <a:rPr lang="en-US" b="1" dirty="0"/>
                  <a:t>		(d) </a:t>
                </a:r>
                <a14:m>
                  <m:oMath xmlns:m="http://schemas.openxmlformats.org/officeDocument/2006/math">
                    <m:f>
                      <m:fPr>
                        <m:ctrlPr>
                          <a:rPr lang="en-GB" b="1" i="1" dirty="0">
                            <a:latin typeface="Cambria Math" panose="02040503050406030204" pitchFamily="18" charset="0"/>
                          </a:rPr>
                        </m:ctrlPr>
                      </m:fPr>
                      <m:num>
                        <m:r>
                          <a:rPr lang="en-GB" b="1" i="1" dirty="0" smtClean="0">
                            <a:latin typeface="Cambria Math" panose="02040503050406030204" pitchFamily="18" charset="0"/>
                          </a:rPr>
                          <m:t>𝟏𝟔𝟎</m:t>
                        </m:r>
                      </m:num>
                      <m:den>
                        <m:r>
                          <a:rPr lang="en-GB" b="1" i="1" dirty="0" smtClean="0">
                            <a:latin typeface="Cambria Math" panose="02040503050406030204" pitchFamily="18" charset="0"/>
                          </a:rPr>
                          <m:t>𝟖𝟏</m:t>
                        </m:r>
                      </m:den>
                    </m:f>
                  </m:oMath>
                </a14:m>
                <a:r>
                  <a:rPr lang="en-US" b="1" dirty="0"/>
                  <a:t>    </a:t>
                </a:r>
              </a:p>
              <a:p>
                <a:pPr>
                  <a:buNone/>
                </a:pPr>
                <a:r>
                  <a:rPr lang="en-US" b="1" dirty="0">
                    <a:latin typeface="Arial Black" pitchFamily="34" charset="0"/>
                  </a:rPr>
                  <a:t> </a:t>
                </a:r>
                <a:r>
                  <a:rPr lang="en-US" b="1" dirty="0"/>
                  <a:t> </a:t>
                </a:r>
              </a:p>
            </p:txBody>
          </p:sp>
        </mc:Choice>
        <mc:Fallback xmlns="">
          <p:sp>
            <p:nvSpPr>
              <p:cNvPr id="3" name="Content Placeholder 2">
                <a:extLst>
                  <a:ext uri="{FF2B5EF4-FFF2-40B4-BE49-F238E27FC236}">
                    <a16:creationId xmlns:a16="http://schemas.microsoft.com/office/drawing/2014/main" id="{0E3F0235-2D9D-CB3F-3A3C-AF7B03E4F403}"/>
                  </a:ext>
                </a:extLst>
              </p:cNvPr>
              <p:cNvSpPr>
                <a:spLocks noGrp="1" noRot="1" noChangeAspect="1" noMove="1" noResize="1" noEditPoints="1" noAdjustHandles="1" noChangeArrowheads="1" noChangeShapeType="1" noTextEdit="1"/>
              </p:cNvSpPr>
              <p:nvPr>
                <p:ph idx="4294967295"/>
              </p:nvPr>
            </p:nvSpPr>
            <p:spPr>
              <a:xfrm>
                <a:off x="204952" y="523875"/>
                <a:ext cx="11733048" cy="5892691"/>
              </a:xfrm>
              <a:blipFill>
                <a:blip r:embed="rId2"/>
                <a:stretch>
                  <a:fillRect l="-1091" t="-1861"/>
                </a:stretch>
              </a:blipFill>
            </p:spPr>
            <p:txBody>
              <a:bodyPr/>
              <a:lstStyle/>
              <a:p>
                <a:r>
                  <a:rPr lang="en-IN">
                    <a:noFill/>
                  </a:rPr>
                  <a:t> </a:t>
                </a:r>
              </a:p>
            </p:txBody>
          </p:sp>
        </mc:Fallback>
      </mc:AlternateContent>
      <p:sp>
        <p:nvSpPr>
          <p:cNvPr id="68610" name="Rectangle 2">
            <a:extLst>
              <a:ext uri="{FF2B5EF4-FFF2-40B4-BE49-F238E27FC236}">
                <a16:creationId xmlns:a16="http://schemas.microsoft.com/office/drawing/2014/main" id="{89E1A495-1EB1-2979-DD93-A936CBAE2F1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2" name="Rectangle 4">
            <a:extLst>
              <a:ext uri="{FF2B5EF4-FFF2-40B4-BE49-F238E27FC236}">
                <a16:creationId xmlns:a16="http://schemas.microsoft.com/office/drawing/2014/main" id="{DE7B56D3-4FB2-7C85-16F5-C9099DEAD5D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3" name="Rectangle 5">
            <a:extLst>
              <a:ext uri="{FF2B5EF4-FFF2-40B4-BE49-F238E27FC236}">
                <a16:creationId xmlns:a16="http://schemas.microsoft.com/office/drawing/2014/main" id="{51448EEC-4061-7CDF-E00D-80BCA1E68BE6}"/>
              </a:ext>
            </a:extLst>
          </p:cNvPr>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a:extLst>
              <a:ext uri="{FF2B5EF4-FFF2-40B4-BE49-F238E27FC236}">
                <a16:creationId xmlns:a16="http://schemas.microsoft.com/office/drawing/2014/main" id="{187AF5F8-79ED-90D6-2F66-0CA3096C832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6" name="Rectangle 8">
            <a:extLst>
              <a:ext uri="{FF2B5EF4-FFF2-40B4-BE49-F238E27FC236}">
                <a16:creationId xmlns:a16="http://schemas.microsoft.com/office/drawing/2014/main" id="{5CD25608-414C-2566-2125-7FAC1D5CEBFB}"/>
              </a:ext>
            </a:extLst>
          </p:cNvPr>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a:extLst>
              <a:ext uri="{FF2B5EF4-FFF2-40B4-BE49-F238E27FC236}">
                <a16:creationId xmlns:a16="http://schemas.microsoft.com/office/drawing/2014/main" id="{B2C41D71-ACD7-E274-8880-94ED40D61C7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19" name="Rectangle 11">
            <a:extLst>
              <a:ext uri="{FF2B5EF4-FFF2-40B4-BE49-F238E27FC236}">
                <a16:creationId xmlns:a16="http://schemas.microsoft.com/office/drawing/2014/main" id="{3A79179F-DAD2-1588-0403-F925CA3D4D89}"/>
              </a:ext>
            </a:extLst>
          </p:cNvPr>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a:extLst>
              <a:ext uri="{FF2B5EF4-FFF2-40B4-BE49-F238E27FC236}">
                <a16:creationId xmlns:a16="http://schemas.microsoft.com/office/drawing/2014/main" id="{88EF5E52-8612-1353-E286-80812676E04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22" name="Rectangle 14">
            <a:extLst>
              <a:ext uri="{FF2B5EF4-FFF2-40B4-BE49-F238E27FC236}">
                <a16:creationId xmlns:a16="http://schemas.microsoft.com/office/drawing/2014/main" id="{4445C7DF-0DA9-28CE-9D62-11A5192D4893}"/>
              </a:ext>
            </a:extLst>
          </p:cNvPr>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a:extLst>
              <a:ext uri="{FF2B5EF4-FFF2-40B4-BE49-F238E27FC236}">
                <a16:creationId xmlns:a16="http://schemas.microsoft.com/office/drawing/2014/main" id="{BA32B9FC-B24F-6068-43C5-5BFC5CDC077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25" name="Rectangle 17">
            <a:extLst>
              <a:ext uri="{FF2B5EF4-FFF2-40B4-BE49-F238E27FC236}">
                <a16:creationId xmlns:a16="http://schemas.microsoft.com/office/drawing/2014/main" id="{9B177060-5A34-1FDB-FA2B-6461B05DDEBE}"/>
              </a:ext>
            </a:extLst>
          </p:cNvPr>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a:extLst>
              <a:ext uri="{FF2B5EF4-FFF2-40B4-BE49-F238E27FC236}">
                <a16:creationId xmlns:a16="http://schemas.microsoft.com/office/drawing/2014/main" id="{463CD1CC-AC88-509D-3C45-198CAE7F65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28" name="Rectangle 20">
            <a:extLst>
              <a:ext uri="{FF2B5EF4-FFF2-40B4-BE49-F238E27FC236}">
                <a16:creationId xmlns:a16="http://schemas.microsoft.com/office/drawing/2014/main" id="{5C1C65AD-F802-1C7C-7062-B2145F8B2CEF}"/>
              </a:ext>
            </a:extLst>
          </p:cNvPr>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a:extLst>
              <a:ext uri="{FF2B5EF4-FFF2-40B4-BE49-F238E27FC236}">
                <a16:creationId xmlns:a16="http://schemas.microsoft.com/office/drawing/2014/main" id="{7588E416-6F93-C62C-3742-AE73E465BC6F}"/>
              </a:ext>
            </a:extLst>
          </p:cNvPr>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8631" name="Rectangle 23">
            <a:extLst>
              <a:ext uri="{FF2B5EF4-FFF2-40B4-BE49-F238E27FC236}">
                <a16:creationId xmlns:a16="http://schemas.microsoft.com/office/drawing/2014/main" id="{672CC42A-71B1-602A-39B9-8BAFE5267935}"/>
              </a:ext>
            </a:extLst>
          </p:cNvPr>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1310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6. </a:t>
            </a:r>
            <a:r>
              <a:rPr lang="en-US" b="1" dirty="0"/>
              <a:t>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619761"/>
            <a:ext cx="11733048" cy="579680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6. </a:t>
            </a:r>
            <a:r>
              <a:rPr lang="en-US" b="1" dirty="0"/>
              <a:t>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99441"/>
            <a:ext cx="11733048" cy="581712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7. </a:t>
            </a:r>
            <a:r>
              <a:rPr lang="en-US" b="1" dirty="0"/>
              <a:t>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7. </a:t>
            </a:r>
            <a:r>
              <a:rPr lang="en-US" b="1" dirty="0"/>
              <a:t>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8. </a:t>
            </a:r>
            <a:r>
              <a:rPr lang="en-US" b="1" dirty="0"/>
              <a:t>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extLst>
      <p:ext uri="{BB962C8B-B14F-4D97-AF65-F5344CB8AC3E}">
        <p14:creationId xmlns:p14="http://schemas.microsoft.com/office/powerpoint/2010/main" val="38519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99441"/>
            <a:ext cx="11733048" cy="581712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8. </a:t>
            </a:r>
            <a:r>
              <a:rPr lang="en-US" b="1" dirty="0"/>
              <a:t>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9. </a:t>
            </a:r>
            <a:r>
              <a:rPr lang="en-US" b="1" dirty="0"/>
              <a:t>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9:12:25 </a:t>
            </a:r>
            <a:r>
              <a:rPr lang="en-US" b="1" dirty="0" err="1"/>
              <a:t>hrs</a:t>
            </a:r>
            <a:r>
              <a:rPr lang="en-US" b="1" dirty="0"/>
              <a:t> 	(b) 9:10:48 </a:t>
            </a:r>
            <a:r>
              <a:rPr lang="en-US" b="1" dirty="0" err="1"/>
              <a:t>hrs</a:t>
            </a:r>
            <a:r>
              <a:rPr lang="en-US" b="1" dirty="0"/>
              <a:t> 	(c) 9:12:48 </a:t>
            </a:r>
            <a:r>
              <a:rPr lang="en-US" b="1" dirty="0" err="1"/>
              <a:t>hrs</a:t>
            </a:r>
            <a:r>
              <a:rPr lang="en-US" b="1" dirty="0"/>
              <a:t> 	(d) 9:12:40 hrs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B2B69-0ADA-ABBD-51F1-C92379C8D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9519A-F336-C69C-7855-DA2DEB9F1F50}"/>
              </a:ext>
            </a:extLst>
          </p:cNvPr>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758B1573-B411-E4F9-C132-32A00BAC5774}"/>
              </a:ext>
            </a:extLst>
          </p:cNvPr>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9. </a:t>
            </a:r>
            <a:r>
              <a:rPr lang="en-US" b="1" dirty="0"/>
              <a:t>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9:12:25 </a:t>
            </a:r>
            <a:r>
              <a:rPr lang="en-US" b="1" dirty="0" err="1"/>
              <a:t>hrs</a:t>
            </a:r>
            <a:r>
              <a:rPr lang="en-US" b="1" dirty="0"/>
              <a:t> 	(b) 9:10:48 </a:t>
            </a:r>
            <a:r>
              <a:rPr lang="en-US" b="1" dirty="0" err="1"/>
              <a:t>hrs</a:t>
            </a:r>
            <a:r>
              <a:rPr lang="en-US" b="1" dirty="0"/>
              <a:t> 	</a:t>
            </a:r>
            <a:r>
              <a:rPr lang="en-US" b="1" dirty="0">
                <a:solidFill>
                  <a:srgbClr val="FF0000"/>
                </a:solidFill>
              </a:rPr>
              <a:t>(c) 9:12:48 </a:t>
            </a:r>
            <a:r>
              <a:rPr lang="en-US" b="1" dirty="0" err="1">
                <a:solidFill>
                  <a:srgbClr val="FF0000"/>
                </a:solidFill>
              </a:rPr>
              <a:t>hrs</a:t>
            </a:r>
            <a:r>
              <a:rPr lang="en-US" b="1" dirty="0">
                <a:solidFill>
                  <a:srgbClr val="FF0000"/>
                </a:solidFill>
              </a:rPr>
              <a:t> </a:t>
            </a:r>
            <a:r>
              <a:rPr lang="en-US" b="1" dirty="0"/>
              <a:t>	(d) 9:12:40 hrs</a:t>
            </a:r>
          </a:p>
        </p:txBody>
      </p:sp>
    </p:spTree>
    <p:extLst>
      <p:ext uri="{BB962C8B-B14F-4D97-AF65-F5344CB8AC3E}">
        <p14:creationId xmlns:p14="http://schemas.microsoft.com/office/powerpoint/2010/main" val="227830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10. </a:t>
            </a:r>
            <a:r>
              <a:rPr lang="en-US" b="1" dirty="0"/>
              <a:t>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99441"/>
            <a:ext cx="11733048" cy="581712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10. </a:t>
            </a:r>
            <a:r>
              <a:rPr lang="en-US" b="1" dirty="0"/>
              <a:t>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11. </a:t>
            </a:r>
            <a:r>
              <a:rPr lang="en-US" b="1" dirty="0"/>
              <a:t>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11. </a:t>
            </a:r>
            <a:r>
              <a:rPr lang="en-US" b="1" dirty="0"/>
              <a:t>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12. </a:t>
            </a:r>
            <a:r>
              <a:rPr lang="en-US" b="1" dirty="0"/>
              <a:t>The smallest number to which if 8 added, is exactly divisible by 10, 12, 15 and 20- </a:t>
            </a:r>
          </a:p>
          <a:p>
            <a:pPr>
              <a:buNone/>
            </a:pPr>
            <a:r>
              <a:rPr lang="en-US" b="1" dirty="0"/>
              <a:t>(a) 60 		(b) 68 		(c) 52 			(d) 38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99441"/>
            <a:ext cx="11733048" cy="581712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12. </a:t>
            </a:r>
            <a:r>
              <a:rPr lang="en-US" b="1" dirty="0"/>
              <a:t>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13. </a:t>
            </a:r>
            <a:r>
              <a:rPr lang="en-US" b="1" dirty="0"/>
              <a:t>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itchFamily="34" charset="0"/>
              </a:rPr>
              <a:t>Q 13. </a:t>
            </a:r>
            <a:r>
              <a:rPr lang="en-US" b="1" dirty="0"/>
              <a:t>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68961"/>
            <a:ext cx="11733048" cy="584760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14. </a:t>
            </a:r>
            <a:r>
              <a:rPr lang="en-US" b="1" dirty="0"/>
              <a:t>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14. </a:t>
            </a:r>
            <a:r>
              <a:rPr lang="en-US" b="1" dirty="0"/>
              <a:t>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15. </a:t>
            </a:r>
            <a:r>
              <a:rPr lang="en-US" b="1" dirty="0"/>
              <a:t>Find the greatest number that will divide 187, 233 and 279 to leave the same remainder in each case. </a:t>
            </a:r>
          </a:p>
          <a:p>
            <a:pPr>
              <a:buNone/>
            </a:pPr>
            <a:r>
              <a:rPr lang="en-US" b="1" dirty="0"/>
              <a:t>(a) 30 		(b) 36 		(c) 46 			(d) 56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15. </a:t>
            </a:r>
            <a:r>
              <a:rPr lang="en-US" b="1" dirty="0"/>
              <a:t>Find the greatest number that will divide 187, 233 and 279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16. </a:t>
            </a:r>
            <a:r>
              <a:rPr lang="en-US" b="1" dirty="0"/>
              <a:t>The numbers 2272 and 875 divided by a three-digit number N, giving the same remainder. The sum of the digits of N is- </a:t>
            </a:r>
          </a:p>
          <a:p>
            <a:pPr>
              <a:buNone/>
            </a:pPr>
            <a:r>
              <a:rPr lang="en-US" b="1" dirty="0"/>
              <a:t>(a) 13 		(b) 10 		(c) 14 			(d) 11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16. </a:t>
            </a:r>
            <a:r>
              <a:rPr lang="en-US" b="1" dirty="0"/>
              <a:t>The numbers 2272 and 875 divided by a three-digit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17. </a:t>
            </a:r>
            <a:r>
              <a:rPr lang="en-US" b="1" dirty="0"/>
              <a:t>The greatest number which can divide 110 and 128 leaving the same remainder 2 in each case, is- </a:t>
            </a:r>
          </a:p>
          <a:p>
            <a:pPr>
              <a:buNone/>
            </a:pPr>
            <a:r>
              <a:rPr lang="en-US" b="1" dirty="0"/>
              <a:t>(a) 8 			(b) 18 		(c) 28 			(d) 38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17. </a:t>
            </a:r>
            <a:r>
              <a:rPr lang="en-US" b="1" dirty="0"/>
              <a:t>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18. </a:t>
            </a:r>
            <a:r>
              <a:rPr lang="en-US" b="1" dirty="0"/>
              <a:t>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18. </a:t>
            </a:r>
            <a:r>
              <a:rPr lang="en-US" b="1" dirty="0"/>
              <a:t>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19. </a:t>
            </a:r>
            <a:r>
              <a:rPr lang="en-US" b="1" dirty="0"/>
              <a:t>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19. </a:t>
            </a:r>
            <a:r>
              <a:rPr lang="en-US" b="1" dirty="0"/>
              <a:t>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20. </a:t>
            </a:r>
            <a:r>
              <a:rPr lang="en-US" b="1" dirty="0"/>
              <a:t>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20. </a:t>
            </a:r>
            <a:r>
              <a:rPr lang="en-US" b="1" dirty="0"/>
              <a:t>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21. </a:t>
            </a:r>
            <a:r>
              <a:rPr lang="en-US" b="1" dirty="0"/>
              <a:t>Find the largest 5 digits number exactly divisible by 12, 16, 18, 24, 32. </a:t>
            </a:r>
          </a:p>
          <a:p>
            <a:pPr>
              <a:buNone/>
            </a:pPr>
            <a:r>
              <a:rPr lang="en-US" b="1" dirty="0"/>
              <a:t>(a) 99936 		(b) 99963 		(c) 99972 		(d) 99982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21. </a:t>
            </a:r>
            <a:r>
              <a:rPr lang="en-US" b="1" dirty="0"/>
              <a:t>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22. </a:t>
            </a:r>
            <a:r>
              <a:rPr lang="en-US" b="1" dirty="0"/>
              <a:t>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68961"/>
            <a:ext cx="11733048" cy="584760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22. </a:t>
            </a:r>
            <a:r>
              <a:rPr lang="en-US" b="1" dirty="0"/>
              <a:t>Find the smallest 5 digits number exactly divisible by 16, 24, 36 and 54. </a:t>
            </a:r>
          </a:p>
          <a:p>
            <a:pPr>
              <a:buNone/>
            </a:pPr>
            <a:r>
              <a:rPr lang="en-US" b="1" dirty="0"/>
              <a:t>(a) 10432 		(b)</a:t>
            </a:r>
            <a:r>
              <a:rPr lang="en-US" b="1" dirty="0">
                <a:solidFill>
                  <a:srgbClr val="FF0000"/>
                </a:solidFill>
              </a:rPr>
              <a:t> 10368 </a:t>
            </a:r>
            <a:r>
              <a:rPr lang="en-US" b="1" dirty="0"/>
              <a:t>		(c) 10064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23. </a:t>
            </a:r>
            <a:r>
              <a:rPr lang="en-GB" b="1" dirty="0"/>
              <a:t>There are five numbers. HCF of each possible pair is 4 and LCM of all the five numbers is 27720.</a:t>
            </a:r>
            <a:r>
              <a:rPr lang="en-US" b="1" dirty="0"/>
              <a:t> </a:t>
            </a:r>
          </a:p>
          <a:p>
            <a:pPr>
              <a:buNone/>
            </a:pPr>
            <a:r>
              <a:rPr lang="en-US" b="1" dirty="0"/>
              <a:t>(a) 16930 		(b) 110880 		(c) 7096320 		(d) 483220</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 </a:t>
            </a:r>
            <a:r>
              <a:rPr lang="en-US" b="1" dirty="0"/>
              <a:t>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62CF2-4B5F-46E2-D99C-769FADA9E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B24E9-45CF-B27A-D088-3D05C7F3DDAC}"/>
              </a:ext>
            </a:extLst>
          </p:cNvPr>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F8B14B54-F9DD-85C7-E36C-6A91C1F968F9}"/>
              </a:ext>
            </a:extLst>
          </p:cNvPr>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23. </a:t>
            </a:r>
            <a:r>
              <a:rPr lang="en-GB" b="1" dirty="0"/>
              <a:t>There are five numbers. HCF of each possible pair is 4 and LCM of all the five numbers is 27720.</a:t>
            </a:r>
            <a:r>
              <a:rPr lang="en-US" b="1" dirty="0"/>
              <a:t> </a:t>
            </a:r>
          </a:p>
          <a:p>
            <a:pPr>
              <a:buNone/>
            </a:pPr>
            <a:r>
              <a:rPr lang="en-US" b="1" dirty="0"/>
              <a:t>(a) 16930 		(b) 110880 		</a:t>
            </a:r>
            <a:r>
              <a:rPr lang="en-US" b="1" dirty="0">
                <a:solidFill>
                  <a:srgbClr val="FF0000"/>
                </a:solidFill>
              </a:rPr>
              <a:t>(c) 7096320 </a:t>
            </a:r>
            <a:r>
              <a:rPr lang="en-US" b="1" dirty="0"/>
              <a:t>		(d) 483220</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2770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24. </a:t>
            </a:r>
            <a:r>
              <a:rPr lang="en-US" b="1" dirty="0"/>
              <a:t>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24. </a:t>
            </a:r>
            <a:r>
              <a:rPr lang="en-US" b="1" dirty="0"/>
              <a:t>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25. </a:t>
            </a:r>
            <a:r>
              <a:rPr lang="en-US" b="1" dirty="0"/>
              <a:t>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25. </a:t>
            </a:r>
            <a:r>
              <a:rPr lang="en-US" b="1" dirty="0"/>
              <a:t>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26. </a:t>
            </a:r>
            <a:r>
              <a:rPr lang="en-US" b="1" dirty="0"/>
              <a:t>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68961"/>
            <a:ext cx="11733048" cy="584760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26. </a:t>
            </a:r>
            <a:r>
              <a:rPr lang="en-US" b="1" dirty="0"/>
              <a:t>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27. </a:t>
            </a:r>
            <a:r>
              <a:rPr lang="en-US" b="1" dirty="0"/>
              <a:t>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68961"/>
            <a:ext cx="11733048" cy="584760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27. </a:t>
            </a:r>
            <a:r>
              <a:rPr lang="en-US" b="1" dirty="0"/>
              <a:t>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28.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58801"/>
            <a:ext cx="11733048" cy="585776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1. </a:t>
            </a:r>
            <a:r>
              <a:rPr lang="en-US" b="1" dirty="0"/>
              <a:t>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609601"/>
            <a:ext cx="11733048" cy="580696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28. </a:t>
            </a:r>
            <a:r>
              <a:rPr lang="en-US" b="1" dirty="0"/>
              <a:t>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29. </a:t>
            </a:r>
            <a:r>
              <a:rPr lang="en-US" b="1" dirty="0"/>
              <a:t>The ratio of two numbers is 4:5 and their HCF is 2. The LCM is- </a:t>
            </a:r>
          </a:p>
          <a:p>
            <a:pPr>
              <a:buNone/>
            </a:pPr>
            <a:r>
              <a:rPr lang="en-US" b="1" dirty="0"/>
              <a:t>(a) 20 		(b) 10 		(c) 40 			(d) 60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609601"/>
            <a:ext cx="11733048" cy="580696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29. </a:t>
            </a:r>
            <a:r>
              <a:rPr lang="en-US" b="1" dirty="0"/>
              <a:t>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30. </a:t>
            </a:r>
            <a:r>
              <a:rPr lang="en-US" b="1" dirty="0"/>
              <a:t>The ratio of two numbers is 3:2 and their LCM is 72. Their HCF is- </a:t>
            </a:r>
          </a:p>
          <a:p>
            <a:pPr>
              <a:buNone/>
            </a:pPr>
            <a:r>
              <a:rPr lang="en-US" b="1" dirty="0"/>
              <a:t>(a) 24 		(b) 3 			(c) 6 			(d) 12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99441"/>
            <a:ext cx="11733048" cy="581712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30. </a:t>
            </a:r>
            <a:r>
              <a:rPr lang="en-US" b="1" dirty="0"/>
              <a:t>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31. </a:t>
            </a:r>
            <a:r>
              <a:rPr lang="en-US" b="1" dirty="0"/>
              <a:t>The sum of two numbers is 36 and their HCF is 4. How many number of pairs may be possible- </a:t>
            </a:r>
          </a:p>
          <a:p>
            <a:pPr>
              <a:buNone/>
            </a:pPr>
            <a:r>
              <a:rPr lang="en-US" b="1" dirty="0"/>
              <a:t>(a) 1 			(b) 2 			(c) 3 			(d) 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79121"/>
            <a:ext cx="11733048" cy="583744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31. </a:t>
            </a:r>
            <a:r>
              <a:rPr lang="en-US" b="1" dirty="0"/>
              <a:t>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32. </a:t>
            </a:r>
            <a:r>
              <a:rPr lang="en-US" b="1" dirty="0"/>
              <a:t>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32. </a:t>
            </a:r>
            <a:r>
              <a:rPr lang="en-US" b="1" dirty="0"/>
              <a:t>A number when divided by 10 leaves a remainder 9, when divided by 9 leaves a remainder of 8, when divided by 8 leaves a remainder of 7 and so on.  When divided by 2 leaves a remainder of 1. Find the number :</a:t>
            </a:r>
          </a:p>
          <a:p>
            <a:pPr>
              <a:buNone/>
            </a:pPr>
            <a:r>
              <a:rPr lang="en-US" b="1" dirty="0"/>
              <a:t>(a) 31 		(b) 1029 		</a:t>
            </a:r>
            <a:r>
              <a:rPr lang="en-US" b="1" dirty="0">
                <a:solidFill>
                  <a:srgbClr val="FF0000"/>
                </a:solidFill>
              </a:rPr>
              <a:t>(c) 2519</a:t>
            </a:r>
            <a:r>
              <a:rPr lang="en-US" b="1" dirty="0"/>
              <a:t>		(d) 1679</a:t>
            </a:r>
            <a:r>
              <a:rPr lang="en-US" b="1" dirty="0">
                <a:latin typeface="Arial Black" pitchFamily="34" charset="0"/>
              </a:rPr>
              <a:t> </a:t>
            </a:r>
            <a:r>
              <a:rPr lang="en-US" b="1" dirty="0"/>
              <a:t> </a:t>
            </a:r>
          </a:p>
        </p:txBody>
      </p:sp>
    </p:spTree>
    <p:extLst>
      <p:ext uri="{BB962C8B-B14F-4D97-AF65-F5344CB8AC3E}">
        <p14:creationId xmlns:p14="http://schemas.microsoft.com/office/powerpoint/2010/main" val="2181695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4ABD5C31-1A28-797B-8024-26AB8272BFF8}"/>
              </a:ext>
            </a:extLst>
          </p:cNvPr>
          <p:cNvSpPr txBox="1"/>
          <p:nvPr/>
        </p:nvSpPr>
        <p:spPr>
          <a:xfrm>
            <a:off x="1238250" y="554385"/>
            <a:ext cx="9715500" cy="2215991"/>
          </a:xfrm>
          <a:prstGeom prst="rect">
            <a:avLst/>
          </a:prstGeom>
          <a:noFill/>
        </p:spPr>
        <p:txBody>
          <a:bodyPr wrap="square">
            <a:spAutoFit/>
          </a:bodyPr>
          <a:lstStyle/>
          <a:p>
            <a:pPr algn="ctr"/>
            <a:r>
              <a:rPr lang="en-IN" sz="138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204952" y="589281"/>
                <a:ext cx="11733048" cy="5827286"/>
              </a:xfrm>
            </p:spPr>
            <p:txBody>
              <a:bodyPr>
                <a:normAutofit/>
              </a:bodyPr>
              <a:lstStyle/>
              <a:p>
                <a:pPr>
                  <a:buNone/>
                </a:pPr>
                <a:r>
                  <a:rPr lang="en-US" b="1" dirty="0"/>
                  <a:t>		H.C.F AND L.C.M</a:t>
                </a:r>
              </a:p>
              <a:p>
                <a:pPr>
                  <a:buNone/>
                </a:pPr>
                <a:r>
                  <a:rPr lang="en-US" b="1" dirty="0">
                    <a:latin typeface="Arial Black" panose="020B0A04020102020204" pitchFamily="34" charset="0"/>
                  </a:rPr>
                  <a:t>Q 2. </a:t>
                </a:r>
                <a:r>
                  <a:rPr lang="en-US" b="1" dirty="0"/>
                  <a:t>Find the H.C.F. of </a:t>
                </a:r>
                <a14:m>
                  <m:oMath xmlns:m="http://schemas.openxmlformats.org/officeDocument/2006/math">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𝒂</m:t>
                        </m:r>
                      </m:e>
                      <m:sup>
                        <m:r>
                          <a:rPr lang="en-US" b="1" i="1" dirty="0" smtClean="0">
                            <a:latin typeface="Cambria Math" panose="02040503050406030204" pitchFamily="18" charset="0"/>
                          </a:rPr>
                          <m:t>𝟐</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1" i="1" dirty="0" smtClean="0">
                            <a:latin typeface="Cambria Math" panose="02040503050406030204" pitchFamily="18" charset="0"/>
                          </a:rPr>
                          <m:t>𝟒</m:t>
                        </m:r>
                      </m:sup>
                    </m:sSup>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𝒄</m:t>
                        </m:r>
                      </m:e>
                      <m:sup>
                        <m:r>
                          <a:rPr lang="en-US" b="1" i="1" dirty="0" smtClean="0">
                            <a:latin typeface="Cambria Math" panose="02040503050406030204" pitchFamily="18" charset="0"/>
                          </a:rPr>
                          <m:t>𝟔</m:t>
                        </m:r>
                      </m:sup>
                    </m:sSup>
                  </m:oMath>
                </a14:m>
                <a:r>
                  <a:rPr lang="en-US" b="1" dirty="0"/>
                  <a:t>, </a:t>
                </a:r>
                <a14:m>
                  <m:oMath xmlns:m="http://schemas.openxmlformats.org/officeDocument/2006/math">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1" i="1" dirty="0" smtClean="0">
                            <a:latin typeface="Cambria Math" panose="02040503050406030204" pitchFamily="18" charset="0"/>
                          </a:rPr>
                          <m:t>𝟑</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𝒄</m:t>
                        </m:r>
                      </m:e>
                      <m:sup>
                        <m:r>
                          <a:rPr lang="en-US" b="1" i="1" dirty="0" smtClean="0">
                            <a:latin typeface="Cambria Math" panose="02040503050406030204" pitchFamily="18" charset="0"/>
                          </a:rPr>
                          <m:t>𝟖</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𝒂</m:t>
                        </m:r>
                      </m:e>
                      <m:sup>
                        <m:r>
                          <a:rPr lang="en-US" b="1" i="1" dirty="0" smtClean="0">
                            <a:latin typeface="Cambria Math" panose="02040503050406030204" pitchFamily="18" charset="0"/>
                          </a:rPr>
                          <m:t>𝟒</m:t>
                        </m:r>
                      </m:sup>
                    </m:sSup>
                  </m:oMath>
                </a14:m>
                <a:r>
                  <a:rPr lang="en-US" b="1" dirty="0"/>
                  <a:t> and </a:t>
                </a:r>
                <a14:m>
                  <m:oMath xmlns:m="http://schemas.openxmlformats.org/officeDocument/2006/math">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𝒂</m:t>
                        </m:r>
                      </m:e>
                      <m:sup>
                        <m:r>
                          <a:rPr lang="en-US" b="1" i="1" dirty="0" smtClean="0">
                            <a:latin typeface="Cambria Math" panose="02040503050406030204" pitchFamily="18" charset="0"/>
                          </a:rPr>
                          <m:t>𝟖</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1" i="1" dirty="0" smtClean="0">
                            <a:latin typeface="Cambria Math" panose="02040503050406030204" pitchFamily="18" charset="0"/>
                          </a:rPr>
                          <m:t>𝟔</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𝒄</m:t>
                        </m:r>
                      </m:e>
                      <m:sup>
                        <m:r>
                          <a:rPr lang="en-US" b="1" i="1" dirty="0" smtClean="0">
                            <a:latin typeface="Cambria Math" panose="02040503050406030204" pitchFamily="18" charset="0"/>
                          </a:rPr>
                          <m:t>𝟐</m:t>
                        </m:r>
                      </m:sup>
                    </m:sSup>
                  </m:oMath>
                </a14:m>
                <a:r>
                  <a:rPr lang="en-US" b="1" dirty="0"/>
                  <a:t>.</a:t>
                </a:r>
              </a:p>
              <a:p>
                <a:pPr>
                  <a:buNone/>
                </a:pPr>
                <a:r>
                  <a:rPr lang="en-US" b="1" dirty="0"/>
                  <a:t>(a)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𝟒</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𝟒</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𝟒</m:t>
                        </m:r>
                      </m:sup>
                    </m:sSup>
                  </m:oMath>
                </a14:m>
                <a:r>
                  <a:rPr lang="en-US" b="1" dirty="0"/>
                  <a:t>		(b)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𝟐</m:t>
                        </m:r>
                      </m:sup>
                    </m:sSup>
                  </m:oMath>
                </a14:m>
                <a:r>
                  <a:rPr lang="en-US" b="1" dirty="0"/>
                  <a:t>		(c)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𝟐</m:t>
                        </m:r>
                      </m:sup>
                    </m:sSup>
                  </m:oMath>
                </a14:m>
                <a:r>
                  <a:rPr lang="en-US" b="1" dirty="0"/>
                  <a:t>		(d)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𝟑</m:t>
                        </m:r>
                      </m:sup>
                    </m:sSup>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204952" y="589281"/>
                <a:ext cx="11733048" cy="5827286"/>
              </a:xfrm>
              <a:blipFill>
                <a:blip r:embed="rId2"/>
                <a:stretch>
                  <a:fillRect l="-1091" t="-1778"/>
                </a:stretch>
              </a:blipFill>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801ED-7B27-E35B-354F-EEB73A2EF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0772D-EF31-15D2-CC29-A97AEA1D5F97}"/>
              </a:ext>
            </a:extLst>
          </p:cNvPr>
          <p:cNvSpPr>
            <a:spLocks noGrp="1"/>
          </p:cNvSpPr>
          <p:nvPr>
            <p:ph type="title" idx="4294967295"/>
          </p:nvPr>
        </p:nvSpPr>
        <p:spPr>
          <a:xfrm>
            <a:off x="254000" y="190500"/>
            <a:ext cx="11684000" cy="671250"/>
          </a:xfrm>
        </p:spPr>
        <p:txBody>
          <a:bodyPr>
            <a:normAutofit fontScale="90000"/>
          </a:bodyPr>
          <a:lstStyle/>
          <a:p>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383AF-654B-3916-2D57-0A47F2D349D4}"/>
                  </a:ext>
                </a:extLst>
              </p:cNvPr>
              <p:cNvSpPr>
                <a:spLocks noGrp="1"/>
              </p:cNvSpPr>
              <p:nvPr>
                <p:ph idx="4294967295"/>
              </p:nvPr>
            </p:nvSpPr>
            <p:spPr>
              <a:xfrm>
                <a:off x="204952" y="589281"/>
                <a:ext cx="11733048" cy="5827286"/>
              </a:xfrm>
            </p:spPr>
            <p:txBody>
              <a:bodyPr>
                <a:normAutofit/>
              </a:bodyPr>
              <a:lstStyle/>
              <a:p>
                <a:pPr>
                  <a:buNone/>
                </a:pPr>
                <a:r>
                  <a:rPr lang="en-US" b="1" dirty="0"/>
                  <a:t>		H.C.F AND L.C.M</a:t>
                </a:r>
              </a:p>
              <a:p>
                <a:pPr marL="0" indent="0">
                  <a:buNone/>
                </a:pPr>
                <a:r>
                  <a:rPr lang="en-US" b="1" dirty="0">
                    <a:latin typeface="Arial Black" panose="020B0A04020102020204" pitchFamily="34" charset="0"/>
                  </a:rPr>
                  <a:t>Q 2. </a:t>
                </a:r>
                <a:r>
                  <a:rPr lang="en-US" b="1" dirty="0"/>
                  <a:t>Find the H.C.F. of </a:t>
                </a:r>
                <a14:m>
                  <m:oMath xmlns:m="http://schemas.openxmlformats.org/officeDocument/2006/math">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𝒂</m:t>
                        </m:r>
                      </m:e>
                      <m:sup>
                        <m:r>
                          <a:rPr lang="en-US" b="1" i="1" dirty="0" smtClean="0">
                            <a:latin typeface="Cambria Math" panose="02040503050406030204" pitchFamily="18" charset="0"/>
                          </a:rPr>
                          <m:t>𝟐</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1" i="1" dirty="0" smtClean="0">
                            <a:latin typeface="Cambria Math" panose="02040503050406030204" pitchFamily="18" charset="0"/>
                          </a:rPr>
                          <m:t>𝟒</m:t>
                        </m:r>
                      </m:sup>
                    </m:sSup>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𝒄</m:t>
                        </m:r>
                      </m:e>
                      <m:sup>
                        <m:r>
                          <a:rPr lang="en-US" b="1" i="1" dirty="0" smtClean="0">
                            <a:latin typeface="Cambria Math" panose="02040503050406030204" pitchFamily="18" charset="0"/>
                          </a:rPr>
                          <m:t>𝟔</m:t>
                        </m:r>
                      </m:sup>
                    </m:sSup>
                  </m:oMath>
                </a14:m>
                <a:r>
                  <a:rPr lang="en-US" b="1" dirty="0"/>
                  <a:t>, </a:t>
                </a:r>
                <a14:m>
                  <m:oMath xmlns:m="http://schemas.openxmlformats.org/officeDocument/2006/math">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1" i="1" dirty="0" smtClean="0">
                            <a:latin typeface="Cambria Math" panose="02040503050406030204" pitchFamily="18" charset="0"/>
                          </a:rPr>
                          <m:t>𝟑</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𝒄</m:t>
                        </m:r>
                      </m:e>
                      <m:sup>
                        <m:r>
                          <a:rPr lang="en-US" b="1" i="1" dirty="0" smtClean="0">
                            <a:latin typeface="Cambria Math" panose="02040503050406030204" pitchFamily="18" charset="0"/>
                          </a:rPr>
                          <m:t>𝟖</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𝒂</m:t>
                        </m:r>
                      </m:e>
                      <m:sup>
                        <m:r>
                          <a:rPr lang="en-US" b="1" i="1" dirty="0" smtClean="0">
                            <a:latin typeface="Cambria Math" panose="02040503050406030204" pitchFamily="18" charset="0"/>
                          </a:rPr>
                          <m:t>𝟒</m:t>
                        </m:r>
                      </m:sup>
                    </m:sSup>
                  </m:oMath>
                </a14:m>
                <a:r>
                  <a:rPr lang="en-US" b="1" dirty="0"/>
                  <a:t> and </a:t>
                </a:r>
                <a14:m>
                  <m:oMath xmlns:m="http://schemas.openxmlformats.org/officeDocument/2006/math">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𝒂</m:t>
                        </m:r>
                      </m:e>
                      <m:sup>
                        <m:r>
                          <a:rPr lang="en-US" b="1" i="1" dirty="0" smtClean="0">
                            <a:latin typeface="Cambria Math" panose="02040503050406030204" pitchFamily="18" charset="0"/>
                          </a:rPr>
                          <m:t>𝟖</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1" i="1" dirty="0" smtClean="0">
                            <a:latin typeface="Cambria Math" panose="02040503050406030204" pitchFamily="18" charset="0"/>
                          </a:rPr>
                          <m:t>𝟔</m:t>
                        </m:r>
                      </m:sup>
                    </m:sSup>
                    <m:sSup>
                      <m:sSupPr>
                        <m:ctrlPr>
                          <a:rPr lang="en-GB" b="1" i="1" dirty="0" smtClean="0">
                            <a:latin typeface="Cambria Math" panose="02040503050406030204" pitchFamily="18" charset="0"/>
                          </a:rPr>
                        </m:ctrlPr>
                      </m:sSupPr>
                      <m:e>
                        <m:r>
                          <a:rPr lang="en-US" b="1" i="1" dirty="0" smtClean="0">
                            <a:latin typeface="Cambria Math" panose="02040503050406030204" pitchFamily="18" charset="0"/>
                          </a:rPr>
                          <m:t>𝒄</m:t>
                        </m:r>
                      </m:e>
                      <m:sup>
                        <m:r>
                          <a:rPr lang="en-US" b="1" i="1" dirty="0" smtClean="0">
                            <a:latin typeface="Cambria Math" panose="02040503050406030204" pitchFamily="18" charset="0"/>
                          </a:rPr>
                          <m:t>𝟐</m:t>
                        </m:r>
                      </m:sup>
                    </m:sSup>
                  </m:oMath>
                </a14:m>
                <a:r>
                  <a:rPr lang="en-US" b="1" dirty="0"/>
                  <a:t>.</a:t>
                </a:r>
              </a:p>
              <a:p>
                <a:pPr>
                  <a:buNone/>
                </a:pPr>
                <a:r>
                  <a:rPr lang="en-US" b="1" dirty="0"/>
                  <a:t>(a)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𝟒</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𝟒</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𝟒</m:t>
                        </m:r>
                      </m:sup>
                    </m:sSup>
                  </m:oMath>
                </a14:m>
                <a:r>
                  <a:rPr lang="en-US" b="1" dirty="0"/>
                  <a:t>		(b)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𝟐</m:t>
                        </m:r>
                      </m:sup>
                    </m:sSup>
                  </m:oMath>
                </a14:m>
                <a:r>
                  <a:rPr lang="en-US" b="1" dirty="0"/>
                  <a:t>		</a:t>
                </a:r>
                <a:r>
                  <a:rPr lang="en-US" b="1" dirty="0">
                    <a:solidFill>
                      <a:srgbClr val="FF0000"/>
                    </a:solidFill>
                  </a:rPr>
                  <a:t>(c) </a:t>
                </a:r>
                <a14:m>
                  <m:oMath xmlns:m="http://schemas.openxmlformats.org/officeDocument/2006/math">
                    <m:sSup>
                      <m:sSupPr>
                        <m:ctrlPr>
                          <a:rPr lang="en-GB" b="1" i="1">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𝒂</m:t>
                        </m:r>
                      </m:e>
                      <m:sup>
                        <m:r>
                          <a:rPr lang="en-GB" b="1" i="1" smtClean="0">
                            <a:solidFill>
                              <a:srgbClr val="FF0000"/>
                            </a:solidFill>
                            <a:latin typeface="Cambria Math" panose="02040503050406030204" pitchFamily="18" charset="0"/>
                          </a:rPr>
                          <m:t>𝟐</m:t>
                        </m:r>
                      </m:sup>
                    </m:sSup>
                    <m:sSup>
                      <m:sSupPr>
                        <m:ctrlPr>
                          <a:rPr lang="en-GB" b="1" i="1">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𝒃</m:t>
                        </m:r>
                      </m:e>
                      <m:sup>
                        <m:r>
                          <a:rPr lang="en-GB" b="1" i="1" smtClean="0">
                            <a:solidFill>
                              <a:srgbClr val="FF0000"/>
                            </a:solidFill>
                            <a:latin typeface="Cambria Math" panose="02040503050406030204" pitchFamily="18" charset="0"/>
                          </a:rPr>
                          <m:t>𝟑</m:t>
                        </m:r>
                      </m:sup>
                    </m:sSup>
                    <m:sSup>
                      <m:sSupPr>
                        <m:ctrlPr>
                          <a:rPr lang="en-GB" b="1" i="1">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𝒄</m:t>
                        </m:r>
                      </m:e>
                      <m:sup>
                        <m:r>
                          <a:rPr lang="en-GB" b="1" i="1" smtClean="0">
                            <a:solidFill>
                              <a:srgbClr val="FF0000"/>
                            </a:solidFill>
                            <a:latin typeface="Cambria Math" panose="02040503050406030204" pitchFamily="18" charset="0"/>
                          </a:rPr>
                          <m:t>𝟐</m:t>
                        </m:r>
                      </m:sup>
                    </m:sSup>
                  </m:oMath>
                </a14:m>
                <a:r>
                  <a:rPr lang="en-US" b="1" dirty="0"/>
                  <a:t>		(d) </a:t>
                </a:r>
                <a14:m>
                  <m:oMath xmlns:m="http://schemas.openxmlformats.org/officeDocument/2006/math">
                    <m:sSup>
                      <m:sSupPr>
                        <m:ctrlPr>
                          <a:rPr lang="en-GB" b="1" i="1">
                            <a:latin typeface="Cambria Math" panose="02040503050406030204" pitchFamily="18" charset="0"/>
                          </a:rPr>
                        </m:ctrlPr>
                      </m:sSupPr>
                      <m:e>
                        <m:r>
                          <a:rPr lang="en-GB" b="1" i="1" smtClean="0">
                            <a:latin typeface="Cambria Math" panose="02040503050406030204" pitchFamily="18" charset="0"/>
                          </a:rPr>
                          <m:t>𝒂</m:t>
                        </m:r>
                      </m:e>
                      <m:sup>
                        <m:r>
                          <a:rPr lang="en-GB" b="1" i="1" smtClean="0">
                            <a:latin typeface="Cambria Math" panose="02040503050406030204" pitchFamily="18" charset="0"/>
                          </a:rPr>
                          <m:t>𝟐</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𝒃</m:t>
                        </m:r>
                      </m:e>
                      <m:sup>
                        <m:r>
                          <a:rPr lang="en-GB" b="1" i="1" smtClean="0">
                            <a:latin typeface="Cambria Math" panose="02040503050406030204" pitchFamily="18" charset="0"/>
                          </a:rPr>
                          <m:t>𝟑</m:t>
                        </m:r>
                      </m:sup>
                    </m:sSup>
                    <m:sSup>
                      <m:sSupPr>
                        <m:ctrlPr>
                          <a:rPr lang="en-GB" b="1" i="1">
                            <a:latin typeface="Cambria Math" panose="02040503050406030204" pitchFamily="18" charset="0"/>
                          </a:rPr>
                        </m:ctrlPr>
                      </m:sSupPr>
                      <m:e>
                        <m:r>
                          <a:rPr lang="en-GB" b="1" i="1" smtClean="0">
                            <a:latin typeface="Cambria Math" panose="02040503050406030204" pitchFamily="18" charset="0"/>
                          </a:rPr>
                          <m:t>𝒄</m:t>
                        </m:r>
                      </m:e>
                      <m:sup>
                        <m:r>
                          <a:rPr lang="en-GB" b="1" i="1" smtClean="0">
                            <a:latin typeface="Cambria Math" panose="02040503050406030204" pitchFamily="18" charset="0"/>
                          </a:rPr>
                          <m:t>𝟑</m:t>
                        </m:r>
                      </m:sup>
                    </m:sSup>
                  </m:oMath>
                </a14:m>
                <a:endParaRPr lang="en-US" b="1" dirty="0"/>
              </a:p>
            </p:txBody>
          </p:sp>
        </mc:Choice>
        <mc:Fallback xmlns="">
          <p:sp>
            <p:nvSpPr>
              <p:cNvPr id="3" name="Content Placeholder 2">
                <a:extLst>
                  <a:ext uri="{FF2B5EF4-FFF2-40B4-BE49-F238E27FC236}">
                    <a16:creationId xmlns:a16="http://schemas.microsoft.com/office/drawing/2014/main" id="{A29383AF-654B-3916-2D57-0A47F2D349D4}"/>
                  </a:ext>
                </a:extLst>
              </p:cNvPr>
              <p:cNvSpPr>
                <a:spLocks noGrp="1" noRot="1" noChangeAspect="1" noMove="1" noResize="1" noEditPoints="1" noAdjustHandles="1" noChangeArrowheads="1" noChangeShapeType="1" noTextEdit="1"/>
              </p:cNvSpPr>
              <p:nvPr>
                <p:ph idx="4294967295"/>
              </p:nvPr>
            </p:nvSpPr>
            <p:spPr>
              <a:xfrm>
                <a:off x="204952" y="589281"/>
                <a:ext cx="11733048" cy="5827286"/>
              </a:xfrm>
              <a:blipFill>
                <a:blip r:embed="rId2"/>
                <a:stretch>
                  <a:fillRect l="-1091" t="-1778"/>
                </a:stretch>
              </a:blipFill>
            </p:spPr>
            <p:txBody>
              <a:bodyPr/>
              <a:lstStyle/>
              <a:p>
                <a:r>
                  <a:rPr lang="en-IN">
                    <a:noFill/>
                  </a:rPr>
                  <a:t> </a:t>
                </a:r>
              </a:p>
            </p:txBody>
          </p:sp>
        </mc:Fallback>
      </mc:AlternateContent>
    </p:spTree>
    <p:extLst>
      <p:ext uri="{BB962C8B-B14F-4D97-AF65-F5344CB8AC3E}">
        <p14:creationId xmlns:p14="http://schemas.microsoft.com/office/powerpoint/2010/main" val="189861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629925"/>
            <a:ext cx="11733048" cy="5786642"/>
          </a:xfrm>
        </p:spPr>
        <p:txBody>
          <a:bodyPr>
            <a:normAutofit/>
          </a:bodyPr>
          <a:lstStyle/>
          <a:p>
            <a:pPr>
              <a:buNone/>
            </a:pPr>
            <a:r>
              <a:rPr lang="en-US" b="1" dirty="0">
                <a:solidFill>
                  <a:schemeClr val="tx1">
                    <a:lumMod val="95000"/>
                    <a:lumOff val="5000"/>
                  </a:schemeClr>
                </a:solidFill>
                <a:latin typeface="Arial Black" pitchFamily="34" charset="0"/>
              </a:rPr>
              <a:t>		H.C.F AND L.C.M</a:t>
            </a:r>
          </a:p>
          <a:p>
            <a:pPr marL="0" indent="0">
              <a:buNone/>
            </a:pPr>
            <a:r>
              <a:rPr lang="en-US" b="1" dirty="0">
                <a:latin typeface="Arial Black" panose="020B0A04020102020204" pitchFamily="34" charset="0"/>
              </a:rPr>
              <a:t>Q 3. </a:t>
            </a:r>
            <a:r>
              <a:rPr lang="en-US" b="1" dirty="0"/>
              <a:t>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1243</TotalTime>
  <Words>4809</Words>
  <Application>Microsoft Office PowerPoint</Application>
  <PresentationFormat>Widescreen</PresentationFormat>
  <Paragraphs>341</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Arial Black</vt:lpstr>
      <vt:lpstr>Calibri</vt:lpstr>
      <vt:lpstr>Calibri Light</vt:lpstr>
      <vt:lpstr>Cambria Math</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Vivek Kumar</cp:lastModifiedBy>
  <cp:revision>150</cp:revision>
  <dcterms:created xsi:type="dcterms:W3CDTF">2020-02-23T06:37:57Z</dcterms:created>
  <dcterms:modified xsi:type="dcterms:W3CDTF">2025-06-04T04:43:05Z</dcterms:modified>
</cp:coreProperties>
</file>