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9"/>
  </p:notesMasterIdLst>
  <p:sldIdLst>
    <p:sldId id="256" r:id="rId2"/>
    <p:sldId id="334" r:id="rId3"/>
    <p:sldId id="335" r:id="rId4"/>
    <p:sldId id="336" r:id="rId5"/>
    <p:sldId id="337" r:id="rId6"/>
    <p:sldId id="338" r:id="rId7"/>
    <p:sldId id="339" r:id="rId8"/>
    <p:sldId id="257" r:id="rId9"/>
    <p:sldId id="258" r:id="rId10"/>
    <p:sldId id="296" r:id="rId11"/>
    <p:sldId id="259" r:id="rId12"/>
    <p:sldId id="341" r:id="rId13"/>
    <p:sldId id="261" r:id="rId14"/>
    <p:sldId id="342" r:id="rId15"/>
    <p:sldId id="262" r:id="rId16"/>
    <p:sldId id="300" r:id="rId17"/>
    <p:sldId id="263" r:id="rId18"/>
    <p:sldId id="301" r:id="rId19"/>
    <p:sldId id="264" r:id="rId20"/>
    <p:sldId id="302" r:id="rId21"/>
    <p:sldId id="265" r:id="rId22"/>
    <p:sldId id="303" r:id="rId23"/>
    <p:sldId id="268" r:id="rId24"/>
    <p:sldId id="306" r:id="rId25"/>
    <p:sldId id="269" r:id="rId26"/>
    <p:sldId id="343" r:id="rId27"/>
    <p:sldId id="270" r:id="rId28"/>
    <p:sldId id="344" r:id="rId29"/>
    <p:sldId id="271" r:id="rId30"/>
    <p:sldId id="309" r:id="rId31"/>
    <p:sldId id="273" r:id="rId32"/>
    <p:sldId id="311" r:id="rId33"/>
    <p:sldId id="274" r:id="rId34"/>
    <p:sldId id="312" r:id="rId35"/>
    <p:sldId id="275" r:id="rId36"/>
    <p:sldId id="313" r:id="rId37"/>
    <p:sldId id="276" r:id="rId38"/>
    <p:sldId id="314" r:id="rId39"/>
    <p:sldId id="277" r:id="rId40"/>
    <p:sldId id="315" r:id="rId41"/>
    <p:sldId id="278" r:id="rId42"/>
    <p:sldId id="345" r:id="rId43"/>
    <p:sldId id="279" r:id="rId44"/>
    <p:sldId id="346" r:id="rId45"/>
    <p:sldId id="282" r:id="rId46"/>
    <p:sldId id="320" r:id="rId47"/>
    <p:sldId id="283" r:id="rId48"/>
    <p:sldId id="321" r:id="rId49"/>
    <p:sldId id="285" r:id="rId50"/>
    <p:sldId id="322" r:id="rId51"/>
    <p:sldId id="286" r:id="rId52"/>
    <p:sldId id="323" r:id="rId53"/>
    <p:sldId id="287" r:id="rId54"/>
    <p:sldId id="324" r:id="rId55"/>
    <p:sldId id="288" r:id="rId56"/>
    <p:sldId id="325" r:id="rId57"/>
    <p:sldId id="289" r:id="rId58"/>
    <p:sldId id="326" r:id="rId59"/>
    <p:sldId id="290" r:id="rId60"/>
    <p:sldId id="327" r:id="rId61"/>
    <p:sldId id="292" r:id="rId62"/>
    <p:sldId id="348" r:id="rId63"/>
    <p:sldId id="294" r:id="rId64"/>
    <p:sldId id="347" r:id="rId65"/>
    <p:sldId id="295" r:id="rId66"/>
    <p:sldId id="340" r:id="rId67"/>
    <p:sldId id="333" r:id="rId68"/>
  </p:sldIdLst>
  <p:sldSz cx="12192000" cy="6858000"/>
  <p:notesSz cx="6858000" cy="9144000"/>
  <p:embeddedFontLst>
    <p:embeddedFont>
      <p:font typeface="Arial Black" panose="020B0A04020102020204" pitchFamily="34" charset="0"/>
      <p:regular r:id="rId70"/>
      <p:bold r:id="rId71"/>
      <p:italic r:id="rId72"/>
    </p:embeddedFont>
    <p:embeddedFont>
      <p:font typeface="Cambria Math" panose="02040503050406030204" pitchFamily="18" charset="0"/>
      <p:regular r:id="rId73"/>
    </p:embeddedFont>
    <p:embeddedFont>
      <p:font typeface="Roboto" panose="02000000000000000000" pitchFamily="2" charset="0"/>
      <p:regular r:id="rId74"/>
      <p:bold r:id="rId75"/>
      <p:italic r:id="rId76"/>
      <p:boldItalic r:id="rId77"/>
    </p:embeddedFont>
    <p:embeddedFont>
      <p:font typeface="Sanskrit Text" panose="02020503050405020304" pitchFamily="18" charset="0"/>
      <p:regular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0" roundtripDataSignature="AMtx7mjMwS/z7/GNKIoAxzIIyd3NLBwD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90"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91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9243A468-342C-FA81-4115-EFD7C4FDF434}"/>
            </a:ext>
          </a:extLst>
        </p:cNvPr>
        <p:cNvGrpSpPr/>
        <p:nvPr/>
      </p:nvGrpSpPr>
      <p:grpSpPr>
        <a:xfrm>
          <a:off x="0" y="0"/>
          <a:ext cx="0" cy="0"/>
          <a:chOff x="0" y="0"/>
          <a:chExt cx="0" cy="0"/>
        </a:xfrm>
      </p:grpSpPr>
      <p:sp>
        <p:nvSpPr>
          <p:cNvPr id="112" name="Google Shape;112;p3:notes">
            <a:extLst>
              <a:ext uri="{FF2B5EF4-FFF2-40B4-BE49-F238E27FC236}">
                <a16:creationId xmlns:a16="http://schemas.microsoft.com/office/drawing/2014/main" id="{B5D606B7-16DD-8CB1-28C5-2CA763F2DD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a:extLst>
              <a:ext uri="{FF2B5EF4-FFF2-40B4-BE49-F238E27FC236}">
                <a16:creationId xmlns:a16="http://schemas.microsoft.com/office/drawing/2014/main" id="{D1A9D92B-283F-22DF-BB41-875EEF255D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582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48BCA21E-EC9E-007B-9D14-85105FB40EC2}"/>
            </a:ext>
          </a:extLst>
        </p:cNvPr>
        <p:cNvGrpSpPr/>
        <p:nvPr/>
      </p:nvGrpSpPr>
      <p:grpSpPr>
        <a:xfrm>
          <a:off x="0" y="0"/>
          <a:ext cx="0" cy="0"/>
          <a:chOff x="0" y="0"/>
          <a:chExt cx="0" cy="0"/>
        </a:xfrm>
      </p:grpSpPr>
      <p:sp>
        <p:nvSpPr>
          <p:cNvPr id="124" name="Google Shape;124;p5:notes">
            <a:extLst>
              <a:ext uri="{FF2B5EF4-FFF2-40B4-BE49-F238E27FC236}">
                <a16:creationId xmlns:a16="http://schemas.microsoft.com/office/drawing/2014/main" id="{EB48E1E6-E74A-5B60-5F9E-495EBF94A2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a:extLst>
              <a:ext uri="{FF2B5EF4-FFF2-40B4-BE49-F238E27FC236}">
                <a16:creationId xmlns:a16="http://schemas.microsoft.com/office/drawing/2014/main" id="{5CF39101-AC0B-C9BB-9F3B-72CC505657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885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94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45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3953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03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414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238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7110131E-4D38-DBFB-EB6C-20B6E937F0E3}"/>
            </a:ext>
          </a:extLst>
        </p:cNvPr>
        <p:cNvGrpSpPr/>
        <p:nvPr/>
      </p:nvGrpSpPr>
      <p:grpSpPr>
        <a:xfrm>
          <a:off x="0" y="0"/>
          <a:ext cx="0" cy="0"/>
          <a:chOff x="0" y="0"/>
          <a:chExt cx="0" cy="0"/>
        </a:xfrm>
      </p:grpSpPr>
      <p:sp>
        <p:nvSpPr>
          <p:cNvPr id="172" name="Google Shape;172;p13:notes">
            <a:extLst>
              <a:ext uri="{FF2B5EF4-FFF2-40B4-BE49-F238E27FC236}">
                <a16:creationId xmlns:a16="http://schemas.microsoft.com/office/drawing/2014/main" id="{3B5AC8DC-8FB3-11AD-11A7-CA8F7EF41E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a:extLst>
              <a:ext uri="{FF2B5EF4-FFF2-40B4-BE49-F238E27FC236}">
                <a16:creationId xmlns:a16="http://schemas.microsoft.com/office/drawing/2014/main" id="{6ECA0F68-2129-7B31-D002-BF9813F0DC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409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0C73C475-2C81-0996-A7F3-DD1891A82953}"/>
            </a:ext>
          </a:extLst>
        </p:cNvPr>
        <p:cNvGrpSpPr/>
        <p:nvPr/>
      </p:nvGrpSpPr>
      <p:grpSpPr>
        <a:xfrm>
          <a:off x="0" y="0"/>
          <a:ext cx="0" cy="0"/>
          <a:chOff x="0" y="0"/>
          <a:chExt cx="0" cy="0"/>
        </a:xfrm>
      </p:grpSpPr>
      <p:sp>
        <p:nvSpPr>
          <p:cNvPr id="178" name="Google Shape;178;p14:notes">
            <a:extLst>
              <a:ext uri="{FF2B5EF4-FFF2-40B4-BE49-F238E27FC236}">
                <a16:creationId xmlns:a16="http://schemas.microsoft.com/office/drawing/2014/main" id="{756ACCBC-C764-E792-5052-0F1966484D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a:extLst>
              <a:ext uri="{FF2B5EF4-FFF2-40B4-BE49-F238E27FC236}">
                <a16:creationId xmlns:a16="http://schemas.microsoft.com/office/drawing/2014/main" id="{BBCA67EA-6EA5-C4BF-9F5C-5789913A67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7757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1608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65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465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27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455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893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75928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547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4BEB69BD-3626-83C2-085E-DC6B61F72335}"/>
            </a:ext>
          </a:extLst>
        </p:cNvPr>
        <p:cNvGrpSpPr/>
        <p:nvPr/>
      </p:nvGrpSpPr>
      <p:grpSpPr>
        <a:xfrm>
          <a:off x="0" y="0"/>
          <a:ext cx="0" cy="0"/>
          <a:chOff x="0" y="0"/>
          <a:chExt cx="0" cy="0"/>
        </a:xfrm>
      </p:grpSpPr>
      <p:sp>
        <p:nvSpPr>
          <p:cNvPr id="226" name="Google Shape;226;p22:notes">
            <a:extLst>
              <a:ext uri="{FF2B5EF4-FFF2-40B4-BE49-F238E27FC236}">
                <a16:creationId xmlns:a16="http://schemas.microsoft.com/office/drawing/2014/main" id="{CC545537-1C53-0334-7C65-7CE236245B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a:extLst>
              <a:ext uri="{FF2B5EF4-FFF2-40B4-BE49-F238E27FC236}">
                <a16:creationId xmlns:a16="http://schemas.microsoft.com/office/drawing/2014/main" id="{E2DC142B-78D2-676B-B129-4B0FB5C00C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6841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a:extLst>
            <a:ext uri="{FF2B5EF4-FFF2-40B4-BE49-F238E27FC236}">
              <a16:creationId xmlns:a16="http://schemas.microsoft.com/office/drawing/2014/main" id="{43B25EB1-7825-398B-A56B-00A1FE6904E5}"/>
            </a:ext>
          </a:extLst>
        </p:cNvPr>
        <p:cNvGrpSpPr/>
        <p:nvPr/>
      </p:nvGrpSpPr>
      <p:grpSpPr>
        <a:xfrm>
          <a:off x="0" y="0"/>
          <a:ext cx="0" cy="0"/>
          <a:chOff x="0" y="0"/>
          <a:chExt cx="0" cy="0"/>
        </a:xfrm>
      </p:grpSpPr>
      <p:sp>
        <p:nvSpPr>
          <p:cNvPr id="232" name="Google Shape;232;p23:notes">
            <a:extLst>
              <a:ext uri="{FF2B5EF4-FFF2-40B4-BE49-F238E27FC236}">
                <a16:creationId xmlns:a16="http://schemas.microsoft.com/office/drawing/2014/main" id="{32ABBD32-62D2-FA1E-00B1-9AFF23B1B9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a:extLst>
              <a:ext uri="{FF2B5EF4-FFF2-40B4-BE49-F238E27FC236}">
                <a16:creationId xmlns:a16="http://schemas.microsoft.com/office/drawing/2014/main" id="{31387CA2-762D-A45E-6EA5-06612F0B2F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9080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1129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5583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1189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2187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632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5401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410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3951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3225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5165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9B5DC324-1597-AA42-B40C-A379BE74A814}"/>
            </a:ext>
          </a:extLst>
        </p:cNvPr>
        <p:cNvGrpSpPr/>
        <p:nvPr/>
      </p:nvGrpSpPr>
      <p:grpSpPr>
        <a:xfrm>
          <a:off x="0" y="0"/>
          <a:ext cx="0" cy="0"/>
          <a:chOff x="0" y="0"/>
          <a:chExt cx="0" cy="0"/>
        </a:xfrm>
      </p:grpSpPr>
      <p:sp>
        <p:nvSpPr>
          <p:cNvPr id="312" name="Google Shape;312;p36:notes">
            <a:extLst>
              <a:ext uri="{FF2B5EF4-FFF2-40B4-BE49-F238E27FC236}">
                <a16:creationId xmlns:a16="http://schemas.microsoft.com/office/drawing/2014/main" id="{E1C3C35C-64EB-D374-D5D2-C4C9330935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a:extLst>
              <a:ext uri="{FF2B5EF4-FFF2-40B4-BE49-F238E27FC236}">
                <a16:creationId xmlns:a16="http://schemas.microsoft.com/office/drawing/2014/main" id="{E9E21DD8-4B0E-8864-90FF-DBF54C73C6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4834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a:extLst>
            <a:ext uri="{FF2B5EF4-FFF2-40B4-BE49-F238E27FC236}">
              <a16:creationId xmlns:a16="http://schemas.microsoft.com/office/drawing/2014/main" id="{9EECE8FA-8C50-C6B3-4338-46BEA32D5FA4}"/>
            </a:ext>
          </a:extLst>
        </p:cNvPr>
        <p:cNvGrpSpPr/>
        <p:nvPr/>
      </p:nvGrpSpPr>
      <p:grpSpPr>
        <a:xfrm>
          <a:off x="0" y="0"/>
          <a:ext cx="0" cy="0"/>
          <a:chOff x="0" y="0"/>
          <a:chExt cx="0" cy="0"/>
        </a:xfrm>
      </p:grpSpPr>
      <p:sp>
        <p:nvSpPr>
          <p:cNvPr id="324" name="Google Shape;324;p38:notes">
            <a:extLst>
              <a:ext uri="{FF2B5EF4-FFF2-40B4-BE49-F238E27FC236}">
                <a16:creationId xmlns:a16="http://schemas.microsoft.com/office/drawing/2014/main" id="{EC1DD124-CACB-D855-AB7E-0B8BC746CC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a:extLst>
              <a:ext uri="{FF2B5EF4-FFF2-40B4-BE49-F238E27FC236}">
                <a16:creationId xmlns:a16="http://schemas.microsoft.com/office/drawing/2014/main" id="{AE587C96-3051-966E-9F09-336F62949B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68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718FEF74-9FEA-3CF9-742C-06D69C567D4D}"/>
            </a:ext>
          </a:extLst>
        </p:cNvPr>
        <p:cNvGrpSpPr/>
        <p:nvPr/>
      </p:nvGrpSpPr>
      <p:grpSpPr>
        <a:xfrm>
          <a:off x="0" y="0"/>
          <a:ext cx="0" cy="0"/>
          <a:chOff x="0" y="0"/>
          <a:chExt cx="0" cy="0"/>
        </a:xfrm>
      </p:grpSpPr>
      <p:sp>
        <p:nvSpPr>
          <p:cNvPr id="330" name="Google Shape;330;g21642fa0714_0_0:notes">
            <a:extLst>
              <a:ext uri="{FF2B5EF4-FFF2-40B4-BE49-F238E27FC236}">
                <a16:creationId xmlns:a16="http://schemas.microsoft.com/office/drawing/2014/main" id="{EA2294F8-7880-F5F5-61EA-F0FCCBDF4A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a:extLst>
              <a:ext uri="{FF2B5EF4-FFF2-40B4-BE49-F238E27FC236}">
                <a16:creationId xmlns:a16="http://schemas.microsoft.com/office/drawing/2014/main" id="{BA02DFD8-870B-AEC2-D672-DE940153C6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2479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extLst>
      <p:ext uri="{BB962C8B-B14F-4D97-AF65-F5344CB8AC3E}">
        <p14:creationId xmlns:p14="http://schemas.microsoft.com/office/powerpoint/2010/main" val="123777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804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5194c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2b5194c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7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userDrawn="1">
  <p:cSld name="VERTICAL_TEXT">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_TITLE_AND_VERTICAL_TEXT">
    <p:spTree>
      <p:nvGrpSpPr>
        <p:cNvPr id="1" name="Shape 8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userDrawn="1">
  <p:cSld name="TWO_OBJECTS">
    <p:spTree>
      <p:nvGrpSpPr>
        <p:cNvPr id="1" name="Shape 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userDrawn="1">
  <p:cSld name="TWO_OBJECTS_WITH_TEXT">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5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6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5"/>
        <p:cNvGrpSpPr/>
        <p:nvPr/>
      </p:nvGrpSpPr>
      <p:grpSpPr>
        <a:xfrm>
          <a:off x="0" y="0"/>
          <a:ext cx="0" cy="0"/>
          <a:chOff x="0" y="0"/>
          <a:chExt cx="0" cy="0"/>
        </a:xfrm>
      </p:grpSpPr>
      <p:pic>
        <p:nvPicPr>
          <p:cNvPr id="3" name="Picture 2">
            <a:extLst>
              <a:ext uri="{FF2B5EF4-FFF2-40B4-BE49-F238E27FC236}">
                <a16:creationId xmlns:a16="http://schemas.microsoft.com/office/drawing/2014/main" id="{E2E452D2-B856-4F0D-8837-AC76646830FF}"/>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7200"/>
              <a:buNone/>
            </a:pPr>
            <a:r>
              <a:rPr lang="en-US" sz="7200" b="1" dirty="0">
                <a:solidFill>
                  <a:srgbClr val="FF0000"/>
                </a:solidFill>
                <a:latin typeface="+mj-lt"/>
                <a:ea typeface="Arial Black"/>
                <a:cs typeface="Arial Black"/>
                <a:sym typeface="Arial Black"/>
              </a:rPr>
              <a:t>AVERAGE</a:t>
            </a:r>
            <a:endParaRPr sz="7200" b="1" dirty="0">
              <a:solidFill>
                <a:srgbClr val="FF0000"/>
              </a:solidFill>
              <a:latin typeface="+mj-lt"/>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 </a:t>
            </a:r>
            <a:r>
              <a:rPr lang="en-US" sz="2400" b="1" dirty="0"/>
              <a:t>If a, b, c, d &amp; e are five consecutive odd integers,  what is their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solidFill>
                  <a:srgbClr val="FF0000"/>
                </a:solidFill>
              </a:rPr>
              <a:t>a + 4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a:t>
            </a:r>
            <a:r>
              <a:rPr lang="en-US" sz="2400" b="1" dirty="0" err="1"/>
              <a:t>abcde</a:t>
            </a:r>
            <a:r>
              <a:rPr lang="en-US" sz="2400" b="1" dirty="0"/>
              <a:t>)/5 	</a:t>
            </a:r>
          </a:p>
          <a:p>
            <a:pPr marL="0" lvl="0" indent="0" algn="just" rtl="0">
              <a:lnSpc>
                <a:spcPct val="90000"/>
              </a:lnSpc>
              <a:spcBef>
                <a:spcPts val="1000"/>
              </a:spcBef>
              <a:spcAft>
                <a:spcPts val="0"/>
              </a:spcAft>
              <a:buClr>
                <a:schemeClr val="dk1"/>
              </a:buClr>
              <a:buSzPts val="2400"/>
              <a:buNone/>
            </a:pPr>
            <a:r>
              <a:rPr lang="en-US" sz="2400" b="1" dirty="0"/>
              <a:t>(3) 5 (a + b + c + d + e) 	</a:t>
            </a:r>
          </a:p>
          <a:p>
            <a:pPr marL="0" lvl="0" indent="0" algn="just" rtl="0">
              <a:lnSpc>
                <a:spcPct val="90000"/>
              </a:lnSpc>
              <a:spcBef>
                <a:spcPts val="1000"/>
              </a:spcBef>
              <a:spcAft>
                <a:spcPts val="0"/>
              </a:spcAft>
              <a:buClr>
                <a:schemeClr val="dk1"/>
              </a:buClr>
              <a:buSzPts val="2400"/>
              <a:buNone/>
            </a:pPr>
            <a:r>
              <a:rPr lang="en-US" sz="2400" b="1" dirty="0"/>
              <a:t>(4) a + 8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p:txBody>
      </p:sp>
    </p:spTree>
    <p:extLst>
      <p:ext uri="{BB962C8B-B14F-4D97-AF65-F5344CB8AC3E}">
        <p14:creationId xmlns:p14="http://schemas.microsoft.com/office/powerpoint/2010/main" val="54622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 </a:t>
            </a:r>
            <a:r>
              <a:rPr lang="en-US" sz="2400" b="1" dirty="0"/>
              <a:t>The average salary of 20 workers in an office is Rs. 1900 per month. If the manager’s salary is added, the average becomes Rs. 2000 per month. The manager’s annual salary (in Rs.)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Rs. 4000 		</a:t>
            </a:r>
          </a:p>
          <a:p>
            <a:pPr marL="0" lvl="0" indent="0" algn="just" rtl="0">
              <a:lnSpc>
                <a:spcPct val="90000"/>
              </a:lnSpc>
              <a:spcBef>
                <a:spcPts val="1000"/>
              </a:spcBef>
              <a:spcAft>
                <a:spcPts val="0"/>
              </a:spcAft>
              <a:buClr>
                <a:schemeClr val="dk1"/>
              </a:buClr>
              <a:buSzPts val="2400"/>
              <a:buNone/>
            </a:pPr>
            <a:r>
              <a:rPr lang="en-US" sz="2400" b="1" dirty="0"/>
              <a:t>(2) Rs. 25200 		</a:t>
            </a:r>
          </a:p>
          <a:p>
            <a:pPr marL="0" lvl="0" indent="0" algn="just" rtl="0">
              <a:lnSpc>
                <a:spcPct val="90000"/>
              </a:lnSpc>
              <a:spcBef>
                <a:spcPts val="1000"/>
              </a:spcBef>
              <a:spcAft>
                <a:spcPts val="0"/>
              </a:spcAft>
              <a:buClr>
                <a:schemeClr val="dk1"/>
              </a:buClr>
              <a:buSzPts val="2400"/>
              <a:buNone/>
            </a:pPr>
            <a:r>
              <a:rPr lang="en-US" sz="2400" b="1" dirty="0"/>
              <a:t>(3) Rs. 48000 		</a:t>
            </a:r>
          </a:p>
          <a:p>
            <a:pPr marL="0" lvl="0" indent="0" algn="just" rtl="0">
              <a:lnSpc>
                <a:spcPct val="90000"/>
              </a:lnSpc>
              <a:spcBef>
                <a:spcPts val="1000"/>
              </a:spcBef>
              <a:spcAft>
                <a:spcPts val="0"/>
              </a:spcAft>
              <a:buClr>
                <a:schemeClr val="dk1"/>
              </a:buClr>
              <a:buSzPts val="2400"/>
              <a:buNone/>
            </a:pPr>
            <a:r>
              <a:rPr lang="en-US" sz="2400" b="1" dirty="0"/>
              <a:t>(4) Rs. 84000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3418B1BC-9F9C-9E51-D841-0079FA496228}"/>
            </a:ext>
          </a:extLst>
        </p:cNvPr>
        <p:cNvGrpSpPr/>
        <p:nvPr/>
      </p:nvGrpSpPr>
      <p:grpSpPr>
        <a:xfrm>
          <a:off x="0" y="0"/>
          <a:ext cx="0" cy="0"/>
          <a:chOff x="0" y="0"/>
          <a:chExt cx="0" cy="0"/>
        </a:xfrm>
      </p:grpSpPr>
      <p:sp>
        <p:nvSpPr>
          <p:cNvPr id="115" name="Google Shape;115;p3">
            <a:extLst>
              <a:ext uri="{FF2B5EF4-FFF2-40B4-BE49-F238E27FC236}">
                <a16:creationId xmlns:a16="http://schemas.microsoft.com/office/drawing/2014/main" id="{73966760-638B-ABC4-45E0-5A85577D3D7F}"/>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a:extLst>
              <a:ext uri="{FF2B5EF4-FFF2-40B4-BE49-F238E27FC236}">
                <a16:creationId xmlns:a16="http://schemas.microsoft.com/office/drawing/2014/main" id="{BB8F0D41-7327-48CA-856E-46F178E55E64}"/>
              </a:ext>
            </a:extLst>
          </p:cNvPr>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 </a:t>
            </a:r>
            <a:r>
              <a:rPr lang="en-US" sz="2400" b="1" dirty="0"/>
              <a:t>The average salary of 20 workers in an office is Rs. 1900 per month. If the manager’s salary is added, the average becomes Rs. 2000 per month. The manager’s annual salary (in Rs.)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Rs. 4000 		</a:t>
            </a:r>
          </a:p>
          <a:p>
            <a:pPr marL="0" lvl="0" indent="0" algn="just" rtl="0">
              <a:lnSpc>
                <a:spcPct val="90000"/>
              </a:lnSpc>
              <a:spcBef>
                <a:spcPts val="1000"/>
              </a:spcBef>
              <a:spcAft>
                <a:spcPts val="0"/>
              </a:spcAft>
              <a:buClr>
                <a:schemeClr val="dk1"/>
              </a:buClr>
              <a:buSzPts val="2400"/>
              <a:buNone/>
            </a:pPr>
            <a:r>
              <a:rPr lang="en-US" sz="2400" b="1" dirty="0"/>
              <a:t>(2) Rs. 25200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Rs. 48000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Rs. 84000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99244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3. </a:t>
            </a:r>
            <a:r>
              <a:rPr lang="en-GB" sz="2400" b="1" dirty="0"/>
              <a:t>In a certain primary school, there are 60 boys of 12 years old, 40 boys of 13 years old, 50 boys of 14 years old, and 50 boys of 15 years old. Among the total number of boys in the school, the average age is:</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13.50 		</a:t>
            </a:r>
          </a:p>
          <a:p>
            <a:pPr marL="0" lvl="0" indent="0" algn="just" rtl="0">
              <a:lnSpc>
                <a:spcPct val="90000"/>
              </a:lnSpc>
              <a:spcBef>
                <a:spcPts val="1000"/>
              </a:spcBef>
              <a:spcAft>
                <a:spcPts val="0"/>
              </a:spcAft>
              <a:buClr>
                <a:schemeClr val="dk1"/>
              </a:buClr>
              <a:buSzPts val="2400"/>
              <a:buNone/>
            </a:pPr>
            <a:r>
              <a:rPr lang="en-US" sz="2400" b="1" dirty="0"/>
              <a:t>(2) 13 		</a:t>
            </a:r>
          </a:p>
          <a:p>
            <a:pPr marL="0" lvl="0" indent="0" algn="just" rtl="0">
              <a:lnSpc>
                <a:spcPct val="90000"/>
              </a:lnSpc>
              <a:spcBef>
                <a:spcPts val="1000"/>
              </a:spcBef>
              <a:spcAft>
                <a:spcPts val="0"/>
              </a:spcAft>
              <a:buClr>
                <a:schemeClr val="dk1"/>
              </a:buClr>
              <a:buSzPts val="2400"/>
              <a:buNone/>
            </a:pPr>
            <a:r>
              <a:rPr lang="en-US" sz="2400" b="1" dirty="0"/>
              <a:t>(3) 13.45 		</a:t>
            </a:r>
          </a:p>
          <a:p>
            <a:pPr marL="0" lvl="0" indent="0" algn="just" rtl="0">
              <a:lnSpc>
                <a:spcPct val="90000"/>
              </a:lnSpc>
              <a:spcBef>
                <a:spcPts val="1000"/>
              </a:spcBef>
              <a:spcAft>
                <a:spcPts val="0"/>
              </a:spcAft>
              <a:buClr>
                <a:schemeClr val="dk1"/>
              </a:buClr>
              <a:buSzPts val="2400"/>
              <a:buNone/>
            </a:pPr>
            <a:r>
              <a:rPr lang="en-US" sz="2400" b="1" dirty="0"/>
              <a:t>(4) 14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4F803D79-D98D-AA88-FA20-88907F887CB2}"/>
            </a:ext>
          </a:extLst>
        </p:cNvPr>
        <p:cNvGrpSpPr/>
        <p:nvPr/>
      </p:nvGrpSpPr>
      <p:grpSpPr>
        <a:xfrm>
          <a:off x="0" y="0"/>
          <a:ext cx="0" cy="0"/>
          <a:chOff x="0" y="0"/>
          <a:chExt cx="0" cy="0"/>
        </a:xfrm>
      </p:grpSpPr>
      <p:sp>
        <p:nvSpPr>
          <p:cNvPr id="127" name="Google Shape;127;p5">
            <a:extLst>
              <a:ext uri="{FF2B5EF4-FFF2-40B4-BE49-F238E27FC236}">
                <a16:creationId xmlns:a16="http://schemas.microsoft.com/office/drawing/2014/main" id="{EF2AC3DD-D71D-0465-A3A9-0B39E6011E42}"/>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a:extLst>
              <a:ext uri="{FF2B5EF4-FFF2-40B4-BE49-F238E27FC236}">
                <a16:creationId xmlns:a16="http://schemas.microsoft.com/office/drawing/2014/main" id="{3093B6D4-369C-9002-F478-1D6FE371164C}"/>
              </a:ext>
            </a:extLst>
          </p:cNvPr>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3. </a:t>
            </a:r>
            <a:r>
              <a:rPr lang="en-GB" sz="2400" b="1" dirty="0"/>
              <a:t>In a certain primary school, there are 60 boys of 12 years old, 40 boys of 13 years old, 50 boys of 14 years old, and 50 boys of 15 years old. Among the total number of boys in the school, the average age is:</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13.50 		</a:t>
            </a:r>
          </a:p>
          <a:p>
            <a:pPr marL="0" lvl="0" indent="0" algn="just" rtl="0">
              <a:lnSpc>
                <a:spcPct val="90000"/>
              </a:lnSpc>
              <a:spcBef>
                <a:spcPts val="1000"/>
              </a:spcBef>
              <a:spcAft>
                <a:spcPts val="0"/>
              </a:spcAft>
              <a:buClr>
                <a:schemeClr val="dk1"/>
              </a:buClr>
              <a:buSzPts val="2400"/>
              <a:buNone/>
            </a:pPr>
            <a:r>
              <a:rPr lang="en-US" sz="2400" b="1" dirty="0"/>
              <a:t>(2) 13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13.45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14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221303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4</a:t>
            </a:r>
            <a:r>
              <a:rPr lang="en-US" sz="2400" b="1" dirty="0">
                <a:latin typeface="Arial Black" panose="020B0A04020102020204" pitchFamily="34" charset="0"/>
              </a:rPr>
              <a:t>. </a:t>
            </a:r>
            <a:r>
              <a:rPr lang="en-US" sz="2400" b="1" dirty="0"/>
              <a:t>The average age of 24 students and the class teacher is 16 years. If the class teacher’s age is excluded, the average reduces by 1 year. What is the age of the class teacher?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50 years 		</a:t>
            </a:r>
          </a:p>
          <a:p>
            <a:pPr marL="0" lvl="0" indent="0" algn="just" rtl="0">
              <a:lnSpc>
                <a:spcPct val="90000"/>
              </a:lnSpc>
              <a:spcBef>
                <a:spcPts val="1000"/>
              </a:spcBef>
              <a:spcAft>
                <a:spcPts val="0"/>
              </a:spcAft>
              <a:buClr>
                <a:schemeClr val="dk1"/>
              </a:buClr>
              <a:buSzPts val="2400"/>
              <a:buNone/>
            </a:pPr>
            <a:r>
              <a:rPr lang="en-US" sz="2400" b="1" dirty="0"/>
              <a:t>(2) 45 years 		</a:t>
            </a:r>
          </a:p>
          <a:p>
            <a:pPr marL="0" lvl="0" indent="0" algn="just" rtl="0">
              <a:lnSpc>
                <a:spcPct val="90000"/>
              </a:lnSpc>
              <a:spcBef>
                <a:spcPts val="1000"/>
              </a:spcBef>
              <a:spcAft>
                <a:spcPts val="0"/>
              </a:spcAft>
              <a:buClr>
                <a:schemeClr val="dk1"/>
              </a:buClr>
              <a:buSzPts val="2400"/>
              <a:buNone/>
            </a:pPr>
            <a:r>
              <a:rPr lang="en-US" sz="2400" b="1" dirty="0"/>
              <a:t>(3) 40 years 		</a:t>
            </a:r>
          </a:p>
          <a:p>
            <a:pPr marL="0" lvl="0" indent="0" algn="just" rtl="0">
              <a:lnSpc>
                <a:spcPct val="90000"/>
              </a:lnSpc>
              <a:spcBef>
                <a:spcPts val="1000"/>
              </a:spcBef>
              <a:spcAft>
                <a:spcPts val="0"/>
              </a:spcAft>
              <a:buClr>
                <a:schemeClr val="dk1"/>
              </a:buClr>
              <a:buSzPts val="2400"/>
              <a:buNone/>
            </a:pPr>
            <a:r>
              <a:rPr lang="en-US" sz="2400" b="1" dirty="0"/>
              <a:t>(4) Data inadequate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4. </a:t>
            </a:r>
            <a:r>
              <a:rPr lang="en-US" sz="2400" b="1" dirty="0"/>
              <a:t>The average age of 24 students and the class teacher is 16 years. If the class teacher’s age is excluded, the average reduces by 1 year. What is the age of the class teacher?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50 years 		</a:t>
            </a:r>
          </a:p>
          <a:p>
            <a:pPr marL="0" lvl="0" indent="0" algn="just" rtl="0">
              <a:lnSpc>
                <a:spcPct val="90000"/>
              </a:lnSpc>
              <a:spcBef>
                <a:spcPts val="1000"/>
              </a:spcBef>
              <a:spcAft>
                <a:spcPts val="0"/>
              </a:spcAft>
              <a:buClr>
                <a:schemeClr val="dk1"/>
              </a:buClr>
              <a:buSzPts val="2400"/>
              <a:buNone/>
            </a:pPr>
            <a:r>
              <a:rPr lang="en-US" sz="2400" b="1" dirty="0"/>
              <a:t>(2) 45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40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Data inadequate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20383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5. </a:t>
            </a:r>
            <a:r>
              <a:rPr lang="en-US" sz="2400" b="1" dirty="0"/>
              <a:t>The average of 8 numbers is 14. If 2 is subtracted from each given number, what will be the new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12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5. </a:t>
            </a:r>
            <a:r>
              <a:rPr lang="en-US" sz="2400" b="1" dirty="0"/>
              <a:t>The average of 8 numbers is 14. If 2 is subtracted from each given number, what will be the new average? </a:t>
            </a:r>
            <a:endParaRPr lang="en-US" sz="2400" dirty="0"/>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12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22062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952" y="572757"/>
            <a:ext cx="11987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6. </a:t>
            </a:r>
            <a:r>
              <a:rPr lang="en-US" sz="2400" b="1" dirty="0"/>
              <a:t>The average of x numbers is 3x. If (x–1) is subtracted from each given number, what will be the new average?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2x + 1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(x – 1)3 	</a:t>
            </a:r>
          </a:p>
          <a:p>
            <a:pPr marL="0" lvl="0" indent="0" algn="just" rtl="0">
              <a:lnSpc>
                <a:spcPct val="90000"/>
              </a:lnSpc>
              <a:spcBef>
                <a:spcPts val="1000"/>
              </a:spcBef>
              <a:spcAft>
                <a:spcPts val="0"/>
              </a:spcAft>
              <a:buClr>
                <a:schemeClr val="dk1"/>
              </a:buClr>
              <a:buSzPts val="2400"/>
              <a:buNone/>
            </a:pPr>
            <a:r>
              <a:rPr lang="en-US" sz="2400" b="1" dirty="0"/>
              <a:t>(3) 2x – 1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marL="0" lvl="0" indent="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 name="Rectangle 2">
            <a:extLst>
              <a:ext uri="{FF2B5EF4-FFF2-40B4-BE49-F238E27FC236}">
                <a16:creationId xmlns:a16="http://schemas.microsoft.com/office/drawing/2014/main" id="{4B2F13CB-EC68-C5F8-375D-7CCC7332042F}"/>
              </a:ext>
            </a:extLst>
          </p:cNvPr>
          <p:cNvSpPr/>
          <p:nvPr/>
        </p:nvSpPr>
        <p:spPr>
          <a:xfrm>
            <a:off x="3048000" y="2861187"/>
            <a:ext cx="6371303" cy="170098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C815C5-557A-4676-7E2A-C9E803D2142B}"/>
                  </a:ext>
                </a:extLst>
              </p:cNvPr>
              <p:cNvSpPr txBox="1"/>
              <p:nvPr/>
            </p:nvSpPr>
            <p:spPr>
              <a:xfrm>
                <a:off x="313813" y="2728203"/>
                <a:ext cx="11564374" cy="1261692"/>
              </a:xfrm>
              <a:prstGeom prst="rect">
                <a:avLst/>
              </a:prstGeom>
              <a:solidFill>
                <a:schemeClr val="accent5">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nchor="ctr">
                <a:spAutoFit/>
              </a:bodyPr>
              <a:lstStyle/>
              <a:p>
                <a:pPr algn="ctr"/>
                <a:endParaRPr lang="en-GB" sz="1100" i="1" dirty="0">
                  <a:latin typeface="Cambria Math" panose="02040503050406030204" pitchFamily="18" charset="0"/>
                </a:endParaRPr>
              </a:p>
              <a:p>
                <a:pPr algn="ctr"/>
                <a14:m>
                  <m:oMath xmlns:m="http://schemas.openxmlformats.org/officeDocument/2006/math">
                    <m:r>
                      <a:rPr lang="en-US" sz="3600" i="1" dirty="0" smtClean="0">
                        <a:latin typeface="Cambria Math" panose="02040503050406030204" pitchFamily="18" charset="0"/>
                      </a:rPr>
                      <m:t>𝐴𝑣𝑒𝑟𝑎𝑔𝑒</m:t>
                    </m:r>
                    <m:r>
                      <a:rPr lang="en-US" sz="3600" i="1" dirty="0" smtClean="0">
                        <a:latin typeface="Cambria Math" panose="02040503050406030204" pitchFamily="18" charset="0"/>
                      </a:rPr>
                      <m:t>=</m:t>
                    </m:r>
                    <m:f>
                      <m:fPr>
                        <m:ctrlPr>
                          <a:rPr lang="en-US" sz="3600" i="1" dirty="0"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smtClean="0">
                                <a:latin typeface="Cambria Math" panose="02040503050406030204" pitchFamily="18" charset="0"/>
                              </a:rPr>
                              <m:t>𝑥</m:t>
                            </m:r>
                          </m:e>
                          <m:sub>
                            <m:r>
                              <a:rPr lang="en-US" sz="3600" i="1">
                                <a:latin typeface="Cambria Math" panose="02040503050406030204" pitchFamily="18" charset="0"/>
                              </a:rPr>
                              <m:t>1</m:t>
                            </m:r>
                          </m:sub>
                        </m:sSub>
                        <m:r>
                          <a:rPr lang="en-US" sz="360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𝑥</m:t>
                            </m:r>
                          </m:e>
                          <m:sub>
                            <m:r>
                              <a:rPr lang="en-US" sz="3600" i="1" dirty="0">
                                <a:latin typeface="Cambria Math" panose="02040503050406030204" pitchFamily="18" charset="0"/>
                              </a:rPr>
                              <m:t>2</m:t>
                            </m:r>
                          </m:sub>
                        </m:sSub>
                        <m:r>
                          <a:rPr lang="en-US" sz="3600" dirty="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𝑥</m:t>
                            </m:r>
                          </m:e>
                          <m:sub>
                            <m:r>
                              <a:rPr lang="en-US" sz="3600" i="1" dirty="0">
                                <a:latin typeface="Cambria Math" panose="02040503050406030204" pitchFamily="18" charset="0"/>
                              </a:rPr>
                              <m:t>3</m:t>
                            </m:r>
                          </m:sub>
                        </m:sSub>
                        <m:r>
                          <a:rPr lang="en-US" sz="3600" dirty="0">
                            <a:latin typeface="Cambria Math" panose="02040503050406030204" pitchFamily="18" charset="0"/>
                          </a:rPr>
                          <m:t>+ </m:t>
                        </m:r>
                        <m:r>
                          <a:rPr lang="en-IN" sz="3600" i="1" dirty="0">
                            <a:latin typeface="Cambria Math" panose="02040503050406030204" pitchFamily="18" charset="0"/>
                          </a:rPr>
                          <m:t>−−−+</m:t>
                        </m:r>
                        <m:sSub>
                          <m:sSubPr>
                            <m:ctrlPr>
                              <a:rPr lang="en-IN" sz="3600" i="1" dirty="0">
                                <a:latin typeface="Cambria Math" panose="02040503050406030204" pitchFamily="18" charset="0"/>
                              </a:rPr>
                            </m:ctrlPr>
                          </m:sSubPr>
                          <m:e>
                            <m:r>
                              <a:rPr lang="en-US" sz="3600" i="1" dirty="0">
                                <a:latin typeface="Cambria Math" panose="02040503050406030204" pitchFamily="18" charset="0"/>
                              </a:rPr>
                              <m:t>𝑥</m:t>
                            </m:r>
                          </m:e>
                          <m:sub>
                            <m:r>
                              <a:rPr lang="en-US" sz="3600" b="0" i="1" dirty="0" smtClean="0">
                                <a:latin typeface="Cambria Math" panose="02040503050406030204" pitchFamily="18" charset="0"/>
                              </a:rPr>
                              <m:t>𝑛</m:t>
                            </m:r>
                          </m:sub>
                        </m:sSub>
                      </m:num>
                      <m:den>
                        <m:r>
                          <a:rPr lang="en-GB" sz="3600" b="0" i="1" dirty="0" smtClean="0">
                            <a:latin typeface="Cambria Math" panose="02040503050406030204" pitchFamily="18" charset="0"/>
                          </a:rPr>
                          <m:t>𝑛</m:t>
                        </m:r>
                      </m:den>
                    </m:f>
                  </m:oMath>
                </a14:m>
                <a:r>
                  <a:rPr lang="en-IN" sz="3600" dirty="0"/>
                  <a:t> = </a:t>
                </a:r>
                <a14:m>
                  <m:oMath xmlns:m="http://schemas.openxmlformats.org/officeDocument/2006/math">
                    <m:f>
                      <m:fPr>
                        <m:ctrlPr>
                          <a:rPr lang="en-IN" sz="3600" i="1" smtClean="0">
                            <a:latin typeface="Cambria Math" panose="02040503050406030204" pitchFamily="18" charset="0"/>
                          </a:rPr>
                        </m:ctrlPr>
                      </m:fPr>
                      <m:num>
                        <m:r>
                          <m:rPr>
                            <m:sty m:val="p"/>
                          </m:rPr>
                          <a:rPr lang="en-US" sz="3600" b="0" i="0" smtClean="0">
                            <a:latin typeface="Cambria Math" panose="02040503050406030204" pitchFamily="18" charset="0"/>
                          </a:rPr>
                          <m:t>Sum</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of</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Observations</m:t>
                        </m:r>
                      </m:num>
                      <m:den>
                        <m:r>
                          <m:rPr>
                            <m:sty m:val="p"/>
                          </m:rPr>
                          <a:rPr lang="en-US" sz="3600" b="0" i="0" smtClean="0">
                            <a:latin typeface="Cambria Math" panose="02040503050406030204" pitchFamily="18" charset="0"/>
                          </a:rPr>
                          <m:t>Number</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of</m:t>
                        </m:r>
                        <m:r>
                          <a:rPr lang="en-US" sz="3600" b="0" i="0" smtClean="0">
                            <a:latin typeface="Cambria Math" panose="02040503050406030204" pitchFamily="18" charset="0"/>
                          </a:rPr>
                          <m:t> </m:t>
                        </m:r>
                        <m:r>
                          <m:rPr>
                            <m:sty m:val="p"/>
                          </m:rPr>
                          <a:rPr lang="en-US" sz="3600" b="0" i="0" smtClean="0">
                            <a:latin typeface="Cambria Math" panose="02040503050406030204" pitchFamily="18" charset="0"/>
                          </a:rPr>
                          <m:t>Observations</m:t>
                        </m:r>
                      </m:den>
                    </m:f>
                  </m:oMath>
                </a14:m>
                <a:endParaRPr lang="en-IN" sz="3600" dirty="0"/>
              </a:p>
              <a:p>
                <a:pPr algn="ctr"/>
                <a:r>
                  <a:rPr lang="en-IN" sz="1200" dirty="0"/>
                  <a:t> </a:t>
                </a:r>
                <a:endParaRPr lang="en-IN" sz="1100" dirty="0">
                  <a:latin typeface="Cambria Math" panose="02040503050406030204" pitchFamily="18" charset="0"/>
                  <a:cs typeface="Sanskrit Text" panose="02020503050405020304" pitchFamily="18" charset="0"/>
                </a:endParaRPr>
              </a:p>
            </p:txBody>
          </p:sp>
        </mc:Choice>
        <mc:Fallback xmlns="">
          <p:sp>
            <p:nvSpPr>
              <p:cNvPr id="4" name="TextBox 3">
                <a:extLst>
                  <a:ext uri="{FF2B5EF4-FFF2-40B4-BE49-F238E27FC236}">
                    <a16:creationId xmlns:a16="http://schemas.microsoft.com/office/drawing/2014/main" id="{EEC815C5-557A-4676-7E2A-C9E803D2142B}"/>
                  </a:ext>
                </a:extLst>
              </p:cNvPr>
              <p:cNvSpPr txBox="1">
                <a:spLocks noRot="1" noChangeAspect="1" noMove="1" noResize="1" noEditPoints="1" noAdjustHandles="1" noChangeArrowheads="1" noChangeShapeType="1" noTextEdit="1"/>
              </p:cNvSpPr>
              <p:nvPr/>
            </p:nvSpPr>
            <p:spPr>
              <a:xfrm>
                <a:off x="313813" y="2728203"/>
                <a:ext cx="11564374" cy="1261692"/>
              </a:xfrm>
              <a:prstGeom prst="rect">
                <a:avLst/>
              </a:prstGeom>
              <a:blipFill>
                <a:blip r:embed="rId3"/>
                <a:stretch>
                  <a:fillRect/>
                </a:stretch>
              </a:blipFill>
              <a:ln>
                <a:noFill/>
              </a:ln>
              <a:effectLst>
                <a:outerShdw blurRad="190500" dist="228600" dir="2700000" algn="ctr">
                  <a:srgbClr val="000000">
                    <a:alpha val="30000"/>
                  </a:srgbClr>
                </a:outerShdw>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030801-A9D5-0F69-63EC-18A372640F5B}"/>
                  </a:ext>
                </a:extLst>
              </p:cNvPr>
              <p:cNvSpPr txBox="1"/>
              <p:nvPr/>
            </p:nvSpPr>
            <p:spPr>
              <a:xfrm>
                <a:off x="1029273" y="4293107"/>
                <a:ext cx="8743580" cy="1478418"/>
              </a:xfrm>
              <a:prstGeom prst="rect">
                <a:avLst/>
              </a:prstGeom>
              <a:noFill/>
            </p:spPr>
            <p:txBody>
              <a:bodyPr wrap="square" rtlCol="0">
                <a:spAutoFit/>
              </a:bodyPr>
              <a:lstStyle/>
              <a:p>
                <a:pPr>
                  <a:lnSpc>
                    <a:spcPct val="150000"/>
                  </a:lnSpc>
                </a:pPr>
                <a:r>
                  <a:rPr lang="en-US" sz="3200" dirty="0"/>
                  <a:t>Where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 …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𝑛</m:t>
                        </m:r>
                        <m:r>
                          <a:rPr lang="en-US" sz="3200" b="0" i="1" smtClean="0">
                            <a:latin typeface="Cambria Math" panose="02040503050406030204" pitchFamily="18" charset="0"/>
                          </a:rPr>
                          <m:t> </m:t>
                        </m:r>
                      </m:sub>
                    </m:sSub>
                  </m:oMath>
                </a14:m>
                <a:r>
                  <a:rPr lang="en-IN" sz="3200" dirty="0"/>
                  <a:t>are the Observations</a:t>
                </a:r>
              </a:p>
              <a:p>
                <a:pPr>
                  <a:lnSpc>
                    <a:spcPct val="150000"/>
                  </a:lnSpc>
                </a:pPr>
                <a:r>
                  <a:rPr lang="en-IN" sz="3200" dirty="0"/>
                  <a:t> </a:t>
                </a:r>
                <a14:m>
                  <m:oMath xmlns:m="http://schemas.openxmlformats.org/officeDocument/2006/math">
                    <m:r>
                      <a:rPr lang="en-IN" sz="3200" i="1" dirty="0" smtClean="0">
                        <a:latin typeface="Cambria Math" panose="02040503050406030204" pitchFamily="18" charset="0"/>
                      </a:rPr>
                      <m:t>𝑛</m:t>
                    </m:r>
                  </m:oMath>
                </a14:m>
                <a:r>
                  <a:rPr lang="en-IN" sz="3200" dirty="0"/>
                  <a:t> = Number of Observations</a:t>
                </a:r>
              </a:p>
            </p:txBody>
          </p:sp>
        </mc:Choice>
        <mc:Fallback xmlns="">
          <p:sp>
            <p:nvSpPr>
              <p:cNvPr id="5" name="TextBox 4">
                <a:extLst>
                  <a:ext uri="{FF2B5EF4-FFF2-40B4-BE49-F238E27FC236}">
                    <a16:creationId xmlns:a16="http://schemas.microsoft.com/office/drawing/2014/main" id="{C5030801-A9D5-0F69-63EC-18A372640F5B}"/>
                  </a:ext>
                </a:extLst>
              </p:cNvPr>
              <p:cNvSpPr txBox="1">
                <a:spLocks noRot="1" noChangeAspect="1" noMove="1" noResize="1" noEditPoints="1" noAdjustHandles="1" noChangeArrowheads="1" noChangeShapeType="1" noTextEdit="1"/>
              </p:cNvSpPr>
              <p:nvPr/>
            </p:nvSpPr>
            <p:spPr>
              <a:xfrm>
                <a:off x="1029273" y="4293107"/>
                <a:ext cx="8743580" cy="1478418"/>
              </a:xfrm>
              <a:prstGeom prst="rect">
                <a:avLst/>
              </a:prstGeom>
              <a:blipFill>
                <a:blip r:embed="rId4"/>
                <a:stretch>
                  <a:fillRect l="-1813" b="-12346"/>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B7121EC6-7A72-DC71-BC44-C44DDE92BEB1}"/>
              </a:ext>
            </a:extLst>
          </p:cNvPr>
          <p:cNvSpPr txBox="1"/>
          <p:nvPr/>
        </p:nvSpPr>
        <p:spPr>
          <a:xfrm>
            <a:off x="2600968" y="1005828"/>
            <a:ext cx="7019671" cy="830997"/>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4800" b="1" dirty="0">
                <a:latin typeface="+mj-lt"/>
              </a:rPr>
              <a:t>What is Average?</a:t>
            </a:r>
            <a:endParaRPr lang="en-IN" sz="4800" b="1" dirty="0">
              <a:latin typeface="Sanskrit Text" panose="02020503050405020304" pitchFamily="18" charset="0"/>
              <a:cs typeface="Sanskrit Text" panose="02020503050405020304" pitchFamily="18" charset="0"/>
            </a:endParaRPr>
          </a:p>
        </p:txBody>
      </p:sp>
    </p:spTree>
    <p:extLst>
      <p:ext uri="{BB962C8B-B14F-4D97-AF65-F5344CB8AC3E}">
        <p14:creationId xmlns:p14="http://schemas.microsoft.com/office/powerpoint/2010/main" val="3368836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952" y="572757"/>
            <a:ext cx="11987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6. </a:t>
            </a:r>
            <a:r>
              <a:rPr lang="en-US" sz="2400" b="1" dirty="0"/>
              <a:t>The average of x numbers is 3x. If (x–1) is subtracted from each given number, what will be the new average?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2x + 1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(x – 1)3 	</a:t>
            </a:r>
          </a:p>
          <a:p>
            <a:pPr marL="0" lvl="0" indent="0" algn="just" rtl="0">
              <a:lnSpc>
                <a:spcPct val="90000"/>
              </a:lnSpc>
              <a:spcBef>
                <a:spcPts val="1000"/>
              </a:spcBef>
              <a:spcAft>
                <a:spcPts val="0"/>
              </a:spcAft>
              <a:buClr>
                <a:schemeClr val="dk1"/>
              </a:buClr>
              <a:buSzPts val="2400"/>
              <a:buNone/>
            </a:pPr>
            <a:r>
              <a:rPr lang="en-US" sz="2400" b="1" dirty="0"/>
              <a:t>(3) 2x – 1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marL="0" lvl="0" indent="0" algn="just" rtl="0">
              <a:lnSpc>
                <a:spcPct val="90000"/>
              </a:lnSpc>
              <a:spcBef>
                <a:spcPts val="1000"/>
              </a:spcBef>
              <a:spcAft>
                <a:spcPts val="0"/>
              </a:spcAft>
              <a:buClr>
                <a:schemeClr val="dk1"/>
              </a:buClr>
              <a:buSzPts val="2400"/>
              <a:buNone/>
            </a:pPr>
            <a:endParaRPr lang="en-US" sz="2400" b="1" dirty="0"/>
          </a:p>
        </p:txBody>
      </p:sp>
    </p:spTree>
    <p:extLst>
      <p:ext uri="{BB962C8B-B14F-4D97-AF65-F5344CB8AC3E}">
        <p14:creationId xmlns:p14="http://schemas.microsoft.com/office/powerpoint/2010/main" val="1493363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a:t>
            </a:r>
            <a:r>
              <a:rPr lang="en-US" sz="2400" b="1" dirty="0">
                <a:latin typeface="Arial Black" panose="020B0A04020102020204" pitchFamily="34" charset="0"/>
                <a:sym typeface="Arial Black"/>
              </a:rPr>
              <a:t> </a:t>
            </a:r>
            <a:r>
              <a:rPr lang="en-US" sz="2400" b="1" dirty="0">
                <a:latin typeface="Arial Black" panose="020B0A04020102020204" pitchFamily="34" charset="0"/>
              </a:rPr>
              <a:t>7. </a:t>
            </a:r>
            <a:r>
              <a:rPr lang="en-US" sz="2400" b="1" dirty="0"/>
              <a:t>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t>(3) 49 years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7. </a:t>
            </a:r>
            <a:r>
              <a:rPr lang="en-US" sz="2400" b="1" dirty="0"/>
              <a:t>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49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284327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8. </a:t>
            </a:r>
            <a:r>
              <a:rPr lang="en-US" sz="2400" b="1" dirty="0"/>
              <a:t>The average weight of 8 persons increases by 1.5kg. If a person whose weight is 65kg is replaced by a new person, what could be the weight of the new person?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76kg 	</a:t>
            </a:r>
          </a:p>
          <a:p>
            <a:pPr marL="0" lvl="0" indent="0" algn="just" rtl="0">
              <a:lnSpc>
                <a:spcPct val="90000"/>
              </a:lnSpc>
              <a:spcBef>
                <a:spcPts val="1000"/>
              </a:spcBef>
              <a:spcAft>
                <a:spcPts val="0"/>
              </a:spcAft>
              <a:buClr>
                <a:schemeClr val="dk1"/>
              </a:buClr>
              <a:buSzPts val="2400"/>
              <a:buNone/>
            </a:pPr>
            <a:r>
              <a:rPr lang="en-US" sz="2400" b="1" dirty="0"/>
              <a:t>(2) 77kg 	</a:t>
            </a:r>
          </a:p>
          <a:p>
            <a:pPr marL="0" lvl="0" indent="0" algn="just" rtl="0">
              <a:lnSpc>
                <a:spcPct val="90000"/>
              </a:lnSpc>
              <a:spcBef>
                <a:spcPts val="1000"/>
              </a:spcBef>
              <a:spcAft>
                <a:spcPts val="0"/>
              </a:spcAft>
              <a:buClr>
                <a:schemeClr val="dk1"/>
              </a:buClr>
              <a:buSzPts val="2400"/>
              <a:buNone/>
            </a:pPr>
            <a:r>
              <a:rPr lang="en-US" sz="2400" b="1" dirty="0"/>
              <a:t>(3) 76.5kg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8. </a:t>
            </a:r>
            <a:r>
              <a:rPr lang="en-US" sz="2400" b="1" dirty="0"/>
              <a:t>The average weight of 8 persons increases by 1.5kg. If a person whose weight is 65kg is replaced by a new person, what could be the weight of the new person?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76kg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77kg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76.5kg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609544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204952" y="562709"/>
            <a:ext cx="11733048" cy="58538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9. </a:t>
            </a:r>
            <a:r>
              <a:rPr lang="en-US" sz="2400" b="1" dirty="0"/>
              <a:t>The average age of the class consisting of 24 students decreases by 3 months when 1 boy aged 20 years is replaced by a new boy. Find the age of the new boy: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14 years 		</a:t>
            </a:r>
          </a:p>
          <a:p>
            <a:pPr marL="0" lvl="0" indent="0" algn="just" rtl="0">
              <a:lnSpc>
                <a:spcPct val="90000"/>
              </a:lnSpc>
              <a:spcBef>
                <a:spcPts val="1000"/>
              </a:spcBef>
              <a:spcAft>
                <a:spcPts val="0"/>
              </a:spcAft>
              <a:buClr>
                <a:schemeClr val="dk1"/>
              </a:buClr>
              <a:buSzPts val="2400"/>
              <a:buNone/>
            </a:pPr>
            <a:r>
              <a:rPr lang="en-US" sz="2400" b="1" dirty="0"/>
              <a:t>(2) 16 years 		</a:t>
            </a:r>
          </a:p>
          <a:p>
            <a:pPr marL="0" lvl="0" indent="0" algn="just" rtl="0">
              <a:lnSpc>
                <a:spcPct val="90000"/>
              </a:lnSpc>
              <a:spcBef>
                <a:spcPts val="1000"/>
              </a:spcBef>
              <a:spcAft>
                <a:spcPts val="0"/>
              </a:spcAft>
              <a:buClr>
                <a:schemeClr val="dk1"/>
              </a:buClr>
              <a:buSzPts val="2400"/>
              <a:buNone/>
            </a:pPr>
            <a:r>
              <a:rPr lang="en-US" sz="2400" b="1" dirty="0"/>
              <a:t>(3) 17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F4FD4918-DDF4-618F-5813-6609A1D22E41}"/>
            </a:ext>
          </a:extLst>
        </p:cNvPr>
        <p:cNvGrpSpPr/>
        <p:nvPr/>
      </p:nvGrpSpPr>
      <p:grpSpPr>
        <a:xfrm>
          <a:off x="0" y="0"/>
          <a:ext cx="0" cy="0"/>
          <a:chOff x="0" y="0"/>
          <a:chExt cx="0" cy="0"/>
        </a:xfrm>
      </p:grpSpPr>
      <p:sp>
        <p:nvSpPr>
          <p:cNvPr id="175" name="Google Shape;175;p13">
            <a:extLst>
              <a:ext uri="{FF2B5EF4-FFF2-40B4-BE49-F238E27FC236}">
                <a16:creationId xmlns:a16="http://schemas.microsoft.com/office/drawing/2014/main" id="{D9FEBE66-4AC7-EF69-C3AD-C83462C0631B}"/>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a:extLst>
              <a:ext uri="{FF2B5EF4-FFF2-40B4-BE49-F238E27FC236}">
                <a16:creationId xmlns:a16="http://schemas.microsoft.com/office/drawing/2014/main" id="{329C8DCB-9C30-EB14-D251-B584A6C647DE}"/>
              </a:ext>
            </a:extLst>
          </p:cNvPr>
          <p:cNvSpPr txBox="1">
            <a:spLocks noGrp="1"/>
          </p:cNvSpPr>
          <p:nvPr>
            <p:ph type="body" idx="4294967295"/>
          </p:nvPr>
        </p:nvSpPr>
        <p:spPr>
          <a:xfrm>
            <a:off x="204952" y="562709"/>
            <a:ext cx="11733048" cy="58538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9. </a:t>
            </a:r>
            <a:r>
              <a:rPr lang="en-US" sz="2400" b="1" dirty="0"/>
              <a:t>The average age of the class consisting of 24 students decreases by 3 months when 1 boy aged 20 years is replaced by a new boy. Find the age of the new boy: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solidFill>
                  <a:srgbClr val="FF0000"/>
                </a:solidFill>
              </a:rPr>
              <a:t>14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 years 		</a:t>
            </a:r>
          </a:p>
          <a:p>
            <a:pPr marL="0" lvl="0" indent="0" algn="just" rtl="0">
              <a:lnSpc>
                <a:spcPct val="90000"/>
              </a:lnSpc>
              <a:spcBef>
                <a:spcPts val="1000"/>
              </a:spcBef>
              <a:spcAft>
                <a:spcPts val="0"/>
              </a:spcAft>
              <a:buClr>
                <a:schemeClr val="dk1"/>
              </a:buClr>
              <a:buSzPts val="2400"/>
              <a:buNone/>
            </a:pPr>
            <a:r>
              <a:rPr lang="en-US" sz="2400" b="1" dirty="0"/>
              <a:t>(3) 17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568876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10. </a:t>
            </a:r>
            <a:r>
              <a:rPr lang="en-US" sz="2400" b="1" dirty="0"/>
              <a:t>The average marks obtained by 77 candidates in a certain examination are 17. If the average marks of passed candidates are 19 and that of the failed candidates is 8, what is the number of candidates who passed the examination?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 		</a:t>
            </a:r>
          </a:p>
          <a:p>
            <a:pPr marL="0" lvl="0" indent="0" algn="just" rtl="0">
              <a:lnSpc>
                <a:spcPct val="90000"/>
              </a:lnSpc>
              <a:spcBef>
                <a:spcPts val="1000"/>
              </a:spcBef>
              <a:spcAft>
                <a:spcPts val="0"/>
              </a:spcAft>
              <a:buClr>
                <a:schemeClr val="dk1"/>
              </a:buClr>
              <a:buSzPts val="2400"/>
              <a:buNone/>
            </a:pPr>
            <a:r>
              <a:rPr lang="en-US" sz="2400" b="1" dirty="0"/>
              <a:t>(2) 63 		</a:t>
            </a:r>
          </a:p>
          <a:p>
            <a:pPr marL="0" lvl="0" indent="0" algn="just" rtl="0">
              <a:lnSpc>
                <a:spcPct val="90000"/>
              </a:lnSpc>
              <a:spcBef>
                <a:spcPts val="1000"/>
              </a:spcBef>
              <a:spcAft>
                <a:spcPts val="0"/>
              </a:spcAft>
              <a:buClr>
                <a:schemeClr val="dk1"/>
              </a:buClr>
              <a:buSzPts val="2400"/>
              <a:buNone/>
            </a:pPr>
            <a:r>
              <a:rPr lang="en-US" sz="2400" b="1" dirty="0"/>
              <a:t>(3) 40 		</a:t>
            </a:r>
          </a:p>
          <a:p>
            <a:pPr marL="0" lvl="0" indent="0" algn="just" rtl="0">
              <a:lnSpc>
                <a:spcPct val="90000"/>
              </a:lnSpc>
              <a:spcBef>
                <a:spcPts val="1000"/>
              </a:spcBef>
              <a:spcAft>
                <a:spcPts val="0"/>
              </a:spcAft>
              <a:buClr>
                <a:schemeClr val="dk1"/>
              </a:buClr>
              <a:buSzPts val="2400"/>
              <a:buNone/>
            </a:pPr>
            <a:r>
              <a:rPr lang="en-US" sz="2400" b="1" dirty="0"/>
              <a:t>(4) 70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DC11CA9-B02C-E644-63F6-206677458FC0}"/>
            </a:ext>
          </a:extLst>
        </p:cNvPr>
        <p:cNvGrpSpPr/>
        <p:nvPr/>
      </p:nvGrpSpPr>
      <p:grpSpPr>
        <a:xfrm>
          <a:off x="0" y="0"/>
          <a:ext cx="0" cy="0"/>
          <a:chOff x="0" y="0"/>
          <a:chExt cx="0" cy="0"/>
        </a:xfrm>
      </p:grpSpPr>
      <p:sp>
        <p:nvSpPr>
          <p:cNvPr id="181" name="Google Shape;181;p14">
            <a:extLst>
              <a:ext uri="{FF2B5EF4-FFF2-40B4-BE49-F238E27FC236}">
                <a16:creationId xmlns:a16="http://schemas.microsoft.com/office/drawing/2014/main" id="{D99096ED-9E85-07A8-5A19-CCAA1E0FB3FC}"/>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a:extLst>
              <a:ext uri="{FF2B5EF4-FFF2-40B4-BE49-F238E27FC236}">
                <a16:creationId xmlns:a16="http://schemas.microsoft.com/office/drawing/2014/main" id="{5C377E14-83EA-C72A-D2B4-1864B68CB699}"/>
              </a:ext>
            </a:extLst>
          </p:cNvPr>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10. </a:t>
            </a:r>
            <a:r>
              <a:rPr lang="en-US" sz="2400" b="1" dirty="0"/>
              <a:t>The average marks obtained by 77 candidates in a certain examination are 17. If the average marks of passed candidates are 19 and that of the failed candidates is 8, what is the number of candidates who passed the examination?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63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40 		</a:t>
            </a:r>
          </a:p>
          <a:p>
            <a:pPr marL="0" lvl="0" indent="0" algn="just" rtl="0">
              <a:lnSpc>
                <a:spcPct val="90000"/>
              </a:lnSpc>
              <a:spcBef>
                <a:spcPts val="1000"/>
              </a:spcBef>
              <a:spcAft>
                <a:spcPts val="0"/>
              </a:spcAft>
              <a:buClr>
                <a:schemeClr val="dk1"/>
              </a:buClr>
              <a:buSzPts val="2400"/>
              <a:buNone/>
            </a:pPr>
            <a:r>
              <a:rPr lang="en-US" sz="2400" b="1" dirty="0"/>
              <a:t>(4) 70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3009441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11. </a:t>
            </a:r>
            <a:r>
              <a:rPr lang="en-US" sz="2400" b="1" dirty="0"/>
              <a:t>The average of 13 results is 39. The average of the first five is 38 and the average of the last seven is 36. Find the value of the 6th number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 		</a:t>
            </a:r>
          </a:p>
          <a:p>
            <a:pPr marL="0" lvl="0" indent="0" algn="just" rtl="0">
              <a:lnSpc>
                <a:spcPct val="90000"/>
              </a:lnSpc>
              <a:spcBef>
                <a:spcPts val="1000"/>
              </a:spcBef>
              <a:spcAft>
                <a:spcPts val="0"/>
              </a:spcAft>
              <a:buClr>
                <a:schemeClr val="dk1"/>
              </a:buClr>
              <a:buSzPts val="2400"/>
              <a:buNone/>
            </a:pPr>
            <a:r>
              <a:rPr lang="en-US" sz="2400" b="1" dirty="0"/>
              <a:t>(2) 46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(3) 65 </a:t>
            </a:r>
            <a:r>
              <a:rPr lang="en-US" sz="2400" b="1" dirty="0">
                <a:solidFill>
                  <a:srgbClr val="FF0000"/>
                </a:solidFill>
              </a:rPr>
              <a: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TextBox 1">
            <a:extLst>
              <a:ext uri="{FF2B5EF4-FFF2-40B4-BE49-F238E27FC236}">
                <a16:creationId xmlns:a16="http://schemas.microsoft.com/office/drawing/2014/main" id="{9969C6A3-D30D-F581-3979-BB253C1B1399}"/>
              </a:ext>
            </a:extLst>
          </p:cNvPr>
          <p:cNvSpPr txBox="1"/>
          <p:nvPr/>
        </p:nvSpPr>
        <p:spPr>
          <a:xfrm>
            <a:off x="271307" y="741261"/>
            <a:ext cx="11796764" cy="1138773"/>
          </a:xfrm>
          <a:prstGeom prst="rect">
            <a:avLst/>
          </a:prstGeom>
          <a:noFill/>
        </p:spPr>
        <p:txBody>
          <a:bodyPr wrap="square" rtlCol="0">
            <a:spAutoFit/>
          </a:bodyPr>
          <a:lstStyle/>
          <a:p>
            <a:pPr algn="just"/>
            <a:r>
              <a:rPr lang="en-US" sz="3600" b="1" u="sng" dirty="0">
                <a:latin typeface="+mj-lt"/>
                <a:cs typeface="Sanskrit Text" panose="02020503050405020304" pitchFamily="18" charset="0"/>
              </a:rPr>
              <a:t>Note:</a:t>
            </a:r>
            <a:r>
              <a:rPr lang="en-US" sz="3600" b="1" dirty="0">
                <a:latin typeface="+mj-lt"/>
                <a:cs typeface="Sanskrit Text" panose="02020503050405020304" pitchFamily="18" charset="0"/>
              </a:rPr>
              <a:t> </a:t>
            </a:r>
            <a:r>
              <a:rPr lang="en-US" sz="3200" dirty="0">
                <a:cs typeface="Sanskrit Text" panose="02020503050405020304" pitchFamily="18" charset="0"/>
              </a:rPr>
              <a:t>The average of any two or more quantities necessarily lies between the lowest and the highest value of the given data.</a:t>
            </a:r>
          </a:p>
        </p:txBody>
      </p:sp>
    </p:spTree>
    <p:extLst>
      <p:ext uri="{BB962C8B-B14F-4D97-AF65-F5344CB8AC3E}">
        <p14:creationId xmlns:p14="http://schemas.microsoft.com/office/powerpoint/2010/main" val="3008700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11. </a:t>
            </a:r>
            <a:r>
              <a:rPr lang="en-US" sz="2400" b="1" dirty="0"/>
              <a:t>The average of 13 results is 39. The average of the first five is 38 and the average of the last seven is 36. Find the value of the 6th number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 		</a:t>
            </a:r>
          </a:p>
          <a:p>
            <a:pPr marL="0" lvl="0" indent="0" algn="just" rtl="0">
              <a:lnSpc>
                <a:spcPct val="90000"/>
              </a:lnSpc>
              <a:spcBef>
                <a:spcPts val="1000"/>
              </a:spcBef>
              <a:spcAft>
                <a:spcPts val="0"/>
              </a:spcAft>
              <a:buClr>
                <a:schemeClr val="dk1"/>
              </a:buClr>
              <a:buSzPts val="2400"/>
              <a:buNone/>
            </a:pPr>
            <a:r>
              <a:rPr lang="en-US" sz="2400" b="1" dirty="0"/>
              <a:t>(2) 46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65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3518575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12. </a:t>
            </a:r>
            <a:r>
              <a:rPr lang="en-US" sz="2400" b="1" dirty="0"/>
              <a:t>A batsman, in his 19th innings, missed a century by 2 runs and thereby increased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12. </a:t>
            </a:r>
            <a:r>
              <a:rPr lang="en-US" sz="2400" b="1" dirty="0"/>
              <a:t>A batsman, in his 19th innings, missed a century by 2 runs and thereby increased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233770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952" y="562709"/>
            <a:ext cx="11987048" cy="5853858"/>
          </a:xfrm>
          <a:prstGeom prst="rect">
            <a:avLst/>
          </a:prstGeom>
          <a:noFill/>
          <a:ln>
            <a:noFill/>
          </a:ln>
        </p:spPr>
        <p:txBody>
          <a:bodyPr spcFirstLastPara="1" wrap="square" lIns="91425" tIns="45700" rIns="91425" bIns="45700" anchor="t" anchorCtr="0">
            <a:noAutofit/>
          </a:bodyPr>
          <a:lstStyle/>
          <a:p>
            <a:pPr marL="228600" lvl="0" indent="-228600" algn="just" rtl="0">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13. </a:t>
            </a:r>
            <a:r>
              <a:rPr lang="en-US" sz="2400" b="1" dirty="0"/>
              <a:t>An equal distance from A to B is covered by a man at 40km/h. The person rides back the same distance at 30km/h. Find his approximate average speed during the whole journey. </a:t>
            </a:r>
            <a:endParaRPr sz="2400" dirty="0"/>
          </a:p>
          <a:p>
            <a:pPr marL="457200" lvl="0" indent="-457200" algn="just" rtl="0">
              <a:spcBef>
                <a:spcPts val="1000"/>
              </a:spcBef>
              <a:spcAft>
                <a:spcPts val="0"/>
              </a:spcAft>
              <a:buClr>
                <a:schemeClr val="dk1"/>
              </a:buClr>
              <a:buSzPts val="2400"/>
              <a:buAutoNum type="arabicParenBoth"/>
            </a:pPr>
            <a:r>
              <a:rPr lang="en-US" sz="2400" b="1" dirty="0"/>
              <a:t>34km/h 		</a:t>
            </a:r>
          </a:p>
          <a:p>
            <a:pPr marL="0" lvl="0" indent="0" algn="just" rtl="0">
              <a:spcBef>
                <a:spcPts val="1000"/>
              </a:spcBef>
              <a:spcAft>
                <a:spcPts val="0"/>
              </a:spcAft>
              <a:buClr>
                <a:schemeClr val="dk1"/>
              </a:buClr>
              <a:buSzPts val="2400"/>
              <a:buNone/>
            </a:pPr>
            <a:r>
              <a:rPr lang="en-US" sz="2400" b="1" dirty="0"/>
              <a:t>(2) 35.29km/h 		</a:t>
            </a:r>
          </a:p>
          <a:p>
            <a:pPr marL="0" lvl="0" indent="0" algn="just" rtl="0">
              <a:spcBef>
                <a:spcPts val="1000"/>
              </a:spcBef>
              <a:spcAft>
                <a:spcPts val="0"/>
              </a:spcAft>
              <a:buClr>
                <a:schemeClr val="dk1"/>
              </a:buClr>
              <a:buSzPts val="2400"/>
              <a:buNone/>
            </a:pPr>
            <a:r>
              <a:rPr lang="en-US" sz="2400" b="1" dirty="0"/>
              <a:t>(3) 34.29km/h 		</a:t>
            </a:r>
          </a:p>
          <a:p>
            <a:pPr marL="0" lvl="0" indent="0" algn="just" rtl="0">
              <a:spcBef>
                <a:spcPts val="1000"/>
              </a:spcBef>
              <a:spcAft>
                <a:spcPts val="0"/>
              </a:spcAft>
              <a:buClr>
                <a:schemeClr val="dk1"/>
              </a:buClr>
              <a:buSzPts val="2400"/>
              <a:buNone/>
            </a:pPr>
            <a:r>
              <a:rPr lang="en-US" sz="2400" b="1" dirty="0"/>
              <a:t>(4) 35km/h </a:t>
            </a:r>
            <a:endParaRPr sz="2400" dirty="0"/>
          </a:p>
          <a:p>
            <a:pPr marL="457200" lvl="0" indent="-457200" algn="just" rtl="0">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spcBef>
                <a:spcPts val="1000"/>
              </a:spcBef>
              <a:spcAft>
                <a:spcPts val="0"/>
              </a:spcAft>
              <a:buClr>
                <a:schemeClr val="dk1"/>
              </a:buClr>
              <a:buSzPts val="2400"/>
              <a:buNone/>
            </a:pPr>
            <a:endParaRPr sz="2400" b="1" dirty="0"/>
          </a:p>
          <a:p>
            <a:pPr marL="228600" lvl="0" indent="-228600" algn="just" rtl="0">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952" y="562709"/>
            <a:ext cx="11987048" cy="5853858"/>
          </a:xfrm>
          <a:prstGeom prst="rect">
            <a:avLst/>
          </a:prstGeom>
          <a:noFill/>
          <a:ln>
            <a:noFill/>
          </a:ln>
        </p:spPr>
        <p:txBody>
          <a:bodyPr spcFirstLastPara="1" wrap="square" lIns="91425" tIns="45700" rIns="91425" bIns="45700" anchor="t" anchorCtr="0">
            <a:noAutofit/>
          </a:bodyPr>
          <a:lstStyle/>
          <a:p>
            <a:pPr marL="228600" lvl="0" indent="-228600" algn="just" rtl="0">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13. </a:t>
            </a:r>
            <a:r>
              <a:rPr lang="en-US" sz="2400" b="1" dirty="0"/>
              <a:t>An equal distance from A to B is covered by a man at 40km/h. The person rides back the same distance at 30km/h. Find his approximate average speed during the whole journey. </a:t>
            </a:r>
            <a:endParaRPr sz="2400" dirty="0"/>
          </a:p>
          <a:p>
            <a:pPr marL="457200" lvl="0" indent="-457200" algn="just" rtl="0">
              <a:spcBef>
                <a:spcPts val="1000"/>
              </a:spcBef>
              <a:spcAft>
                <a:spcPts val="0"/>
              </a:spcAft>
              <a:buClr>
                <a:schemeClr val="dk1"/>
              </a:buClr>
              <a:buSzPts val="2400"/>
              <a:buAutoNum type="arabicParenBoth"/>
            </a:pPr>
            <a:r>
              <a:rPr lang="en-US" sz="2400" b="1" dirty="0"/>
              <a:t>34km/h 		</a:t>
            </a:r>
          </a:p>
          <a:p>
            <a:pPr marL="0" lvl="0" indent="0" algn="just" rtl="0">
              <a:spcBef>
                <a:spcPts val="1000"/>
              </a:spcBef>
              <a:spcAft>
                <a:spcPts val="0"/>
              </a:spcAft>
              <a:buClr>
                <a:schemeClr val="dk1"/>
              </a:buClr>
              <a:buSzPts val="2400"/>
              <a:buNone/>
            </a:pPr>
            <a:r>
              <a:rPr lang="en-US" sz="2400" b="1" dirty="0"/>
              <a:t>(2) 35.29km/h 		</a:t>
            </a:r>
          </a:p>
          <a:p>
            <a:pPr marL="0" lvl="0" indent="0" algn="just" rtl="0">
              <a:spcBef>
                <a:spcPts val="1000"/>
              </a:spcBef>
              <a:spcAft>
                <a:spcPts val="0"/>
              </a:spcAft>
              <a:buClr>
                <a:schemeClr val="dk1"/>
              </a:buClr>
              <a:buSzPts val="2400"/>
              <a:buNone/>
            </a:pPr>
            <a:r>
              <a:rPr lang="en-US" sz="2400" b="1" dirty="0">
                <a:solidFill>
                  <a:srgbClr val="FF0000"/>
                </a:solidFill>
              </a:rPr>
              <a:t>(3) 34.29km/h </a:t>
            </a:r>
            <a:r>
              <a:rPr lang="en-US" sz="2400" b="1" dirty="0"/>
              <a:t>		</a:t>
            </a:r>
          </a:p>
          <a:p>
            <a:pPr marL="0" lvl="0" indent="0" algn="just" rtl="0">
              <a:spcBef>
                <a:spcPts val="1000"/>
              </a:spcBef>
              <a:spcAft>
                <a:spcPts val="0"/>
              </a:spcAft>
              <a:buClr>
                <a:schemeClr val="dk1"/>
              </a:buClr>
              <a:buSzPts val="2400"/>
              <a:buNone/>
            </a:pPr>
            <a:r>
              <a:rPr lang="en-US" sz="2400" b="1" dirty="0"/>
              <a:t>(4) 35km/h </a:t>
            </a:r>
            <a:endParaRPr sz="2400" dirty="0"/>
          </a:p>
          <a:p>
            <a:pPr marL="457200" lvl="0" indent="-457200" algn="just" rtl="0">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spcBef>
                <a:spcPts val="1000"/>
              </a:spcBef>
              <a:spcAft>
                <a:spcPts val="0"/>
              </a:spcAft>
              <a:buClr>
                <a:schemeClr val="dk1"/>
              </a:buClr>
              <a:buSzPts val="2400"/>
              <a:buNone/>
            </a:pPr>
            <a:endParaRPr sz="2400" b="1" dirty="0"/>
          </a:p>
          <a:p>
            <a:pPr marL="228600" lvl="0" indent="-228600" algn="just" rtl="0">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760837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14. </a:t>
            </a:r>
            <a:r>
              <a:rPr lang="en-US" sz="2400" b="1" dirty="0"/>
              <a:t>A person divides his total route of a journey into three equal parts and decides to travel the three parts with speeds of 20, 15, and 10 km/</a:t>
            </a:r>
            <a:r>
              <a:rPr lang="en-US" sz="2400" b="1" dirty="0" err="1"/>
              <a:t>hr</a:t>
            </a:r>
            <a:r>
              <a:rPr lang="en-US" sz="2400" b="1" dirty="0"/>
              <a:t>, respectively. Find his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13(11/13) km/h 		</a:t>
            </a:r>
          </a:p>
          <a:p>
            <a:pPr marL="0" lvl="0" indent="0" algn="just" rtl="0">
              <a:lnSpc>
                <a:spcPct val="90000"/>
              </a:lnSpc>
              <a:spcBef>
                <a:spcPts val="1000"/>
              </a:spcBef>
              <a:spcAft>
                <a:spcPts val="0"/>
              </a:spcAft>
              <a:buClr>
                <a:schemeClr val="dk1"/>
              </a:buClr>
              <a:buSzPts val="2400"/>
              <a:buNone/>
            </a:pPr>
            <a:r>
              <a:rPr lang="en-US" sz="2400" b="1" dirty="0"/>
              <a:t>(2) 11(11/13) km/h 		</a:t>
            </a:r>
          </a:p>
          <a:p>
            <a:pPr marL="0" lvl="0" indent="0" algn="just" rtl="0">
              <a:lnSpc>
                <a:spcPct val="90000"/>
              </a:lnSpc>
              <a:spcBef>
                <a:spcPts val="1000"/>
              </a:spcBef>
              <a:spcAft>
                <a:spcPts val="0"/>
              </a:spcAft>
              <a:buClr>
                <a:schemeClr val="dk1"/>
              </a:buClr>
              <a:buSzPts val="2400"/>
              <a:buNone/>
            </a:pPr>
            <a:r>
              <a:rPr lang="en-US" sz="2400" b="1" dirty="0"/>
              <a:t>(3) 13(3/13) 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(4) 11(3/13) km/h 		</a:t>
            </a: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14. </a:t>
            </a:r>
            <a:r>
              <a:rPr lang="en-US" sz="2400" b="1" dirty="0"/>
              <a:t>A person divides his total route of a journey into three equal parts and decides to travel the three parts with speeds of 20, 15, and 10 km/</a:t>
            </a:r>
            <a:r>
              <a:rPr lang="en-US" sz="2400" b="1" dirty="0" err="1"/>
              <a:t>hr</a:t>
            </a:r>
            <a:r>
              <a:rPr lang="en-US" sz="2400" b="1" dirty="0"/>
              <a:t>, respectively. Find his average speed during the whole journey.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13(11/13) 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11(11/13) km/h 		</a:t>
            </a:r>
          </a:p>
          <a:p>
            <a:pPr marL="0" lvl="0" indent="0" algn="just" rtl="0">
              <a:lnSpc>
                <a:spcPct val="90000"/>
              </a:lnSpc>
              <a:spcBef>
                <a:spcPts val="1000"/>
              </a:spcBef>
              <a:spcAft>
                <a:spcPts val="0"/>
              </a:spcAft>
              <a:buClr>
                <a:schemeClr val="dk1"/>
              </a:buClr>
              <a:buSzPts val="2400"/>
              <a:buNone/>
            </a:pPr>
            <a:r>
              <a:rPr lang="en-US" sz="2400" b="1" dirty="0"/>
              <a:t>(3) 13(3/13) 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(4) 11(3/13) km/h 		</a:t>
            </a: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2217815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15. </a:t>
            </a:r>
            <a:r>
              <a:rPr lang="en-US" sz="2400" b="1" dirty="0"/>
              <a:t>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t>(2) 6.4km/h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204952" y="562709"/>
            <a:ext cx="11733048" cy="58538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15. </a:t>
            </a:r>
            <a:r>
              <a:rPr lang="en-US" sz="2400" b="1" dirty="0"/>
              <a:t>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6.4km/h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443180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204952" y="602901"/>
            <a:ext cx="11733048" cy="581366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a:lnSpc>
                <a:spcPct val="90000"/>
              </a:lnSpc>
              <a:spcBef>
                <a:spcPts val="1000"/>
              </a:spcBef>
              <a:buClr>
                <a:schemeClr val="dk1"/>
              </a:buClr>
              <a:buSzPts val="2400"/>
            </a:pPr>
            <a:r>
              <a:rPr lang="en-US" sz="2400" b="1" dirty="0">
                <a:latin typeface="Arial Black" panose="020B0A04020102020204" pitchFamily="34" charset="0"/>
                <a:sym typeface="Arial Black"/>
              </a:rPr>
              <a:t>Q </a:t>
            </a:r>
            <a:r>
              <a:rPr lang="en-US" sz="2400" b="1" dirty="0">
                <a:latin typeface="Arial Black" panose="020B0A04020102020204" pitchFamily="34" charset="0"/>
              </a:rPr>
              <a:t>16. </a:t>
            </a:r>
            <a:r>
              <a:rPr lang="en-US" sz="2400" b="1" dirty="0"/>
              <a:t>A person runs the first </a:t>
            </a:r>
            <a:r>
              <a:rPr lang="en-GB" sz="2400" b="1" dirty="0"/>
              <a:t>1/4 of the distance at a speed of 8 km/h, the next 3/5 at a speed of 6 km/h, and the remaining distance at a speed of 10 km/h</a:t>
            </a:r>
            <a:r>
              <a:rPr lang="en-US" sz="2400" b="1" dirty="0"/>
              <a:t>. Find his average speed: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17km/h 		</a:t>
            </a:r>
          </a:p>
          <a:p>
            <a:pPr marL="0" lvl="0" indent="0" algn="just" rtl="0">
              <a:lnSpc>
                <a:spcPct val="90000"/>
              </a:lnSpc>
              <a:spcBef>
                <a:spcPts val="1000"/>
              </a:spcBef>
              <a:spcAft>
                <a:spcPts val="0"/>
              </a:spcAft>
              <a:buClr>
                <a:schemeClr val="dk1"/>
              </a:buClr>
              <a:buSzPts val="2400"/>
              <a:buNone/>
            </a:pPr>
            <a:r>
              <a:rPr lang="en-US" sz="2400" b="1" dirty="0"/>
              <a:t>(2) 17.87km/h 	</a:t>
            </a:r>
          </a:p>
          <a:p>
            <a:pPr marL="0" lvl="0" indent="0" algn="just" rtl="0">
              <a:lnSpc>
                <a:spcPct val="90000"/>
              </a:lnSpc>
              <a:spcBef>
                <a:spcPts val="1000"/>
              </a:spcBef>
              <a:spcAft>
                <a:spcPts val="0"/>
              </a:spcAft>
              <a:buClr>
                <a:schemeClr val="dk1"/>
              </a:buClr>
              <a:buSzPts val="2400"/>
              <a:buNone/>
            </a:pPr>
            <a:r>
              <a:rPr lang="en-US" sz="2400" b="1" dirty="0"/>
              <a:t>(3) 17.78km/h 	</a:t>
            </a:r>
          </a:p>
          <a:p>
            <a:pPr marL="0" lvl="0" indent="0" algn="just" rtl="0">
              <a:lnSpc>
                <a:spcPct val="90000"/>
              </a:lnSpc>
              <a:spcBef>
                <a:spcPts val="1000"/>
              </a:spcBef>
              <a:spcAft>
                <a:spcPts val="0"/>
              </a:spcAft>
              <a:buClr>
                <a:schemeClr val="dk1"/>
              </a:buClr>
              <a:buSzPts val="2400"/>
              <a:buNone/>
            </a:pPr>
            <a:r>
              <a:rPr lang="en-US" sz="2400" b="1" dirty="0"/>
              <a:t>(4) 18.5km/h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6(98/117)km/h</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FCBAD0-3696-98F7-A0D5-1BABB0951B1D}"/>
                  </a:ext>
                </a:extLst>
              </p:cNvPr>
              <p:cNvSpPr txBox="1"/>
              <p:nvPr/>
            </p:nvSpPr>
            <p:spPr>
              <a:xfrm>
                <a:off x="835742" y="861750"/>
                <a:ext cx="11208775" cy="5337423"/>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𝑺𝒖𝒎</m:t>
                      </m:r>
                      <m:r>
                        <a:rPr lang="en-US" sz="2400" b="1" i="1" dirty="0" smtClean="0">
                          <a:latin typeface="Cambria Math" panose="02040503050406030204" pitchFamily="18" charset="0"/>
                        </a:rPr>
                        <m:t> = </m:t>
                      </m:r>
                      <m:r>
                        <a:rPr lang="en-US" sz="2400" b="1" i="1" dirty="0">
                          <a:latin typeface="Cambria Math" panose="02040503050406030204" pitchFamily="18" charset="0"/>
                        </a:rPr>
                        <m:t>𝑨𝒗𝒆𝒓𝒂𝒈𝒆</m:t>
                      </m:r>
                      <m:r>
                        <a:rPr lang="en-US" sz="2400" b="1" i="1" dirty="0">
                          <a:latin typeface="Cambria Math" panose="02040503050406030204" pitchFamily="18" charset="0"/>
                        </a:rPr>
                        <m:t> × </m:t>
                      </m:r>
                      <m:r>
                        <a:rPr lang="en-US" sz="2400" b="1" i="1" dirty="0" smtClean="0">
                          <a:latin typeface="Cambria Math" panose="02040503050406030204" pitchFamily="18" charset="0"/>
                        </a:rPr>
                        <m:t>𝑵𝒐</m:t>
                      </m:r>
                      <m:r>
                        <a:rPr lang="en-US" sz="2400" b="1" i="1" dirty="0" smtClean="0">
                          <a:latin typeface="Cambria Math" panose="02040503050406030204" pitchFamily="18" charset="0"/>
                        </a:rPr>
                        <m:t>. </m:t>
                      </m:r>
                      <m:r>
                        <a:rPr lang="en-US" sz="2400" b="1" i="1" dirty="0" smtClean="0">
                          <a:latin typeface="Cambria Math" panose="02040503050406030204" pitchFamily="18" charset="0"/>
                        </a:rPr>
                        <m:t>𝒐𝒇</m:t>
                      </m:r>
                      <m:r>
                        <a:rPr lang="en-US" sz="2400" b="1" i="1" dirty="0" smtClean="0">
                          <a:latin typeface="Cambria Math" panose="02040503050406030204" pitchFamily="18" charset="0"/>
                        </a:rPr>
                        <m:t> </m:t>
                      </m:r>
                      <m:r>
                        <a:rPr lang="en-US" sz="2400" b="1" i="1" dirty="0" smtClean="0">
                          <a:latin typeface="Cambria Math" panose="02040503050406030204" pitchFamily="18" charset="0"/>
                        </a:rPr>
                        <m:t>𝒅𝒂𝒕𝒂</m:t>
                      </m:r>
                    </m:oMath>
                  </m:oMathPara>
                </a14:m>
                <a:endParaRPr lang="en-IN" sz="2400" b="1" i="1" dirty="0"/>
              </a:p>
              <a:p>
                <a:pPr lvl="0">
                  <a:lnSpc>
                    <a:spcPct val="150000"/>
                  </a:lnSpc>
                </a:pPr>
                <a:r>
                  <a:rPr lang="en-US" sz="2400" dirty="0"/>
                  <a:t>When a person travels two equal distances at different speeds </a:t>
                </a:r>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𝑘𝑚</m:t>
                    </m:r>
                    <m:r>
                      <a:rPr lang="en-US" sz="2400" i="1">
                        <a:latin typeface="Cambria Math" panose="02040503050406030204" pitchFamily="18" charset="0"/>
                      </a:rPr>
                      <m:t>/</m:t>
                    </m:r>
                    <m:r>
                      <a:rPr lang="en-US" sz="2400" i="1">
                        <a:latin typeface="Cambria Math" panose="02040503050406030204" pitchFamily="18" charset="0"/>
                      </a:rPr>
                      <m:t>h𝑟</m:t>
                    </m:r>
                  </m:oMath>
                </a14:m>
                <a:r>
                  <a:rPr lang="en-US" sz="2400" dirty="0"/>
                  <a:t> &amp;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𝑘𝑚</m:t>
                    </m:r>
                    <m:r>
                      <a:rPr lang="en-US" sz="2400" i="1">
                        <a:latin typeface="Cambria Math" panose="02040503050406030204" pitchFamily="18" charset="0"/>
                      </a:rPr>
                      <m:t>/</m:t>
                    </m:r>
                    <m:r>
                      <a:rPr lang="en-US" sz="2400" i="1">
                        <a:latin typeface="Cambria Math" panose="02040503050406030204" pitchFamily="18" charset="0"/>
                      </a:rPr>
                      <m:t>h𝑟</m:t>
                    </m:r>
                  </m:oMath>
                </a14:m>
                <a:r>
                  <a:rPr lang="en-US" sz="2400" dirty="0"/>
                  <a:t>, then find the avg. speed is-</a:t>
                </a:r>
                <a:r>
                  <a:rPr lang="en-IN" sz="2400" dirty="0"/>
                  <a:t> </a:t>
                </a:r>
                <a:r>
                  <a:rPr lang="en-US" sz="2400" dirty="0"/>
                  <a:t> </a:t>
                </a:r>
                <a14:m>
                  <m:oMath xmlns:m="http://schemas.openxmlformats.org/officeDocument/2006/math">
                    <m:f>
                      <m:fPr>
                        <m:ctrlPr>
                          <a:rPr lang="en-IN" sz="2400" b="1" i="1">
                            <a:latin typeface="Cambria Math" panose="02040503050406030204" pitchFamily="18" charset="0"/>
                          </a:rPr>
                        </m:ctrlPr>
                      </m:fPr>
                      <m:num>
                        <m:r>
                          <a:rPr lang="en-US" sz="2400" b="1" i="1">
                            <a:latin typeface="Cambria Math" panose="02040503050406030204" pitchFamily="18" charset="0"/>
                          </a:rPr>
                          <m:t>𝟐</m:t>
                        </m:r>
                        <m:r>
                          <a:rPr lang="en-US" sz="2400" b="1" i="1">
                            <a:latin typeface="Cambria Math" panose="02040503050406030204" pitchFamily="18" charset="0"/>
                          </a:rPr>
                          <m:t>𝒙𝒚</m:t>
                        </m:r>
                      </m:num>
                      <m:den>
                        <m:r>
                          <a:rPr lang="en-US" sz="2400" b="1" i="1">
                            <a:latin typeface="Cambria Math" panose="02040503050406030204" pitchFamily="18" charset="0"/>
                          </a:rPr>
                          <m:t>𝒙</m:t>
                        </m:r>
                        <m:r>
                          <a:rPr lang="en-US" sz="2400" b="1" i="1">
                            <a:latin typeface="Cambria Math" panose="02040503050406030204" pitchFamily="18" charset="0"/>
                          </a:rPr>
                          <m:t>+</m:t>
                        </m:r>
                        <m:r>
                          <a:rPr lang="en-US" sz="2400" b="1" i="1">
                            <a:latin typeface="Cambria Math" panose="02040503050406030204" pitchFamily="18" charset="0"/>
                          </a:rPr>
                          <m:t>𝒚</m:t>
                        </m:r>
                      </m:den>
                    </m:f>
                  </m:oMath>
                </a14:m>
                <a:r>
                  <a:rPr lang="en-US" sz="2400" b="1" dirty="0"/>
                  <a:t>.</a:t>
                </a:r>
                <a:endParaRPr lang="en-IN" sz="2400" b="1" dirty="0"/>
              </a:p>
              <a:p>
                <a:pPr lvl="0">
                  <a:lnSpc>
                    <a:spcPct val="150000"/>
                  </a:lnSpc>
                </a:pPr>
                <a:r>
                  <a:rPr lang="en-US" sz="2400" dirty="0"/>
                  <a:t>When a person travels two difference distances at a different speed, then find the avg. speed is- 			</a:t>
                </a:r>
                <a14:m>
                  <m:oMath xmlns:m="http://schemas.openxmlformats.org/officeDocument/2006/math">
                    <m:r>
                      <a:rPr lang="en-US" sz="2400" i="1">
                        <a:latin typeface="Cambria Math" panose="02040503050406030204" pitchFamily="18" charset="0"/>
                      </a:rPr>
                      <m:t> </m:t>
                    </m:r>
                    <m:f>
                      <m:fPr>
                        <m:ctrlPr>
                          <a:rPr lang="en-IN" sz="2400" b="1" i="1">
                            <a:latin typeface="Cambria Math" panose="02040503050406030204" pitchFamily="18" charset="0"/>
                          </a:rPr>
                        </m:ctrlPr>
                      </m:fPr>
                      <m:num>
                        <m:r>
                          <a:rPr lang="en-US" sz="2400" b="1" i="1">
                            <a:latin typeface="Cambria Math" panose="02040503050406030204" pitchFamily="18" charset="0"/>
                          </a:rPr>
                          <m:t>𝑻𝒐𝒕𝒂𝒍</m:t>
                        </m:r>
                        <m:r>
                          <a:rPr lang="en-US" sz="2400" b="1" i="1">
                            <a:latin typeface="Cambria Math" panose="02040503050406030204" pitchFamily="18" charset="0"/>
                          </a:rPr>
                          <m:t> </m:t>
                        </m:r>
                        <m:r>
                          <a:rPr lang="en-US" sz="2400" b="1" i="1">
                            <a:latin typeface="Cambria Math" panose="02040503050406030204" pitchFamily="18" charset="0"/>
                          </a:rPr>
                          <m:t>𝒅𝒊𝒔𝒕𝒂𝒏𝒄𝒆</m:t>
                        </m:r>
                      </m:num>
                      <m:den>
                        <m:r>
                          <a:rPr lang="en-US" sz="2400" b="1" i="1">
                            <a:latin typeface="Cambria Math" panose="02040503050406030204" pitchFamily="18" charset="0"/>
                          </a:rPr>
                          <m:t>𝑻𝒐𝒕𝒂𝒍</m:t>
                        </m:r>
                        <m:r>
                          <a:rPr lang="en-US" sz="2400" b="1" i="1">
                            <a:latin typeface="Cambria Math" panose="02040503050406030204" pitchFamily="18" charset="0"/>
                          </a:rPr>
                          <m:t> </m:t>
                        </m:r>
                        <m:r>
                          <a:rPr lang="en-US" sz="2400" b="1" i="1">
                            <a:latin typeface="Cambria Math" panose="02040503050406030204" pitchFamily="18" charset="0"/>
                          </a:rPr>
                          <m:t>𝒕𝒊𝒎𝒆</m:t>
                        </m:r>
                      </m:den>
                    </m:f>
                  </m:oMath>
                </a14:m>
                <a:endParaRPr lang="en-IN" sz="2400" b="1" dirty="0"/>
              </a:p>
              <a:p>
                <a:pPr lvl="0">
                  <a:lnSpc>
                    <a:spcPct val="150000"/>
                  </a:lnSpc>
                </a:pPr>
                <a:r>
                  <a:rPr lang="en-US" sz="2400" dirty="0"/>
                  <a:t>If a person travels three equal distances at a speed of </a:t>
                </a:r>
                <a14:m>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𝑘𝑚</m:t>
                    </m:r>
                    <m:r>
                      <a:rPr lang="en-US" sz="2400" i="1">
                        <a:latin typeface="Cambria Math" panose="02040503050406030204" pitchFamily="18" charset="0"/>
                      </a:rPr>
                      <m:t>/</m:t>
                    </m:r>
                    <m:r>
                      <a:rPr lang="en-US" sz="2400" i="1">
                        <a:latin typeface="Cambria Math" panose="02040503050406030204" pitchFamily="18" charset="0"/>
                      </a:rPr>
                      <m:t>h𝑟</m:t>
                    </m:r>
                  </m:oMath>
                </a14:m>
                <a:r>
                  <a:rPr lang="en-US" sz="2400" dirty="0"/>
                  <a:t>,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𝑘𝑚</m:t>
                    </m:r>
                    <m:r>
                      <a:rPr lang="en-US" sz="2400" i="1">
                        <a:latin typeface="Cambria Math" panose="02040503050406030204" pitchFamily="18" charset="0"/>
                      </a:rPr>
                      <m:t>/</m:t>
                    </m:r>
                    <m:r>
                      <a:rPr lang="en-US" sz="2400" i="1">
                        <a:latin typeface="Cambria Math" panose="02040503050406030204" pitchFamily="18" charset="0"/>
                      </a:rPr>
                      <m:t>h𝑟</m:t>
                    </m:r>
                  </m:oMath>
                </a14:m>
                <a:r>
                  <a:rPr lang="en-US" sz="2400" dirty="0"/>
                  <a:t> &amp; </a:t>
                </a:r>
                <a14:m>
                  <m:oMath xmlns:m="http://schemas.openxmlformats.org/officeDocument/2006/math">
                    <m:r>
                      <a:rPr lang="en-US" sz="2400" i="1">
                        <a:latin typeface="Cambria Math" panose="02040503050406030204" pitchFamily="18" charset="0"/>
                      </a:rPr>
                      <m:t>𝑧</m:t>
                    </m:r>
                    <m:r>
                      <a:rPr lang="en-US" sz="2400" i="1">
                        <a:latin typeface="Cambria Math" panose="02040503050406030204" pitchFamily="18" charset="0"/>
                      </a:rPr>
                      <m:t> </m:t>
                    </m:r>
                    <m:r>
                      <a:rPr lang="en-US" sz="2400" i="1">
                        <a:latin typeface="Cambria Math" panose="02040503050406030204" pitchFamily="18" charset="0"/>
                      </a:rPr>
                      <m:t>𝑘𝑚</m:t>
                    </m:r>
                    <m:r>
                      <a:rPr lang="en-US" sz="2400" i="1">
                        <a:latin typeface="Cambria Math" panose="02040503050406030204" pitchFamily="18" charset="0"/>
                      </a:rPr>
                      <m:t>/</m:t>
                    </m:r>
                    <m:r>
                      <a:rPr lang="en-US" sz="2400" i="1">
                        <a:latin typeface="Cambria Math" panose="02040503050406030204" pitchFamily="18" charset="0"/>
                      </a:rPr>
                      <m:t>h𝑟</m:t>
                    </m:r>
                  </m:oMath>
                </a14:m>
                <a:r>
                  <a:rPr lang="en-US" sz="2400" dirty="0"/>
                  <a:t> respectively, then the avg. speed during whole journey is-</a:t>
                </a:r>
              </a:p>
              <a:p>
                <a:pPr lvl="0">
                  <a:lnSpc>
                    <a:spcPct val="150000"/>
                  </a:lnSpc>
                </a:pPr>
                <a:r>
                  <a:rPr lang="en-US" sz="2400" dirty="0"/>
                  <a:t>					</a:t>
                </a:r>
                <a:r>
                  <a:rPr lang="en-US" sz="2400" b="1" dirty="0"/>
                  <a:t>   </a:t>
                </a:r>
                <a:r>
                  <a:rPr lang="en-IN" sz="2400" b="1" dirty="0"/>
                  <a:t> </a:t>
                </a:r>
                <a14:m>
                  <m:oMath xmlns:m="http://schemas.openxmlformats.org/officeDocument/2006/math">
                    <m:f>
                      <m:fPr>
                        <m:ctrlPr>
                          <a:rPr lang="en-IN" sz="2400" b="1" i="1">
                            <a:latin typeface="Cambria Math" panose="02040503050406030204" pitchFamily="18" charset="0"/>
                          </a:rPr>
                        </m:ctrlPr>
                      </m:fPr>
                      <m:num>
                        <m:r>
                          <a:rPr lang="en-US" sz="2400" b="1" i="1">
                            <a:latin typeface="Cambria Math" panose="02040503050406030204" pitchFamily="18" charset="0"/>
                          </a:rPr>
                          <m:t>𝟑</m:t>
                        </m:r>
                        <m:r>
                          <a:rPr lang="en-US" sz="2400" b="1" i="1">
                            <a:latin typeface="Cambria Math" panose="02040503050406030204" pitchFamily="18" charset="0"/>
                          </a:rPr>
                          <m:t>𝒙𝒚𝒛</m:t>
                        </m:r>
                      </m:num>
                      <m:den>
                        <m:r>
                          <a:rPr lang="en-US" sz="2400" b="1" i="1">
                            <a:latin typeface="Cambria Math" panose="02040503050406030204" pitchFamily="18" charset="0"/>
                          </a:rPr>
                          <m:t>𝒙𝒚</m:t>
                        </m:r>
                        <m:r>
                          <a:rPr lang="en-US" sz="2400" b="1" i="1">
                            <a:latin typeface="Cambria Math" panose="02040503050406030204" pitchFamily="18" charset="0"/>
                          </a:rPr>
                          <m:t>+</m:t>
                        </m:r>
                        <m:r>
                          <a:rPr lang="en-US" sz="2400" b="1" i="1">
                            <a:latin typeface="Cambria Math" panose="02040503050406030204" pitchFamily="18" charset="0"/>
                          </a:rPr>
                          <m:t>𝒚𝒛</m:t>
                        </m:r>
                        <m:r>
                          <a:rPr lang="en-US" sz="2400" b="1" i="1">
                            <a:latin typeface="Cambria Math" panose="02040503050406030204" pitchFamily="18" charset="0"/>
                          </a:rPr>
                          <m:t>+</m:t>
                        </m:r>
                        <m:r>
                          <a:rPr lang="en-US" sz="2400" b="1" i="1">
                            <a:latin typeface="Cambria Math" panose="02040503050406030204" pitchFamily="18" charset="0"/>
                          </a:rPr>
                          <m:t>𝒛𝒙</m:t>
                        </m:r>
                      </m:den>
                    </m:f>
                  </m:oMath>
                </a14:m>
                <a:endParaRPr lang="en-IN" sz="2400" b="1" dirty="0"/>
              </a:p>
            </p:txBody>
          </p:sp>
        </mc:Choice>
        <mc:Fallback xmlns="">
          <p:sp>
            <p:nvSpPr>
              <p:cNvPr id="2" name="TextBox 1">
                <a:extLst>
                  <a:ext uri="{FF2B5EF4-FFF2-40B4-BE49-F238E27FC236}">
                    <a16:creationId xmlns:a16="http://schemas.microsoft.com/office/drawing/2014/main" id="{4AFCBAD0-3696-98F7-A0D5-1BABB0951B1D}"/>
                  </a:ext>
                </a:extLst>
              </p:cNvPr>
              <p:cNvSpPr txBox="1">
                <a:spLocks noRot="1" noChangeAspect="1" noMove="1" noResize="1" noEditPoints="1" noAdjustHandles="1" noChangeArrowheads="1" noChangeShapeType="1" noTextEdit="1"/>
              </p:cNvSpPr>
              <p:nvPr/>
            </p:nvSpPr>
            <p:spPr>
              <a:xfrm>
                <a:off x="835742" y="861750"/>
                <a:ext cx="11208775" cy="5337423"/>
              </a:xfrm>
              <a:prstGeom prst="rect">
                <a:avLst/>
              </a:prstGeom>
              <a:blipFill>
                <a:blip r:embed="rId3"/>
                <a:stretch>
                  <a:fillRect l="-816" r="-924"/>
                </a:stretch>
              </a:blipFill>
            </p:spPr>
            <p:txBody>
              <a:bodyPr/>
              <a:lstStyle/>
              <a:p>
                <a:r>
                  <a:rPr lang="en-IN">
                    <a:noFill/>
                  </a:rPr>
                  <a:t> </a:t>
                </a:r>
              </a:p>
            </p:txBody>
          </p:sp>
        </mc:Fallback>
      </mc:AlternateContent>
    </p:spTree>
    <p:extLst>
      <p:ext uri="{BB962C8B-B14F-4D97-AF65-F5344CB8AC3E}">
        <p14:creationId xmlns:p14="http://schemas.microsoft.com/office/powerpoint/2010/main" val="4000009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a:lnSpc>
                <a:spcPct val="90000"/>
              </a:lnSpc>
              <a:spcBef>
                <a:spcPts val="1000"/>
              </a:spcBef>
              <a:buClr>
                <a:schemeClr val="dk1"/>
              </a:buClr>
              <a:buSzPts val="2400"/>
            </a:pPr>
            <a:r>
              <a:rPr lang="en-US" sz="2400" b="1" dirty="0">
                <a:latin typeface="Arial Black" panose="020B0A04020102020204" pitchFamily="34" charset="0"/>
                <a:sym typeface="Arial Black"/>
              </a:rPr>
              <a:t>Q </a:t>
            </a:r>
            <a:r>
              <a:rPr lang="en-US" sz="2400" b="1" dirty="0">
                <a:latin typeface="Arial Black" panose="020B0A04020102020204" pitchFamily="34" charset="0"/>
              </a:rPr>
              <a:t>16. </a:t>
            </a:r>
            <a:r>
              <a:rPr lang="en-US" sz="2400" b="1" dirty="0"/>
              <a:t>A person runs the first </a:t>
            </a:r>
            <a:r>
              <a:rPr lang="en-GB" sz="2400" b="1" dirty="0"/>
              <a:t>1/4 of the distance at a speed of 8 km/h, the next 3/5 at a speed of 6 km/h, and the remaining distance at a speed of 10 km/h</a:t>
            </a:r>
            <a:r>
              <a:rPr lang="en-US" sz="2400" b="1" dirty="0"/>
              <a:t>. Find his average speed: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17km/h 		</a:t>
            </a:r>
          </a:p>
          <a:p>
            <a:pPr marL="0" lvl="0" indent="0" algn="just" rtl="0">
              <a:lnSpc>
                <a:spcPct val="90000"/>
              </a:lnSpc>
              <a:spcBef>
                <a:spcPts val="1000"/>
              </a:spcBef>
              <a:spcAft>
                <a:spcPts val="0"/>
              </a:spcAft>
              <a:buClr>
                <a:schemeClr val="dk1"/>
              </a:buClr>
              <a:buSzPts val="2400"/>
              <a:buNone/>
            </a:pPr>
            <a:r>
              <a:rPr lang="en-US" sz="2400" b="1" dirty="0"/>
              <a:t>(2) 17.87km/h 	</a:t>
            </a:r>
          </a:p>
          <a:p>
            <a:pPr marL="0" lvl="0" indent="0" algn="just" rtl="0">
              <a:lnSpc>
                <a:spcPct val="90000"/>
              </a:lnSpc>
              <a:spcBef>
                <a:spcPts val="1000"/>
              </a:spcBef>
              <a:spcAft>
                <a:spcPts val="0"/>
              </a:spcAft>
              <a:buClr>
                <a:schemeClr val="dk1"/>
              </a:buClr>
              <a:buSzPts val="2400"/>
              <a:buNone/>
            </a:pPr>
            <a:r>
              <a:rPr lang="en-US" sz="2400" b="1" dirty="0"/>
              <a:t>(3) 17.78km/h 	</a:t>
            </a:r>
          </a:p>
          <a:p>
            <a:pPr marL="0" lvl="0" indent="0" algn="just" rtl="0">
              <a:lnSpc>
                <a:spcPct val="90000"/>
              </a:lnSpc>
              <a:spcBef>
                <a:spcPts val="1000"/>
              </a:spcBef>
              <a:spcAft>
                <a:spcPts val="0"/>
              </a:spcAft>
              <a:buClr>
                <a:schemeClr val="dk1"/>
              </a:buClr>
              <a:buSzPts val="2400"/>
              <a:buNone/>
            </a:pPr>
            <a:r>
              <a:rPr lang="en-US" sz="2400" b="1" dirty="0"/>
              <a:t>(4) 18.5km/h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solidFill>
                  <a:srgbClr val="FF0000"/>
                </a:solidFill>
              </a:rPr>
              <a:t>(5) 6(98/117)km/h</a:t>
            </a:r>
            <a:r>
              <a:rPr lang="en-US" sz="2400" b="1" dirty="0">
                <a:solidFill>
                  <a:srgbClr val="FF0000"/>
                </a:solidFill>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1621082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204952" y="562709"/>
            <a:ext cx="11733048" cy="58538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17. </a:t>
            </a:r>
            <a:r>
              <a:rPr lang="en-US" sz="2400" b="1" dirty="0"/>
              <a:t>The average salary of the entire staff in an office is Rs. 130 per month. The average salary of officers is Rs. 540 and that of non-officers is Rs. 114. If the number of officers is 16, find the number of non-officers in the office: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140 	</a:t>
            </a:r>
          </a:p>
          <a:p>
            <a:pPr marL="0" lvl="0" indent="0" algn="just" rtl="0">
              <a:lnSpc>
                <a:spcPct val="90000"/>
              </a:lnSpc>
              <a:spcBef>
                <a:spcPts val="1000"/>
              </a:spcBef>
              <a:spcAft>
                <a:spcPts val="0"/>
              </a:spcAft>
              <a:buClr>
                <a:schemeClr val="dk1"/>
              </a:buClr>
              <a:buSzPts val="2400"/>
              <a:buNone/>
            </a:pPr>
            <a:r>
              <a:rPr lang="en-US" sz="2400" b="1" dirty="0"/>
              <a:t>(2) 410 	</a:t>
            </a:r>
          </a:p>
          <a:p>
            <a:pPr marL="0" lvl="0" indent="0" algn="just" rtl="0">
              <a:lnSpc>
                <a:spcPct val="90000"/>
              </a:lnSpc>
              <a:spcBef>
                <a:spcPts val="1000"/>
              </a:spcBef>
              <a:spcAft>
                <a:spcPts val="0"/>
              </a:spcAft>
              <a:buClr>
                <a:schemeClr val="dk1"/>
              </a:buClr>
              <a:buSzPts val="2400"/>
              <a:buNone/>
            </a:pPr>
            <a:r>
              <a:rPr lang="en-US" sz="2400" b="1" dirty="0"/>
              <a:t>(3) 510 	</a:t>
            </a:r>
          </a:p>
          <a:p>
            <a:pPr marL="0" lvl="0" indent="0" algn="just" rtl="0">
              <a:lnSpc>
                <a:spcPct val="90000"/>
              </a:lnSpc>
              <a:spcBef>
                <a:spcPts val="1000"/>
              </a:spcBef>
              <a:spcAft>
                <a:spcPts val="0"/>
              </a:spcAft>
              <a:buClr>
                <a:schemeClr val="dk1"/>
              </a:buClr>
              <a:buSzPts val="2400"/>
              <a:buNone/>
            </a:pPr>
            <a:r>
              <a:rPr lang="en-US" sz="2400" b="1" dirty="0"/>
              <a:t>(4) 150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D0E7810F-186B-3A90-F1FC-FDABDEC8BF7C}"/>
            </a:ext>
          </a:extLst>
        </p:cNvPr>
        <p:cNvGrpSpPr/>
        <p:nvPr/>
      </p:nvGrpSpPr>
      <p:grpSpPr>
        <a:xfrm>
          <a:off x="0" y="0"/>
          <a:ext cx="0" cy="0"/>
          <a:chOff x="0" y="0"/>
          <a:chExt cx="0" cy="0"/>
        </a:xfrm>
      </p:grpSpPr>
      <p:sp>
        <p:nvSpPr>
          <p:cNvPr id="229" name="Google Shape;229;p22">
            <a:extLst>
              <a:ext uri="{FF2B5EF4-FFF2-40B4-BE49-F238E27FC236}">
                <a16:creationId xmlns:a16="http://schemas.microsoft.com/office/drawing/2014/main" id="{F692537E-5FF4-0CB8-C2F6-64D5C726594B}"/>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a:extLst>
              <a:ext uri="{FF2B5EF4-FFF2-40B4-BE49-F238E27FC236}">
                <a16:creationId xmlns:a16="http://schemas.microsoft.com/office/drawing/2014/main" id="{0C7C4870-3CFB-1A26-B513-DFCF649B6440}"/>
              </a:ext>
            </a:extLst>
          </p:cNvPr>
          <p:cNvSpPr txBox="1">
            <a:spLocks noGrp="1"/>
          </p:cNvSpPr>
          <p:nvPr>
            <p:ph type="body" idx="4294967295"/>
          </p:nvPr>
        </p:nvSpPr>
        <p:spPr>
          <a:xfrm>
            <a:off x="204952" y="562709"/>
            <a:ext cx="11733048" cy="58538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17. </a:t>
            </a:r>
            <a:r>
              <a:rPr lang="en-US" sz="2400" b="1" dirty="0"/>
              <a:t>The average salary of the entire staff in an office is Rs. 130 per month. The average salary of officers is Rs. 540 and that of non-officers is Rs. 114. If the number of officers is 16, find the number of non-officers in the office: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140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410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510 	</a:t>
            </a:r>
          </a:p>
          <a:p>
            <a:pPr marL="0" lvl="0" indent="0" algn="just" rtl="0">
              <a:lnSpc>
                <a:spcPct val="90000"/>
              </a:lnSpc>
              <a:spcBef>
                <a:spcPts val="1000"/>
              </a:spcBef>
              <a:spcAft>
                <a:spcPts val="0"/>
              </a:spcAft>
              <a:buClr>
                <a:schemeClr val="dk1"/>
              </a:buClr>
              <a:buSzPts val="2400"/>
              <a:buNone/>
            </a:pPr>
            <a:r>
              <a:rPr lang="en-US" sz="2400" b="1" dirty="0"/>
              <a:t>(4) 150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848952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18. </a:t>
            </a:r>
            <a:r>
              <a:rPr lang="en-US" sz="2400" b="1" dirty="0"/>
              <a:t>There were 42 students in a hostel. If the number of students increases by 7, the expenses of the mess increase by Rs. 32.5 per day while the average expenditure per head diminishes by Rs. 1.5.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636 	</a:t>
            </a:r>
          </a:p>
          <a:p>
            <a:pPr marL="0" lvl="0" indent="0" algn="just" rtl="0">
              <a:lnSpc>
                <a:spcPct val="90000"/>
              </a:lnSpc>
              <a:spcBef>
                <a:spcPts val="1000"/>
              </a:spcBef>
              <a:spcAft>
                <a:spcPts val="0"/>
              </a:spcAft>
              <a:buClr>
                <a:schemeClr val="dk1"/>
              </a:buClr>
              <a:buSzPts val="2400"/>
              <a:buNone/>
            </a:pPr>
            <a:r>
              <a:rPr lang="en-US" sz="2400" b="1" dirty="0"/>
              <a:t>(2) 536 	</a:t>
            </a:r>
          </a:p>
          <a:p>
            <a:pPr marL="0" lvl="0" indent="0" algn="just" rtl="0">
              <a:lnSpc>
                <a:spcPct val="90000"/>
              </a:lnSpc>
              <a:spcBef>
                <a:spcPts val="1000"/>
              </a:spcBef>
              <a:spcAft>
                <a:spcPts val="0"/>
              </a:spcAft>
              <a:buClr>
                <a:schemeClr val="dk1"/>
              </a:buClr>
              <a:buSzPts val="2400"/>
              <a:buNone/>
            </a:pPr>
            <a:r>
              <a:rPr lang="en-US" sz="2400" b="1" dirty="0"/>
              <a:t>(3) 630 	</a:t>
            </a:r>
          </a:p>
          <a:p>
            <a:pPr marL="0" lvl="0" indent="0" algn="just" rtl="0">
              <a:lnSpc>
                <a:spcPct val="90000"/>
              </a:lnSpc>
              <a:spcBef>
                <a:spcPts val="1000"/>
              </a:spcBef>
              <a:spcAft>
                <a:spcPts val="0"/>
              </a:spcAft>
              <a:buClr>
                <a:schemeClr val="dk1"/>
              </a:buClr>
              <a:buSzPts val="2400"/>
              <a:buNone/>
            </a:pPr>
            <a:r>
              <a:rPr lang="en-US" sz="2400" b="1" dirty="0"/>
              <a:t>(4) 656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4">
          <a:extLst>
            <a:ext uri="{FF2B5EF4-FFF2-40B4-BE49-F238E27FC236}">
              <a16:creationId xmlns:a16="http://schemas.microsoft.com/office/drawing/2014/main" id="{28D9D08B-6828-1AB2-9F97-2A95B374C592}"/>
            </a:ext>
          </a:extLst>
        </p:cNvPr>
        <p:cNvGrpSpPr/>
        <p:nvPr/>
      </p:nvGrpSpPr>
      <p:grpSpPr>
        <a:xfrm>
          <a:off x="0" y="0"/>
          <a:ext cx="0" cy="0"/>
          <a:chOff x="0" y="0"/>
          <a:chExt cx="0" cy="0"/>
        </a:xfrm>
      </p:grpSpPr>
      <p:sp>
        <p:nvSpPr>
          <p:cNvPr id="235" name="Google Shape;235;p23">
            <a:extLst>
              <a:ext uri="{FF2B5EF4-FFF2-40B4-BE49-F238E27FC236}">
                <a16:creationId xmlns:a16="http://schemas.microsoft.com/office/drawing/2014/main" id="{B0FFA34D-DF80-7E84-CCF3-18FA021BFFA7}"/>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a:extLst>
              <a:ext uri="{FF2B5EF4-FFF2-40B4-BE49-F238E27FC236}">
                <a16:creationId xmlns:a16="http://schemas.microsoft.com/office/drawing/2014/main" id="{2CB79706-250B-A980-5120-145E386E0A3B}"/>
              </a:ext>
            </a:extLst>
          </p:cNvPr>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18. </a:t>
            </a:r>
            <a:r>
              <a:rPr lang="en-US" sz="2400" b="1" dirty="0"/>
              <a:t>There were 42 students in a hostel. If the number of students increases by 7, the expenses of the mess increase by Rs. 32.5 per day while the average expenditure per head diminishes by Rs. 1.5.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solidFill>
                  <a:srgbClr val="FF0000"/>
                </a:solidFill>
              </a:rPr>
              <a:t>636</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536 	</a:t>
            </a:r>
          </a:p>
          <a:p>
            <a:pPr marL="0" lvl="0" indent="0" algn="just" rtl="0">
              <a:lnSpc>
                <a:spcPct val="90000"/>
              </a:lnSpc>
              <a:spcBef>
                <a:spcPts val="1000"/>
              </a:spcBef>
              <a:spcAft>
                <a:spcPts val="0"/>
              </a:spcAft>
              <a:buClr>
                <a:schemeClr val="dk1"/>
              </a:buClr>
              <a:buSzPts val="2400"/>
              <a:buNone/>
            </a:pPr>
            <a:r>
              <a:rPr lang="en-US" sz="2400" b="1" dirty="0"/>
              <a:t>(3) 630 	</a:t>
            </a:r>
          </a:p>
          <a:p>
            <a:pPr marL="0" lvl="0" indent="0" algn="just" rtl="0">
              <a:lnSpc>
                <a:spcPct val="90000"/>
              </a:lnSpc>
              <a:spcBef>
                <a:spcPts val="1000"/>
              </a:spcBef>
              <a:spcAft>
                <a:spcPts val="0"/>
              </a:spcAft>
              <a:buClr>
                <a:schemeClr val="dk1"/>
              </a:buClr>
              <a:buSzPts val="2400"/>
              <a:buNone/>
            </a:pPr>
            <a:r>
              <a:rPr lang="en-US" sz="2400" b="1" dirty="0"/>
              <a:t>(4) 656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2672703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19. </a:t>
            </a:r>
            <a:r>
              <a:rPr lang="en-US" sz="2400" b="1" dirty="0"/>
              <a:t>The average temperature on Monday, Tuesday, and Wednesday was 40°C. The average temperature on Tuesday, Wednesday, and Thursday was 41°C. If the temperature on Thursday was 42°C, what was the temperature on Monday?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39°C 	</a:t>
            </a:r>
          </a:p>
          <a:p>
            <a:pPr marL="0" lvl="0" indent="0" algn="just" rtl="0">
              <a:lnSpc>
                <a:spcPct val="90000"/>
              </a:lnSpc>
              <a:spcBef>
                <a:spcPts val="1000"/>
              </a:spcBef>
              <a:spcAft>
                <a:spcPts val="0"/>
              </a:spcAft>
              <a:buClr>
                <a:schemeClr val="dk1"/>
              </a:buClr>
              <a:buSzPts val="2400"/>
              <a:buNone/>
            </a:pPr>
            <a:r>
              <a:rPr lang="en-US" sz="2400" b="1" dirty="0"/>
              <a:t>(2) 45°C 	</a:t>
            </a:r>
          </a:p>
          <a:p>
            <a:pPr marL="0" lvl="0" indent="0" algn="just" rtl="0">
              <a:lnSpc>
                <a:spcPct val="90000"/>
              </a:lnSpc>
              <a:spcBef>
                <a:spcPts val="1000"/>
              </a:spcBef>
              <a:spcAft>
                <a:spcPts val="0"/>
              </a:spcAft>
              <a:buClr>
                <a:schemeClr val="dk1"/>
              </a:buClr>
              <a:buSzPts val="2400"/>
              <a:buNone/>
            </a:pPr>
            <a:r>
              <a:rPr lang="en-US" sz="2400" b="1" dirty="0"/>
              <a:t>(3) 44°C 	</a:t>
            </a:r>
          </a:p>
          <a:p>
            <a:pPr marL="0" lvl="0" indent="0" algn="just" rtl="0">
              <a:lnSpc>
                <a:spcPct val="90000"/>
              </a:lnSpc>
              <a:spcBef>
                <a:spcPts val="1000"/>
              </a:spcBef>
              <a:spcAft>
                <a:spcPts val="0"/>
              </a:spcAft>
              <a:buClr>
                <a:schemeClr val="dk1"/>
              </a:buClr>
              <a:buSzPts val="2400"/>
              <a:buNone/>
            </a:pPr>
            <a:r>
              <a:rPr lang="en-US" sz="2400" b="1" dirty="0"/>
              <a:t>(4) 40°C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19. </a:t>
            </a:r>
            <a:r>
              <a:rPr lang="en-US" sz="2400" b="1" dirty="0"/>
              <a:t>The average temperature on Monday, Tuesday, and Wednesday was 40°C. The average temperature on Tuesday, Wednesday, and Thursday was 41°C. If the temperature on Thursday was 42°C, what was the temperature on Monday?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39°C</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45°C 	</a:t>
            </a:r>
          </a:p>
          <a:p>
            <a:pPr marL="0" lvl="0" indent="0" algn="just" rtl="0">
              <a:lnSpc>
                <a:spcPct val="90000"/>
              </a:lnSpc>
              <a:spcBef>
                <a:spcPts val="1000"/>
              </a:spcBef>
              <a:spcAft>
                <a:spcPts val="0"/>
              </a:spcAft>
              <a:buClr>
                <a:schemeClr val="dk1"/>
              </a:buClr>
              <a:buSzPts val="2400"/>
              <a:buNone/>
            </a:pPr>
            <a:r>
              <a:rPr lang="en-US" sz="2400" b="1" dirty="0"/>
              <a:t>(3) 44°C 	</a:t>
            </a:r>
          </a:p>
          <a:p>
            <a:pPr marL="0" lvl="0" indent="0" algn="just" rtl="0">
              <a:lnSpc>
                <a:spcPct val="90000"/>
              </a:lnSpc>
              <a:spcBef>
                <a:spcPts val="1000"/>
              </a:spcBef>
              <a:spcAft>
                <a:spcPts val="0"/>
              </a:spcAft>
              <a:buClr>
                <a:schemeClr val="dk1"/>
              </a:buClr>
              <a:buSzPts val="2400"/>
              <a:buNone/>
            </a:pPr>
            <a:r>
              <a:rPr lang="en-US" sz="2400" b="1" dirty="0"/>
              <a:t>(4) 40°C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427323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20. </a:t>
            </a:r>
            <a:r>
              <a:rPr lang="en-US" sz="2400" b="1" dirty="0"/>
              <a:t>The average attendance of a college for the first three days of a week is 325, and for the first four days, it is 320. How many were present on the fourth day?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305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204952" y="552659"/>
            <a:ext cx="11733048" cy="586390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20. </a:t>
            </a:r>
            <a:r>
              <a:rPr lang="en-US" sz="2400" b="1" dirty="0"/>
              <a:t>The average attendance of a college for the first three days of a week is 325, and for the first four days, it is 320. How many were present on the fourth day?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305</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93605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21. </a:t>
            </a:r>
            <a:r>
              <a:rPr lang="en-US" sz="2400" b="1" dirty="0"/>
              <a:t>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t>(4) 384km/h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875C5B4-EA52-833B-C389-474671300787}"/>
                  </a:ext>
                </a:extLst>
              </p:cNvPr>
              <p:cNvSpPr txBox="1"/>
              <p:nvPr/>
            </p:nvSpPr>
            <p:spPr>
              <a:xfrm>
                <a:off x="993059" y="789467"/>
                <a:ext cx="11051458" cy="4630691"/>
              </a:xfrm>
              <a:prstGeom prst="rect">
                <a:avLst/>
              </a:prstGeom>
              <a:noFill/>
            </p:spPr>
            <p:txBody>
              <a:bodyPr wrap="square" rtlCol="0">
                <a:spAutoFit/>
              </a:bodyPr>
              <a:lstStyle/>
              <a:p>
                <a:pPr lvl="0">
                  <a:lnSpc>
                    <a:spcPct val="200000"/>
                  </a:lnSpc>
                </a:pPr>
                <a:r>
                  <a:rPr lang="en-US" sz="2400" dirty="0"/>
                  <a:t>Avg. of first ‘n' Natural numbers = </a:t>
                </a:r>
                <a14:m>
                  <m:oMath xmlns:m="http://schemas.openxmlformats.org/officeDocument/2006/math">
                    <m:f>
                      <m:fPr>
                        <m:ctrlPr>
                          <a:rPr lang="en-IN" sz="2400" b="1" i="1">
                            <a:latin typeface="Cambria Math" panose="02040503050406030204" pitchFamily="18" charset="0"/>
                          </a:rPr>
                        </m:ctrlPr>
                      </m:fPr>
                      <m:num>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𝟏</m:t>
                        </m:r>
                      </m:num>
                      <m:den>
                        <m:r>
                          <a:rPr lang="en-US" sz="2400" b="1" i="1">
                            <a:latin typeface="Cambria Math" panose="02040503050406030204" pitchFamily="18" charset="0"/>
                          </a:rPr>
                          <m:t>𝟐</m:t>
                        </m:r>
                      </m:den>
                    </m:f>
                  </m:oMath>
                </a14:m>
                <a:endParaRPr lang="en-IN" sz="2400" b="1" dirty="0"/>
              </a:p>
              <a:p>
                <a:pPr lvl="0">
                  <a:lnSpc>
                    <a:spcPct val="200000"/>
                  </a:lnSpc>
                </a:pPr>
                <a:r>
                  <a:rPr lang="en-US" sz="2400" dirty="0"/>
                  <a:t>Avg. of first ‘n’ odd Natural numbers =</a:t>
                </a:r>
                <a14:m>
                  <m:oMath xmlns:m="http://schemas.openxmlformats.org/officeDocument/2006/math">
                    <m:r>
                      <a:rPr lang="en-US" sz="2400" i="1">
                        <a:latin typeface="Cambria Math" panose="02040503050406030204" pitchFamily="18" charset="0"/>
                      </a:rPr>
                      <m:t> </m:t>
                    </m:r>
                    <m:r>
                      <a:rPr lang="en-US" sz="2400" b="1" i="1">
                        <a:latin typeface="Cambria Math" panose="02040503050406030204" pitchFamily="18" charset="0"/>
                      </a:rPr>
                      <m:t>𝒏</m:t>
                    </m:r>
                  </m:oMath>
                </a14:m>
                <a:endParaRPr lang="en-IN" sz="2400" b="1" dirty="0"/>
              </a:p>
              <a:p>
                <a:pPr lvl="0">
                  <a:lnSpc>
                    <a:spcPct val="200000"/>
                  </a:lnSpc>
                </a:pPr>
                <a:r>
                  <a:rPr lang="en-US" sz="2400" dirty="0"/>
                  <a:t>Avg. of first ‘n’ even Natural numbers =</a:t>
                </a:r>
                <a14:m>
                  <m:oMath xmlns:m="http://schemas.openxmlformats.org/officeDocument/2006/math">
                    <m:r>
                      <a:rPr lang="en-US" sz="2400" i="1">
                        <a:latin typeface="Cambria Math" panose="02040503050406030204" pitchFamily="18" charset="0"/>
                      </a:rPr>
                      <m:t> </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𝟏</m:t>
                    </m:r>
                  </m:oMath>
                </a14:m>
                <a:endParaRPr lang="en-IN" sz="2400" b="1" dirty="0"/>
              </a:p>
              <a:p>
                <a:pPr lvl="0">
                  <a:lnSpc>
                    <a:spcPct val="200000"/>
                  </a:lnSpc>
                </a:pPr>
                <a:r>
                  <a:rPr lang="en-US" sz="2400" dirty="0"/>
                  <a:t>Avg. of squares of first ‘n’ Natural numbers = </a:t>
                </a:r>
                <a14:m>
                  <m:oMath xmlns:m="http://schemas.openxmlformats.org/officeDocument/2006/math">
                    <m:f>
                      <m:fPr>
                        <m:ctrlPr>
                          <a:rPr lang="en-IN" sz="2400" b="1" i="1">
                            <a:latin typeface="Cambria Math" panose="02040503050406030204" pitchFamily="18" charset="0"/>
                          </a:rPr>
                        </m:ctrlPr>
                      </m:fPr>
                      <m:num>
                        <m:r>
                          <a:rPr lang="en-US" sz="2400" b="1" i="1">
                            <a:latin typeface="Cambria Math" panose="02040503050406030204" pitchFamily="18" charset="0"/>
                          </a:rPr>
                          <m:t>𝟏</m:t>
                        </m:r>
                      </m:num>
                      <m:den>
                        <m:r>
                          <a:rPr lang="en-US" sz="2400" b="1" i="1">
                            <a:latin typeface="Cambria Math" panose="02040503050406030204" pitchFamily="18" charset="0"/>
                          </a:rPr>
                          <m:t>𝟔</m:t>
                        </m:r>
                      </m:den>
                    </m:f>
                  </m:oMath>
                </a14:m>
                <a:r>
                  <a:rPr lang="en-US" sz="2400" b="1" dirty="0"/>
                  <a:t> </a:t>
                </a:r>
                <a14:m>
                  <m:oMath xmlns:m="http://schemas.openxmlformats.org/officeDocument/2006/math">
                    <m:d>
                      <m:dPr>
                        <m:ctrlPr>
                          <a:rPr lang="en-IN" sz="2400" b="1" i="1">
                            <a:latin typeface="Cambria Math" panose="02040503050406030204" pitchFamily="18" charset="0"/>
                          </a:rPr>
                        </m:ctrlPr>
                      </m:dPr>
                      <m:e>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𝟏</m:t>
                        </m:r>
                      </m:e>
                    </m:d>
                    <m:r>
                      <a:rPr lang="en-US" sz="2400" b="1" i="1">
                        <a:latin typeface="Cambria Math" panose="02040503050406030204" pitchFamily="18" charset="0"/>
                      </a:rPr>
                      <m:t>(</m:t>
                    </m:r>
                    <m:r>
                      <a:rPr lang="en-US" sz="2400" b="1" i="1">
                        <a:latin typeface="Cambria Math" panose="02040503050406030204" pitchFamily="18" charset="0"/>
                      </a:rPr>
                      <m:t>𝟐</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oMath>
                </a14:m>
                <a:endParaRPr lang="en-IN" sz="2400" b="1" dirty="0"/>
              </a:p>
              <a:p>
                <a:pPr lvl="0">
                  <a:lnSpc>
                    <a:spcPct val="200000"/>
                  </a:lnSpc>
                </a:pPr>
                <a:r>
                  <a:rPr lang="en-US" sz="2400" dirty="0"/>
                  <a:t>Avg. of cubes of first ‘n’ Natural numbers = </a:t>
                </a:r>
                <a14:m>
                  <m:oMath xmlns:m="http://schemas.openxmlformats.org/officeDocument/2006/math">
                    <m:f>
                      <m:fPr>
                        <m:ctrlPr>
                          <a:rPr lang="en-IN" sz="2400" b="1" i="1">
                            <a:latin typeface="Cambria Math" panose="02040503050406030204" pitchFamily="18" charset="0"/>
                          </a:rPr>
                        </m:ctrlPr>
                      </m:fPr>
                      <m:num>
                        <m:r>
                          <a:rPr lang="en-US" sz="2400" b="1" i="1">
                            <a:latin typeface="Cambria Math" panose="02040503050406030204" pitchFamily="18" charset="0"/>
                          </a:rPr>
                          <m:t>𝟏</m:t>
                        </m:r>
                      </m:num>
                      <m:den>
                        <m:r>
                          <a:rPr lang="en-US" sz="2400" b="1" i="1">
                            <a:latin typeface="Cambria Math" panose="02040503050406030204" pitchFamily="18" charset="0"/>
                          </a:rPr>
                          <m:t>𝟒</m:t>
                        </m:r>
                      </m:den>
                    </m:f>
                  </m:oMath>
                </a14:m>
                <a:r>
                  <a:rPr lang="en-US" sz="2400" b="1" dirty="0"/>
                  <a:t> </a:t>
                </a:r>
                <a14:m>
                  <m:oMath xmlns:m="http://schemas.openxmlformats.org/officeDocument/2006/math">
                    <m:sSup>
                      <m:sSupPr>
                        <m:ctrlPr>
                          <a:rPr lang="en-IN" sz="2400" b="1" i="1">
                            <a:latin typeface="Cambria Math" panose="02040503050406030204" pitchFamily="18" charset="0"/>
                          </a:rPr>
                        </m:ctrlPr>
                      </m:sSupPr>
                      <m:e>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𝒏</m:t>
                        </m:r>
                        <m:r>
                          <a:rPr lang="en-US" sz="2400" b="1" i="1">
                            <a:latin typeface="Cambria Math" panose="02040503050406030204" pitchFamily="18" charset="0"/>
                          </a:rPr>
                          <m:t>+</m:t>
                        </m:r>
                        <m:r>
                          <a:rPr lang="en-US" sz="2400" b="1" i="1">
                            <a:latin typeface="Cambria Math" panose="02040503050406030204" pitchFamily="18" charset="0"/>
                          </a:rPr>
                          <m:t>𝟏</m:t>
                        </m:r>
                        <m:r>
                          <a:rPr lang="en-US" sz="2400" b="1" i="1">
                            <a:latin typeface="Cambria Math" panose="02040503050406030204" pitchFamily="18" charset="0"/>
                          </a:rPr>
                          <m:t>)</m:t>
                        </m:r>
                      </m:e>
                      <m:sup>
                        <m:r>
                          <a:rPr lang="en-US" sz="2400" b="1" i="1">
                            <a:latin typeface="Cambria Math" panose="02040503050406030204" pitchFamily="18" charset="0"/>
                          </a:rPr>
                          <m:t>𝟐</m:t>
                        </m:r>
                      </m:sup>
                    </m:sSup>
                  </m:oMath>
                </a14:m>
                <a:endParaRPr lang="en-IN" sz="2400" b="1" dirty="0"/>
              </a:p>
            </p:txBody>
          </p:sp>
        </mc:Choice>
        <mc:Fallback xmlns="">
          <p:sp>
            <p:nvSpPr>
              <p:cNvPr id="2" name="TextBox 1">
                <a:extLst>
                  <a:ext uri="{FF2B5EF4-FFF2-40B4-BE49-F238E27FC236}">
                    <a16:creationId xmlns:a16="http://schemas.microsoft.com/office/drawing/2014/main" id="{9875C5B4-EA52-833B-C389-474671300787}"/>
                  </a:ext>
                </a:extLst>
              </p:cNvPr>
              <p:cNvSpPr txBox="1">
                <a:spLocks noRot="1" noChangeAspect="1" noMove="1" noResize="1" noEditPoints="1" noAdjustHandles="1" noChangeArrowheads="1" noChangeShapeType="1" noTextEdit="1"/>
              </p:cNvSpPr>
              <p:nvPr/>
            </p:nvSpPr>
            <p:spPr>
              <a:xfrm>
                <a:off x="993059" y="789467"/>
                <a:ext cx="11051458" cy="4630691"/>
              </a:xfrm>
              <a:prstGeom prst="rect">
                <a:avLst/>
              </a:prstGeom>
              <a:blipFill>
                <a:blip r:embed="rId3"/>
                <a:stretch>
                  <a:fillRect l="-883" b="-395"/>
                </a:stretch>
              </a:blipFill>
            </p:spPr>
            <p:txBody>
              <a:bodyPr/>
              <a:lstStyle/>
              <a:p>
                <a:r>
                  <a:rPr lang="en-IN">
                    <a:noFill/>
                  </a:rPr>
                  <a:t> </a:t>
                </a:r>
              </a:p>
            </p:txBody>
          </p:sp>
        </mc:Fallback>
      </mc:AlternateContent>
    </p:spTree>
    <p:extLst>
      <p:ext uri="{BB962C8B-B14F-4D97-AF65-F5344CB8AC3E}">
        <p14:creationId xmlns:p14="http://schemas.microsoft.com/office/powerpoint/2010/main" val="3486954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21. </a:t>
            </a:r>
            <a:r>
              <a:rPr lang="en-US" sz="2400" b="1" dirty="0"/>
              <a:t>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384km/h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46244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22</a:t>
            </a:r>
            <a:r>
              <a:rPr lang="en-US" sz="2400" b="1" dirty="0">
                <a:latin typeface="Arial Black" panose="020B0A04020102020204" pitchFamily="34" charset="0"/>
              </a:rPr>
              <a:t>. </a:t>
            </a:r>
            <a:r>
              <a:rPr lang="en-US" sz="2400" b="1" dirty="0"/>
              <a:t>The average age of the three boys is 15 years. Their ages are in the ratio 3 :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t>(4) 21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204952" y="562709"/>
            <a:ext cx="11733048" cy="58538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22</a:t>
            </a:r>
            <a:r>
              <a:rPr lang="en-US" sz="2400" b="1" dirty="0">
                <a:latin typeface="Arial Black" panose="020B0A04020102020204" pitchFamily="34" charset="0"/>
              </a:rPr>
              <a:t>. </a:t>
            </a:r>
            <a:r>
              <a:rPr lang="en-US" sz="2400" b="1" dirty="0"/>
              <a:t>The average age of the three boys is 15 years. Their ages are in the ratio 3 :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21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634172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23</a:t>
            </a:r>
            <a:r>
              <a:rPr lang="en-US" sz="2400" b="1" dirty="0">
                <a:latin typeface="Arial Black" panose="020B0A04020102020204" pitchFamily="34" charset="0"/>
              </a:rPr>
              <a:t>. </a:t>
            </a:r>
            <a:r>
              <a:rPr lang="en-US" sz="2400" b="1" dirty="0"/>
              <a:t>The population of a town increased by 20% during the first year, increased by 25% during the next year, and increased by 44% during the third year. Find the average rate of increase during 3 years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36.87% 	   </a:t>
            </a:r>
          </a:p>
          <a:p>
            <a:pPr marL="0" lvl="0" indent="0" algn="just" rtl="0">
              <a:lnSpc>
                <a:spcPct val="90000"/>
              </a:lnSpc>
              <a:spcBef>
                <a:spcPts val="1000"/>
              </a:spcBef>
              <a:spcAft>
                <a:spcPts val="0"/>
              </a:spcAft>
              <a:buClr>
                <a:schemeClr val="dk1"/>
              </a:buClr>
              <a:buSzPts val="2400"/>
              <a:buNone/>
            </a:pPr>
            <a:r>
              <a:rPr lang="en-US" sz="2400" b="1" dirty="0"/>
              <a:t>(2) 37.68%        </a:t>
            </a:r>
          </a:p>
          <a:p>
            <a:pPr marL="0" lvl="0" indent="0" algn="just" rtl="0">
              <a:lnSpc>
                <a:spcPct val="90000"/>
              </a:lnSpc>
              <a:spcBef>
                <a:spcPts val="1000"/>
              </a:spcBef>
              <a:spcAft>
                <a:spcPts val="0"/>
              </a:spcAft>
              <a:buClr>
                <a:schemeClr val="dk1"/>
              </a:buClr>
              <a:buSzPts val="2400"/>
              <a:buNone/>
            </a:pPr>
            <a:r>
              <a:rPr lang="en-US" sz="2400" b="1" dirty="0"/>
              <a:t>(3) 38(2/3)% 	  </a:t>
            </a:r>
          </a:p>
          <a:p>
            <a:pPr marL="0" lvl="0" indent="0" algn="just" rtl="0">
              <a:lnSpc>
                <a:spcPct val="90000"/>
              </a:lnSpc>
              <a:spcBef>
                <a:spcPts val="1000"/>
              </a:spcBef>
              <a:spcAft>
                <a:spcPts val="0"/>
              </a:spcAft>
              <a:buClr>
                <a:schemeClr val="dk1"/>
              </a:buClr>
              <a:buSzPts val="2400"/>
              <a:buNone/>
            </a:pPr>
            <a:r>
              <a:rPr lang="en-US" sz="2400" b="1" dirty="0"/>
              <a:t>(4) 40%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23</a:t>
            </a:r>
            <a:r>
              <a:rPr lang="en-US" sz="2400" b="1" dirty="0">
                <a:latin typeface="Arial Black" panose="020B0A04020102020204" pitchFamily="34" charset="0"/>
              </a:rPr>
              <a:t>. </a:t>
            </a:r>
            <a:r>
              <a:rPr lang="en-US" sz="2400" b="1" dirty="0"/>
              <a:t>The population of a town increased by 20% during the first year, increased by 25% during the next year, and increased by 44% during the third year. Find the average rate of increase during 3 years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36.87% 	   </a:t>
            </a:r>
          </a:p>
          <a:p>
            <a:pPr marL="0" lvl="0" indent="0" algn="just" rtl="0">
              <a:lnSpc>
                <a:spcPct val="90000"/>
              </a:lnSpc>
              <a:spcBef>
                <a:spcPts val="1000"/>
              </a:spcBef>
              <a:spcAft>
                <a:spcPts val="0"/>
              </a:spcAft>
              <a:buClr>
                <a:schemeClr val="dk1"/>
              </a:buClr>
              <a:buSzPts val="2400"/>
              <a:buNone/>
            </a:pPr>
            <a:r>
              <a:rPr lang="en-US" sz="2400" b="1" dirty="0"/>
              <a:t>(2) 37.68%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38(2/3)%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40% 	</a:t>
            </a:r>
          </a:p>
          <a:p>
            <a:pPr marL="0" lvl="0" indent="0" algn="just" rtl="0">
              <a:lnSpc>
                <a:spcPct val="90000"/>
              </a:lnSpc>
              <a:spcBef>
                <a:spcPts val="1000"/>
              </a:spcBef>
              <a:spcAft>
                <a:spcPts val="0"/>
              </a:spcAft>
              <a:buClr>
                <a:schemeClr val="dk1"/>
              </a:buClr>
              <a:buSzPts val="2400"/>
              <a:buNone/>
            </a:pPr>
            <a:r>
              <a:rPr lang="en-US" sz="2400" b="1" dirty="0"/>
              <a:t>(5) None of these</a:t>
            </a:r>
            <a:endParaRPr lang="en-US" sz="2400" b="1" dirty="0">
              <a:latin typeface="Arial Black"/>
              <a:ea typeface="Arial Black"/>
              <a:cs typeface="Arial Black"/>
              <a:sym typeface="Arial Black"/>
            </a:endParaRPr>
          </a:p>
        </p:txBody>
      </p:sp>
    </p:spTree>
    <p:extLst>
      <p:ext uri="{BB962C8B-B14F-4D97-AF65-F5344CB8AC3E}">
        <p14:creationId xmlns:p14="http://schemas.microsoft.com/office/powerpoint/2010/main" val="175726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a:lnSpc>
                <a:spcPct val="90000"/>
              </a:lnSpc>
              <a:spcBef>
                <a:spcPts val="1000"/>
              </a:spcBef>
              <a:buClr>
                <a:schemeClr val="dk1"/>
              </a:buClr>
              <a:buSzPts val="2400"/>
            </a:pPr>
            <a:r>
              <a:rPr lang="en-US" sz="2400" b="1" dirty="0">
                <a:latin typeface="Arial Black" panose="020B0A04020102020204" pitchFamily="34" charset="0"/>
                <a:sym typeface="Arial Black"/>
              </a:rPr>
              <a:t>Q </a:t>
            </a:r>
            <a:r>
              <a:rPr lang="en-US" sz="2400" b="1" dirty="0">
                <a:latin typeface="Arial Black" panose="020B0A04020102020204" pitchFamily="34" charset="0"/>
              </a:rPr>
              <a:t>24. </a:t>
            </a:r>
            <a:r>
              <a:rPr lang="en-US" sz="2400" b="1" dirty="0"/>
              <a:t>An investor earns a 3% return on </a:t>
            </a:r>
            <a:r>
              <a:rPr lang="en-GB" sz="2400" b="1" dirty="0"/>
              <a:t>1/4 of this capital, 5% on 2/3 of his capital, and 11% on the remaining </a:t>
            </a:r>
            <a:r>
              <a:rPr lang="en-US" sz="2400" b="1" dirty="0"/>
              <a:t>capital. What is the average rate of return he earns on his total capital? </a:t>
            </a:r>
          </a:p>
          <a:p>
            <a:pPr marL="228600" lvl="0" indent="-228600" algn="just" rtl="0">
              <a:lnSpc>
                <a:spcPct val="90000"/>
              </a:lnSpc>
              <a:spcBef>
                <a:spcPts val="1000"/>
              </a:spcBef>
              <a:spcAft>
                <a:spcPts val="0"/>
              </a:spcAft>
              <a:buClr>
                <a:schemeClr val="dk1"/>
              </a:buClr>
              <a:buSzPts val="2400"/>
              <a:buNone/>
            </a:pPr>
            <a:r>
              <a:rPr lang="en-US" sz="2400" b="1" dirty="0"/>
              <a:t>(1) 5%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endParaRPr lang="en-US" sz="2400" b="1" dirty="0">
              <a:latin typeface="Arial Black"/>
              <a:ea typeface="Arial Black"/>
              <a:cs typeface="Arial Black"/>
              <a:sym typeface="Arial Black"/>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204952" y="592853"/>
            <a:ext cx="11733048" cy="582371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a:lnSpc>
                <a:spcPct val="90000"/>
              </a:lnSpc>
              <a:spcBef>
                <a:spcPts val="1000"/>
              </a:spcBef>
              <a:buClr>
                <a:schemeClr val="dk1"/>
              </a:buClr>
              <a:buSzPts val="2400"/>
            </a:pPr>
            <a:r>
              <a:rPr lang="en-US" sz="2400" b="1" dirty="0">
                <a:latin typeface="Arial Black" panose="020B0A04020102020204" pitchFamily="34" charset="0"/>
                <a:sym typeface="Arial Black"/>
              </a:rPr>
              <a:t>Q </a:t>
            </a:r>
            <a:r>
              <a:rPr lang="en-US" sz="2400" b="1" dirty="0">
                <a:latin typeface="Arial Black" panose="020B0A04020102020204" pitchFamily="34" charset="0"/>
              </a:rPr>
              <a:t>24. </a:t>
            </a:r>
            <a:r>
              <a:rPr lang="en-US" sz="2400" b="1" dirty="0"/>
              <a:t>An investor earns a 3% return on </a:t>
            </a:r>
            <a:r>
              <a:rPr lang="en-GB" sz="2400" b="1" dirty="0"/>
              <a:t>1/4 of this capital, 5% on 2/3 of his capital, and 11% on the remaining </a:t>
            </a:r>
            <a:r>
              <a:rPr lang="en-US" sz="2400" b="1" dirty="0"/>
              <a:t>capital. What is the average rate of return he earns on his total capital? </a:t>
            </a:r>
            <a:endParaRPr sz="2400" dirty="0"/>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5% </a:t>
            </a: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endParaRPr lang="en-US" sz="2400" b="1" dirty="0">
              <a:latin typeface="Arial Black"/>
              <a:ea typeface="Arial Black"/>
              <a:cs typeface="Arial Black"/>
              <a:sym typeface="Arial Black"/>
            </a:endParaRPr>
          </a:p>
        </p:txBody>
      </p:sp>
    </p:spTree>
    <p:extLst>
      <p:ext uri="{BB962C8B-B14F-4D97-AF65-F5344CB8AC3E}">
        <p14:creationId xmlns:p14="http://schemas.microsoft.com/office/powerpoint/2010/main" val="2323967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204952" y="562709"/>
            <a:ext cx="11733048" cy="585385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25. </a:t>
            </a:r>
            <a:r>
              <a:rPr lang="en-US" sz="2400" b="1" dirty="0"/>
              <a:t>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t>(3) 27.6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25. </a:t>
            </a:r>
            <a:r>
              <a:rPr lang="en-US" sz="2400" b="1" dirty="0"/>
              <a:t>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27.6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p:txBody>
      </p:sp>
    </p:spTree>
    <p:extLst>
      <p:ext uri="{BB962C8B-B14F-4D97-AF65-F5344CB8AC3E}">
        <p14:creationId xmlns:p14="http://schemas.microsoft.com/office/powerpoint/2010/main" val="1388904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26. </a:t>
            </a:r>
            <a:r>
              <a:rPr lang="en-US" sz="2400" b="1" dirty="0"/>
              <a:t>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TextBox 1">
            <a:extLst>
              <a:ext uri="{FF2B5EF4-FFF2-40B4-BE49-F238E27FC236}">
                <a16:creationId xmlns:a16="http://schemas.microsoft.com/office/drawing/2014/main" id="{5C99A0CD-2EBD-2EB5-4594-E9036B8D1C55}"/>
              </a:ext>
            </a:extLst>
          </p:cNvPr>
          <p:cNvSpPr txBox="1"/>
          <p:nvPr/>
        </p:nvSpPr>
        <p:spPr>
          <a:xfrm>
            <a:off x="416037" y="985177"/>
            <a:ext cx="8036169" cy="480901"/>
          </a:xfrm>
          <a:prstGeom prst="rect">
            <a:avLst/>
          </a:prstGeom>
          <a:noFill/>
        </p:spPr>
        <p:txBody>
          <a:bodyPr wrap="square">
            <a:spAutoFit/>
          </a:bodyPr>
          <a:lstStyle/>
          <a:p>
            <a:pPr marL="0" marR="0">
              <a:lnSpc>
                <a:spcPct val="115000"/>
              </a:lnSpc>
              <a:spcBef>
                <a:spcPts val="0"/>
              </a:spcBef>
              <a:spcAft>
                <a:spcPts val="0"/>
              </a:spcAft>
            </a:pPr>
            <a:r>
              <a:rPr lang="en-US" sz="2400" b="1" dirty="0">
                <a:effectLst/>
                <a:latin typeface="+mj-lt"/>
                <a:ea typeface="Times New Roman" panose="02020603050405020304" pitchFamily="18" charset="0"/>
                <a:cs typeface="Mangal" panose="00000400000000000000" pitchFamily="2"/>
              </a:rPr>
              <a:t>Find the avg. age/weight with the help of Table-</a:t>
            </a:r>
            <a:endParaRPr lang="en-IN" sz="2000" dirty="0">
              <a:effectLst/>
              <a:latin typeface="+mj-lt"/>
              <a:ea typeface="Times New Roman" panose="02020603050405020304" pitchFamily="18" charset="0"/>
              <a:cs typeface="Mangal" panose="00000400000000000000" pitchFamily="2"/>
            </a:endParaRPr>
          </a:p>
        </p:txBody>
      </p:sp>
      <p:graphicFrame>
        <p:nvGraphicFramePr>
          <p:cNvPr id="3" name="Table 2">
            <a:extLst>
              <a:ext uri="{FF2B5EF4-FFF2-40B4-BE49-F238E27FC236}">
                <a16:creationId xmlns:a16="http://schemas.microsoft.com/office/drawing/2014/main" id="{EF3D03F7-FC0A-BA6B-F808-AC44B4AE6E09}"/>
              </a:ext>
            </a:extLst>
          </p:cNvPr>
          <p:cNvGraphicFramePr>
            <a:graphicFrameLocks noGrp="1"/>
          </p:cNvGraphicFramePr>
          <p:nvPr>
            <p:extLst>
              <p:ext uri="{D42A27DB-BD31-4B8C-83A1-F6EECF244321}">
                <p14:modId xmlns:p14="http://schemas.microsoft.com/office/powerpoint/2010/main" val="3827686175"/>
              </p:ext>
            </p:extLst>
          </p:nvPr>
        </p:nvGraphicFramePr>
        <p:xfrm>
          <a:off x="524189" y="1589504"/>
          <a:ext cx="11143622" cy="1399500"/>
        </p:xfrm>
        <a:graphic>
          <a:graphicData uri="http://schemas.openxmlformats.org/drawingml/2006/table">
            <a:tbl>
              <a:tblPr firstRow="1" firstCol="1" bandRow="1">
                <a:tableStyleId>{5C22544A-7EE6-4342-B048-85BDC9FD1C3A}</a:tableStyleId>
              </a:tblPr>
              <a:tblGrid>
                <a:gridCol w="2661234">
                  <a:extLst>
                    <a:ext uri="{9D8B030D-6E8A-4147-A177-3AD203B41FA5}">
                      <a16:colId xmlns:a16="http://schemas.microsoft.com/office/drawing/2014/main" val="1967617586"/>
                    </a:ext>
                  </a:extLst>
                </a:gridCol>
                <a:gridCol w="2661234">
                  <a:extLst>
                    <a:ext uri="{9D8B030D-6E8A-4147-A177-3AD203B41FA5}">
                      <a16:colId xmlns:a16="http://schemas.microsoft.com/office/drawing/2014/main" val="3171531735"/>
                    </a:ext>
                  </a:extLst>
                </a:gridCol>
                <a:gridCol w="2993300">
                  <a:extLst>
                    <a:ext uri="{9D8B030D-6E8A-4147-A177-3AD203B41FA5}">
                      <a16:colId xmlns:a16="http://schemas.microsoft.com/office/drawing/2014/main" val="702612009"/>
                    </a:ext>
                  </a:extLst>
                </a:gridCol>
                <a:gridCol w="2827854">
                  <a:extLst>
                    <a:ext uri="{9D8B030D-6E8A-4147-A177-3AD203B41FA5}">
                      <a16:colId xmlns:a16="http://schemas.microsoft.com/office/drawing/2014/main" val="1269770186"/>
                    </a:ext>
                  </a:extLst>
                </a:gridCol>
              </a:tblGrid>
              <a:tr h="466500">
                <a:tc>
                  <a:txBody>
                    <a:bodyPr/>
                    <a:lstStyle/>
                    <a:p>
                      <a:pPr marL="0" marR="0" algn="ctr">
                        <a:lnSpc>
                          <a:spcPct val="115000"/>
                        </a:lnSpc>
                        <a:spcBef>
                          <a:spcPts val="0"/>
                        </a:spcBef>
                        <a:spcAft>
                          <a:spcPts val="0"/>
                        </a:spcAft>
                      </a:pPr>
                      <a:r>
                        <a:rPr lang="en-US" sz="2000" b="1" dirty="0">
                          <a:solidFill>
                            <a:schemeClr val="tx1"/>
                          </a:solidFill>
                          <a:effectLst/>
                        </a:rPr>
                        <a:t>Total no. of students</a:t>
                      </a:r>
                      <a:endParaRPr lang="en-IN" sz="1800" b="1"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000" b="1">
                          <a:solidFill>
                            <a:schemeClr val="tx1"/>
                          </a:solidFill>
                          <a:effectLst/>
                        </a:rPr>
                        <a:t>Avg. age/weight</a:t>
                      </a:r>
                      <a:endParaRPr lang="en-IN" sz="1800" b="1">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000" b="1">
                          <a:solidFill>
                            <a:schemeClr val="tx1"/>
                          </a:solidFill>
                          <a:effectLst/>
                        </a:rPr>
                        <a:t>Increase/Decrease</a:t>
                      </a:r>
                      <a:endParaRPr lang="en-IN" sz="1800" b="1">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000" b="1" dirty="0">
                          <a:solidFill>
                            <a:schemeClr val="tx1"/>
                          </a:solidFill>
                          <a:effectLst/>
                        </a:rPr>
                        <a:t>Teacher’s age/weight</a:t>
                      </a:r>
                      <a:endParaRPr lang="en-IN" sz="1800" b="1"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extLst>
                  <a:ext uri="{0D108BD9-81ED-4DB2-BD59-A6C34878D82A}">
                    <a16:rowId xmlns:a16="http://schemas.microsoft.com/office/drawing/2014/main" val="773571084"/>
                  </a:ext>
                </a:extLst>
              </a:tr>
              <a:tr h="466500">
                <a:tc>
                  <a:txBody>
                    <a:bodyPr/>
                    <a:lstStyle/>
                    <a:p>
                      <a:pPr marL="0" marR="0" algn="ctr">
                        <a:lnSpc>
                          <a:spcPct val="115000"/>
                        </a:lnSpc>
                        <a:spcBef>
                          <a:spcPts val="0"/>
                        </a:spcBef>
                        <a:spcAft>
                          <a:spcPts val="0"/>
                        </a:spcAft>
                      </a:pPr>
                      <a:r>
                        <a:rPr lang="en-US" sz="2400" b="0" dirty="0">
                          <a:solidFill>
                            <a:schemeClr val="tx1"/>
                          </a:solidFill>
                          <a:effectLst/>
                        </a:rPr>
                        <a:t>20</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a:solidFill>
                            <a:schemeClr val="tx1"/>
                          </a:solidFill>
                          <a:effectLst/>
                        </a:rPr>
                        <a:t>15</a:t>
                      </a:r>
                      <a:endParaRPr lang="en-IN" sz="2000" b="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a:solidFill>
                            <a:schemeClr val="tx1"/>
                          </a:solidFill>
                          <a:effectLst/>
                        </a:rPr>
                        <a:t>+1</a:t>
                      </a:r>
                      <a:endParaRPr lang="en-IN" sz="2000" b="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dirty="0">
                          <a:solidFill>
                            <a:schemeClr val="tx1"/>
                          </a:solidFill>
                          <a:effectLst/>
                        </a:rPr>
                        <a:t>36</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extLst>
                  <a:ext uri="{0D108BD9-81ED-4DB2-BD59-A6C34878D82A}">
                    <a16:rowId xmlns:a16="http://schemas.microsoft.com/office/drawing/2014/main" val="2212786095"/>
                  </a:ext>
                </a:extLst>
              </a:tr>
              <a:tr h="466500">
                <a:tc>
                  <a:txBody>
                    <a:bodyPr/>
                    <a:lstStyle/>
                    <a:p>
                      <a:pPr marL="0" marR="0" algn="ctr">
                        <a:lnSpc>
                          <a:spcPct val="115000"/>
                        </a:lnSpc>
                        <a:spcBef>
                          <a:spcPts val="0"/>
                        </a:spcBef>
                        <a:spcAft>
                          <a:spcPts val="0"/>
                        </a:spcAft>
                      </a:pPr>
                      <a:r>
                        <a:rPr lang="en-US" sz="2400" b="0">
                          <a:solidFill>
                            <a:schemeClr val="tx1"/>
                          </a:solidFill>
                          <a:effectLst/>
                        </a:rPr>
                        <a:t>40</a:t>
                      </a:r>
                      <a:endParaRPr lang="en-IN" sz="2000" b="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a:solidFill>
                            <a:schemeClr val="tx1"/>
                          </a:solidFill>
                          <a:effectLst/>
                        </a:rPr>
                        <a:t>17</a:t>
                      </a:r>
                      <a:endParaRPr lang="en-IN" sz="2000" b="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a:solidFill>
                            <a:schemeClr val="tx1"/>
                          </a:solidFill>
                          <a:effectLst/>
                        </a:rPr>
                        <a:t>+1.5</a:t>
                      </a:r>
                      <a:endParaRPr lang="en-IN" sz="2000" b="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dirty="0">
                          <a:solidFill>
                            <a:schemeClr val="tx1"/>
                          </a:solidFill>
                          <a:effectLst/>
                        </a:rPr>
                        <a:t>78.5</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extLst>
                  <a:ext uri="{0D108BD9-81ED-4DB2-BD59-A6C34878D82A}">
                    <a16:rowId xmlns:a16="http://schemas.microsoft.com/office/drawing/2014/main" val="139878482"/>
                  </a:ext>
                </a:extLst>
              </a:tr>
            </a:tbl>
          </a:graphicData>
        </a:graphic>
      </p:graphicFrame>
      <p:graphicFrame>
        <p:nvGraphicFramePr>
          <p:cNvPr id="4" name="Table 3">
            <a:extLst>
              <a:ext uri="{FF2B5EF4-FFF2-40B4-BE49-F238E27FC236}">
                <a16:creationId xmlns:a16="http://schemas.microsoft.com/office/drawing/2014/main" id="{CB4EAE02-F349-3EB2-2095-95CB5D7F143C}"/>
              </a:ext>
            </a:extLst>
          </p:cNvPr>
          <p:cNvGraphicFramePr>
            <a:graphicFrameLocks noGrp="1"/>
          </p:cNvGraphicFramePr>
          <p:nvPr>
            <p:extLst>
              <p:ext uri="{D42A27DB-BD31-4B8C-83A1-F6EECF244321}">
                <p14:modId xmlns:p14="http://schemas.microsoft.com/office/powerpoint/2010/main" val="38784424"/>
              </p:ext>
            </p:extLst>
          </p:nvPr>
        </p:nvGraphicFramePr>
        <p:xfrm>
          <a:off x="524189" y="3429000"/>
          <a:ext cx="11143622" cy="1752600"/>
        </p:xfrm>
        <a:graphic>
          <a:graphicData uri="http://schemas.openxmlformats.org/drawingml/2006/table">
            <a:tbl>
              <a:tblPr firstRow="1" firstCol="1" bandRow="1">
                <a:tableStyleId>{5C22544A-7EE6-4342-B048-85BDC9FD1C3A}</a:tableStyleId>
              </a:tblPr>
              <a:tblGrid>
                <a:gridCol w="2661234">
                  <a:extLst>
                    <a:ext uri="{9D8B030D-6E8A-4147-A177-3AD203B41FA5}">
                      <a16:colId xmlns:a16="http://schemas.microsoft.com/office/drawing/2014/main" val="1967617586"/>
                    </a:ext>
                  </a:extLst>
                </a:gridCol>
                <a:gridCol w="2661234">
                  <a:extLst>
                    <a:ext uri="{9D8B030D-6E8A-4147-A177-3AD203B41FA5}">
                      <a16:colId xmlns:a16="http://schemas.microsoft.com/office/drawing/2014/main" val="3171531735"/>
                    </a:ext>
                  </a:extLst>
                </a:gridCol>
                <a:gridCol w="2993300">
                  <a:extLst>
                    <a:ext uri="{9D8B030D-6E8A-4147-A177-3AD203B41FA5}">
                      <a16:colId xmlns:a16="http://schemas.microsoft.com/office/drawing/2014/main" val="702612009"/>
                    </a:ext>
                  </a:extLst>
                </a:gridCol>
                <a:gridCol w="2827854">
                  <a:extLst>
                    <a:ext uri="{9D8B030D-6E8A-4147-A177-3AD203B41FA5}">
                      <a16:colId xmlns:a16="http://schemas.microsoft.com/office/drawing/2014/main" val="1269770186"/>
                    </a:ext>
                  </a:extLst>
                </a:gridCol>
              </a:tblGrid>
              <a:tr h="779104">
                <a:tc>
                  <a:txBody>
                    <a:bodyPr/>
                    <a:lstStyle/>
                    <a:p>
                      <a:pPr marL="0" marR="0" algn="ctr">
                        <a:lnSpc>
                          <a:spcPct val="115000"/>
                        </a:lnSpc>
                        <a:spcBef>
                          <a:spcPts val="0"/>
                        </a:spcBef>
                        <a:spcAft>
                          <a:spcPts val="0"/>
                        </a:spcAft>
                      </a:pPr>
                      <a:r>
                        <a:rPr lang="en-US" sz="2000" b="1" dirty="0">
                          <a:solidFill>
                            <a:schemeClr val="tx1"/>
                          </a:solidFill>
                          <a:effectLst/>
                        </a:rPr>
                        <a:t>Total no. of Teachers</a:t>
                      </a:r>
                      <a:endParaRPr lang="en-IN" sz="1800" b="1"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000" b="1">
                          <a:solidFill>
                            <a:schemeClr val="tx1"/>
                          </a:solidFill>
                          <a:effectLst/>
                        </a:rPr>
                        <a:t>Avg. age/weight</a:t>
                      </a:r>
                      <a:endParaRPr lang="en-IN" sz="1800" b="1">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000" b="1">
                          <a:solidFill>
                            <a:schemeClr val="tx1"/>
                          </a:solidFill>
                          <a:effectLst/>
                        </a:rPr>
                        <a:t>Increase/Decrease</a:t>
                      </a:r>
                      <a:endParaRPr lang="en-IN" sz="1800" b="1">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000" b="1" dirty="0">
                          <a:solidFill>
                            <a:schemeClr val="tx1"/>
                          </a:solidFill>
                          <a:effectLst/>
                        </a:rPr>
                        <a:t>Student’s age/weight</a:t>
                      </a:r>
                      <a:endParaRPr lang="en-IN" sz="1800" b="1"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extLst>
                  <a:ext uri="{0D108BD9-81ED-4DB2-BD59-A6C34878D82A}">
                    <a16:rowId xmlns:a16="http://schemas.microsoft.com/office/drawing/2014/main" val="773571084"/>
                  </a:ext>
                </a:extLst>
              </a:tr>
              <a:tr h="486748">
                <a:tc>
                  <a:txBody>
                    <a:bodyPr/>
                    <a:lstStyle/>
                    <a:p>
                      <a:pPr marL="0" marR="0" algn="ctr">
                        <a:lnSpc>
                          <a:spcPct val="115000"/>
                        </a:lnSpc>
                        <a:spcBef>
                          <a:spcPts val="0"/>
                        </a:spcBef>
                        <a:spcAft>
                          <a:spcPts val="0"/>
                        </a:spcAft>
                      </a:pPr>
                      <a:r>
                        <a:rPr lang="en-US" sz="2400" b="0" dirty="0">
                          <a:solidFill>
                            <a:schemeClr val="tx1"/>
                          </a:solidFill>
                          <a:effectLst/>
                        </a:rPr>
                        <a:t>10</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dirty="0">
                          <a:solidFill>
                            <a:schemeClr val="tx1"/>
                          </a:solidFill>
                          <a:effectLst/>
                        </a:rPr>
                        <a:t>40</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dirty="0">
                          <a:solidFill>
                            <a:schemeClr val="tx1"/>
                          </a:solidFill>
                          <a:effectLst/>
                        </a:rPr>
                        <a:t>-2</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dirty="0">
                          <a:solidFill>
                            <a:schemeClr val="tx1"/>
                          </a:solidFill>
                          <a:effectLst/>
                        </a:rPr>
                        <a:t>18</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extLst>
                  <a:ext uri="{0D108BD9-81ED-4DB2-BD59-A6C34878D82A}">
                    <a16:rowId xmlns:a16="http://schemas.microsoft.com/office/drawing/2014/main" val="2212786095"/>
                  </a:ext>
                </a:extLst>
              </a:tr>
              <a:tr h="486748">
                <a:tc>
                  <a:txBody>
                    <a:bodyPr/>
                    <a:lstStyle/>
                    <a:p>
                      <a:pPr marL="0" marR="0" algn="ctr">
                        <a:lnSpc>
                          <a:spcPct val="115000"/>
                        </a:lnSpc>
                        <a:spcBef>
                          <a:spcPts val="0"/>
                        </a:spcBef>
                        <a:spcAft>
                          <a:spcPts val="0"/>
                        </a:spcAft>
                      </a:pPr>
                      <a:r>
                        <a:rPr lang="en-US" sz="2400" b="0" dirty="0">
                          <a:solidFill>
                            <a:schemeClr val="tx1"/>
                          </a:solidFill>
                          <a:effectLst/>
                        </a:rPr>
                        <a:t>20</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dirty="0">
                          <a:solidFill>
                            <a:schemeClr val="tx1"/>
                          </a:solidFill>
                          <a:effectLst/>
                        </a:rPr>
                        <a:t>55</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dirty="0">
                          <a:solidFill>
                            <a:schemeClr val="tx1"/>
                          </a:solidFill>
                          <a:effectLst/>
                        </a:rPr>
                        <a:t>-1.5</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tc>
                  <a:txBody>
                    <a:bodyPr/>
                    <a:lstStyle/>
                    <a:p>
                      <a:pPr marL="0" marR="0" algn="ctr">
                        <a:lnSpc>
                          <a:spcPct val="115000"/>
                        </a:lnSpc>
                        <a:spcBef>
                          <a:spcPts val="0"/>
                        </a:spcBef>
                        <a:spcAft>
                          <a:spcPts val="0"/>
                        </a:spcAft>
                      </a:pPr>
                      <a:r>
                        <a:rPr lang="en-US" sz="2400" b="0" dirty="0">
                          <a:solidFill>
                            <a:schemeClr val="tx1"/>
                          </a:solidFill>
                          <a:effectLst/>
                        </a:rPr>
                        <a:t>23.5</a:t>
                      </a:r>
                      <a:endParaRPr lang="en-IN" sz="2000" b="0" dirty="0">
                        <a:solidFill>
                          <a:schemeClr val="tx1"/>
                        </a:solidFill>
                        <a:effectLst/>
                        <a:latin typeface="Calibri" panose="020F0502020204030204" pitchFamily="34" charset="0"/>
                        <a:ea typeface="Times New Roman" panose="02020603050405020304" pitchFamily="18" charset="0"/>
                        <a:cs typeface="Mangal" panose="00000400000000000000" pitchFamily="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cell3D prstMaterial="dkEdge">
                      <a:bevel prst="coolSlant"/>
                      <a:lightRig rig="flood" dir="t"/>
                    </a:cell3D>
                    <a:noFill/>
                  </a:tcPr>
                </a:tc>
                <a:extLst>
                  <a:ext uri="{0D108BD9-81ED-4DB2-BD59-A6C34878D82A}">
                    <a16:rowId xmlns:a16="http://schemas.microsoft.com/office/drawing/2014/main" val="139878482"/>
                  </a:ext>
                </a:extLst>
              </a:tr>
            </a:tbl>
          </a:graphicData>
        </a:graphic>
      </p:graphicFrame>
    </p:spTree>
    <p:extLst>
      <p:ext uri="{BB962C8B-B14F-4D97-AF65-F5344CB8AC3E}">
        <p14:creationId xmlns:p14="http://schemas.microsoft.com/office/powerpoint/2010/main" val="2209110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204952" y="572757"/>
            <a:ext cx="11733048" cy="584381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26. </a:t>
            </a:r>
            <a:r>
              <a:rPr lang="en-US" sz="2400" b="1" dirty="0"/>
              <a:t>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18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p:txBody>
      </p:sp>
    </p:spTree>
    <p:extLst>
      <p:ext uri="{BB962C8B-B14F-4D97-AF65-F5344CB8AC3E}">
        <p14:creationId xmlns:p14="http://schemas.microsoft.com/office/powerpoint/2010/main" val="2015128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27. </a:t>
            </a:r>
            <a:r>
              <a:rPr lang="en-US" sz="2400" b="1" dirty="0"/>
              <a:t>The average height of 40 students is 163 cm. On a particular day, three students A, B, and C were absent and the average of the remaining 37 students was found to be 162 cm. If A, and B have equal heights and the height of C is 2 cm less than that of A, find the height of A:</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EF8A1FC9-30E3-F2B0-3C39-20F3B33D5B8E}"/>
            </a:ext>
          </a:extLst>
        </p:cNvPr>
        <p:cNvGrpSpPr/>
        <p:nvPr/>
      </p:nvGrpSpPr>
      <p:grpSpPr>
        <a:xfrm>
          <a:off x="0" y="0"/>
          <a:ext cx="0" cy="0"/>
          <a:chOff x="0" y="0"/>
          <a:chExt cx="0" cy="0"/>
        </a:xfrm>
      </p:grpSpPr>
      <p:sp>
        <p:nvSpPr>
          <p:cNvPr id="315" name="Google Shape;315;p36">
            <a:extLst>
              <a:ext uri="{FF2B5EF4-FFF2-40B4-BE49-F238E27FC236}">
                <a16:creationId xmlns:a16="http://schemas.microsoft.com/office/drawing/2014/main" id="{28EAE80B-82D2-8057-6499-3C7F267F49BF}"/>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a:extLst>
              <a:ext uri="{FF2B5EF4-FFF2-40B4-BE49-F238E27FC236}">
                <a16:creationId xmlns:a16="http://schemas.microsoft.com/office/drawing/2014/main" id="{677CFD58-7BF0-5753-C346-F8ADD5B0E656}"/>
              </a:ext>
            </a:extLst>
          </p:cNvPr>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27. </a:t>
            </a:r>
            <a:r>
              <a:rPr lang="en-US" sz="2400" b="1" dirty="0"/>
              <a:t>The average height of 40 students is 163 cm. On a particular day, three students A, B, and C were absent and the average of the remaining 37 students was found to be 162 cm. If A, and B have equal heights and the height of C is 2 cm less than that of A, find the height of A:</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p:txBody>
      </p:sp>
    </p:spTree>
    <p:extLst>
      <p:ext uri="{BB962C8B-B14F-4D97-AF65-F5344CB8AC3E}">
        <p14:creationId xmlns:p14="http://schemas.microsoft.com/office/powerpoint/2010/main" val="3885468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28. </a:t>
            </a:r>
            <a:r>
              <a:rPr lang="en-US" sz="2400" b="1" dirty="0"/>
              <a:t>The average weight of the 3 men A, B, and C is 84kg. Another man D, joins the group and the average now becomes 80kg. If another man, E, whose weight is 3kg more than that of D, replaces A, then the average weight of B, C, D, and E becomes 79kg. The weight of A is:</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70kg 	</a:t>
            </a:r>
          </a:p>
          <a:p>
            <a:pPr marL="0" lvl="0" indent="0" algn="just" rtl="0">
              <a:lnSpc>
                <a:spcPct val="90000"/>
              </a:lnSpc>
              <a:spcBef>
                <a:spcPts val="1000"/>
              </a:spcBef>
              <a:spcAft>
                <a:spcPts val="0"/>
              </a:spcAft>
              <a:buClr>
                <a:schemeClr val="dk1"/>
              </a:buClr>
              <a:buSzPts val="2400"/>
              <a:buNone/>
            </a:pPr>
            <a:r>
              <a:rPr lang="en-US" sz="2400" b="1" dirty="0"/>
              <a:t>(2) 72kg 	</a:t>
            </a:r>
          </a:p>
          <a:p>
            <a:pPr marL="0" lvl="0" indent="0" algn="just" rtl="0">
              <a:lnSpc>
                <a:spcPct val="90000"/>
              </a:lnSpc>
              <a:spcBef>
                <a:spcPts val="1000"/>
              </a:spcBef>
              <a:spcAft>
                <a:spcPts val="0"/>
              </a:spcAft>
              <a:buClr>
                <a:schemeClr val="dk1"/>
              </a:buClr>
              <a:buSzPts val="2400"/>
              <a:buNone/>
            </a:pPr>
            <a:r>
              <a:rPr lang="en-US" sz="2400" b="1" dirty="0"/>
              <a:t>(3) 75kg 	</a:t>
            </a:r>
          </a:p>
          <a:p>
            <a:pPr marL="0" lvl="0" indent="0" algn="just" rtl="0">
              <a:lnSpc>
                <a:spcPct val="90000"/>
              </a:lnSpc>
              <a:spcBef>
                <a:spcPts val="1000"/>
              </a:spcBef>
              <a:spcAft>
                <a:spcPts val="0"/>
              </a:spcAft>
              <a:buClr>
                <a:schemeClr val="dk1"/>
              </a:buClr>
              <a:buSzPts val="2400"/>
              <a:buNone/>
            </a:pPr>
            <a:r>
              <a:rPr lang="en-US" sz="2400" b="1" dirty="0"/>
              <a:t>(4) 80kg 	</a:t>
            </a:r>
          </a:p>
          <a:p>
            <a:pPr marL="0" lvl="0" indent="0" algn="just" rtl="0">
              <a:lnSpc>
                <a:spcPct val="90000"/>
              </a:lnSpc>
              <a:spcBef>
                <a:spcPts val="1000"/>
              </a:spcBef>
              <a:spcAft>
                <a:spcPts val="0"/>
              </a:spcAft>
              <a:buClr>
                <a:schemeClr val="dk1"/>
              </a:buClr>
              <a:buSzPts val="2400"/>
              <a:buNone/>
            </a:pPr>
            <a:r>
              <a:rPr lang="en-US" sz="2400" b="1" dirty="0"/>
              <a:t>(5) None of these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26">
          <a:extLst>
            <a:ext uri="{FF2B5EF4-FFF2-40B4-BE49-F238E27FC236}">
              <a16:creationId xmlns:a16="http://schemas.microsoft.com/office/drawing/2014/main" id="{7599F143-F31F-E705-0F23-817E7A9EADC1}"/>
            </a:ext>
          </a:extLst>
        </p:cNvPr>
        <p:cNvGrpSpPr/>
        <p:nvPr/>
      </p:nvGrpSpPr>
      <p:grpSpPr>
        <a:xfrm>
          <a:off x="0" y="0"/>
          <a:ext cx="0" cy="0"/>
          <a:chOff x="0" y="0"/>
          <a:chExt cx="0" cy="0"/>
        </a:xfrm>
      </p:grpSpPr>
      <p:sp>
        <p:nvSpPr>
          <p:cNvPr id="327" name="Google Shape;327;p38">
            <a:extLst>
              <a:ext uri="{FF2B5EF4-FFF2-40B4-BE49-F238E27FC236}">
                <a16:creationId xmlns:a16="http://schemas.microsoft.com/office/drawing/2014/main" id="{25763BB6-D5AB-3D7B-0305-38677E87CC9F}"/>
              </a:ext>
            </a:extLst>
          </p:cNvPr>
          <p:cNvSpPr txBox="1">
            <a:spLocks noGrp="1"/>
          </p:cNvSpPr>
          <p:nvPr>
            <p:ph type="title" idx="4294967295"/>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a:extLst>
              <a:ext uri="{FF2B5EF4-FFF2-40B4-BE49-F238E27FC236}">
                <a16:creationId xmlns:a16="http://schemas.microsoft.com/office/drawing/2014/main" id="{5C45F78D-AE92-6D6F-F1A6-CBFACD459934}"/>
              </a:ext>
            </a:extLst>
          </p:cNvPr>
          <p:cNvSpPr txBox="1">
            <a:spLocks noGrp="1"/>
          </p:cNvSpPr>
          <p:nvPr>
            <p:ph type="body" idx="4294967295"/>
          </p:nvPr>
        </p:nvSpPr>
        <p:spPr>
          <a:xfrm>
            <a:off x="204952" y="582805"/>
            <a:ext cx="11733048" cy="58337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lvl="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sym typeface="Arial Black"/>
              </a:rPr>
              <a:t>Q </a:t>
            </a:r>
            <a:r>
              <a:rPr lang="en-US" sz="2400" b="1" dirty="0">
                <a:latin typeface="Arial Black" panose="020B0A04020102020204" pitchFamily="34" charset="0"/>
              </a:rPr>
              <a:t>28. </a:t>
            </a:r>
            <a:r>
              <a:rPr lang="en-US" sz="2400" b="1" dirty="0"/>
              <a:t>The average weight of the 3 men A, B, and C is 84kg. Another man D, joins the group and the average now becomes 80kg. If another man, E, whose weight is 3kg more than that of D, replaces A, then the average weight of B, C, D, and E becomes 79kg. The weight of A is: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70kg 	</a:t>
            </a:r>
          </a:p>
          <a:p>
            <a:pPr marL="0" lvl="0" indent="0" algn="just" rtl="0">
              <a:lnSpc>
                <a:spcPct val="90000"/>
              </a:lnSpc>
              <a:spcBef>
                <a:spcPts val="1000"/>
              </a:spcBef>
              <a:spcAft>
                <a:spcPts val="0"/>
              </a:spcAft>
              <a:buClr>
                <a:schemeClr val="dk1"/>
              </a:buClr>
              <a:buSzPts val="2400"/>
              <a:buNone/>
            </a:pPr>
            <a:r>
              <a:rPr lang="en-US" sz="2400" b="1" dirty="0"/>
              <a:t>(2) 72kg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75kg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80kg 	</a:t>
            </a:r>
          </a:p>
          <a:p>
            <a:pPr marL="0" lvl="0" indent="0" algn="just" rtl="0">
              <a:lnSpc>
                <a:spcPct val="90000"/>
              </a:lnSpc>
              <a:spcBef>
                <a:spcPts val="1000"/>
              </a:spcBef>
              <a:spcAft>
                <a:spcPts val="0"/>
              </a:spcAft>
              <a:buClr>
                <a:schemeClr val="dk1"/>
              </a:buClr>
              <a:buSzPts val="2400"/>
              <a:buNone/>
            </a:pPr>
            <a:r>
              <a:rPr lang="en-US" sz="2400" b="1" dirty="0"/>
              <a:t>(5) None of these</a:t>
            </a:r>
          </a:p>
        </p:txBody>
      </p:sp>
    </p:spTree>
    <p:extLst>
      <p:ext uri="{BB962C8B-B14F-4D97-AF65-F5344CB8AC3E}">
        <p14:creationId xmlns:p14="http://schemas.microsoft.com/office/powerpoint/2010/main" val="20072283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254000" y="549380"/>
            <a:ext cx="11684100" cy="4991700"/>
          </a:xfrm>
          <a:prstGeom prst="rect">
            <a:avLst/>
          </a:prstGeom>
        </p:spPr>
        <p:txBody>
          <a:bodyPr spcFirstLastPara="1" wrap="square" lIns="91425" tIns="45700" rIns="91425" bIns="45700" anchor="t" anchorCtr="0">
            <a:normAutofit/>
          </a:bodyPr>
          <a:lstStyle/>
          <a:p>
            <a:pPr algn="just">
              <a:buClr>
                <a:schemeClr val="dk1"/>
              </a:buClr>
              <a:buSzPts val="1100"/>
            </a:pPr>
            <a:r>
              <a:rPr lang="en-US" sz="2400" dirty="0">
                <a:highlight>
                  <a:srgbClr val="FFFFFF"/>
                </a:highlight>
                <a:latin typeface="Roboto"/>
                <a:ea typeface="Roboto"/>
                <a:cs typeface="Roboto"/>
                <a:sym typeface="Roboto"/>
              </a:rPr>
              <a:t> </a:t>
            </a:r>
            <a:r>
              <a:rPr lang="en-US" sz="2400" b="1" dirty="0">
                <a:solidFill>
                  <a:srgbClr val="0C0C0C"/>
                </a:solidFill>
                <a:highlight>
                  <a:srgbClr val="FFFFFF"/>
                </a:highlight>
                <a:latin typeface="Arial Black"/>
                <a:ea typeface="Arial Black"/>
                <a:cs typeface="Arial Black"/>
                <a:sym typeface="Arial Black"/>
              </a:rPr>
              <a:t>	AVERAGES</a:t>
            </a:r>
            <a:endParaRPr lang="en-US" sz="2400" dirty="0">
              <a:highlight>
                <a:srgbClr val="FFFFFF"/>
              </a:highlight>
              <a:latin typeface="Roboto"/>
              <a:ea typeface="Roboto"/>
              <a:cs typeface="Roboto"/>
              <a:sym typeface="Roboto"/>
            </a:endParaRPr>
          </a:p>
          <a:p>
            <a:pPr marL="0" lvl="0" indent="0" algn="just" rtl="0">
              <a:spcAft>
                <a:spcPts val="0"/>
              </a:spcAft>
              <a:buClr>
                <a:schemeClr val="dk1"/>
              </a:buClr>
              <a:buSzPts val="1100"/>
              <a:buFont typeface="Arial"/>
              <a:buNone/>
            </a:pPr>
            <a:r>
              <a:rPr lang="en-US" sz="2400" b="1" dirty="0">
                <a:latin typeface="Arial Black" panose="020B0A04020102020204" pitchFamily="34" charset="0"/>
                <a:sym typeface="Roboto"/>
              </a:rPr>
              <a:t>Q 29. </a:t>
            </a:r>
            <a:r>
              <a:rPr lang="en-US" sz="2400" b="1" dirty="0">
                <a:highlight>
                  <a:srgbClr val="FFFFFF"/>
                </a:highlight>
                <a:latin typeface="+mn-lt"/>
                <a:ea typeface="Roboto"/>
                <a:cs typeface="Roboto"/>
                <a:sym typeface="Roboto"/>
              </a:rPr>
              <a:t>The bowling average of a cricketer was 12.4. He improves his bowling average by 0.2 points when he takes 5 wickets for 26 runs in his last match. The number of wickets taken by him before the last match was</a:t>
            </a:r>
            <a:endParaRPr sz="2400" b="1" dirty="0">
              <a:highlight>
                <a:srgbClr val="FFFFFF"/>
              </a:highlight>
              <a:latin typeface="+mn-lt"/>
              <a:ea typeface="Roboto"/>
              <a:cs typeface="Roboto"/>
              <a:sym typeface="Roboto"/>
            </a:endParaRPr>
          </a:p>
          <a:p>
            <a:pPr marL="0" lvl="0" indent="0" algn="just" rtl="0">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(1) 150</a:t>
            </a:r>
            <a:endParaRPr sz="2400" b="1" dirty="0">
              <a:solidFill>
                <a:srgbClr val="212529"/>
              </a:solidFill>
              <a:highlight>
                <a:srgbClr val="FFFFFF"/>
              </a:highlight>
              <a:latin typeface="+mn-lt"/>
              <a:ea typeface="Roboto"/>
              <a:cs typeface="Roboto"/>
              <a:sym typeface="Roboto"/>
            </a:endParaRPr>
          </a:p>
          <a:p>
            <a:pPr marL="0" lvl="0" indent="0" algn="just" rtl="0">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(2) 200</a:t>
            </a:r>
            <a:endParaRPr sz="2400" b="1" dirty="0">
              <a:solidFill>
                <a:srgbClr val="212529"/>
              </a:solidFill>
              <a:highlight>
                <a:srgbClr val="FFFFFF"/>
              </a:highlight>
              <a:latin typeface="+mn-lt"/>
              <a:ea typeface="Roboto"/>
              <a:cs typeface="Roboto"/>
              <a:sym typeface="Roboto"/>
            </a:endParaRPr>
          </a:p>
          <a:p>
            <a:pPr marL="0" lvl="0" indent="0" algn="just" rtl="0">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(3) 125</a:t>
            </a:r>
            <a:endParaRPr sz="2400" b="1" dirty="0">
              <a:solidFill>
                <a:srgbClr val="212529"/>
              </a:solidFill>
              <a:highlight>
                <a:srgbClr val="FFFFFF"/>
              </a:highlight>
              <a:latin typeface="+mn-lt"/>
              <a:ea typeface="Roboto"/>
              <a:cs typeface="Roboto"/>
              <a:sym typeface="Roboto"/>
            </a:endParaRPr>
          </a:p>
          <a:p>
            <a:pPr marL="0" lvl="0" indent="0" algn="just" rtl="0">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(4) 175</a:t>
            </a:r>
            <a:endParaRPr sz="2400" dirty="0">
              <a:solidFill>
                <a:srgbClr val="212529"/>
              </a:solidFill>
              <a:highlight>
                <a:srgbClr val="FFFFFF"/>
              </a:highlight>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13F8289B-3147-725D-7E45-704BDE9C9243}"/>
            </a:ext>
          </a:extLst>
        </p:cNvPr>
        <p:cNvGrpSpPr/>
        <p:nvPr/>
      </p:nvGrpSpPr>
      <p:grpSpPr>
        <a:xfrm>
          <a:off x="0" y="0"/>
          <a:ext cx="0" cy="0"/>
          <a:chOff x="0" y="0"/>
          <a:chExt cx="0" cy="0"/>
        </a:xfrm>
      </p:grpSpPr>
      <p:sp>
        <p:nvSpPr>
          <p:cNvPr id="333" name="Google Shape;333;g21642fa0714_0_0">
            <a:extLst>
              <a:ext uri="{FF2B5EF4-FFF2-40B4-BE49-F238E27FC236}">
                <a16:creationId xmlns:a16="http://schemas.microsoft.com/office/drawing/2014/main" id="{07B1082E-2403-A9EB-4297-98216387B811}"/>
              </a:ext>
            </a:extLst>
          </p:cNvPr>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a:extLst>
              <a:ext uri="{FF2B5EF4-FFF2-40B4-BE49-F238E27FC236}">
                <a16:creationId xmlns:a16="http://schemas.microsoft.com/office/drawing/2014/main" id="{0DFD3563-A221-F3E9-DD35-3389B9B27672}"/>
              </a:ext>
            </a:extLst>
          </p:cNvPr>
          <p:cNvSpPr txBox="1">
            <a:spLocks noGrp="1"/>
          </p:cNvSpPr>
          <p:nvPr>
            <p:ph type="body" idx="4294967295"/>
          </p:nvPr>
        </p:nvSpPr>
        <p:spPr>
          <a:xfrm>
            <a:off x="254000" y="549380"/>
            <a:ext cx="11684100" cy="4991700"/>
          </a:xfrm>
          <a:prstGeom prst="rect">
            <a:avLst/>
          </a:prstGeom>
        </p:spPr>
        <p:txBody>
          <a:bodyPr spcFirstLastPara="1" wrap="square" lIns="91425" tIns="45700" rIns="91425" bIns="45700" anchor="t" anchorCtr="0">
            <a:normAutofit/>
          </a:bodyPr>
          <a:lstStyle/>
          <a:p>
            <a:pPr algn="just">
              <a:buClr>
                <a:schemeClr val="dk1"/>
              </a:buClr>
              <a:buSzPts val="1100"/>
            </a:pPr>
            <a:r>
              <a:rPr lang="en-US" sz="2400" dirty="0">
                <a:highlight>
                  <a:srgbClr val="FFFFFF"/>
                </a:highlight>
                <a:latin typeface="Roboto"/>
                <a:ea typeface="Roboto"/>
                <a:cs typeface="Roboto"/>
                <a:sym typeface="Roboto"/>
              </a:rPr>
              <a:t> </a:t>
            </a:r>
            <a:r>
              <a:rPr lang="en-US" sz="2400" b="1" dirty="0">
                <a:solidFill>
                  <a:srgbClr val="0C0C0C"/>
                </a:solidFill>
                <a:highlight>
                  <a:srgbClr val="FFFFFF"/>
                </a:highlight>
                <a:latin typeface="Arial Black"/>
                <a:ea typeface="Arial Black"/>
                <a:cs typeface="Arial Black"/>
                <a:sym typeface="Arial Black"/>
              </a:rPr>
              <a:t>	AVERAGES</a:t>
            </a:r>
            <a:endParaRPr lang="en-US" sz="2400" dirty="0">
              <a:highlight>
                <a:srgbClr val="FFFFFF"/>
              </a:highlight>
              <a:latin typeface="Roboto"/>
              <a:ea typeface="Roboto"/>
              <a:cs typeface="Roboto"/>
              <a:sym typeface="Roboto"/>
            </a:endParaRPr>
          </a:p>
          <a:p>
            <a:pPr marL="0" lvl="0" indent="0" algn="just" rtl="0">
              <a:spcAft>
                <a:spcPts val="0"/>
              </a:spcAft>
              <a:buClr>
                <a:schemeClr val="dk1"/>
              </a:buClr>
              <a:buSzPts val="1100"/>
              <a:buFont typeface="Arial"/>
              <a:buNone/>
            </a:pPr>
            <a:r>
              <a:rPr lang="en-US" sz="2400" b="1" dirty="0">
                <a:latin typeface="Arial Black" panose="020B0A04020102020204" pitchFamily="34" charset="0"/>
                <a:sym typeface="Roboto"/>
              </a:rPr>
              <a:t>Q 29. </a:t>
            </a:r>
            <a:r>
              <a:rPr lang="en-US" sz="2400" b="1" dirty="0">
                <a:highlight>
                  <a:srgbClr val="FFFFFF"/>
                </a:highlight>
                <a:latin typeface="+mn-lt"/>
                <a:ea typeface="Roboto"/>
                <a:cs typeface="Roboto"/>
                <a:sym typeface="Roboto"/>
              </a:rPr>
              <a:t>The bowling average of a cricketer was 12.4. He improves his bowling average by 0.2 points when he takes 5 wickets for 26 runs in his last match. The number of wickets taken by him before the last match was</a:t>
            </a:r>
            <a:endParaRPr sz="2400" b="1" dirty="0">
              <a:highlight>
                <a:srgbClr val="FFFFFF"/>
              </a:highlight>
              <a:latin typeface="+mn-lt"/>
              <a:ea typeface="Roboto"/>
              <a:cs typeface="Roboto"/>
              <a:sym typeface="Roboto"/>
            </a:endParaRPr>
          </a:p>
          <a:p>
            <a:pPr marL="0" lvl="0" indent="0" algn="just" rtl="0">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(1) 150</a:t>
            </a:r>
            <a:endParaRPr sz="2400" b="1" dirty="0">
              <a:solidFill>
                <a:srgbClr val="212529"/>
              </a:solidFill>
              <a:highlight>
                <a:srgbClr val="FFFFFF"/>
              </a:highlight>
              <a:latin typeface="+mn-lt"/>
              <a:ea typeface="Roboto"/>
              <a:cs typeface="Roboto"/>
              <a:sym typeface="Roboto"/>
            </a:endParaRPr>
          </a:p>
          <a:p>
            <a:pPr marL="0" lvl="0" indent="0" algn="just" rtl="0">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(2) 200</a:t>
            </a:r>
            <a:endParaRPr sz="2400" b="1" dirty="0">
              <a:solidFill>
                <a:srgbClr val="212529"/>
              </a:solidFill>
              <a:highlight>
                <a:srgbClr val="FFFFFF"/>
              </a:highlight>
              <a:latin typeface="+mn-lt"/>
              <a:ea typeface="Roboto"/>
              <a:cs typeface="Roboto"/>
              <a:sym typeface="Roboto"/>
            </a:endParaRPr>
          </a:p>
          <a:p>
            <a:pPr marL="0" lvl="0" indent="0" algn="just" rtl="0">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(3) 125</a:t>
            </a:r>
            <a:endParaRPr sz="2400" b="1" dirty="0">
              <a:solidFill>
                <a:srgbClr val="212529"/>
              </a:solidFill>
              <a:highlight>
                <a:srgbClr val="FFFFFF"/>
              </a:highlight>
              <a:latin typeface="+mn-lt"/>
              <a:ea typeface="Roboto"/>
              <a:cs typeface="Roboto"/>
              <a:sym typeface="Roboto"/>
            </a:endParaRPr>
          </a:p>
          <a:p>
            <a:pPr marL="0" lvl="0" indent="0" algn="just" rtl="0">
              <a:spcAft>
                <a:spcPts val="0"/>
              </a:spcAft>
              <a:buClr>
                <a:schemeClr val="dk1"/>
              </a:buClr>
              <a:buSzPts val="1100"/>
              <a:buFont typeface="Arial"/>
              <a:buNone/>
            </a:pPr>
            <a:r>
              <a:rPr lang="en-US" sz="2400" b="1" dirty="0">
                <a:solidFill>
                  <a:srgbClr val="FF0000"/>
                </a:solidFill>
                <a:highlight>
                  <a:srgbClr val="FFFFFF"/>
                </a:highlight>
                <a:latin typeface="+mn-lt"/>
                <a:ea typeface="Roboto"/>
                <a:cs typeface="Roboto"/>
                <a:sym typeface="Roboto"/>
              </a:rPr>
              <a:t>(4) 175</a:t>
            </a:r>
          </a:p>
        </p:txBody>
      </p:sp>
    </p:spTree>
    <p:extLst>
      <p:ext uri="{BB962C8B-B14F-4D97-AF65-F5344CB8AC3E}">
        <p14:creationId xmlns:p14="http://schemas.microsoft.com/office/powerpoint/2010/main" val="10587430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1485999" y="550087"/>
            <a:ext cx="9220003" cy="18620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i="0" u="none" strike="noStrike" cap="none" dirty="0">
                <a:solidFill>
                  <a:srgbClr val="FF0000"/>
                </a:solidFill>
                <a:latin typeface="Arial Black"/>
                <a:ea typeface="Arial Black"/>
                <a:cs typeface="Arial Black"/>
                <a:sym typeface="Arial Black"/>
              </a:rPr>
              <a:t>Thank you</a:t>
            </a:r>
            <a:endParaRPr sz="115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15450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Rectangle 1">
            <a:extLst>
              <a:ext uri="{FF2B5EF4-FFF2-40B4-BE49-F238E27FC236}">
                <a16:creationId xmlns:a16="http://schemas.microsoft.com/office/drawing/2014/main" id="{996A6FCB-4088-D1BE-81C2-8CC765A92FA6}"/>
              </a:ext>
            </a:extLst>
          </p:cNvPr>
          <p:cNvSpPr/>
          <p:nvPr/>
        </p:nvSpPr>
        <p:spPr>
          <a:xfrm>
            <a:off x="3048000" y="2861187"/>
            <a:ext cx="6371303" cy="170098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533D441-2A99-9008-817A-728368241E7B}"/>
              </a:ext>
            </a:extLst>
          </p:cNvPr>
          <p:cNvSpPr txBox="1"/>
          <p:nvPr/>
        </p:nvSpPr>
        <p:spPr>
          <a:xfrm>
            <a:off x="2600968" y="1005828"/>
            <a:ext cx="7019671" cy="830997"/>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4800" b="1" dirty="0" err="1">
                <a:latin typeface="+mj-lt"/>
              </a:rPr>
              <a:t>Alligation</a:t>
            </a:r>
            <a:r>
              <a:rPr lang="en-US" sz="4800" b="1" dirty="0">
                <a:latin typeface="+mj-lt"/>
              </a:rPr>
              <a:t> in Average</a:t>
            </a:r>
            <a:endParaRPr lang="en-IN" sz="4800" b="1" dirty="0">
              <a:latin typeface="Sanskrit Text" panose="02020503050405020304" pitchFamily="18" charset="0"/>
              <a:cs typeface="Sanskrit Text" panose="02020503050405020304" pitchFamily="18" charset="0"/>
            </a:endParaRPr>
          </a:p>
        </p:txBody>
      </p:sp>
      <p:sp>
        <p:nvSpPr>
          <p:cNvPr id="4" name="TextBox 3">
            <a:extLst>
              <a:ext uri="{FF2B5EF4-FFF2-40B4-BE49-F238E27FC236}">
                <a16:creationId xmlns:a16="http://schemas.microsoft.com/office/drawing/2014/main" id="{797C9033-1F5B-00F5-D17F-5DC49CC8E707}"/>
              </a:ext>
            </a:extLst>
          </p:cNvPr>
          <p:cNvSpPr txBox="1"/>
          <p:nvPr/>
        </p:nvSpPr>
        <p:spPr>
          <a:xfrm>
            <a:off x="3535222" y="2399520"/>
            <a:ext cx="1842171" cy="461665"/>
          </a:xfrm>
          <a:prstGeom prst="rect">
            <a:avLst/>
          </a:prstGeom>
          <a:noFill/>
        </p:spPr>
        <p:txBody>
          <a:bodyPr wrap="none" rtlCol="0">
            <a:spAutoFit/>
          </a:bodyPr>
          <a:lstStyle/>
          <a:p>
            <a:r>
              <a:rPr lang="en-GB" sz="2400" b="1" dirty="0"/>
              <a:t>Quantity- A</a:t>
            </a:r>
            <a:endParaRPr lang="en-IN" sz="2400" b="1" dirty="0"/>
          </a:p>
        </p:txBody>
      </p:sp>
      <p:sp>
        <p:nvSpPr>
          <p:cNvPr id="5" name="TextBox 4">
            <a:extLst>
              <a:ext uri="{FF2B5EF4-FFF2-40B4-BE49-F238E27FC236}">
                <a16:creationId xmlns:a16="http://schemas.microsoft.com/office/drawing/2014/main" id="{9FC95FB1-D9FC-6EB2-2C20-70618AB2C62F}"/>
              </a:ext>
            </a:extLst>
          </p:cNvPr>
          <p:cNvSpPr txBox="1"/>
          <p:nvPr/>
        </p:nvSpPr>
        <p:spPr>
          <a:xfrm>
            <a:off x="6779342" y="2399521"/>
            <a:ext cx="1842171" cy="461665"/>
          </a:xfrm>
          <a:prstGeom prst="rect">
            <a:avLst/>
          </a:prstGeom>
          <a:noFill/>
        </p:spPr>
        <p:txBody>
          <a:bodyPr wrap="none" rtlCol="0">
            <a:spAutoFit/>
          </a:bodyPr>
          <a:lstStyle/>
          <a:p>
            <a:r>
              <a:rPr lang="en-GB" sz="2400" b="1" dirty="0"/>
              <a:t>Quantity- B</a:t>
            </a:r>
            <a:endParaRPr lang="en-IN" sz="2400" b="1" dirty="0"/>
          </a:p>
        </p:txBody>
      </p:sp>
      <p:cxnSp>
        <p:nvCxnSpPr>
          <p:cNvPr id="6" name="Straight Arrow Connector 5">
            <a:extLst>
              <a:ext uri="{FF2B5EF4-FFF2-40B4-BE49-F238E27FC236}">
                <a16:creationId xmlns:a16="http://schemas.microsoft.com/office/drawing/2014/main" id="{17A572DA-D6E9-B916-62E4-547C2B313846}"/>
              </a:ext>
            </a:extLst>
          </p:cNvPr>
          <p:cNvCxnSpPr>
            <a:stCxn id="4" idx="2"/>
          </p:cNvCxnSpPr>
          <p:nvPr/>
        </p:nvCxnSpPr>
        <p:spPr>
          <a:xfrm>
            <a:off x="4456308" y="2861185"/>
            <a:ext cx="3419331" cy="24285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7DB3383-14A6-38A7-E6F9-1307270FCFE5}"/>
              </a:ext>
            </a:extLst>
          </p:cNvPr>
          <p:cNvCxnSpPr>
            <a:cxnSpLocks/>
          </p:cNvCxnSpPr>
          <p:nvPr/>
        </p:nvCxnSpPr>
        <p:spPr>
          <a:xfrm flipH="1">
            <a:off x="4456307" y="2915261"/>
            <a:ext cx="3244120" cy="23744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B329792-6135-09E1-DAED-234726F8B147}"/>
              </a:ext>
            </a:extLst>
          </p:cNvPr>
          <p:cNvSpPr txBox="1"/>
          <p:nvPr/>
        </p:nvSpPr>
        <p:spPr>
          <a:xfrm>
            <a:off x="5009799" y="3654714"/>
            <a:ext cx="2183611" cy="830997"/>
          </a:xfrm>
          <a:prstGeom prst="rect">
            <a:avLst/>
          </a:prstGeom>
          <a:noFill/>
        </p:spPr>
        <p:txBody>
          <a:bodyPr wrap="none" rtlCol="0">
            <a:spAutoFit/>
          </a:bodyPr>
          <a:lstStyle/>
          <a:p>
            <a:pPr algn="ctr"/>
            <a:r>
              <a:rPr lang="en-GB" sz="2400" b="1" dirty="0"/>
              <a:t>Avg. Quantity</a:t>
            </a:r>
          </a:p>
          <a:p>
            <a:pPr algn="ctr"/>
            <a:r>
              <a:rPr lang="en-GB" sz="2400" b="1" dirty="0"/>
              <a:t>C</a:t>
            </a:r>
            <a:endParaRPr lang="en-IN" sz="2400" b="1" dirty="0"/>
          </a:p>
        </p:txBody>
      </p:sp>
      <p:sp>
        <p:nvSpPr>
          <p:cNvPr id="9" name="TextBox 8">
            <a:extLst>
              <a:ext uri="{FF2B5EF4-FFF2-40B4-BE49-F238E27FC236}">
                <a16:creationId xmlns:a16="http://schemas.microsoft.com/office/drawing/2014/main" id="{E48D4E2A-4762-CC5D-4A86-D6894088822F}"/>
              </a:ext>
            </a:extLst>
          </p:cNvPr>
          <p:cNvSpPr txBox="1"/>
          <p:nvPr/>
        </p:nvSpPr>
        <p:spPr>
          <a:xfrm>
            <a:off x="3360009" y="5230304"/>
            <a:ext cx="2287806" cy="830997"/>
          </a:xfrm>
          <a:prstGeom prst="rect">
            <a:avLst/>
          </a:prstGeom>
          <a:noFill/>
        </p:spPr>
        <p:txBody>
          <a:bodyPr wrap="none" rtlCol="0">
            <a:spAutoFit/>
          </a:bodyPr>
          <a:lstStyle/>
          <a:p>
            <a:pPr algn="ctr"/>
            <a:r>
              <a:rPr lang="en-GB" sz="2400" b="1" dirty="0"/>
              <a:t>Difference b/w</a:t>
            </a:r>
          </a:p>
          <a:p>
            <a:pPr algn="ctr"/>
            <a:r>
              <a:rPr lang="en-GB" sz="2400" b="1" dirty="0"/>
              <a:t>(B-C)</a:t>
            </a:r>
            <a:endParaRPr lang="en-IN" sz="2400" b="1" dirty="0"/>
          </a:p>
        </p:txBody>
      </p:sp>
      <p:sp>
        <p:nvSpPr>
          <p:cNvPr id="10" name="TextBox 9">
            <a:extLst>
              <a:ext uri="{FF2B5EF4-FFF2-40B4-BE49-F238E27FC236}">
                <a16:creationId xmlns:a16="http://schemas.microsoft.com/office/drawing/2014/main" id="{AA2F15AC-C357-1A70-0D05-FB56D10DA105}"/>
              </a:ext>
            </a:extLst>
          </p:cNvPr>
          <p:cNvSpPr txBox="1"/>
          <p:nvPr/>
        </p:nvSpPr>
        <p:spPr>
          <a:xfrm>
            <a:off x="6764857" y="5260030"/>
            <a:ext cx="2287806" cy="830997"/>
          </a:xfrm>
          <a:prstGeom prst="rect">
            <a:avLst/>
          </a:prstGeom>
          <a:noFill/>
        </p:spPr>
        <p:txBody>
          <a:bodyPr wrap="none" rtlCol="0">
            <a:spAutoFit/>
          </a:bodyPr>
          <a:lstStyle/>
          <a:p>
            <a:pPr algn="ctr"/>
            <a:r>
              <a:rPr lang="en-GB" sz="2400" b="1" dirty="0"/>
              <a:t>Difference b/w</a:t>
            </a:r>
          </a:p>
          <a:p>
            <a:pPr algn="ctr"/>
            <a:r>
              <a:rPr lang="en-GB" sz="2400" b="1" dirty="0"/>
              <a:t>(A-C)</a:t>
            </a:r>
            <a:endParaRPr lang="en-IN" sz="2400" b="1" dirty="0"/>
          </a:p>
        </p:txBody>
      </p:sp>
    </p:spTree>
    <p:extLst>
      <p:ext uri="{BB962C8B-B14F-4D97-AF65-F5344CB8AC3E}">
        <p14:creationId xmlns:p14="http://schemas.microsoft.com/office/powerpoint/2010/main" val="155714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2b5194cfbb_0_0"/>
          <p:cNvSpPr txBox="1">
            <a:spLocks noGrp="1"/>
          </p:cNvSpPr>
          <p:nvPr>
            <p:ph type="title" idx="4294967295"/>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g22b5194cfbb_0_0"/>
          <p:cNvSpPr txBox="1">
            <a:spLocks noGrp="1"/>
          </p:cNvSpPr>
          <p:nvPr>
            <p:ph type="body" idx="4294967295"/>
          </p:nvPr>
        </p:nvSpPr>
        <p:spPr>
          <a:xfrm>
            <a:off x="204952" y="1072055"/>
            <a:ext cx="11733000" cy="53445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C0C0C"/>
              </a:buClr>
              <a:buSzPct val="240000"/>
              <a:buNone/>
            </a:pPr>
            <a:r>
              <a:rPr lang="en-US" sz="3000" b="1" dirty="0">
                <a:latin typeface="Calibri"/>
                <a:ea typeface="Calibri"/>
                <a:cs typeface="Calibri"/>
                <a:sym typeface="Calibri"/>
              </a:rPr>
              <a:t>BASICS OF AVERAGES</a:t>
            </a:r>
            <a:endParaRPr sz="3000" b="1" dirty="0">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endParaRPr sz="3000" dirty="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dirty="0">
                <a:solidFill>
                  <a:srgbClr val="202124"/>
                </a:solidFill>
                <a:highlight>
                  <a:srgbClr val="FFFFFF"/>
                </a:highlight>
                <a:latin typeface="Calibri"/>
                <a:ea typeface="Calibri"/>
                <a:cs typeface="Calibri"/>
                <a:sym typeface="Calibri"/>
              </a:rPr>
              <a:t>Average This is the arithmetic mean, and is </a:t>
            </a:r>
            <a:r>
              <a:rPr lang="en-US" sz="3000" dirty="0">
                <a:solidFill>
                  <a:srgbClr val="040C28"/>
                </a:solidFill>
                <a:latin typeface="Calibri"/>
                <a:ea typeface="Calibri"/>
                <a:cs typeface="Calibri"/>
                <a:sym typeface="Calibri"/>
              </a:rPr>
              <a:t>calculated by adding a group of numbers and then dividing by the count of those numbers</a:t>
            </a:r>
            <a:r>
              <a:rPr lang="en-US" sz="3000" dirty="0">
                <a:solidFill>
                  <a:srgbClr val="202124"/>
                </a:solidFill>
                <a:highlight>
                  <a:srgbClr val="FFFFFF"/>
                </a:highlight>
                <a:latin typeface="Calibri"/>
                <a:ea typeface="Calibri"/>
                <a:cs typeface="Calibri"/>
                <a:sym typeface="Calibri"/>
              </a:rPr>
              <a:t>. For example, the average of 2, 3, 3, 5, 7, and 10 is 30 divided by 6, which is 5. Median The middle number of a group of numbers.</a:t>
            </a:r>
            <a:endParaRPr sz="3000" dirty="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b="1" dirty="0">
                <a:solidFill>
                  <a:srgbClr val="333333"/>
                </a:solidFill>
                <a:highlight>
                  <a:srgbClr val="FFFFFF"/>
                </a:highlight>
                <a:latin typeface="Roboto"/>
                <a:ea typeface="Roboto"/>
                <a:cs typeface="Roboto"/>
                <a:sym typeface="Roboto"/>
              </a:rPr>
              <a:t>                   </a:t>
            </a:r>
            <a:endParaRPr sz="3000" b="1" dirty="0">
              <a:solidFill>
                <a:srgbClr val="333333"/>
              </a:solidFill>
              <a:highlight>
                <a:srgbClr val="FFFFFF"/>
              </a:highlight>
              <a:latin typeface="Roboto"/>
              <a:ea typeface="Roboto"/>
              <a:cs typeface="Roboto"/>
              <a:sym typeface="Roboto"/>
            </a:endParaRPr>
          </a:p>
          <a:p>
            <a:pPr marL="0" lvl="0" indent="0" algn="l" rtl="0">
              <a:lnSpc>
                <a:spcPct val="90000"/>
              </a:lnSpc>
              <a:spcBef>
                <a:spcPts val="0"/>
              </a:spcBef>
              <a:spcAft>
                <a:spcPts val="0"/>
              </a:spcAft>
              <a:buClr>
                <a:srgbClr val="0C0C0C"/>
              </a:buClr>
              <a:buSzPct val="240000"/>
              <a:buNone/>
            </a:pPr>
            <a:r>
              <a:rPr lang="en-US" sz="3000" b="1" dirty="0">
                <a:solidFill>
                  <a:srgbClr val="333333"/>
                </a:solidFill>
                <a:highlight>
                  <a:srgbClr val="FFFFFF"/>
                </a:highlight>
                <a:latin typeface="Roboto"/>
                <a:ea typeface="Roboto"/>
                <a:cs typeface="Roboto"/>
                <a:sym typeface="Roboto"/>
              </a:rPr>
              <a:t>                    Average = Sum of Values/Number of Values</a:t>
            </a:r>
            <a:endParaRPr sz="3000" b="1"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US" sz="3000" b="1" dirty="0">
                <a:solidFill>
                  <a:srgbClr val="333333"/>
                </a:solidFill>
                <a:highlight>
                  <a:srgbClr val="FFFFFF"/>
                </a:highlight>
                <a:latin typeface="Roboto"/>
                <a:ea typeface="Roboto"/>
                <a:cs typeface="Roboto"/>
                <a:sym typeface="Roboto"/>
              </a:rPr>
              <a:t>Shortcut:</a:t>
            </a:r>
            <a:r>
              <a:rPr lang="en-US" sz="1100" dirty="0">
                <a:solidFill>
                  <a:srgbClr val="000000"/>
                </a:solidFill>
              </a:rPr>
              <a:t>·</a:t>
            </a:r>
            <a:r>
              <a:rPr lang="en-US" sz="700" dirty="0">
                <a:solidFill>
                  <a:srgbClr val="000000"/>
                </a:solidFill>
                <a:latin typeface="Times New Roman"/>
                <a:ea typeface="Times New Roman"/>
                <a:cs typeface="Times New Roman"/>
                <a:sym typeface="Times New Roman"/>
              </a:rPr>
              <a:t>        </a:t>
            </a:r>
            <a:endParaRPr sz="7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550" dirty="0">
                <a:solidFill>
                  <a:srgbClr val="000000"/>
                </a:solidFill>
                <a:latin typeface="Times New Roman"/>
                <a:ea typeface="Times New Roman"/>
                <a:cs typeface="Times New Roman"/>
                <a:sym typeface="Times New Roman"/>
              </a:rPr>
              <a:t>           </a:t>
            </a:r>
            <a:r>
              <a:rPr lang="en-US" sz="2550" dirty="0">
                <a:solidFill>
                  <a:srgbClr val="000000"/>
                </a:solidFill>
              </a:rPr>
              <a:t>Average of first </a:t>
            </a:r>
            <a:r>
              <a:rPr lang="en-US" sz="2550" dirty="0" err="1">
                <a:solidFill>
                  <a:srgbClr val="000000"/>
                </a:solidFill>
              </a:rPr>
              <a:t>ʻnʼ</a:t>
            </a:r>
            <a:r>
              <a:rPr lang="en-US" sz="2550" dirty="0">
                <a:solidFill>
                  <a:srgbClr val="000000"/>
                </a:solidFill>
              </a:rPr>
              <a:t> natural numbers =(n+1)/2</a:t>
            </a:r>
            <a:endParaRPr sz="2550" dirty="0">
              <a:solidFill>
                <a:srgbClr val="000000"/>
              </a:solidFill>
            </a:endParaRPr>
          </a:p>
          <a:p>
            <a:pPr marL="228600" lvl="0" indent="-228600" algn="l" rtl="0">
              <a:lnSpc>
                <a:spcPct val="120000"/>
              </a:lnSpc>
              <a:spcBef>
                <a:spcPts val="1200"/>
              </a:spcBef>
              <a:spcAft>
                <a:spcPts val="0"/>
              </a:spcAft>
              <a:buNone/>
            </a:pPr>
            <a:r>
              <a:rPr lang="en-US" sz="2550" dirty="0">
                <a:solidFill>
                  <a:srgbClr val="000000"/>
                </a:solidFill>
              </a:rPr>
              <a:t>  </a:t>
            </a:r>
            <a:r>
              <a:rPr lang="en-US" sz="2550" dirty="0">
                <a:solidFill>
                  <a:srgbClr val="000000"/>
                </a:solidFill>
                <a:latin typeface="Times New Roman"/>
                <a:ea typeface="Times New Roman"/>
                <a:cs typeface="Times New Roman"/>
                <a:sym typeface="Times New Roman"/>
              </a:rPr>
              <a:t>         </a:t>
            </a:r>
            <a:r>
              <a:rPr lang="en-US" sz="2550" dirty="0">
                <a:solidFill>
                  <a:srgbClr val="000000"/>
                </a:solidFill>
              </a:rPr>
              <a:t>Average of first </a:t>
            </a:r>
            <a:r>
              <a:rPr lang="en-US" sz="2550" dirty="0" err="1">
                <a:solidFill>
                  <a:srgbClr val="000000"/>
                </a:solidFill>
              </a:rPr>
              <a:t>ʻnʼ</a:t>
            </a:r>
            <a:r>
              <a:rPr lang="en-US" sz="2550" dirty="0">
                <a:solidFill>
                  <a:srgbClr val="000000"/>
                </a:solidFill>
              </a:rPr>
              <a:t> even numbers = (n + 1)</a:t>
            </a:r>
            <a:endParaRPr sz="2550" dirty="0">
              <a:solidFill>
                <a:srgbClr val="000000"/>
              </a:solidFill>
            </a:endParaRPr>
          </a:p>
          <a:p>
            <a:pPr marL="228600" lvl="0" indent="-228600" algn="l" rtl="0">
              <a:lnSpc>
                <a:spcPct val="120000"/>
              </a:lnSpc>
              <a:spcBef>
                <a:spcPts val="1200"/>
              </a:spcBef>
              <a:spcAft>
                <a:spcPts val="0"/>
              </a:spcAft>
              <a:buNone/>
            </a:pPr>
            <a:r>
              <a:rPr lang="en-US" sz="2550" dirty="0">
                <a:solidFill>
                  <a:srgbClr val="000000"/>
                </a:solidFill>
                <a:latin typeface="Times New Roman"/>
                <a:ea typeface="Times New Roman"/>
                <a:cs typeface="Times New Roman"/>
                <a:sym typeface="Times New Roman"/>
              </a:rPr>
              <a:t>            </a:t>
            </a:r>
            <a:r>
              <a:rPr lang="en-US" sz="2550" dirty="0">
                <a:solidFill>
                  <a:srgbClr val="000000"/>
                </a:solidFill>
              </a:rPr>
              <a:t>Average of first </a:t>
            </a:r>
            <a:r>
              <a:rPr lang="en-US" sz="2550" dirty="0" err="1">
                <a:solidFill>
                  <a:srgbClr val="000000"/>
                </a:solidFill>
              </a:rPr>
              <a:t>ʻnʼ</a:t>
            </a:r>
            <a:r>
              <a:rPr lang="en-US" sz="2550" dirty="0">
                <a:solidFill>
                  <a:srgbClr val="000000"/>
                </a:solidFill>
              </a:rPr>
              <a:t> odd numbers = n</a:t>
            </a:r>
            <a:endParaRPr sz="2550" dirty="0">
              <a:solidFill>
                <a:srgbClr val="000000"/>
              </a:solidFill>
            </a:endParaRPr>
          </a:p>
          <a:p>
            <a:pPr marL="0" lvl="0" indent="0" algn="l" rtl="0">
              <a:lnSpc>
                <a:spcPct val="115000"/>
              </a:lnSpc>
              <a:spcBef>
                <a:spcPts val="1200"/>
              </a:spcBef>
              <a:spcAft>
                <a:spcPts val="0"/>
              </a:spcAft>
              <a:buNone/>
            </a:pPr>
            <a:endParaRPr sz="2550" b="1" dirty="0">
              <a:solidFill>
                <a:srgbClr val="333333"/>
              </a:solidFill>
              <a:highlight>
                <a:srgbClr val="FFFFFF"/>
              </a:highlight>
              <a:latin typeface="Roboto"/>
              <a:ea typeface="Roboto"/>
              <a:cs typeface="Roboto"/>
              <a:sym typeface="Roboto"/>
            </a:endParaRPr>
          </a:p>
          <a:p>
            <a:pPr marL="0" lvl="0" indent="0" algn="l" rtl="0">
              <a:lnSpc>
                <a:spcPct val="90000"/>
              </a:lnSpc>
              <a:spcBef>
                <a:spcPts val="1200"/>
              </a:spcBef>
              <a:spcAft>
                <a:spcPts val="0"/>
              </a:spcAft>
              <a:buClr>
                <a:srgbClr val="0C0C0C"/>
              </a:buClr>
              <a:buSzPct val="240000"/>
              <a:buNone/>
            </a:pPr>
            <a:endParaRPr sz="3000" b="1" dirty="0">
              <a:solidFill>
                <a:srgbClr val="333333"/>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254000" y="602901"/>
            <a:ext cx="11684000" cy="581366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panose="020B0A04020102020204" pitchFamily="34" charset="0"/>
                <a:ea typeface="Arial Black"/>
                <a:cs typeface="Arial Black"/>
                <a:sym typeface="Arial Black"/>
              </a:rPr>
              <a:t>Q </a:t>
            </a:r>
            <a:r>
              <a:rPr lang="en-US" sz="2400" b="1" dirty="0">
                <a:latin typeface="Arial Black" panose="020B0A04020102020204" pitchFamily="34" charset="0"/>
              </a:rPr>
              <a:t>1. </a:t>
            </a:r>
            <a:r>
              <a:rPr lang="en-US" sz="2400" b="1" dirty="0"/>
              <a:t>If a, b, c, d &amp; e are five consecutive odd integers,  what is their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a + 4 		</a:t>
            </a:r>
          </a:p>
          <a:p>
            <a:pPr marL="0" lvl="0" indent="0" algn="just" rtl="0">
              <a:lnSpc>
                <a:spcPct val="90000"/>
              </a:lnSpc>
              <a:spcBef>
                <a:spcPts val="1000"/>
              </a:spcBef>
              <a:spcAft>
                <a:spcPts val="0"/>
              </a:spcAft>
              <a:buClr>
                <a:schemeClr val="dk1"/>
              </a:buClr>
              <a:buSzPts val="2400"/>
              <a:buNone/>
            </a:pPr>
            <a:r>
              <a:rPr lang="en-US" sz="2400" b="1" dirty="0"/>
              <a:t>(2) (</a:t>
            </a:r>
            <a:r>
              <a:rPr lang="en-US" sz="2400" b="1" dirty="0" err="1"/>
              <a:t>abcde</a:t>
            </a:r>
            <a:r>
              <a:rPr lang="en-US" sz="2400" b="1" dirty="0"/>
              <a:t>)/5 	</a:t>
            </a:r>
          </a:p>
          <a:p>
            <a:pPr marL="0" lvl="0" indent="0" algn="just" rtl="0">
              <a:lnSpc>
                <a:spcPct val="90000"/>
              </a:lnSpc>
              <a:spcBef>
                <a:spcPts val="1000"/>
              </a:spcBef>
              <a:spcAft>
                <a:spcPts val="0"/>
              </a:spcAft>
              <a:buClr>
                <a:schemeClr val="dk1"/>
              </a:buClr>
              <a:buSzPts val="2400"/>
              <a:buNone/>
            </a:pPr>
            <a:r>
              <a:rPr lang="en-US" sz="2400" b="1" dirty="0"/>
              <a:t>(3) 5 (a + b + c + d + e) 	</a:t>
            </a:r>
          </a:p>
          <a:p>
            <a:pPr marL="0" lvl="0" indent="0" algn="just" rtl="0">
              <a:lnSpc>
                <a:spcPct val="90000"/>
              </a:lnSpc>
              <a:spcBef>
                <a:spcPts val="1000"/>
              </a:spcBef>
              <a:spcAft>
                <a:spcPts val="0"/>
              </a:spcAft>
              <a:buClr>
                <a:schemeClr val="dk1"/>
              </a:buClr>
              <a:buSzPts val="2400"/>
              <a:buNone/>
            </a:pPr>
            <a:r>
              <a:rPr lang="en-US" sz="2400" b="1" dirty="0"/>
              <a:t>(4) a + 8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1873</TotalTime>
  <Words>4932</Words>
  <Application>Microsoft Office PowerPoint</Application>
  <PresentationFormat>Widescreen</PresentationFormat>
  <Paragraphs>569</Paragraphs>
  <Slides>67</Slides>
  <Notes>67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Sanskrit Text</vt:lpstr>
      <vt:lpstr>Arial</vt:lpstr>
      <vt:lpstr>Arial Black</vt:lpstr>
      <vt:lpstr>Times New Roman</vt:lpstr>
      <vt:lpstr>Calibri</vt:lpstr>
      <vt:lpstr>Roboto</vt:lpstr>
      <vt:lpstr>Cambria Math</vt:lpstr>
      <vt:lpstr>Office Theme</vt:lpstr>
      <vt:lpstr> </vt:lpstr>
      <vt:lpstr> </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Vivek Kumar</cp:lastModifiedBy>
  <cp:revision>32</cp:revision>
  <dcterms:created xsi:type="dcterms:W3CDTF">2020-02-23T06:37:57Z</dcterms:created>
  <dcterms:modified xsi:type="dcterms:W3CDTF">2025-06-04T04:10:38Z</dcterms:modified>
</cp:coreProperties>
</file>