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5"/>
  </p:notesMasterIdLst>
  <p:handoutMasterIdLst>
    <p:handoutMasterId r:id="rId16"/>
  </p:handoutMasterIdLst>
  <p:sldIdLst>
    <p:sldId id="557" r:id="rId2"/>
    <p:sldId id="260" r:id="rId3"/>
    <p:sldId id="570" r:id="rId4"/>
    <p:sldId id="560" r:id="rId5"/>
    <p:sldId id="561" r:id="rId6"/>
    <p:sldId id="562" r:id="rId7"/>
    <p:sldId id="563" r:id="rId8"/>
    <p:sldId id="565" r:id="rId9"/>
    <p:sldId id="566" r:id="rId10"/>
    <p:sldId id="567" r:id="rId11"/>
    <p:sldId id="568" r:id="rId12"/>
    <p:sldId id="569" r:id="rId13"/>
    <p:sldId id="571" r:id="rId14"/>
  </p:sldIdLst>
  <p:sldSz cx="14330363" cy="8231188"/>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kern="1200">
        <a:solidFill>
          <a:schemeClr val="tx1"/>
        </a:solidFill>
        <a:latin typeface="Arial" pitchFamily="34" charset="0"/>
        <a:ea typeface="MS PGothic" pitchFamily="34" charset="-128"/>
        <a:cs typeface="+mn-cs"/>
      </a:defRPr>
    </a:lvl5pPr>
    <a:lvl6pPr marL="2286000" algn="l" defTabSz="914400" rtl="0" eaLnBrk="1" latinLnBrk="0" hangingPunct="1">
      <a:defRPr kern="1200">
        <a:solidFill>
          <a:schemeClr val="tx1"/>
        </a:solidFill>
        <a:latin typeface="Arial" pitchFamily="34" charset="0"/>
        <a:ea typeface="MS PGothic" pitchFamily="34" charset="-128"/>
        <a:cs typeface="+mn-cs"/>
      </a:defRPr>
    </a:lvl6pPr>
    <a:lvl7pPr marL="2743200" algn="l" defTabSz="914400" rtl="0" eaLnBrk="1" latinLnBrk="0" hangingPunct="1">
      <a:defRPr kern="1200">
        <a:solidFill>
          <a:schemeClr val="tx1"/>
        </a:solidFill>
        <a:latin typeface="Arial" pitchFamily="34" charset="0"/>
        <a:ea typeface="MS PGothic" pitchFamily="34" charset="-128"/>
        <a:cs typeface="+mn-cs"/>
      </a:defRPr>
    </a:lvl7pPr>
    <a:lvl8pPr marL="3200400" algn="l" defTabSz="914400" rtl="0" eaLnBrk="1" latinLnBrk="0" hangingPunct="1">
      <a:defRPr kern="1200">
        <a:solidFill>
          <a:schemeClr val="tx1"/>
        </a:solidFill>
        <a:latin typeface="Arial" pitchFamily="34" charset="0"/>
        <a:ea typeface="MS PGothic" pitchFamily="34" charset="-128"/>
        <a:cs typeface="+mn-cs"/>
      </a:defRPr>
    </a:lvl8pPr>
    <a:lvl9pPr marL="3657600" algn="l" defTabSz="914400" rtl="0" eaLnBrk="1" latinLnBrk="0" hangingPunct="1">
      <a:defRPr kern="1200">
        <a:solidFill>
          <a:schemeClr val="tx1"/>
        </a:solidFill>
        <a:latin typeface="Arial" pitchFamily="34" charset="0"/>
        <a:ea typeface="MS PGothic"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2593">
          <p15:clr>
            <a:srgbClr val="A4A3A4"/>
          </p15:clr>
        </p15:guide>
        <p15:guide id="4" pos="4579">
          <p15:clr>
            <a:srgbClr val="A4A3A4"/>
          </p15:clr>
        </p15:guide>
        <p15:guide id="5" orient="horz" pos="2079">
          <p15:clr>
            <a:srgbClr val="A4A3A4"/>
          </p15:clr>
        </p15:guide>
        <p15:guide id="6" orient="horz" pos="2496">
          <p15:clr>
            <a:srgbClr val="A4A3A4"/>
          </p15:clr>
        </p15:guide>
        <p15:guide id="7" orient="horz" pos="2245">
          <p15:clr>
            <a:srgbClr val="A4A3A4"/>
          </p15:clr>
        </p15:guide>
        <p15:guide id="8" orient="horz" pos="2694">
          <p15:clr>
            <a:srgbClr val="A4A3A4"/>
          </p15:clr>
        </p15:guide>
        <p15:guide id="9" orient="horz" pos="2162">
          <p15:clr>
            <a:srgbClr val="A4A3A4"/>
          </p15:clr>
        </p15:guide>
        <p15:guide id="10" orient="horz" pos="2594">
          <p15:clr>
            <a:srgbClr val="A4A3A4"/>
          </p15:clr>
        </p15:guide>
        <p15:guide id="11" pos="3785">
          <p15:clr>
            <a:srgbClr val="A4A3A4"/>
          </p15:clr>
        </p15:guide>
        <p15:guide id="12" pos="451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lpi Harnal" initials="SH"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EAC"/>
    <a:srgbClr val="FFCC99"/>
    <a:srgbClr val="99FFCC"/>
    <a:srgbClr val="FF3300"/>
    <a:srgbClr val="F139E4"/>
    <a:srgbClr val="3A30FA"/>
    <a:srgbClr val="FF6600"/>
    <a:srgbClr val="B8525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56" autoAdjust="0"/>
    <p:restoredTop sz="98399" autoAdjust="0"/>
  </p:normalViewPr>
  <p:slideViewPr>
    <p:cSldViewPr>
      <p:cViewPr varScale="1">
        <p:scale>
          <a:sx n="53" d="100"/>
          <a:sy n="53" d="100"/>
        </p:scale>
        <p:origin x="880" y="24"/>
      </p:cViewPr>
      <p:guideLst>
        <p:guide orient="horz" pos="2160"/>
        <p:guide pos="3840"/>
        <p:guide orient="horz" pos="2593"/>
        <p:guide pos="4579"/>
        <p:guide orient="horz" pos="2079"/>
        <p:guide orient="horz" pos="2496"/>
        <p:guide orient="horz" pos="2245"/>
        <p:guide orient="horz" pos="2694"/>
        <p:guide orient="horz" pos="2162"/>
        <p:guide orient="horz" pos="2594"/>
        <p:guide pos="3785"/>
        <p:guide pos="4514"/>
      </p:guideLst>
    </p:cSldViewPr>
  </p:slideViewPr>
  <p:outlineViewPr>
    <p:cViewPr>
      <p:scale>
        <a:sx n="33" d="100"/>
        <a:sy n="33" d="100"/>
      </p:scale>
      <p:origin x="0" y="34734"/>
    </p:cViewPr>
  </p:outlineViewPr>
  <p:notesTextViewPr>
    <p:cViewPr>
      <p:scale>
        <a:sx n="300" d="100"/>
        <a:sy n="300" d="100"/>
      </p:scale>
      <p:origin x="0" y="0"/>
    </p:cViewPr>
  </p:notesTextViewPr>
  <p:sorterViewPr>
    <p:cViewPr>
      <p:scale>
        <a:sx n="100" d="100"/>
        <a:sy n="100" d="100"/>
      </p:scale>
      <p:origin x="0" y="1031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D2DCCA-6CA6-4809-9791-9F24A8695380}" type="datetimeFigureOut">
              <a:rPr lang="en-US" smtClean="0"/>
              <a:pPr/>
              <a:t>7/2/2025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1</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A3C69C9-B3D7-4862-83BA-7284A1C158AC}" type="slidenum">
              <a:rPr lang="en-US" smtClean="0"/>
              <a:pPr/>
              <a:t>‹#›</a:t>
            </a:fld>
            <a:endParaRPr lang="en-US"/>
          </a:p>
        </p:txBody>
      </p:sp>
    </p:spTree>
    <p:extLst>
      <p:ext uri="{BB962C8B-B14F-4D97-AF65-F5344CB8AC3E}">
        <p14:creationId xmlns:p14="http://schemas.microsoft.com/office/powerpoint/2010/main" val="44141091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88709C98-B80A-4F28-AF74-CF08CF81A715}" type="datetime1">
              <a:rPr lang="en-US"/>
              <a:pPr/>
              <a:t>7/2/2025</a:t>
            </a:fld>
            <a:endParaRPr lang="en-US"/>
          </a:p>
        </p:txBody>
      </p:sp>
      <p:sp>
        <p:nvSpPr>
          <p:cNvPr id="4" name="Slide Image Placeholder 3"/>
          <p:cNvSpPr>
            <a:spLocks noGrp="1" noRot="1" noChangeAspect="1"/>
          </p:cNvSpPr>
          <p:nvPr>
            <p:ph type="sldImg" idx="2"/>
          </p:nvPr>
        </p:nvSpPr>
        <p:spPr>
          <a:xfrm>
            <a:off x="444500" y="685800"/>
            <a:ext cx="5969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128"/>
                <a:cs typeface="+mn-cs"/>
              </a:defRPr>
            </a:lvl1pPr>
          </a:lstStyle>
          <a:p>
            <a:pPr>
              <a:defRPr/>
            </a:pPr>
            <a:r>
              <a:rPr lang="en-US"/>
              <a:t>1</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4D112868-65FD-4572-A383-97DC0EC9B913}" type="slidenum">
              <a:rPr lang="en-US"/>
              <a:pPr/>
              <a:t>‹#›</a:t>
            </a:fld>
            <a:endParaRPr lang="en-US"/>
          </a:p>
        </p:txBody>
      </p:sp>
    </p:spTree>
    <p:extLst>
      <p:ext uri="{BB962C8B-B14F-4D97-AF65-F5344CB8AC3E}">
        <p14:creationId xmlns:p14="http://schemas.microsoft.com/office/powerpoint/2010/main" val="3558019836"/>
      </p:ext>
    </p:extLst>
  </p:cSld>
  <p:clrMap bg1="lt1" tx1="dk1" bg2="lt2" tx2="dk2" accent1="accent1" accent2="accent2" accent3="accent3" accent4="accent4" accent5="accent5" accent6="accent6" hlink="hlink" folHlink="folHlink"/>
  <p:hf hdr="0" dt="0"/>
  <p:notesStyle>
    <a:lvl1pPr algn="l" defTabSz="457200" rtl="0" eaLnBrk="0" fontAlgn="base" hangingPunct="0">
      <a:spcBef>
        <a:spcPct val="30000"/>
      </a:spcBef>
      <a:spcAft>
        <a:spcPct val="0"/>
      </a:spcAft>
      <a:defRPr sz="1200" kern="1200">
        <a:solidFill>
          <a:schemeClr val="tx1"/>
        </a:solidFill>
        <a:latin typeface="+mn-lt"/>
        <a:ea typeface="MS PGothic"/>
        <a:cs typeface="MS PGothic"/>
      </a:defRPr>
    </a:lvl1pPr>
    <a:lvl2pPr marL="457200" algn="l" defTabSz="457200" rtl="0" eaLnBrk="0" fontAlgn="base" hangingPunct="0">
      <a:spcBef>
        <a:spcPct val="30000"/>
      </a:spcBef>
      <a:spcAft>
        <a:spcPct val="0"/>
      </a:spcAft>
      <a:defRPr sz="1200" kern="1200">
        <a:solidFill>
          <a:schemeClr val="tx1"/>
        </a:solidFill>
        <a:latin typeface="+mn-lt"/>
        <a:ea typeface="MS PGothic"/>
        <a:cs typeface="MS PGothic"/>
      </a:defRPr>
    </a:lvl2pPr>
    <a:lvl3pPr marL="914400" algn="l" defTabSz="457200" rtl="0" eaLnBrk="0" fontAlgn="base" hangingPunct="0">
      <a:spcBef>
        <a:spcPct val="30000"/>
      </a:spcBef>
      <a:spcAft>
        <a:spcPct val="0"/>
      </a:spcAft>
      <a:defRPr sz="1200" kern="1200">
        <a:solidFill>
          <a:schemeClr val="tx1"/>
        </a:solidFill>
        <a:latin typeface="+mn-lt"/>
        <a:ea typeface="MS PGothic"/>
        <a:cs typeface="MS PGothic"/>
      </a:defRPr>
    </a:lvl3pPr>
    <a:lvl4pPr marL="1371600" algn="l" defTabSz="457200" rtl="0" eaLnBrk="0" fontAlgn="base" hangingPunct="0">
      <a:spcBef>
        <a:spcPct val="30000"/>
      </a:spcBef>
      <a:spcAft>
        <a:spcPct val="0"/>
      </a:spcAft>
      <a:defRPr sz="1200" kern="1200">
        <a:solidFill>
          <a:schemeClr val="tx1"/>
        </a:solidFill>
        <a:latin typeface="+mn-lt"/>
        <a:ea typeface="MS PGothic"/>
        <a:cs typeface="MS PGothic"/>
      </a:defRPr>
    </a:lvl4pPr>
    <a:lvl5pPr marL="1828800" algn="l" defTabSz="457200" rtl="0" eaLnBrk="0" fontAlgn="base" hangingPunct="0">
      <a:spcBef>
        <a:spcPct val="30000"/>
      </a:spcBef>
      <a:spcAft>
        <a:spcPct val="0"/>
      </a:spcAft>
      <a:defRPr sz="1200" kern="1200">
        <a:solidFill>
          <a:schemeClr val="tx1"/>
        </a:solidFill>
        <a:latin typeface="+mn-lt"/>
        <a:ea typeface="MS PGothic"/>
        <a:cs typeface="MS PGothic"/>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4500" y="685800"/>
            <a:ext cx="5969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D112868-65FD-4572-A383-97DC0EC9B913}" type="slidenum">
              <a:rPr lang="en-US" smtClean="0"/>
              <a:pPr/>
              <a:t>1</a:t>
            </a:fld>
            <a:endParaRPr lang="en-US" dirty="0"/>
          </a:p>
        </p:txBody>
      </p:sp>
      <p:sp>
        <p:nvSpPr>
          <p:cNvPr id="5" name="Footer Placeholder 4"/>
          <p:cNvSpPr>
            <a:spLocks noGrp="1"/>
          </p:cNvSpPr>
          <p:nvPr>
            <p:ph type="ftr" sz="quarter" idx="11"/>
          </p:nvPr>
        </p:nvSpPr>
        <p:spPr/>
        <p:txBody>
          <a:bodyPr/>
          <a:lstStyle/>
          <a:p>
            <a:pPr>
              <a:defRPr/>
            </a:pPr>
            <a:r>
              <a:rPr lang="en-US" dirty="0"/>
              <a:t>1</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 y="3"/>
            <a:ext cx="8598218" cy="1097492"/>
          </a:xfrm>
        </p:spPr>
        <p:txBody>
          <a:bodyPr/>
          <a:lstStyle/>
          <a:p>
            <a:r>
              <a:rPr lang="en-US" dirty="0"/>
              <a:t>Click to edit Master title style</a:t>
            </a:r>
          </a:p>
        </p:txBody>
      </p:sp>
      <p:sp>
        <p:nvSpPr>
          <p:cNvPr id="3" name="Subtitle 2"/>
          <p:cNvSpPr>
            <a:spLocks noGrp="1"/>
          </p:cNvSpPr>
          <p:nvPr>
            <p:ph type="subTitle" idx="1"/>
          </p:nvPr>
        </p:nvSpPr>
        <p:spPr>
          <a:xfrm>
            <a:off x="835942" y="1646241"/>
            <a:ext cx="12777907" cy="567037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fld id="{BCC5FDDD-1FD6-4DF7-8AF5-7C8C006F78A2}" type="datetime1">
              <a:rPr lang="en-US" smtClean="0"/>
              <a:pPr/>
              <a:t>7/2/2025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FC4ABB8-5B0F-4AA4-B6A6-7C7E2BD089D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userDrawn="1"/>
        </p:nvPicPr>
        <p:blipFill>
          <a:blip r:embed="rId2" cstate="print"/>
          <a:srcRect b="10713"/>
          <a:stretch>
            <a:fillRect/>
          </a:stretch>
        </p:blipFill>
        <p:spPr bwMode="auto">
          <a:xfrm>
            <a:off x="10270103" y="274375"/>
            <a:ext cx="3224332" cy="762147"/>
          </a:xfrm>
          <a:prstGeom prst="rect">
            <a:avLst/>
          </a:prstGeom>
          <a:noFill/>
          <a:ln w="9525">
            <a:noFill/>
            <a:miter lim="800000"/>
            <a:headEnd/>
            <a:tailEnd/>
          </a:ln>
        </p:spPr>
      </p:pic>
      <p:grpSp>
        <p:nvGrpSpPr>
          <p:cNvPr id="5" name="Group 7"/>
          <p:cNvGrpSpPr>
            <a:grpSpLocks/>
          </p:cNvGrpSpPr>
          <p:nvPr userDrawn="1"/>
        </p:nvGrpSpPr>
        <p:grpSpPr bwMode="auto">
          <a:xfrm>
            <a:off x="9633189" y="2"/>
            <a:ext cx="4697174" cy="1051763"/>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userDrawn="1"/>
        </p:nvPicPr>
        <p:blipFill>
          <a:blip r:embed="rId3" cstate="print"/>
          <a:srcRect/>
          <a:stretch>
            <a:fillRect/>
          </a:stretch>
        </p:blipFill>
        <p:spPr bwMode="auto">
          <a:xfrm>
            <a:off x="10270101" y="274378"/>
            <a:ext cx="3010371" cy="731662"/>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p:txBody>
          <a:bodyPr/>
          <a:lstStyle>
            <a:lvl1pPr>
              <a:defRPr/>
            </a:lvl1pPr>
          </a:lstStyle>
          <a:p>
            <a:fld id="{A48F6386-4703-4FB1-926A-B954F88E6580}" type="datetime1">
              <a:rPr lang="en-US" smtClean="0"/>
              <a:pPr/>
              <a:t>7/2/2025</a:t>
            </a:fld>
            <a:endParaRPr lang="en-US"/>
          </a:p>
        </p:txBody>
      </p:sp>
      <p:sp>
        <p:nvSpPr>
          <p:cNvPr id="11" name="Footer Placeholder 4"/>
          <p:cNvSpPr>
            <a:spLocks noGrp="1"/>
          </p:cNvSpPr>
          <p:nvPr>
            <p:ph type="ftr" sz="quarter" idx="11"/>
          </p:nvPr>
        </p:nvSpPr>
        <p:spPr/>
        <p:txBody>
          <a:bodyPr/>
          <a:lstStyle>
            <a:lvl1pPr>
              <a:defRPr/>
            </a:lvl1pPr>
          </a:lstStyle>
          <a:p>
            <a:pPr>
              <a:defRPr/>
            </a:pPr>
            <a:endParaRPr lang="en-US"/>
          </a:p>
        </p:txBody>
      </p:sp>
      <p:sp>
        <p:nvSpPr>
          <p:cNvPr id="12" name="Slide Number Placeholder 5"/>
          <p:cNvSpPr>
            <a:spLocks noGrp="1"/>
          </p:cNvSpPr>
          <p:nvPr>
            <p:ph type="sldNum" sz="quarter" idx="12"/>
          </p:nvPr>
        </p:nvSpPr>
        <p:spPr/>
        <p:txBody>
          <a:bodyPr/>
          <a:lstStyle>
            <a:lvl1pPr>
              <a:defRPr/>
            </a:lvl1pPr>
          </a:lstStyle>
          <a:p>
            <a:fld id="{8BD8F058-9003-4658-AA47-7D4800AF7EA2}"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9297AE-A53B-3E10-1A24-49ECFB57C763}"/>
              </a:ext>
            </a:extLst>
          </p:cNvPr>
          <p:cNvSpPr>
            <a:spLocks noGrp="1"/>
          </p:cNvSpPr>
          <p:nvPr>
            <p:ph type="dt" sz="half" idx="10"/>
          </p:nvPr>
        </p:nvSpPr>
        <p:spPr/>
        <p:txBody>
          <a:bodyPr/>
          <a:lstStyle/>
          <a:p>
            <a:fld id="{1AD4302E-D86E-44C8-BA1F-DCF07E6D9160}" type="datetimeFigureOut">
              <a:rPr lang="en-IN" smtClean="0"/>
              <a:t>02-07-2025</a:t>
            </a:fld>
            <a:endParaRPr lang="en-IN"/>
          </a:p>
        </p:txBody>
      </p:sp>
      <p:sp>
        <p:nvSpPr>
          <p:cNvPr id="3" name="Footer Placeholder 2">
            <a:extLst>
              <a:ext uri="{FF2B5EF4-FFF2-40B4-BE49-F238E27FC236}">
                <a16:creationId xmlns:a16="http://schemas.microsoft.com/office/drawing/2014/main" id="{5305AF77-1E51-C88C-26AE-89A380353D7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0EDF049-63D0-474D-63C0-72AEEE1410D2}"/>
              </a:ext>
            </a:extLst>
          </p:cNvPr>
          <p:cNvSpPr>
            <a:spLocks noGrp="1"/>
          </p:cNvSpPr>
          <p:nvPr>
            <p:ph type="sldNum" sz="quarter" idx="12"/>
          </p:nvPr>
        </p:nvSpPr>
        <p:spPr/>
        <p:txBody>
          <a:bodyPr/>
          <a:lstStyle/>
          <a:p>
            <a:fld id="{0A4162B4-541B-46B2-98B7-D12FF891D61E}" type="slidenum">
              <a:rPr lang="en-IN" smtClean="0"/>
              <a:t>‹#›</a:t>
            </a:fld>
            <a:endParaRPr lang="en-IN"/>
          </a:p>
        </p:txBody>
      </p:sp>
    </p:spTree>
    <p:extLst>
      <p:ext uri="{BB962C8B-B14F-4D97-AF65-F5344CB8AC3E}">
        <p14:creationId xmlns:p14="http://schemas.microsoft.com/office/powerpoint/2010/main" val="34722259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 y="2"/>
            <a:ext cx="10150674" cy="100603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716522" y="1646250"/>
            <a:ext cx="12897326" cy="54322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16518" y="7629104"/>
            <a:ext cx="3343752" cy="438234"/>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6503B275-8BCE-439E-9C2A-3EFE483E439D}" type="datetime1">
              <a:rPr lang="en-US" smtClean="0"/>
              <a:pPr/>
              <a:t>7/2/2025</a:t>
            </a:fld>
            <a:endParaRPr lang="en-US"/>
          </a:p>
        </p:txBody>
      </p:sp>
      <p:sp>
        <p:nvSpPr>
          <p:cNvPr id="5" name="Footer Placeholder 4"/>
          <p:cNvSpPr>
            <a:spLocks noGrp="1"/>
          </p:cNvSpPr>
          <p:nvPr>
            <p:ph type="ftr" sz="quarter" idx="3"/>
          </p:nvPr>
        </p:nvSpPr>
        <p:spPr>
          <a:xfrm>
            <a:off x="4896212" y="7629104"/>
            <a:ext cx="4537948" cy="438234"/>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ea typeface="ＭＳ Ｐゴシック" charset="-128"/>
                <a:cs typeface="+mn-cs"/>
              </a:defRPr>
            </a:lvl1pPr>
          </a:lstStyle>
          <a:p>
            <a:pPr>
              <a:defRPr/>
            </a:pPr>
            <a:endParaRPr lang="en-US"/>
          </a:p>
        </p:txBody>
      </p:sp>
      <p:sp>
        <p:nvSpPr>
          <p:cNvPr id="6" name="Slide Number Placeholder 5"/>
          <p:cNvSpPr>
            <a:spLocks noGrp="1"/>
          </p:cNvSpPr>
          <p:nvPr>
            <p:ph type="sldNum" sz="quarter" idx="4"/>
          </p:nvPr>
        </p:nvSpPr>
        <p:spPr>
          <a:xfrm>
            <a:off x="10270093" y="7629104"/>
            <a:ext cx="3343752" cy="438234"/>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775DC763-8AAC-4A07-A453-38B55A3783BD}" type="slidenum">
              <a:rPr lang="en-US"/>
              <a:pPr/>
              <a:t>‹#›</a:t>
            </a:fld>
            <a:endParaRPr lang="en-US"/>
          </a:p>
        </p:txBody>
      </p:sp>
      <p:sp>
        <p:nvSpPr>
          <p:cNvPr id="1031" name="Rectangle 11"/>
          <p:cNvSpPr>
            <a:spLocks noChangeArrowheads="1"/>
          </p:cNvSpPr>
          <p:nvPr/>
        </p:nvSpPr>
        <p:spPr bwMode="auto">
          <a:xfrm>
            <a:off x="6" y="2"/>
            <a:ext cx="14330363" cy="1006034"/>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6" y="8048276"/>
            <a:ext cx="14330363" cy="23778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10270103" y="274375"/>
            <a:ext cx="3224332" cy="762147"/>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10270103" y="274375"/>
            <a:ext cx="3224332" cy="762147"/>
          </a:xfrm>
          <a:prstGeom prst="rect">
            <a:avLst/>
          </a:prstGeom>
          <a:noFill/>
          <a:ln w="9525">
            <a:noFill/>
            <a:miter lim="800000"/>
            <a:headEnd/>
            <a:tailEnd/>
          </a:ln>
        </p:spPr>
      </p:pic>
      <p:grpSp>
        <p:nvGrpSpPr>
          <p:cNvPr id="1037" name="Group 7"/>
          <p:cNvGrpSpPr>
            <a:grpSpLocks/>
          </p:cNvGrpSpPr>
          <p:nvPr/>
        </p:nvGrpSpPr>
        <p:grpSpPr bwMode="auto">
          <a:xfrm>
            <a:off x="9633189" y="2"/>
            <a:ext cx="4697174" cy="1051763"/>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10270101" y="274378"/>
            <a:ext cx="3010371" cy="7316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504" r:id="rId1"/>
    <p:sldLayoutId id="2147484505" r:id="rId2"/>
    <p:sldLayoutId id="2147484506" r:id="rId3"/>
  </p:sldLayoutIdLst>
  <p:hf hdr="0" ftr="0" dt="0"/>
  <p:txStyles>
    <p:titleStyle>
      <a:lvl1pPr algn="ctr" rtl="0" eaLnBrk="0" fontAlgn="base" hangingPunct="0">
        <a:spcBef>
          <a:spcPct val="0"/>
        </a:spcBef>
        <a:spcAft>
          <a:spcPct val="0"/>
        </a:spcAft>
        <a:defRPr sz="3000" kern="1200">
          <a:solidFill>
            <a:schemeClr val="tx1"/>
          </a:solidFill>
          <a:latin typeface="+mj-lt"/>
          <a:ea typeface="MS PGothic"/>
          <a:cs typeface="MS PGothic"/>
        </a:defRPr>
      </a:lvl1pPr>
      <a:lvl2pPr algn="ctr" rtl="0" eaLnBrk="0" fontAlgn="base" hangingPunct="0">
        <a:spcBef>
          <a:spcPct val="0"/>
        </a:spcBef>
        <a:spcAft>
          <a:spcPct val="0"/>
        </a:spcAft>
        <a:defRPr sz="3000">
          <a:solidFill>
            <a:schemeClr val="tx1"/>
          </a:solidFill>
          <a:latin typeface="Calibri" charset="0"/>
          <a:ea typeface="MS PGothic"/>
          <a:cs typeface="MS PGothic"/>
        </a:defRPr>
      </a:lvl2pPr>
      <a:lvl3pPr algn="ctr" rtl="0" eaLnBrk="0" fontAlgn="base" hangingPunct="0">
        <a:spcBef>
          <a:spcPct val="0"/>
        </a:spcBef>
        <a:spcAft>
          <a:spcPct val="0"/>
        </a:spcAft>
        <a:defRPr sz="3000">
          <a:solidFill>
            <a:schemeClr val="tx1"/>
          </a:solidFill>
          <a:latin typeface="Calibri" charset="0"/>
          <a:ea typeface="MS PGothic"/>
          <a:cs typeface="MS PGothic"/>
        </a:defRPr>
      </a:lvl3pPr>
      <a:lvl4pPr algn="ctr" rtl="0" eaLnBrk="0" fontAlgn="base" hangingPunct="0">
        <a:spcBef>
          <a:spcPct val="0"/>
        </a:spcBef>
        <a:spcAft>
          <a:spcPct val="0"/>
        </a:spcAft>
        <a:defRPr sz="3000">
          <a:solidFill>
            <a:schemeClr val="tx1"/>
          </a:solidFill>
          <a:latin typeface="Calibri" charset="0"/>
          <a:ea typeface="MS PGothic"/>
          <a:cs typeface="MS PGothic"/>
        </a:defRPr>
      </a:lvl4pPr>
      <a:lvl5pPr algn="ctr" rtl="0" eaLnBrk="0" fontAlgn="base" hangingPunct="0">
        <a:spcBef>
          <a:spcPct val="0"/>
        </a:spcBef>
        <a:spcAft>
          <a:spcPct val="0"/>
        </a:spcAft>
        <a:defRPr sz="3000">
          <a:solidFill>
            <a:schemeClr val="tx1"/>
          </a:solidFill>
          <a:latin typeface="Calibri" charset="0"/>
          <a:ea typeface="MS PGothic"/>
          <a:cs typeface="MS PGothic"/>
        </a:defRPr>
      </a:lvl5pPr>
      <a:lvl6pPr marL="457200" algn="ctr" rtl="0" fontAlgn="base">
        <a:spcBef>
          <a:spcPct val="0"/>
        </a:spcBef>
        <a:spcAft>
          <a:spcPct val="0"/>
        </a:spcAft>
        <a:defRPr sz="3000">
          <a:solidFill>
            <a:schemeClr val="tx1"/>
          </a:solidFill>
          <a:latin typeface="Calibri" charset="0"/>
          <a:ea typeface="ＭＳ Ｐゴシック" charset="-128"/>
        </a:defRPr>
      </a:lvl6pPr>
      <a:lvl7pPr marL="914400" algn="ctr" rtl="0" fontAlgn="base">
        <a:spcBef>
          <a:spcPct val="0"/>
        </a:spcBef>
        <a:spcAft>
          <a:spcPct val="0"/>
        </a:spcAft>
        <a:defRPr sz="3000">
          <a:solidFill>
            <a:schemeClr val="tx1"/>
          </a:solidFill>
          <a:latin typeface="Calibri" charset="0"/>
          <a:ea typeface="ＭＳ Ｐゴシック" charset="-128"/>
        </a:defRPr>
      </a:lvl7pPr>
      <a:lvl8pPr marL="1371600" algn="ctr" rtl="0" fontAlgn="base">
        <a:spcBef>
          <a:spcPct val="0"/>
        </a:spcBef>
        <a:spcAft>
          <a:spcPct val="0"/>
        </a:spcAft>
        <a:defRPr sz="3000">
          <a:solidFill>
            <a:schemeClr val="tx1"/>
          </a:solidFill>
          <a:latin typeface="Calibri" charset="0"/>
          <a:ea typeface="ＭＳ Ｐゴシック" charset="-128"/>
        </a:defRPr>
      </a:lvl8pPr>
      <a:lvl9pPr marL="1828800" algn="ctr" rtl="0" fontAlgn="base">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134773" y="7036631"/>
            <a:ext cx="8150394" cy="707886"/>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itchFamily="18" charset="0"/>
              </a:rPr>
              <a:t>Chitkara University Institute of Engineering and Technology,</a:t>
            </a:r>
            <a:br>
              <a:rPr lang="en-IN" sz="2000" dirty="0">
                <a:latin typeface="Times New Roman" panose="02020603050405020304" pitchFamily="18" charset="0"/>
                <a:cs typeface="Times New Roman" pitchFamily="18" charset="0"/>
              </a:rPr>
            </a:br>
            <a:r>
              <a:rPr lang="en-IN" sz="2000" b="1" dirty="0">
                <a:latin typeface="Times New Roman" panose="02020603050405020304" pitchFamily="18" charset="0"/>
                <a:cs typeface="Times New Roman" pitchFamily="18" charset="0"/>
              </a:rPr>
              <a:t>Chitkara University, Punjab, India</a:t>
            </a:r>
            <a:endParaRPr lang="en-US" sz="2000" dirty="0">
              <a:latin typeface="Times New Roman" panose="02020603050405020304" pitchFamily="18" charset="0"/>
              <a:cs typeface="Times New Roman" pitchFamily="18" charset="0"/>
            </a:endParaRPr>
          </a:p>
        </p:txBody>
      </p:sp>
      <p:sp>
        <p:nvSpPr>
          <p:cNvPr id="8" name="Slide Number Placeholder 7"/>
          <p:cNvSpPr>
            <a:spLocks noGrp="1"/>
          </p:cNvSpPr>
          <p:nvPr>
            <p:ph type="sldNum" sz="quarter" idx="12"/>
          </p:nvPr>
        </p:nvSpPr>
        <p:spPr/>
        <p:txBody>
          <a:bodyPr/>
          <a:lstStyle/>
          <a:p>
            <a:fld id="{8BD8F058-9003-4658-AA47-7D4800AF7EA2}" type="slidenum">
              <a:rPr lang="en-US" smtClean="0">
                <a:latin typeface="Times New Roman" panose="02020603050405020304" pitchFamily="18" charset="0"/>
                <a:cs typeface="Times New Roman" panose="02020603050405020304" pitchFamily="18" charset="0"/>
              </a:rPr>
              <a:pPr/>
              <a:t>1</a:t>
            </a:fld>
            <a:endParaRPr lang="en-US"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68BF3F38-AE07-733C-D4D3-96B9B69C2110}"/>
              </a:ext>
            </a:extLst>
          </p:cNvPr>
          <p:cNvSpPr/>
          <p:nvPr/>
        </p:nvSpPr>
        <p:spPr>
          <a:xfrm>
            <a:off x="3205359" y="6477391"/>
            <a:ext cx="7830086" cy="55923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Times New Roman" panose="02020603050405020304" pitchFamily="18" charset="0"/>
                <a:cs typeface="Times New Roman" pitchFamily="18" charset="0"/>
              </a:rPr>
              <a:t>Department of Computer Science &amp; Engineering</a:t>
            </a:r>
          </a:p>
        </p:txBody>
      </p:sp>
      <p:sp>
        <p:nvSpPr>
          <p:cNvPr id="2" name="Rectangle 1">
            <a:extLst>
              <a:ext uri="{FF2B5EF4-FFF2-40B4-BE49-F238E27FC236}">
                <a16:creationId xmlns:a16="http://schemas.microsoft.com/office/drawing/2014/main" id="{EB600345-BC05-4EF3-9730-160490360867}"/>
              </a:ext>
            </a:extLst>
          </p:cNvPr>
          <p:cNvSpPr/>
          <p:nvPr/>
        </p:nvSpPr>
        <p:spPr>
          <a:xfrm>
            <a:off x="0" y="1244766"/>
            <a:ext cx="13946981" cy="1938992"/>
          </a:xfrm>
          <a:prstGeom prst="rect">
            <a:avLst/>
          </a:prstGeom>
        </p:spPr>
        <p:txBody>
          <a:bodyPr wrap="square">
            <a:spAutoFit/>
          </a:bodyPr>
          <a:lstStyle/>
          <a:p>
            <a:pPr algn="ctr"/>
            <a:r>
              <a:rPr lang="en-US" sz="4000" b="1" i="1" dirty="0">
                <a:latin typeface="Times New Roman" panose="02020603050405020304" pitchFamily="18" charset="0"/>
                <a:cs typeface="Times New Roman" panose="02020603050405020304" pitchFamily="18" charset="0"/>
              </a:rPr>
              <a:t>CLOUD COMPUTING ARCHITECTURE</a:t>
            </a:r>
          </a:p>
          <a:p>
            <a:pPr algn="ctr"/>
            <a:r>
              <a:rPr lang="en-US" sz="4000" b="1" i="1" dirty="0">
                <a:latin typeface="Times New Roman" panose="02020603050405020304" pitchFamily="18" charset="0"/>
                <a:cs typeface="Times New Roman" panose="02020603050405020304" pitchFamily="18" charset="0"/>
              </a:rPr>
              <a:t>&amp;</a:t>
            </a:r>
          </a:p>
          <a:p>
            <a:pPr algn="ctr"/>
            <a:r>
              <a:rPr lang="en-US" sz="4000" b="1" i="1" dirty="0">
                <a:latin typeface="Times New Roman" panose="02020603050405020304" pitchFamily="18" charset="0"/>
                <a:cs typeface="Times New Roman" panose="02020603050405020304" pitchFamily="18" charset="0"/>
              </a:rPr>
              <a:t>REAL WORLD APPLICATIONS OF CLOUD COMPUTING</a:t>
            </a:r>
            <a:endParaRPr lang="en-US" sz="4000" b="1"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07A13934-F103-4272-839F-A0349BA24756}"/>
              </a:ext>
            </a:extLst>
          </p:cNvPr>
          <p:cNvSpPr/>
          <p:nvPr/>
        </p:nvSpPr>
        <p:spPr>
          <a:xfrm>
            <a:off x="3583781" y="3865685"/>
            <a:ext cx="8534400" cy="461665"/>
          </a:xfrm>
          <a:prstGeom prst="rect">
            <a:avLst/>
          </a:prstGeom>
        </p:spPr>
        <p:txBody>
          <a:bodyPr wrap="square">
            <a:spAutoFit/>
          </a:bodyPr>
          <a:lstStyle/>
          <a:p>
            <a:r>
              <a:rPr lang="en-IN" sz="2400" dirty="0">
                <a:latin typeface="Times New Roman" panose="02020603050405020304" pitchFamily="18" charset="0"/>
                <a:cs typeface="Times New Roman" panose="02020603050405020304" pitchFamily="18" charset="0"/>
              </a:rPr>
              <a:t>Bachelor of Engineering- Computer Science &amp; Engineering </a:t>
            </a:r>
            <a:endParaRPr lang="en-US" sz="24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A138EB43-A438-43B7-9C57-4D9536FB3EAA}"/>
              </a:ext>
            </a:extLst>
          </p:cNvPr>
          <p:cNvSpPr/>
          <p:nvPr/>
        </p:nvSpPr>
        <p:spPr>
          <a:xfrm>
            <a:off x="5204653" y="4892639"/>
            <a:ext cx="5400837" cy="523220"/>
          </a:xfrm>
          <a:prstGeom prst="rect">
            <a:avLst/>
          </a:prstGeom>
        </p:spPr>
        <p:txBody>
          <a:bodyPr wrap="none">
            <a:spAutoFit/>
          </a:bodyPr>
          <a:lstStyle/>
          <a:p>
            <a:pPr algn="ctr"/>
            <a:r>
              <a:rPr lang="en-US" sz="2800" b="1" dirty="0">
                <a:solidFill>
                  <a:srgbClr val="000000"/>
                </a:solidFill>
                <a:effectLst/>
                <a:latin typeface="Times New Roman" panose="02020603050405020304" pitchFamily="18" charset="0"/>
                <a:ea typeface="TimesNewRomanPSMT"/>
                <a:cs typeface="Times New Roman" panose="02020603050405020304" pitchFamily="18" charset="0"/>
              </a:rPr>
              <a:t>Cloud Computing (CC)(</a:t>
            </a:r>
            <a:r>
              <a:rPr lang="en-IN" sz="2800" b="1" dirty="0">
                <a:solidFill>
                  <a:srgbClr val="000000"/>
                </a:solidFill>
                <a:effectLst/>
                <a:latin typeface="Times New Roman" panose="02020603050405020304" pitchFamily="18" charset="0"/>
                <a:ea typeface="TimesNewRomanPSMT"/>
                <a:cs typeface="Times New Roman" panose="02020603050405020304" pitchFamily="18" charset="0"/>
              </a:rPr>
              <a:t>23</a:t>
            </a:r>
            <a:r>
              <a:rPr lang="en-US" sz="2800" b="1" dirty="0">
                <a:solidFill>
                  <a:srgbClr val="000000"/>
                </a:solidFill>
                <a:latin typeface="Times New Roman" panose="02020603050405020304" pitchFamily="18" charset="0"/>
                <a:ea typeface="TimesNewRomanPSMT"/>
                <a:cs typeface="Times New Roman" panose="02020603050405020304" pitchFamily="18" charset="0"/>
              </a:rPr>
              <a:t>CS009</a:t>
            </a:r>
            <a:r>
              <a:rPr lang="en-US" sz="2800" b="1" dirty="0">
                <a:solidFill>
                  <a:srgbClr val="000000"/>
                </a:solidFill>
                <a:effectLst/>
                <a:latin typeface="Times New Roman" panose="02020603050405020304" pitchFamily="18" charset="0"/>
                <a:ea typeface="TimesNewRomanPSMT"/>
                <a:cs typeface="Times New Roman" panose="02020603050405020304" pitchFamily="18" charset="0"/>
              </a:rPr>
              <a:t>)</a:t>
            </a:r>
            <a:endParaRPr lang="en-US" sz="2800" b="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202C6B50-87B6-4D94-95E1-10B1A1EB0278}"/>
              </a:ext>
            </a:extLst>
          </p:cNvPr>
          <p:cNvSpPr/>
          <p:nvPr/>
        </p:nvSpPr>
        <p:spPr>
          <a:xfrm>
            <a:off x="5031581" y="5631350"/>
            <a:ext cx="4795414" cy="461665"/>
          </a:xfrm>
          <a:prstGeom prst="rect">
            <a:avLst/>
          </a:prstGeom>
        </p:spPr>
        <p:txBody>
          <a:bodyPr wrap="square">
            <a:spAutoFit/>
          </a:bodyPr>
          <a:lstStyle/>
          <a:p>
            <a:pPr algn="ct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1EF7D-36BC-9712-B8FD-206C302452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7F2254-12A6-4B01-8E15-45F52CF08E2A}"/>
              </a:ext>
            </a:extLst>
          </p:cNvPr>
          <p:cNvSpPr>
            <a:spLocks noGrp="1"/>
          </p:cNvSpPr>
          <p:nvPr>
            <p:ph type="title"/>
          </p:nvPr>
        </p:nvSpPr>
        <p:spPr>
          <a:xfrm>
            <a:off x="1" y="534194"/>
            <a:ext cx="10365580" cy="471842"/>
          </a:xfrm>
        </p:spPr>
        <p:txBody>
          <a:bodyPr/>
          <a:lstStyle/>
          <a:p>
            <a:r>
              <a:rPr lang="en-US" sz="3200" b="1" i="1" dirty="0">
                <a:latin typeface="Times New Roman" panose="02020603050405020304" pitchFamily="18" charset="0"/>
                <a:cs typeface="Times New Roman" panose="02020603050405020304" pitchFamily="18" charset="0"/>
              </a:rPr>
              <a:t>REAL WORLD APPLICATIONS OF </a:t>
            </a:r>
            <a:br>
              <a:rPr lang="en-US" sz="3200" b="1" i="1" dirty="0">
                <a:latin typeface="Times New Roman" panose="02020603050405020304" pitchFamily="18" charset="0"/>
                <a:cs typeface="Times New Roman" panose="02020603050405020304" pitchFamily="18" charset="0"/>
              </a:rPr>
            </a:br>
            <a:r>
              <a:rPr lang="en-US" sz="3200" b="1" i="1" dirty="0">
                <a:latin typeface="Times New Roman" panose="02020603050405020304" pitchFamily="18" charset="0"/>
                <a:cs typeface="Times New Roman" panose="02020603050405020304" pitchFamily="18" charset="0"/>
              </a:rPr>
              <a:t>CLOUD COMPUTING</a:t>
            </a:r>
            <a:br>
              <a:rPr lang="en-US" sz="3200" b="1" dirty="0">
                <a:latin typeface="Times New Roman" panose="02020603050405020304" pitchFamily="18" charset="0"/>
                <a:cs typeface="Times New Roman" panose="02020603050405020304" pitchFamily="18" charset="0"/>
              </a:rPr>
            </a:br>
            <a:endParaRPr lang="en-IN" sz="3200" dirty="0"/>
          </a:p>
        </p:txBody>
      </p:sp>
      <p:sp>
        <p:nvSpPr>
          <p:cNvPr id="3" name="Content Placeholder 2">
            <a:extLst>
              <a:ext uri="{FF2B5EF4-FFF2-40B4-BE49-F238E27FC236}">
                <a16:creationId xmlns:a16="http://schemas.microsoft.com/office/drawing/2014/main" id="{EA766743-51D7-6F15-0A3B-BE5B53C574C7}"/>
              </a:ext>
            </a:extLst>
          </p:cNvPr>
          <p:cNvSpPr>
            <a:spLocks noGrp="1"/>
          </p:cNvSpPr>
          <p:nvPr>
            <p:ph idx="1"/>
          </p:nvPr>
        </p:nvSpPr>
        <p:spPr>
          <a:xfrm>
            <a:off x="611981" y="978756"/>
            <a:ext cx="13535259" cy="6690958"/>
          </a:xfrm>
        </p:spPr>
        <p:txBody>
          <a:bodyPr/>
          <a:lstStyle/>
          <a:p>
            <a:pPr marL="0" indent="0" algn="just">
              <a:buNone/>
            </a:pPr>
            <a:r>
              <a:rPr lang="en-US" sz="2800" b="1" i="1" dirty="0">
                <a:latin typeface="Times New Roman" panose="02020603050405020304" pitchFamily="18" charset="0"/>
                <a:cs typeface="Times New Roman" panose="02020603050405020304" pitchFamily="18" charset="0"/>
              </a:rPr>
              <a:t>6. Retail and E-Commerce</a:t>
            </a:r>
          </a:p>
          <a:p>
            <a:pPr lvl="1" algn="just"/>
            <a:r>
              <a:rPr lang="en-US" i="1" dirty="0">
                <a:latin typeface="Times New Roman" panose="02020603050405020304" pitchFamily="18" charset="0"/>
                <a:cs typeface="Times New Roman" panose="02020603050405020304" pitchFamily="18" charset="0"/>
              </a:rPr>
              <a:t>Online Stores:</a:t>
            </a:r>
            <a:r>
              <a:rPr lang="en-US" dirty="0">
                <a:latin typeface="Times New Roman" panose="02020603050405020304" pitchFamily="18" charset="0"/>
                <a:cs typeface="Times New Roman" panose="02020603050405020304" pitchFamily="18" charset="0"/>
              </a:rPr>
              <a:t> Platforms like Amazon, Shopify, and eBay use cloud computing for hosting, scaling, and managing inventory.</a:t>
            </a:r>
          </a:p>
          <a:p>
            <a:pPr lvl="1" algn="just"/>
            <a:r>
              <a:rPr lang="en-US" i="1" dirty="0">
                <a:latin typeface="Times New Roman" panose="02020603050405020304" pitchFamily="18" charset="0"/>
                <a:cs typeface="Times New Roman" panose="02020603050405020304" pitchFamily="18" charset="0"/>
              </a:rPr>
              <a:t>Personalized Shopping Experiences: </a:t>
            </a:r>
            <a:r>
              <a:rPr lang="en-US" dirty="0">
                <a:latin typeface="Times New Roman" panose="02020603050405020304" pitchFamily="18" charset="0"/>
                <a:cs typeface="Times New Roman" panose="02020603050405020304" pitchFamily="18" charset="0"/>
              </a:rPr>
              <a:t>AI-driven recommendations powered by cloud computing improve customer engagement.</a:t>
            </a:r>
          </a:p>
          <a:p>
            <a:pPr lvl="1" algn="just"/>
            <a:r>
              <a:rPr lang="en-US" i="1" dirty="0">
                <a:latin typeface="Times New Roman" panose="02020603050405020304" pitchFamily="18" charset="0"/>
                <a:cs typeface="Times New Roman" panose="02020603050405020304" pitchFamily="18" charset="0"/>
              </a:rPr>
              <a:t>Supply Chain Management: </a:t>
            </a:r>
            <a:r>
              <a:rPr lang="en-US" dirty="0">
                <a:latin typeface="Times New Roman" panose="02020603050405020304" pitchFamily="18" charset="0"/>
                <a:cs typeface="Times New Roman" panose="02020603050405020304" pitchFamily="18" charset="0"/>
              </a:rPr>
              <a:t>Retailers use cloud platforms for real-time tracking of inventory and logistics.</a:t>
            </a:r>
          </a:p>
          <a:p>
            <a:pPr marL="0" indent="0" algn="just">
              <a:buNone/>
            </a:pPr>
            <a:r>
              <a:rPr lang="en-US" sz="2800" b="1" i="1" dirty="0">
                <a:latin typeface="Times New Roman" panose="02020603050405020304" pitchFamily="18" charset="0"/>
                <a:cs typeface="Times New Roman" panose="02020603050405020304" pitchFamily="18" charset="0"/>
              </a:rPr>
              <a:t>7. Government</a:t>
            </a:r>
          </a:p>
          <a:p>
            <a:pPr lvl="1" algn="just"/>
            <a:r>
              <a:rPr lang="en-US" i="1" dirty="0">
                <a:latin typeface="Times New Roman" panose="02020603050405020304" pitchFamily="18" charset="0"/>
                <a:cs typeface="Times New Roman" panose="02020603050405020304" pitchFamily="18" charset="0"/>
              </a:rPr>
              <a:t>E-Governance:</a:t>
            </a:r>
            <a:r>
              <a:rPr lang="en-US" dirty="0">
                <a:latin typeface="Times New Roman" panose="02020603050405020304" pitchFamily="18" charset="0"/>
                <a:cs typeface="Times New Roman" panose="02020603050405020304" pitchFamily="18" charset="0"/>
              </a:rPr>
              <a:t> Governments use cloud-based systems for online tax filing, license applications, and public records management.</a:t>
            </a:r>
          </a:p>
          <a:p>
            <a:pPr lvl="1" algn="just"/>
            <a:r>
              <a:rPr lang="en-US" i="1" dirty="0">
                <a:latin typeface="Times New Roman" panose="02020603050405020304" pitchFamily="18" charset="0"/>
                <a:cs typeface="Times New Roman" panose="02020603050405020304" pitchFamily="18" charset="0"/>
              </a:rPr>
              <a:t>Disaster Recovery: </a:t>
            </a:r>
            <a:r>
              <a:rPr lang="en-US" dirty="0">
                <a:latin typeface="Times New Roman" panose="02020603050405020304" pitchFamily="18" charset="0"/>
                <a:cs typeface="Times New Roman" panose="02020603050405020304" pitchFamily="18" charset="0"/>
              </a:rPr>
              <a:t>Cloud solutions enable governments to ensure data redundancy and recover from disasters quickly.</a:t>
            </a:r>
          </a:p>
          <a:p>
            <a:pPr lvl="1" algn="just"/>
            <a:r>
              <a:rPr lang="en-US" i="1" dirty="0">
                <a:latin typeface="Times New Roman" panose="02020603050405020304" pitchFamily="18" charset="0"/>
                <a:cs typeface="Times New Roman" panose="02020603050405020304" pitchFamily="18" charset="0"/>
              </a:rPr>
              <a:t>Smart Cities: </a:t>
            </a:r>
            <a:r>
              <a:rPr lang="en-US" dirty="0">
                <a:latin typeface="Times New Roman" panose="02020603050405020304" pitchFamily="18" charset="0"/>
                <a:cs typeface="Times New Roman" panose="02020603050405020304" pitchFamily="18" charset="0"/>
              </a:rPr>
              <a:t>IoT devices in smart cities use cloud platforms for managing traffic, utilities, and public services.</a:t>
            </a:r>
          </a:p>
        </p:txBody>
      </p:sp>
      <p:sp>
        <p:nvSpPr>
          <p:cNvPr id="4" name="Slide Number Placeholder 3">
            <a:extLst>
              <a:ext uri="{FF2B5EF4-FFF2-40B4-BE49-F238E27FC236}">
                <a16:creationId xmlns:a16="http://schemas.microsoft.com/office/drawing/2014/main" id="{55533A78-8C85-5F6D-87E2-ABA7CFEF39A9}"/>
              </a:ext>
            </a:extLst>
          </p:cNvPr>
          <p:cNvSpPr>
            <a:spLocks noGrp="1"/>
          </p:cNvSpPr>
          <p:nvPr>
            <p:ph type="sldNum" sz="quarter" idx="12"/>
          </p:nvPr>
        </p:nvSpPr>
        <p:spPr/>
        <p:txBody>
          <a:bodyPr/>
          <a:lstStyle/>
          <a:p>
            <a:fld id="{8BD8F058-9003-4658-AA47-7D4800AF7EA2}" type="slidenum">
              <a:rPr lang="en-US" smtClean="0"/>
              <a:pPr/>
              <a:t>10</a:t>
            </a:fld>
            <a:endParaRPr lang="en-US" dirty="0"/>
          </a:p>
        </p:txBody>
      </p:sp>
    </p:spTree>
    <p:extLst>
      <p:ext uri="{BB962C8B-B14F-4D97-AF65-F5344CB8AC3E}">
        <p14:creationId xmlns:p14="http://schemas.microsoft.com/office/powerpoint/2010/main" val="1454024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808F85-CD4D-D8C3-18BB-0E10220530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0345C9-C402-C351-4252-98BE7ECF5531}"/>
              </a:ext>
            </a:extLst>
          </p:cNvPr>
          <p:cNvSpPr>
            <a:spLocks noGrp="1"/>
          </p:cNvSpPr>
          <p:nvPr>
            <p:ph type="title"/>
          </p:nvPr>
        </p:nvSpPr>
        <p:spPr>
          <a:xfrm>
            <a:off x="1" y="534194"/>
            <a:ext cx="10365580" cy="471842"/>
          </a:xfrm>
        </p:spPr>
        <p:txBody>
          <a:bodyPr/>
          <a:lstStyle/>
          <a:p>
            <a:r>
              <a:rPr lang="en-US" sz="3200" b="1" i="1" dirty="0">
                <a:latin typeface="Times New Roman" panose="02020603050405020304" pitchFamily="18" charset="0"/>
                <a:cs typeface="Times New Roman" panose="02020603050405020304" pitchFamily="18" charset="0"/>
              </a:rPr>
              <a:t>REAL WORLD APPLICATIONS OF </a:t>
            </a:r>
            <a:br>
              <a:rPr lang="en-US" sz="3200" b="1" i="1" dirty="0">
                <a:latin typeface="Times New Roman" panose="02020603050405020304" pitchFamily="18" charset="0"/>
                <a:cs typeface="Times New Roman" panose="02020603050405020304" pitchFamily="18" charset="0"/>
              </a:rPr>
            </a:br>
            <a:r>
              <a:rPr lang="en-US" sz="3200" b="1" i="1" dirty="0">
                <a:latin typeface="Times New Roman" panose="02020603050405020304" pitchFamily="18" charset="0"/>
                <a:cs typeface="Times New Roman" panose="02020603050405020304" pitchFamily="18" charset="0"/>
              </a:rPr>
              <a:t>CLOUD COMPUTING</a:t>
            </a:r>
            <a:br>
              <a:rPr lang="en-US" sz="3200" b="1" dirty="0">
                <a:latin typeface="Times New Roman" panose="02020603050405020304" pitchFamily="18" charset="0"/>
                <a:cs typeface="Times New Roman" panose="02020603050405020304" pitchFamily="18" charset="0"/>
              </a:rPr>
            </a:br>
            <a:endParaRPr lang="en-IN" sz="3200" dirty="0"/>
          </a:p>
        </p:txBody>
      </p:sp>
      <p:sp>
        <p:nvSpPr>
          <p:cNvPr id="3" name="Content Placeholder 2">
            <a:extLst>
              <a:ext uri="{FF2B5EF4-FFF2-40B4-BE49-F238E27FC236}">
                <a16:creationId xmlns:a16="http://schemas.microsoft.com/office/drawing/2014/main" id="{BFEE5F8A-AB93-DF1F-FE34-738068A67A29}"/>
              </a:ext>
            </a:extLst>
          </p:cNvPr>
          <p:cNvSpPr>
            <a:spLocks noGrp="1"/>
          </p:cNvSpPr>
          <p:nvPr>
            <p:ph idx="1"/>
          </p:nvPr>
        </p:nvSpPr>
        <p:spPr>
          <a:xfrm>
            <a:off x="611981" y="978756"/>
            <a:ext cx="13535259" cy="6690958"/>
          </a:xfrm>
        </p:spPr>
        <p:txBody>
          <a:bodyPr/>
          <a:lstStyle/>
          <a:p>
            <a:pPr marL="0" indent="0" algn="just">
              <a:buNone/>
            </a:pPr>
            <a:r>
              <a:rPr lang="en-US" sz="2800" b="1" i="1" dirty="0">
                <a:latin typeface="Times New Roman" panose="02020603050405020304" pitchFamily="18" charset="0"/>
                <a:cs typeface="Times New Roman" panose="02020603050405020304" pitchFamily="18" charset="0"/>
              </a:rPr>
              <a:t>8. Startups and Developers</a:t>
            </a:r>
          </a:p>
          <a:p>
            <a:pPr lvl="1" algn="just"/>
            <a:r>
              <a:rPr lang="en-US" i="1" dirty="0">
                <a:latin typeface="Times New Roman" panose="02020603050405020304" pitchFamily="18" charset="0"/>
                <a:cs typeface="Times New Roman" panose="02020603050405020304" pitchFamily="18" charset="0"/>
              </a:rPr>
              <a:t>Application Development: </a:t>
            </a:r>
            <a:r>
              <a:rPr lang="en-US" dirty="0">
                <a:latin typeface="Times New Roman" panose="02020603050405020304" pitchFamily="18" charset="0"/>
                <a:cs typeface="Times New Roman" panose="02020603050405020304" pitchFamily="18" charset="0"/>
              </a:rPr>
              <a:t>Startups leverage cloud platforms like AWS, Google Cloud, and Azure to build, test, and deploy applications.</a:t>
            </a:r>
          </a:p>
          <a:p>
            <a:pPr lvl="1" algn="just"/>
            <a:r>
              <a:rPr lang="en-US" i="1" dirty="0">
                <a:latin typeface="Times New Roman" panose="02020603050405020304" pitchFamily="18" charset="0"/>
                <a:cs typeface="Times New Roman" panose="02020603050405020304" pitchFamily="18" charset="0"/>
              </a:rPr>
              <a:t>Cost Optimization: </a:t>
            </a:r>
            <a:r>
              <a:rPr lang="en-US" dirty="0">
                <a:latin typeface="Times New Roman" panose="02020603050405020304" pitchFamily="18" charset="0"/>
                <a:cs typeface="Times New Roman" panose="02020603050405020304" pitchFamily="18" charset="0"/>
              </a:rPr>
              <a:t>Pay-as-you-go pricing models help startups scale without large upfront investments.</a:t>
            </a:r>
          </a:p>
          <a:p>
            <a:pPr lvl="1" algn="just"/>
            <a:r>
              <a:rPr lang="en-US" i="1" dirty="0">
                <a:latin typeface="Times New Roman" panose="02020603050405020304" pitchFamily="18" charset="0"/>
                <a:cs typeface="Times New Roman" panose="02020603050405020304" pitchFamily="18" charset="0"/>
              </a:rPr>
              <a:t>APIs and Microservices: </a:t>
            </a:r>
            <a:r>
              <a:rPr lang="en-US" dirty="0">
                <a:latin typeface="Times New Roman" panose="02020603050405020304" pitchFamily="18" charset="0"/>
                <a:cs typeface="Times New Roman" panose="02020603050405020304" pitchFamily="18" charset="0"/>
              </a:rPr>
              <a:t>Developers use cloud services to integrate APIs and develop microservices for modular applications.</a:t>
            </a:r>
          </a:p>
          <a:p>
            <a:pPr marL="0" indent="0" algn="just">
              <a:buNone/>
            </a:pPr>
            <a:r>
              <a:rPr lang="en-US" sz="2800" b="1" i="1" dirty="0">
                <a:latin typeface="Times New Roman" panose="02020603050405020304" pitchFamily="18" charset="0"/>
                <a:cs typeface="Times New Roman" panose="02020603050405020304" pitchFamily="18" charset="0"/>
              </a:rPr>
              <a:t>9. Science and Research</a:t>
            </a:r>
          </a:p>
          <a:p>
            <a:pPr lvl="1" algn="just"/>
            <a:r>
              <a:rPr lang="en-US" i="1" dirty="0">
                <a:latin typeface="Times New Roman" panose="02020603050405020304" pitchFamily="18" charset="0"/>
                <a:cs typeface="Times New Roman" panose="02020603050405020304" pitchFamily="18" charset="0"/>
              </a:rPr>
              <a:t>Big Data Analysis: </a:t>
            </a:r>
            <a:r>
              <a:rPr lang="en-US" dirty="0">
                <a:latin typeface="Times New Roman" panose="02020603050405020304" pitchFamily="18" charset="0"/>
                <a:cs typeface="Times New Roman" panose="02020603050405020304" pitchFamily="18" charset="0"/>
              </a:rPr>
              <a:t>Cloud computing enables researchers to process and analyze massive datasets.</a:t>
            </a:r>
          </a:p>
          <a:p>
            <a:pPr lvl="1" algn="just"/>
            <a:r>
              <a:rPr lang="en-US" i="1" dirty="0">
                <a:latin typeface="Times New Roman" panose="02020603050405020304" pitchFamily="18" charset="0"/>
                <a:cs typeface="Times New Roman" panose="02020603050405020304" pitchFamily="18" charset="0"/>
              </a:rPr>
              <a:t>Climate Modeling: </a:t>
            </a:r>
            <a:r>
              <a:rPr lang="en-US" dirty="0">
                <a:latin typeface="Times New Roman" panose="02020603050405020304" pitchFamily="18" charset="0"/>
                <a:cs typeface="Times New Roman" panose="02020603050405020304" pitchFamily="18" charset="0"/>
              </a:rPr>
              <a:t>Scientists use cloud platforms to run simulations and analyze environmental data.</a:t>
            </a:r>
          </a:p>
          <a:p>
            <a:pPr lvl="1" algn="just"/>
            <a:r>
              <a:rPr lang="en-US" i="1" dirty="0">
                <a:latin typeface="Times New Roman" panose="02020603050405020304" pitchFamily="18" charset="0"/>
                <a:cs typeface="Times New Roman" panose="02020603050405020304" pitchFamily="18" charset="0"/>
              </a:rPr>
              <a:t>Space Exploration: </a:t>
            </a:r>
            <a:r>
              <a:rPr lang="en-US" dirty="0">
                <a:latin typeface="Times New Roman" panose="02020603050405020304" pitchFamily="18" charset="0"/>
                <a:cs typeface="Times New Roman" panose="02020603050405020304" pitchFamily="18" charset="0"/>
              </a:rPr>
              <a:t>NASA and other space agencies leverage cloud infrastructure for managing mission data and simulations.</a:t>
            </a:r>
          </a:p>
        </p:txBody>
      </p:sp>
      <p:sp>
        <p:nvSpPr>
          <p:cNvPr id="4" name="Slide Number Placeholder 3">
            <a:extLst>
              <a:ext uri="{FF2B5EF4-FFF2-40B4-BE49-F238E27FC236}">
                <a16:creationId xmlns:a16="http://schemas.microsoft.com/office/drawing/2014/main" id="{C8FF13C1-A3E7-5535-FEE5-0F623E960F39}"/>
              </a:ext>
            </a:extLst>
          </p:cNvPr>
          <p:cNvSpPr>
            <a:spLocks noGrp="1"/>
          </p:cNvSpPr>
          <p:nvPr>
            <p:ph type="sldNum" sz="quarter" idx="12"/>
          </p:nvPr>
        </p:nvSpPr>
        <p:spPr/>
        <p:txBody>
          <a:bodyPr/>
          <a:lstStyle/>
          <a:p>
            <a:fld id="{8BD8F058-9003-4658-AA47-7D4800AF7EA2}" type="slidenum">
              <a:rPr lang="en-US" smtClean="0"/>
              <a:pPr/>
              <a:t>11</a:t>
            </a:fld>
            <a:endParaRPr lang="en-US" dirty="0"/>
          </a:p>
        </p:txBody>
      </p:sp>
    </p:spTree>
    <p:extLst>
      <p:ext uri="{BB962C8B-B14F-4D97-AF65-F5344CB8AC3E}">
        <p14:creationId xmlns:p14="http://schemas.microsoft.com/office/powerpoint/2010/main" val="3224869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1F3F86-B2C1-24E6-6460-3CEA1BC60C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6C9D3F-BD7C-43C5-4F22-D93221143932}"/>
              </a:ext>
            </a:extLst>
          </p:cNvPr>
          <p:cNvSpPr>
            <a:spLocks noGrp="1"/>
          </p:cNvSpPr>
          <p:nvPr>
            <p:ph type="title"/>
          </p:nvPr>
        </p:nvSpPr>
        <p:spPr>
          <a:xfrm>
            <a:off x="1" y="534194"/>
            <a:ext cx="10365580" cy="471842"/>
          </a:xfrm>
        </p:spPr>
        <p:txBody>
          <a:bodyPr/>
          <a:lstStyle/>
          <a:p>
            <a:r>
              <a:rPr lang="en-US" sz="3200" b="1" i="1" dirty="0">
                <a:latin typeface="Times New Roman" panose="02020603050405020304" pitchFamily="18" charset="0"/>
                <a:cs typeface="Times New Roman" panose="02020603050405020304" pitchFamily="18" charset="0"/>
              </a:rPr>
              <a:t>REAL WORLD APPLICATIONS OF </a:t>
            </a:r>
            <a:br>
              <a:rPr lang="en-US" sz="3200" b="1" i="1" dirty="0">
                <a:latin typeface="Times New Roman" panose="02020603050405020304" pitchFamily="18" charset="0"/>
                <a:cs typeface="Times New Roman" panose="02020603050405020304" pitchFamily="18" charset="0"/>
              </a:rPr>
            </a:br>
            <a:r>
              <a:rPr lang="en-US" sz="3200" b="1" i="1" dirty="0">
                <a:latin typeface="Times New Roman" panose="02020603050405020304" pitchFamily="18" charset="0"/>
                <a:cs typeface="Times New Roman" panose="02020603050405020304" pitchFamily="18" charset="0"/>
              </a:rPr>
              <a:t>CLOUD COMPUTING</a:t>
            </a:r>
            <a:br>
              <a:rPr lang="en-US" sz="3200" b="1" dirty="0">
                <a:latin typeface="Times New Roman" panose="02020603050405020304" pitchFamily="18" charset="0"/>
                <a:cs typeface="Times New Roman" panose="02020603050405020304" pitchFamily="18" charset="0"/>
              </a:rPr>
            </a:br>
            <a:endParaRPr lang="en-IN" sz="3200" dirty="0"/>
          </a:p>
        </p:txBody>
      </p:sp>
      <p:sp>
        <p:nvSpPr>
          <p:cNvPr id="3" name="Content Placeholder 2">
            <a:extLst>
              <a:ext uri="{FF2B5EF4-FFF2-40B4-BE49-F238E27FC236}">
                <a16:creationId xmlns:a16="http://schemas.microsoft.com/office/drawing/2014/main" id="{7B7149FF-3E73-4875-B84C-77266B5EC52B}"/>
              </a:ext>
            </a:extLst>
          </p:cNvPr>
          <p:cNvSpPr>
            <a:spLocks noGrp="1"/>
          </p:cNvSpPr>
          <p:nvPr>
            <p:ph idx="1"/>
          </p:nvPr>
        </p:nvSpPr>
        <p:spPr>
          <a:xfrm>
            <a:off x="611981" y="978756"/>
            <a:ext cx="13535259" cy="6690958"/>
          </a:xfrm>
        </p:spPr>
        <p:txBody>
          <a:bodyPr/>
          <a:lstStyle/>
          <a:p>
            <a:pPr marL="0" indent="0" algn="just">
              <a:buNone/>
            </a:pPr>
            <a:r>
              <a:rPr lang="en-US" sz="2800" b="1" i="1" dirty="0">
                <a:latin typeface="Times New Roman" panose="02020603050405020304" pitchFamily="18" charset="0"/>
                <a:cs typeface="Times New Roman" panose="02020603050405020304" pitchFamily="18" charset="0"/>
              </a:rPr>
              <a:t>10. Personal Use</a:t>
            </a:r>
          </a:p>
          <a:p>
            <a:pPr lvl="1" algn="just"/>
            <a:r>
              <a:rPr lang="en-US" i="1" dirty="0">
                <a:latin typeface="Times New Roman" panose="02020603050405020304" pitchFamily="18" charset="0"/>
                <a:cs typeface="Times New Roman" panose="02020603050405020304" pitchFamily="18" charset="0"/>
              </a:rPr>
              <a:t>File Storage and Sharing: </a:t>
            </a:r>
            <a:r>
              <a:rPr lang="en-US" dirty="0">
                <a:latin typeface="Times New Roman" panose="02020603050405020304" pitchFamily="18" charset="0"/>
                <a:cs typeface="Times New Roman" panose="02020603050405020304" pitchFamily="18" charset="0"/>
              </a:rPr>
              <a:t>Services like Google Drive, Dropbox, and iCloud allow individuals to store and share files easily.</a:t>
            </a:r>
          </a:p>
          <a:p>
            <a:pPr lvl="1" algn="just"/>
            <a:r>
              <a:rPr lang="en-US" i="1" dirty="0">
                <a:latin typeface="Times New Roman" panose="02020603050405020304" pitchFamily="18" charset="0"/>
                <a:cs typeface="Times New Roman" panose="02020603050405020304" pitchFamily="18" charset="0"/>
              </a:rPr>
              <a:t>Photo and Video Backup:</a:t>
            </a:r>
            <a:r>
              <a:rPr lang="en-US" dirty="0">
                <a:latin typeface="Times New Roman" panose="02020603050405020304" pitchFamily="18" charset="0"/>
                <a:cs typeface="Times New Roman" panose="02020603050405020304" pitchFamily="18" charset="0"/>
              </a:rPr>
              <a:t> Cloud services ensure secure storage of personal photos and videos.</a:t>
            </a:r>
          </a:p>
          <a:p>
            <a:pPr lvl="1" algn="just"/>
            <a:r>
              <a:rPr lang="en-US" i="1" dirty="0">
                <a:latin typeface="Times New Roman" panose="02020603050405020304" pitchFamily="18" charset="0"/>
                <a:cs typeface="Times New Roman" panose="02020603050405020304" pitchFamily="18" charset="0"/>
              </a:rPr>
              <a:t>Home Automation: </a:t>
            </a:r>
            <a:r>
              <a:rPr lang="en-US" dirty="0">
                <a:latin typeface="Times New Roman" panose="02020603050405020304" pitchFamily="18" charset="0"/>
                <a:cs typeface="Times New Roman" panose="02020603050405020304" pitchFamily="18" charset="0"/>
              </a:rPr>
              <a:t>Cloud-based IoT platforms control smart devices in homes, like lighting, thermostats, and security cameras.</a:t>
            </a:r>
          </a:p>
        </p:txBody>
      </p:sp>
      <p:sp>
        <p:nvSpPr>
          <p:cNvPr id="4" name="Slide Number Placeholder 3">
            <a:extLst>
              <a:ext uri="{FF2B5EF4-FFF2-40B4-BE49-F238E27FC236}">
                <a16:creationId xmlns:a16="http://schemas.microsoft.com/office/drawing/2014/main" id="{467B4040-F5D9-8814-7B32-582D520DE541}"/>
              </a:ext>
            </a:extLst>
          </p:cNvPr>
          <p:cNvSpPr>
            <a:spLocks noGrp="1"/>
          </p:cNvSpPr>
          <p:nvPr>
            <p:ph type="sldNum" sz="quarter" idx="12"/>
          </p:nvPr>
        </p:nvSpPr>
        <p:spPr/>
        <p:txBody>
          <a:bodyPr/>
          <a:lstStyle/>
          <a:p>
            <a:fld id="{8BD8F058-9003-4658-AA47-7D4800AF7EA2}" type="slidenum">
              <a:rPr lang="en-US" smtClean="0"/>
              <a:pPr/>
              <a:t>12</a:t>
            </a:fld>
            <a:endParaRPr lang="en-US" dirty="0"/>
          </a:p>
        </p:txBody>
      </p:sp>
    </p:spTree>
    <p:extLst>
      <p:ext uri="{BB962C8B-B14F-4D97-AF65-F5344CB8AC3E}">
        <p14:creationId xmlns:p14="http://schemas.microsoft.com/office/powerpoint/2010/main" val="2749051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789E6-548B-CA6D-35FA-572ED6BEC25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00E1B97-9161-4499-4F5E-E27E66C1B96D}"/>
              </a:ext>
            </a:extLst>
          </p:cNvPr>
          <p:cNvSpPr>
            <a:spLocks noGrp="1"/>
          </p:cNvSpPr>
          <p:nvPr>
            <p:ph idx="1"/>
          </p:nvPr>
        </p:nvSpPr>
        <p:spPr>
          <a:xfrm>
            <a:off x="716522" y="3124994"/>
            <a:ext cx="12897326" cy="3953459"/>
          </a:xfrm>
        </p:spPr>
        <p:txBody>
          <a:bodyPr/>
          <a:lstStyle/>
          <a:p>
            <a:pPr marL="0" indent="0" algn="ctr">
              <a:buNone/>
            </a:pPr>
            <a:r>
              <a:rPr lang="en-IN" sz="14000" dirty="0">
                <a:latin typeface="Algerian" panose="04020705040A02060702" pitchFamily="82" charset="0"/>
              </a:rPr>
              <a:t> THANK YOU</a:t>
            </a:r>
          </a:p>
        </p:txBody>
      </p:sp>
      <p:sp>
        <p:nvSpPr>
          <p:cNvPr id="4" name="Slide Number Placeholder 3">
            <a:extLst>
              <a:ext uri="{FF2B5EF4-FFF2-40B4-BE49-F238E27FC236}">
                <a16:creationId xmlns:a16="http://schemas.microsoft.com/office/drawing/2014/main" id="{83789089-80D8-2E85-AB8D-4C249CB558D4}"/>
              </a:ext>
            </a:extLst>
          </p:cNvPr>
          <p:cNvSpPr>
            <a:spLocks noGrp="1"/>
          </p:cNvSpPr>
          <p:nvPr>
            <p:ph type="sldNum" sz="quarter" idx="12"/>
          </p:nvPr>
        </p:nvSpPr>
        <p:spPr/>
        <p:txBody>
          <a:bodyPr/>
          <a:lstStyle/>
          <a:p>
            <a:fld id="{8BD8F058-9003-4658-AA47-7D4800AF7EA2}" type="slidenum">
              <a:rPr lang="en-US" smtClean="0"/>
              <a:pPr/>
              <a:t>13</a:t>
            </a:fld>
            <a:endParaRPr lang="en-US"/>
          </a:p>
        </p:txBody>
      </p:sp>
    </p:spTree>
    <p:extLst>
      <p:ext uri="{BB962C8B-B14F-4D97-AF65-F5344CB8AC3E}">
        <p14:creationId xmlns:p14="http://schemas.microsoft.com/office/powerpoint/2010/main" val="170597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9FBFDCF-E186-D425-9C6B-B96659C02624}"/>
              </a:ext>
            </a:extLst>
          </p:cNvPr>
          <p:cNvSpPr txBox="1"/>
          <p:nvPr/>
        </p:nvSpPr>
        <p:spPr>
          <a:xfrm>
            <a:off x="688181" y="305594"/>
            <a:ext cx="8382000" cy="584775"/>
          </a:xfrm>
          <a:prstGeom prst="rect">
            <a:avLst/>
          </a:prstGeom>
          <a:noFill/>
        </p:spPr>
        <p:txBody>
          <a:bodyPr wrap="square">
            <a:spAutoFit/>
          </a:bodyPr>
          <a:lstStyle/>
          <a:p>
            <a:pPr algn="ctr" eaLnBrk="0" hangingPunct="0"/>
            <a:r>
              <a:rPr lang="en-US" sz="3200" b="1" i="1" dirty="0">
                <a:latin typeface="Times New Roman" panose="02020603050405020304" pitchFamily="18" charset="0"/>
                <a:ea typeface="MS PGothic"/>
                <a:cs typeface="Times New Roman" panose="02020603050405020304" pitchFamily="18" charset="0"/>
              </a:rPr>
              <a:t>CLOUD COMPUTING ARCHITECTURE</a:t>
            </a:r>
          </a:p>
        </p:txBody>
      </p:sp>
      <p:sp>
        <p:nvSpPr>
          <p:cNvPr id="7" name="TextBox 6">
            <a:extLst>
              <a:ext uri="{FF2B5EF4-FFF2-40B4-BE49-F238E27FC236}">
                <a16:creationId xmlns:a16="http://schemas.microsoft.com/office/drawing/2014/main" id="{DCE583EB-ACC0-F7F1-0703-0ED3D67B13D8}"/>
              </a:ext>
            </a:extLst>
          </p:cNvPr>
          <p:cNvSpPr txBox="1"/>
          <p:nvPr/>
        </p:nvSpPr>
        <p:spPr>
          <a:xfrm>
            <a:off x="459581" y="1219994"/>
            <a:ext cx="13030200" cy="1815882"/>
          </a:xfrm>
          <a:prstGeom prst="rect">
            <a:avLst/>
          </a:prstGeom>
          <a:noFill/>
        </p:spPr>
        <p:txBody>
          <a:bodyPr wrap="square">
            <a:spAutoFit/>
          </a:body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Architecture of cloud computing is the combination of both </a:t>
            </a:r>
            <a:r>
              <a:rPr lang="en-US" sz="2800" b="1" dirty="0">
                <a:latin typeface="Times New Roman" panose="02020603050405020304" pitchFamily="18" charset="0"/>
                <a:cs typeface="Times New Roman" panose="02020603050405020304" pitchFamily="18" charset="0"/>
              </a:rPr>
              <a:t>SOA</a:t>
            </a:r>
            <a:r>
              <a:rPr lang="en-US" sz="2800" dirty="0">
                <a:latin typeface="Times New Roman" panose="02020603050405020304" pitchFamily="18" charset="0"/>
                <a:cs typeface="Times New Roman" panose="02020603050405020304" pitchFamily="18" charset="0"/>
              </a:rPr>
              <a:t> (Service Oriented Architecture) and </a:t>
            </a:r>
            <a:r>
              <a:rPr lang="en-US" sz="2800" b="1" dirty="0">
                <a:latin typeface="Times New Roman" panose="02020603050405020304" pitchFamily="18" charset="0"/>
                <a:cs typeface="Times New Roman" panose="02020603050405020304" pitchFamily="18" charset="0"/>
              </a:rPr>
              <a:t>EDA</a:t>
            </a:r>
            <a:r>
              <a:rPr lang="en-US" sz="2800" dirty="0">
                <a:latin typeface="Times New Roman" panose="02020603050405020304" pitchFamily="18" charset="0"/>
                <a:cs typeface="Times New Roman" panose="02020603050405020304" pitchFamily="18" charset="0"/>
              </a:rPr>
              <a:t> (Event Driven Architecture). </a:t>
            </a:r>
          </a:p>
          <a:p>
            <a:pPr algn="just"/>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pic>
        <p:nvPicPr>
          <p:cNvPr id="2" name="Picture 2">
            <a:extLst>
              <a:ext uri="{FF2B5EF4-FFF2-40B4-BE49-F238E27FC236}">
                <a16:creationId xmlns:a16="http://schemas.microsoft.com/office/drawing/2014/main" id="{44E33EA0-6EF1-E697-9BF0-F9EE0F8291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2767" y="2362994"/>
            <a:ext cx="6694714" cy="4572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95EC1D1-392F-86EE-A235-F060917A5F51}"/>
              </a:ext>
            </a:extLst>
          </p:cNvPr>
          <p:cNvSpPr txBox="1"/>
          <p:nvPr/>
        </p:nvSpPr>
        <p:spPr>
          <a:xfrm>
            <a:off x="5394833" y="7315994"/>
            <a:ext cx="3916521" cy="369332"/>
          </a:xfrm>
          <a:prstGeom prst="rect">
            <a:avLst/>
          </a:prstGeom>
          <a:noFill/>
        </p:spPr>
        <p:txBody>
          <a:bodyPr wrap="none" rtlCol="0">
            <a:spAutoFit/>
          </a:bodyPr>
          <a:lstStyle/>
          <a:p>
            <a:pPr algn="ctr"/>
            <a:r>
              <a:rPr lang="en-IN" dirty="0">
                <a:latin typeface="Times New Roman" panose="02020603050405020304" pitchFamily="18" charset="0"/>
                <a:cs typeface="Times New Roman" panose="02020603050405020304" pitchFamily="18" charset="0"/>
              </a:rPr>
              <a:t>Figure: Architecture of cloud computing</a:t>
            </a:r>
          </a:p>
        </p:txBody>
      </p:sp>
    </p:spTree>
    <p:extLst>
      <p:ext uri="{BB962C8B-B14F-4D97-AF65-F5344CB8AC3E}">
        <p14:creationId xmlns:p14="http://schemas.microsoft.com/office/powerpoint/2010/main" val="2829534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3C5E90-EA40-C8BD-9A65-780818411A44}"/>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F85B1787-853C-2C19-18FE-D982A62BAB50}"/>
              </a:ext>
            </a:extLst>
          </p:cNvPr>
          <p:cNvSpPr txBox="1"/>
          <p:nvPr/>
        </p:nvSpPr>
        <p:spPr>
          <a:xfrm>
            <a:off x="688181" y="305594"/>
            <a:ext cx="8382000" cy="584775"/>
          </a:xfrm>
          <a:prstGeom prst="rect">
            <a:avLst/>
          </a:prstGeom>
          <a:noFill/>
        </p:spPr>
        <p:txBody>
          <a:bodyPr wrap="square">
            <a:spAutoFit/>
          </a:bodyPr>
          <a:lstStyle/>
          <a:p>
            <a:pPr algn="ctr" eaLnBrk="0" hangingPunct="0"/>
            <a:r>
              <a:rPr lang="en-US" sz="3200" b="1" i="1" dirty="0">
                <a:latin typeface="Times New Roman" panose="02020603050405020304" pitchFamily="18" charset="0"/>
                <a:ea typeface="MS PGothic"/>
                <a:cs typeface="Times New Roman" panose="02020603050405020304" pitchFamily="18" charset="0"/>
              </a:rPr>
              <a:t>CLOUD COMPUTING ARCHITECTURE</a:t>
            </a:r>
          </a:p>
        </p:txBody>
      </p:sp>
      <p:sp>
        <p:nvSpPr>
          <p:cNvPr id="7" name="TextBox 6">
            <a:extLst>
              <a:ext uri="{FF2B5EF4-FFF2-40B4-BE49-F238E27FC236}">
                <a16:creationId xmlns:a16="http://schemas.microsoft.com/office/drawing/2014/main" id="{6BB06D0C-A324-0947-0C97-ABE21E70B5AB}"/>
              </a:ext>
            </a:extLst>
          </p:cNvPr>
          <p:cNvSpPr txBox="1"/>
          <p:nvPr/>
        </p:nvSpPr>
        <p:spPr>
          <a:xfrm>
            <a:off x="459581" y="1219994"/>
            <a:ext cx="13030200" cy="6832640"/>
          </a:xfrm>
          <a:prstGeom prst="rect">
            <a:avLst/>
          </a:prstGeom>
          <a:noFill/>
        </p:spPr>
        <p:txBody>
          <a:bodyPr wrap="square">
            <a:spAutoFit/>
          </a:bodyPr>
          <a:lstStyle/>
          <a:p>
            <a:pPr algn="just"/>
            <a:r>
              <a:rPr lang="en-US" sz="2800" i="1" dirty="0">
                <a:latin typeface="Times New Roman" panose="02020603050405020304" pitchFamily="18" charset="0"/>
                <a:cs typeface="Times New Roman" panose="02020603050405020304" pitchFamily="18" charset="0"/>
              </a:rPr>
              <a:t>Client infrastructure, application, service, runtime cloud, storage, infrastructure, management and security</a:t>
            </a:r>
            <a:r>
              <a:rPr lang="en-US" sz="2800" dirty="0">
                <a:latin typeface="Times New Roman" panose="02020603050405020304" pitchFamily="18" charset="0"/>
                <a:cs typeface="Times New Roman" panose="02020603050405020304" pitchFamily="18" charset="0"/>
              </a:rPr>
              <a:t> all these are the components of cloud computing architecture. The cloud architecture is divided into 2 parts as follows:</a:t>
            </a:r>
          </a:p>
          <a:p>
            <a:endParaRPr lang="en-US" dirty="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sz="2800" b="1" i="1" dirty="0">
                <a:latin typeface="Times New Roman" panose="02020603050405020304" pitchFamily="18" charset="0"/>
                <a:cs typeface="Times New Roman" panose="02020603050405020304" pitchFamily="18" charset="0"/>
              </a:rPr>
              <a:t>Frontend</a:t>
            </a:r>
            <a:r>
              <a:rPr lang="en-US" sz="2800" dirty="0">
                <a:latin typeface="Times New Roman" panose="02020603050405020304" pitchFamily="18" charset="0"/>
                <a:cs typeface="Times New Roman" panose="02020603050405020304" pitchFamily="18" charset="0"/>
              </a:rPr>
              <a:t>: Frontend of the cloud architecture refers to the </a:t>
            </a:r>
            <a:r>
              <a:rPr lang="en-US" sz="2800" b="1" i="1" dirty="0">
                <a:latin typeface="Times New Roman" panose="02020603050405020304" pitchFamily="18" charset="0"/>
                <a:cs typeface="Times New Roman" panose="02020603050405020304" pitchFamily="18" charset="0"/>
              </a:rPr>
              <a:t>client side</a:t>
            </a:r>
            <a:r>
              <a:rPr lang="en-US" sz="2800" dirty="0">
                <a:latin typeface="Times New Roman" panose="02020603050405020304" pitchFamily="18" charset="0"/>
                <a:cs typeface="Times New Roman" panose="02020603050405020304" pitchFamily="18" charset="0"/>
              </a:rPr>
              <a:t> of cloud computing system. Means it contains all the user interfaces and applications which are used by the client to access the cloud computing services/resources. For example, use of a web browser to access the cloud platform.</a:t>
            </a:r>
          </a:p>
          <a:p>
            <a:pPr marL="514350" indent="-514350" algn="just">
              <a:buFont typeface="+mj-lt"/>
              <a:buAutoNum type="arabicPeriod"/>
            </a:pPr>
            <a:r>
              <a:rPr lang="en-US" sz="2800" b="1" i="1" dirty="0">
                <a:latin typeface="Times New Roman" panose="02020603050405020304" pitchFamily="18" charset="0"/>
                <a:cs typeface="Times New Roman" panose="02020603050405020304" pitchFamily="18" charset="0"/>
              </a:rPr>
              <a:t>Backend: </a:t>
            </a:r>
            <a:r>
              <a:rPr lang="en-US" sz="2800" dirty="0">
                <a:latin typeface="Times New Roman" panose="02020603050405020304" pitchFamily="18" charset="0"/>
                <a:cs typeface="Times New Roman" panose="02020603050405020304" pitchFamily="18" charset="0"/>
              </a:rPr>
              <a:t>Backend refers to the cloud itself which is used by the service provider. It contains the resources as well as manages the resources and provides security mechanisms. Along with this, it includes huge storage, virtual applications, virtual machines, traffic control mechanisms, deployment models, etc.</a:t>
            </a:r>
          </a:p>
          <a:p>
            <a:pPr marL="0" indent="0" algn="just">
              <a:buNone/>
            </a:pPr>
            <a:endParaRPr lang="en-US" sz="2800" dirty="0">
              <a:latin typeface="Times New Roman" panose="02020603050405020304" pitchFamily="18" charset="0"/>
              <a:cs typeface="Times New Roman" panose="02020603050405020304" pitchFamily="18" charset="0"/>
            </a:endParaRPr>
          </a:p>
          <a:p>
            <a:pPr marL="0" indent="0">
              <a:buNone/>
            </a:pPr>
            <a:br>
              <a:rPr lang="en-US" sz="2800" dirty="0"/>
            </a:br>
            <a:endParaRPr lang="en-US" sz="2800" dirty="0">
              <a:latin typeface="Times New Roman" panose="02020603050405020304" pitchFamily="18" charset="0"/>
              <a:cs typeface="Times New Roman" panose="02020603050405020304" pitchFamily="18" charset="0"/>
            </a:endParaRPr>
          </a:p>
          <a:p>
            <a:pPr marL="0" indent="0">
              <a:buNone/>
            </a:pPr>
            <a:endParaRPr lang="en-IN" sz="2800" dirty="0"/>
          </a:p>
        </p:txBody>
      </p:sp>
    </p:spTree>
    <p:extLst>
      <p:ext uri="{BB962C8B-B14F-4D97-AF65-F5344CB8AC3E}">
        <p14:creationId xmlns:p14="http://schemas.microsoft.com/office/powerpoint/2010/main" val="3361279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DDA14-9540-1588-3A35-9C7CA1365CA2}"/>
              </a:ext>
            </a:extLst>
          </p:cNvPr>
          <p:cNvSpPr>
            <a:spLocks noGrp="1"/>
          </p:cNvSpPr>
          <p:nvPr>
            <p:ph type="title"/>
          </p:nvPr>
        </p:nvSpPr>
        <p:spPr/>
        <p:txBody>
          <a:bodyPr/>
          <a:lstStyle/>
          <a:p>
            <a:r>
              <a:rPr lang="en-US" sz="3200" b="1" i="1" dirty="0">
                <a:latin typeface="Times New Roman" panose="02020603050405020304" pitchFamily="18" charset="0"/>
                <a:cs typeface="Times New Roman" panose="02020603050405020304" pitchFamily="18" charset="0"/>
              </a:rPr>
              <a:t>CLOUD COMPUTING ARCHITECTURE</a:t>
            </a:r>
            <a:endParaRPr lang="en-IN" sz="3200" dirty="0"/>
          </a:p>
        </p:txBody>
      </p:sp>
      <p:sp>
        <p:nvSpPr>
          <p:cNvPr id="3" name="Content Placeholder 2">
            <a:extLst>
              <a:ext uri="{FF2B5EF4-FFF2-40B4-BE49-F238E27FC236}">
                <a16:creationId xmlns:a16="http://schemas.microsoft.com/office/drawing/2014/main" id="{214F7924-C747-B0C3-8181-3F745790ED71}"/>
              </a:ext>
            </a:extLst>
          </p:cNvPr>
          <p:cNvSpPr>
            <a:spLocks noGrp="1"/>
          </p:cNvSpPr>
          <p:nvPr>
            <p:ph idx="1"/>
          </p:nvPr>
        </p:nvSpPr>
        <p:spPr>
          <a:xfrm>
            <a:off x="716522" y="1296194"/>
            <a:ext cx="12897326" cy="5782259"/>
          </a:xfrm>
        </p:spPr>
        <p:txBody>
          <a:bodyPr/>
          <a:lstStyle/>
          <a:p>
            <a:pPr algn="just"/>
            <a:r>
              <a:rPr lang="en-US" sz="2800" b="1" i="1" dirty="0">
                <a:latin typeface="Times New Roman" panose="02020603050405020304" pitchFamily="18" charset="0"/>
                <a:cs typeface="Times New Roman" panose="02020603050405020304" pitchFamily="18" charset="0"/>
              </a:rPr>
              <a:t>Following are the components of Cloud Computing Architecture</a:t>
            </a:r>
          </a:p>
          <a:p>
            <a:pPr algn="just"/>
            <a:endParaRPr lang="en-US" sz="1050" b="1" dirty="0">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US" b="1" dirty="0">
                <a:latin typeface="Times New Roman" panose="02020603050405020304" pitchFamily="18" charset="0"/>
                <a:cs typeface="Times New Roman" panose="02020603050405020304" pitchFamily="18" charset="0"/>
              </a:rPr>
              <a:t>Client Infrastructure: </a:t>
            </a:r>
            <a:r>
              <a:rPr lang="en-US" dirty="0">
                <a:latin typeface="Times New Roman" panose="02020603050405020304" pitchFamily="18" charset="0"/>
                <a:cs typeface="Times New Roman" panose="02020603050405020304" pitchFamily="18" charset="0"/>
              </a:rPr>
              <a:t>Client Infrastructure is a part of the </a:t>
            </a:r>
            <a:r>
              <a:rPr lang="en-US" b="1" i="1" dirty="0">
                <a:latin typeface="Times New Roman" panose="02020603050405020304" pitchFamily="18" charset="0"/>
                <a:cs typeface="Times New Roman" panose="02020603050405020304" pitchFamily="18" charset="0"/>
              </a:rPr>
              <a:t>frontend component</a:t>
            </a:r>
            <a:r>
              <a:rPr lang="en-US" dirty="0">
                <a:latin typeface="Times New Roman" panose="02020603050405020304" pitchFamily="18" charset="0"/>
                <a:cs typeface="Times New Roman" panose="02020603050405020304" pitchFamily="18" charset="0"/>
              </a:rPr>
              <a:t>. It contains the applications and user interfaces which are required to access the cloud platform. In other words, it provides a GUI( Graphical User Interface ) to interact with the cloud.</a:t>
            </a:r>
          </a:p>
          <a:p>
            <a:pPr lvl="1" algn="just">
              <a:buFont typeface="Courier New" panose="02070309020205020404" pitchFamily="49" charset="0"/>
              <a:buChar char="o"/>
            </a:pPr>
            <a:r>
              <a:rPr lang="en-US" b="1" dirty="0">
                <a:latin typeface="Times New Roman" panose="02020603050405020304" pitchFamily="18" charset="0"/>
                <a:cs typeface="Times New Roman" panose="02020603050405020304" pitchFamily="18" charset="0"/>
              </a:rPr>
              <a:t>Application:</a:t>
            </a:r>
            <a:r>
              <a:rPr lang="en-US" dirty="0">
                <a:latin typeface="Times New Roman" panose="02020603050405020304" pitchFamily="18" charset="0"/>
                <a:cs typeface="Times New Roman" panose="02020603050405020304" pitchFamily="18" charset="0"/>
              </a:rPr>
              <a:t> Application is a part of the </a:t>
            </a:r>
            <a:r>
              <a:rPr lang="en-US" b="1" i="1" dirty="0">
                <a:latin typeface="Times New Roman" panose="02020603050405020304" pitchFamily="18" charset="0"/>
                <a:cs typeface="Times New Roman" panose="02020603050405020304" pitchFamily="18" charset="0"/>
              </a:rPr>
              <a:t>backend component</a:t>
            </a:r>
            <a:r>
              <a:rPr lang="en-US" dirty="0">
                <a:latin typeface="Times New Roman" panose="02020603050405020304" pitchFamily="18" charset="0"/>
                <a:cs typeface="Times New Roman" panose="02020603050405020304" pitchFamily="18" charset="0"/>
              </a:rPr>
              <a:t> that refers to a software or platform to which the client accesses. Means it provides the service in the backend as per the client’s requirement.</a:t>
            </a:r>
            <a:endParaRPr lang="en-US" b="1" dirty="0">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US" b="1" dirty="0">
                <a:latin typeface="Times New Roman" panose="02020603050405020304" pitchFamily="18" charset="0"/>
                <a:cs typeface="Times New Roman" panose="02020603050405020304" pitchFamily="18" charset="0"/>
              </a:rPr>
              <a:t>Service: </a:t>
            </a:r>
            <a:r>
              <a:rPr lang="en-US" dirty="0">
                <a:latin typeface="Times New Roman" panose="02020603050405020304" pitchFamily="18" charset="0"/>
                <a:cs typeface="Times New Roman" panose="02020603050405020304" pitchFamily="18" charset="0"/>
              </a:rPr>
              <a:t>Service in the </a:t>
            </a:r>
            <a:r>
              <a:rPr lang="en-US" b="1" i="1" dirty="0">
                <a:latin typeface="Times New Roman" panose="02020603050405020304" pitchFamily="18" charset="0"/>
                <a:cs typeface="Times New Roman" panose="02020603050405020304" pitchFamily="18" charset="0"/>
              </a:rPr>
              <a:t>backend</a:t>
            </a:r>
            <a:r>
              <a:rPr lang="en-US" dirty="0">
                <a:latin typeface="Times New Roman" panose="02020603050405020304" pitchFamily="18" charset="0"/>
                <a:cs typeface="Times New Roman" panose="02020603050405020304" pitchFamily="18" charset="0"/>
              </a:rPr>
              <a:t> refers to the three major types of cloud-based services like </a:t>
            </a:r>
            <a:r>
              <a:rPr lang="en-US" b="1" dirty="0">
                <a:latin typeface="Times New Roman" panose="02020603050405020304" pitchFamily="18" charset="0"/>
                <a:cs typeface="Times New Roman" panose="02020603050405020304" pitchFamily="18" charset="0"/>
              </a:rPr>
              <a:t>SaaS, PaaS and IaaS</a:t>
            </a:r>
            <a:r>
              <a:rPr lang="en-US" dirty="0">
                <a:latin typeface="Times New Roman" panose="02020603050405020304" pitchFamily="18" charset="0"/>
                <a:cs typeface="Times New Roman" panose="02020603050405020304" pitchFamily="18" charset="0"/>
              </a:rPr>
              <a:t>. Also manages which type of service the user accesses.</a:t>
            </a:r>
            <a:endParaRPr lang="en-US" b="1" dirty="0">
              <a:latin typeface="Times New Roman" panose="02020603050405020304" pitchFamily="18" charset="0"/>
              <a:cs typeface="Times New Roman" panose="02020603050405020304" pitchFamily="18" charset="0"/>
            </a:endParaRPr>
          </a:p>
          <a:p>
            <a:pPr marL="0" indent="0" algn="just">
              <a:buNone/>
            </a:pP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a:p>
            <a:pPr algn="just"/>
            <a:endParaRPr lang="en-IN"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33FFC27-44C0-0823-F255-FB4E17A6CC60}"/>
              </a:ext>
            </a:extLst>
          </p:cNvPr>
          <p:cNvSpPr>
            <a:spLocks noGrp="1"/>
          </p:cNvSpPr>
          <p:nvPr>
            <p:ph type="sldNum" sz="quarter" idx="12"/>
          </p:nvPr>
        </p:nvSpPr>
        <p:spPr/>
        <p:txBody>
          <a:bodyPr/>
          <a:lstStyle/>
          <a:p>
            <a:fld id="{8BD8F058-9003-4658-AA47-7D4800AF7EA2}" type="slidenum">
              <a:rPr lang="en-US" smtClean="0"/>
              <a:pPr/>
              <a:t>4</a:t>
            </a:fld>
            <a:endParaRPr lang="en-US"/>
          </a:p>
        </p:txBody>
      </p:sp>
    </p:spTree>
    <p:extLst>
      <p:ext uri="{BB962C8B-B14F-4D97-AF65-F5344CB8AC3E}">
        <p14:creationId xmlns:p14="http://schemas.microsoft.com/office/powerpoint/2010/main" val="2173336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94060-4F82-CEA4-903B-AC7A11C31876}"/>
              </a:ext>
            </a:extLst>
          </p:cNvPr>
          <p:cNvSpPr>
            <a:spLocks noGrp="1"/>
          </p:cNvSpPr>
          <p:nvPr>
            <p:ph type="title"/>
          </p:nvPr>
        </p:nvSpPr>
        <p:spPr/>
        <p:txBody>
          <a:bodyPr/>
          <a:lstStyle/>
          <a:p>
            <a:r>
              <a:rPr lang="en-US" sz="3200" b="1" i="1" dirty="0">
                <a:latin typeface="Times New Roman" panose="02020603050405020304" pitchFamily="18" charset="0"/>
                <a:cs typeface="Times New Roman" panose="02020603050405020304" pitchFamily="18" charset="0"/>
              </a:rPr>
              <a:t>CLOUD COMPUTING ARCHITECTURE</a:t>
            </a:r>
            <a:endParaRPr lang="en-IN" dirty="0"/>
          </a:p>
        </p:txBody>
      </p:sp>
      <p:sp>
        <p:nvSpPr>
          <p:cNvPr id="3" name="Content Placeholder 2">
            <a:extLst>
              <a:ext uri="{FF2B5EF4-FFF2-40B4-BE49-F238E27FC236}">
                <a16:creationId xmlns:a16="http://schemas.microsoft.com/office/drawing/2014/main" id="{DC191528-4383-9E5D-87AA-18A703D54C53}"/>
              </a:ext>
            </a:extLst>
          </p:cNvPr>
          <p:cNvSpPr>
            <a:spLocks noGrp="1"/>
          </p:cNvSpPr>
          <p:nvPr>
            <p:ph idx="1"/>
          </p:nvPr>
        </p:nvSpPr>
        <p:spPr>
          <a:xfrm>
            <a:off x="716522" y="1372394"/>
            <a:ext cx="12897326" cy="5706059"/>
          </a:xfrm>
        </p:spPr>
        <p:txBody>
          <a:bodyPr/>
          <a:lstStyle/>
          <a:p>
            <a:pPr algn="just">
              <a:buFont typeface="Courier New" panose="02070309020205020404" pitchFamily="49" charset="0"/>
              <a:buChar char="o"/>
            </a:pPr>
            <a:r>
              <a:rPr lang="en-US" sz="2800" b="1" dirty="0">
                <a:latin typeface="Times New Roman" panose="02020603050405020304" pitchFamily="18" charset="0"/>
                <a:cs typeface="Times New Roman" panose="02020603050405020304" pitchFamily="18" charset="0"/>
              </a:rPr>
              <a:t>Runtime Cloud: </a:t>
            </a:r>
            <a:r>
              <a:rPr lang="en-US" sz="2800" dirty="0">
                <a:latin typeface="Times New Roman" panose="02020603050405020304" pitchFamily="18" charset="0"/>
                <a:cs typeface="Times New Roman" panose="02020603050405020304" pitchFamily="18" charset="0"/>
              </a:rPr>
              <a:t>Runtime cloud in </a:t>
            </a:r>
            <a:r>
              <a:rPr lang="en-US" sz="2800" b="1" i="1" dirty="0">
                <a:latin typeface="Times New Roman" panose="02020603050405020304" pitchFamily="18" charset="0"/>
                <a:cs typeface="Times New Roman" panose="02020603050405020304" pitchFamily="18" charset="0"/>
              </a:rPr>
              <a:t>backend</a:t>
            </a:r>
            <a:r>
              <a:rPr lang="en-US" sz="2800" dirty="0">
                <a:latin typeface="Times New Roman" panose="02020603050405020304" pitchFamily="18" charset="0"/>
                <a:cs typeface="Times New Roman" panose="02020603050405020304" pitchFamily="18" charset="0"/>
              </a:rPr>
              <a:t> provides the execution and Runtime platform/environment to the Virtual machine.</a:t>
            </a:r>
            <a:endParaRPr lang="en-US" sz="2800" b="1" dirty="0">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r>
              <a:rPr lang="en-US" sz="2800" b="1" dirty="0">
                <a:latin typeface="Times New Roman" panose="02020603050405020304" pitchFamily="18" charset="0"/>
                <a:cs typeface="Times New Roman" panose="02020603050405020304" pitchFamily="18" charset="0"/>
              </a:rPr>
              <a:t>Storage: </a:t>
            </a:r>
            <a:r>
              <a:rPr lang="en-US" sz="2800" dirty="0">
                <a:latin typeface="Times New Roman" panose="02020603050405020304" pitchFamily="18" charset="0"/>
                <a:cs typeface="Times New Roman" panose="02020603050405020304" pitchFamily="18" charset="0"/>
              </a:rPr>
              <a:t>Storage in </a:t>
            </a:r>
            <a:r>
              <a:rPr lang="en-US" sz="2800" b="1" i="1" dirty="0">
                <a:latin typeface="Times New Roman" panose="02020603050405020304" pitchFamily="18" charset="0"/>
                <a:cs typeface="Times New Roman" panose="02020603050405020304" pitchFamily="18" charset="0"/>
              </a:rPr>
              <a:t>backend</a:t>
            </a:r>
            <a:r>
              <a:rPr lang="en-US" sz="2800" dirty="0">
                <a:latin typeface="Times New Roman" panose="02020603050405020304" pitchFamily="18" charset="0"/>
                <a:cs typeface="Times New Roman" panose="02020603050405020304" pitchFamily="18" charset="0"/>
              </a:rPr>
              <a:t> provides flexible and scalable storage service and management of stored data.</a:t>
            </a:r>
            <a:endParaRPr lang="en-US" sz="2800" b="1" dirty="0">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r>
              <a:rPr lang="en-US" sz="2800" b="1" dirty="0">
                <a:latin typeface="Times New Roman" panose="02020603050405020304" pitchFamily="18" charset="0"/>
                <a:cs typeface="Times New Roman" panose="02020603050405020304" pitchFamily="18" charset="0"/>
              </a:rPr>
              <a:t>Infrastructure: </a:t>
            </a:r>
            <a:r>
              <a:rPr lang="en-US" sz="2800" dirty="0">
                <a:latin typeface="Times New Roman" panose="02020603050405020304" pitchFamily="18" charset="0"/>
                <a:cs typeface="Times New Roman" panose="02020603050405020304" pitchFamily="18" charset="0"/>
              </a:rPr>
              <a:t>Cloud Infrastructure in </a:t>
            </a:r>
            <a:r>
              <a:rPr lang="en-US" sz="2800" b="1" i="1" dirty="0">
                <a:latin typeface="Times New Roman" panose="02020603050405020304" pitchFamily="18" charset="0"/>
                <a:cs typeface="Times New Roman" panose="02020603050405020304" pitchFamily="18" charset="0"/>
              </a:rPr>
              <a:t>backend</a:t>
            </a:r>
            <a:r>
              <a:rPr lang="en-US" sz="2800" dirty="0">
                <a:latin typeface="Times New Roman" panose="02020603050405020304" pitchFamily="18" charset="0"/>
                <a:cs typeface="Times New Roman" panose="02020603050405020304" pitchFamily="18" charset="0"/>
              </a:rPr>
              <a:t> refers to the hardware and software components of cloud like it includes servers, storage, network devices, virtualization software etc.</a:t>
            </a:r>
            <a:endParaRPr lang="en-US" sz="2800" b="1" dirty="0">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r>
              <a:rPr lang="en-US" sz="2800" b="1" dirty="0">
                <a:latin typeface="Times New Roman" panose="02020603050405020304" pitchFamily="18" charset="0"/>
                <a:cs typeface="Times New Roman" panose="02020603050405020304" pitchFamily="18" charset="0"/>
              </a:rPr>
              <a:t>Management:</a:t>
            </a:r>
            <a:r>
              <a:rPr lang="en-US" sz="2800" dirty="0">
                <a:latin typeface="Times New Roman" panose="02020603050405020304" pitchFamily="18" charset="0"/>
                <a:cs typeface="Times New Roman" panose="02020603050405020304" pitchFamily="18" charset="0"/>
              </a:rPr>
              <a:t> Management in </a:t>
            </a:r>
            <a:r>
              <a:rPr lang="en-US" sz="2800" b="1" i="1" dirty="0">
                <a:latin typeface="Times New Roman" panose="02020603050405020304" pitchFamily="18" charset="0"/>
                <a:cs typeface="Times New Roman" panose="02020603050405020304" pitchFamily="18" charset="0"/>
              </a:rPr>
              <a:t>backend</a:t>
            </a:r>
            <a:r>
              <a:rPr lang="en-US" sz="2800" dirty="0">
                <a:latin typeface="Times New Roman" panose="02020603050405020304" pitchFamily="18" charset="0"/>
                <a:cs typeface="Times New Roman" panose="02020603050405020304" pitchFamily="18" charset="0"/>
              </a:rPr>
              <a:t> refers to management of backend components like application, service, runtime cloud, storage, infrastructure, and other security mechanisms etc.</a:t>
            </a:r>
          </a:p>
          <a:p>
            <a:pPr algn="just">
              <a:buFont typeface="Courier New" panose="02070309020205020404" pitchFamily="49" charset="0"/>
              <a:buChar char="o"/>
            </a:pPr>
            <a:r>
              <a:rPr lang="en-US" sz="2800" b="1" dirty="0">
                <a:latin typeface="Times New Roman" panose="02020603050405020304" pitchFamily="18" charset="0"/>
                <a:cs typeface="Times New Roman" panose="02020603050405020304" pitchFamily="18" charset="0"/>
              </a:rPr>
              <a:t>Security: </a:t>
            </a:r>
            <a:r>
              <a:rPr lang="en-US" sz="2800" dirty="0">
                <a:latin typeface="Times New Roman" panose="02020603050405020304" pitchFamily="18" charset="0"/>
                <a:cs typeface="Times New Roman" panose="02020603050405020304" pitchFamily="18" charset="0"/>
              </a:rPr>
              <a:t>Security in </a:t>
            </a:r>
            <a:r>
              <a:rPr lang="en-US" sz="2800" b="1" i="1" dirty="0">
                <a:latin typeface="Times New Roman" panose="02020603050405020304" pitchFamily="18" charset="0"/>
                <a:cs typeface="Times New Roman" panose="02020603050405020304" pitchFamily="18" charset="0"/>
              </a:rPr>
              <a:t>backend</a:t>
            </a:r>
            <a:r>
              <a:rPr lang="en-US" sz="2800" dirty="0">
                <a:latin typeface="Times New Roman" panose="02020603050405020304" pitchFamily="18" charset="0"/>
                <a:cs typeface="Times New Roman" panose="02020603050405020304" pitchFamily="18" charset="0"/>
              </a:rPr>
              <a:t> refers to implementation of different security mechanisms in the backend for secure cloud resources, systems, files, and infrastructure to end-users.</a:t>
            </a:r>
            <a:endParaRPr lang="en-US" sz="2800" b="1" dirty="0">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endParaRPr lang="en-US" sz="28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AE5A0DE-1F7F-1881-C648-A72B4BFB6EF5}"/>
              </a:ext>
            </a:extLst>
          </p:cNvPr>
          <p:cNvSpPr>
            <a:spLocks noGrp="1"/>
          </p:cNvSpPr>
          <p:nvPr>
            <p:ph type="sldNum" sz="quarter" idx="12"/>
          </p:nvPr>
        </p:nvSpPr>
        <p:spPr/>
        <p:txBody>
          <a:bodyPr/>
          <a:lstStyle/>
          <a:p>
            <a:fld id="{8BD8F058-9003-4658-AA47-7D4800AF7EA2}" type="slidenum">
              <a:rPr lang="en-US" smtClean="0"/>
              <a:pPr/>
              <a:t>5</a:t>
            </a:fld>
            <a:endParaRPr lang="en-US"/>
          </a:p>
        </p:txBody>
      </p:sp>
    </p:spTree>
    <p:extLst>
      <p:ext uri="{BB962C8B-B14F-4D97-AF65-F5344CB8AC3E}">
        <p14:creationId xmlns:p14="http://schemas.microsoft.com/office/powerpoint/2010/main" val="2228389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164DF6-9448-080B-9FD7-4929316D71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6245BC-FF6C-9871-CACD-D8EE76879009}"/>
              </a:ext>
            </a:extLst>
          </p:cNvPr>
          <p:cNvSpPr>
            <a:spLocks noGrp="1"/>
          </p:cNvSpPr>
          <p:nvPr>
            <p:ph type="title"/>
          </p:nvPr>
        </p:nvSpPr>
        <p:spPr/>
        <p:txBody>
          <a:bodyPr/>
          <a:lstStyle/>
          <a:p>
            <a:r>
              <a:rPr lang="en-US" sz="3200" b="1" i="1" dirty="0">
                <a:latin typeface="Times New Roman" panose="02020603050405020304" pitchFamily="18" charset="0"/>
                <a:cs typeface="Times New Roman" panose="02020603050405020304" pitchFamily="18" charset="0"/>
              </a:rPr>
              <a:t>CLOUD COMPUTING ARCHITECTURE</a:t>
            </a:r>
            <a:endParaRPr lang="en-IN" dirty="0"/>
          </a:p>
        </p:txBody>
      </p:sp>
      <p:sp>
        <p:nvSpPr>
          <p:cNvPr id="3" name="Content Placeholder 2">
            <a:extLst>
              <a:ext uri="{FF2B5EF4-FFF2-40B4-BE49-F238E27FC236}">
                <a16:creationId xmlns:a16="http://schemas.microsoft.com/office/drawing/2014/main" id="{76AC67A4-0588-2F5B-F02C-A24BD38D8AAF}"/>
              </a:ext>
            </a:extLst>
          </p:cNvPr>
          <p:cNvSpPr>
            <a:spLocks noGrp="1"/>
          </p:cNvSpPr>
          <p:nvPr>
            <p:ph idx="1"/>
          </p:nvPr>
        </p:nvSpPr>
        <p:spPr>
          <a:xfrm>
            <a:off x="716522" y="1372394"/>
            <a:ext cx="12897326" cy="5706059"/>
          </a:xfrm>
        </p:spPr>
        <p:txBody>
          <a:bodyPr/>
          <a:lstStyle/>
          <a:p>
            <a:pPr algn="just">
              <a:buFont typeface="Courier New" panose="02070309020205020404" pitchFamily="49" charset="0"/>
              <a:buChar char="o"/>
            </a:pPr>
            <a:r>
              <a:rPr lang="en-US" sz="2800" b="1" dirty="0">
                <a:latin typeface="Times New Roman" panose="02020603050405020304" pitchFamily="18" charset="0"/>
                <a:cs typeface="Times New Roman" panose="02020603050405020304" pitchFamily="18" charset="0"/>
              </a:rPr>
              <a:t>Internet: </a:t>
            </a:r>
            <a:r>
              <a:rPr lang="en-US" sz="2800" dirty="0">
                <a:latin typeface="Times New Roman" panose="02020603050405020304" pitchFamily="18" charset="0"/>
                <a:cs typeface="Times New Roman" panose="02020603050405020304" pitchFamily="18" charset="0"/>
              </a:rPr>
              <a:t>Internet connection acts as the medium or a </a:t>
            </a:r>
            <a:r>
              <a:rPr lang="en-US" sz="2800" b="1" i="1" dirty="0">
                <a:latin typeface="Times New Roman" panose="02020603050405020304" pitchFamily="18" charset="0"/>
                <a:cs typeface="Times New Roman" panose="02020603050405020304" pitchFamily="18" charset="0"/>
              </a:rPr>
              <a:t>bridge</a:t>
            </a:r>
            <a:r>
              <a:rPr lang="en-US" sz="2800" dirty="0">
                <a:latin typeface="Times New Roman" panose="02020603050405020304" pitchFamily="18" charset="0"/>
                <a:cs typeface="Times New Roman" panose="02020603050405020304" pitchFamily="18" charset="0"/>
              </a:rPr>
              <a:t> between </a:t>
            </a:r>
            <a:r>
              <a:rPr lang="en-US" sz="2800" b="1" i="1" dirty="0">
                <a:latin typeface="Times New Roman" panose="02020603050405020304" pitchFamily="18" charset="0"/>
                <a:cs typeface="Times New Roman" panose="02020603050405020304" pitchFamily="18" charset="0"/>
              </a:rPr>
              <a:t>frontend and backend</a:t>
            </a:r>
            <a:r>
              <a:rPr lang="en-US" sz="2800" dirty="0">
                <a:latin typeface="Times New Roman" panose="02020603050405020304" pitchFamily="18" charset="0"/>
                <a:cs typeface="Times New Roman" panose="02020603050405020304" pitchFamily="18" charset="0"/>
              </a:rPr>
              <a:t> and establishes the interaction and communication between frontend and backend.</a:t>
            </a:r>
          </a:p>
          <a:p>
            <a:pPr algn="just">
              <a:buFont typeface="Courier New" panose="02070309020205020404" pitchFamily="49" charset="0"/>
              <a:buChar char="o"/>
            </a:pPr>
            <a:r>
              <a:rPr lang="en-US" sz="2800" b="1" dirty="0">
                <a:latin typeface="Times New Roman" panose="02020603050405020304" pitchFamily="18" charset="0"/>
                <a:cs typeface="Times New Roman" panose="02020603050405020304" pitchFamily="18" charset="0"/>
              </a:rPr>
              <a:t>Database: </a:t>
            </a:r>
            <a:r>
              <a:rPr lang="en-US" sz="2800" dirty="0">
                <a:latin typeface="Times New Roman" panose="02020603050405020304" pitchFamily="18" charset="0"/>
                <a:cs typeface="Times New Roman" panose="02020603050405020304" pitchFamily="18" charset="0"/>
              </a:rPr>
              <a:t>Database in </a:t>
            </a:r>
            <a:r>
              <a:rPr lang="en-US" sz="2800" b="1" i="1" dirty="0">
                <a:latin typeface="Times New Roman" panose="02020603050405020304" pitchFamily="18" charset="0"/>
                <a:cs typeface="Times New Roman" panose="02020603050405020304" pitchFamily="18" charset="0"/>
              </a:rPr>
              <a:t>backend</a:t>
            </a:r>
            <a:r>
              <a:rPr lang="en-US" sz="2800" dirty="0">
                <a:latin typeface="Times New Roman" panose="02020603050405020304" pitchFamily="18" charset="0"/>
                <a:cs typeface="Times New Roman" panose="02020603050405020304" pitchFamily="18" charset="0"/>
              </a:rPr>
              <a:t> refers to provide database for storing structured data, such as SQL and NOSQL databases. Example of Databases services include Amazon RDS, Microsoft Azure SQL database and Google Cloud SQL.  </a:t>
            </a:r>
          </a:p>
          <a:p>
            <a:pPr algn="just">
              <a:buFont typeface="Courier New" panose="02070309020205020404" pitchFamily="49" charset="0"/>
              <a:buChar char="o"/>
            </a:pPr>
            <a:r>
              <a:rPr lang="en-US" sz="2800" b="1" dirty="0">
                <a:latin typeface="Times New Roman" panose="02020603050405020304" pitchFamily="18" charset="0"/>
                <a:cs typeface="Times New Roman" panose="02020603050405020304" pitchFamily="18" charset="0"/>
              </a:rPr>
              <a:t>Networking: </a:t>
            </a:r>
            <a:r>
              <a:rPr lang="en-US" sz="2800" dirty="0">
                <a:latin typeface="Times New Roman" panose="02020603050405020304" pitchFamily="18" charset="0"/>
                <a:cs typeface="Times New Roman" panose="02020603050405020304" pitchFamily="18" charset="0"/>
              </a:rPr>
              <a:t>Networking in </a:t>
            </a:r>
            <a:r>
              <a:rPr lang="en-US" sz="2800" b="1" i="1" dirty="0">
                <a:latin typeface="Times New Roman" panose="02020603050405020304" pitchFamily="18" charset="0"/>
                <a:cs typeface="Times New Roman" panose="02020603050405020304" pitchFamily="18" charset="0"/>
              </a:rPr>
              <a:t>backend</a:t>
            </a:r>
            <a:r>
              <a:rPr lang="en-US" sz="2800" dirty="0">
                <a:latin typeface="Times New Roman" panose="02020603050405020304" pitchFamily="18" charset="0"/>
                <a:cs typeface="Times New Roman" panose="02020603050405020304" pitchFamily="18" charset="0"/>
              </a:rPr>
              <a:t> services that provide networking infrastructure for application in the cloud, such as load balancing, DNS and virtual private networks.</a:t>
            </a:r>
            <a:r>
              <a:rPr lang="en-US" sz="2800" b="1" dirty="0">
                <a:latin typeface="Times New Roman" panose="02020603050405020304" pitchFamily="18" charset="0"/>
                <a:cs typeface="Times New Roman" panose="02020603050405020304" pitchFamily="18" charset="0"/>
              </a:rPr>
              <a:t> </a:t>
            </a:r>
          </a:p>
          <a:p>
            <a:pPr algn="just">
              <a:buFont typeface="Courier New" panose="02070309020205020404" pitchFamily="49" charset="0"/>
              <a:buChar char="o"/>
            </a:pPr>
            <a:r>
              <a:rPr lang="en-US" sz="2800" b="1" dirty="0">
                <a:latin typeface="Times New Roman" panose="02020603050405020304" pitchFamily="18" charset="0"/>
                <a:cs typeface="Times New Roman" panose="02020603050405020304" pitchFamily="18" charset="0"/>
              </a:rPr>
              <a:t>Analytics:</a:t>
            </a:r>
            <a:r>
              <a:rPr lang="en-US" sz="2800" dirty="0">
                <a:latin typeface="Times New Roman" panose="02020603050405020304" pitchFamily="18" charset="0"/>
                <a:cs typeface="Times New Roman" panose="02020603050405020304" pitchFamily="18" charset="0"/>
              </a:rPr>
              <a:t> Analytics in </a:t>
            </a:r>
            <a:r>
              <a:rPr lang="en-US" sz="2800" b="1" i="1" dirty="0">
                <a:latin typeface="Times New Roman" panose="02020603050405020304" pitchFamily="18" charset="0"/>
                <a:cs typeface="Times New Roman" panose="02020603050405020304" pitchFamily="18" charset="0"/>
              </a:rPr>
              <a:t>backend</a:t>
            </a:r>
            <a:r>
              <a:rPr lang="en-US" sz="2800" dirty="0">
                <a:latin typeface="Times New Roman" panose="02020603050405020304" pitchFamily="18" charset="0"/>
                <a:cs typeface="Times New Roman" panose="02020603050405020304" pitchFamily="18" charset="0"/>
              </a:rPr>
              <a:t> service that provides analytics capabilities for data in the cloud, such as </a:t>
            </a:r>
            <a:r>
              <a:rPr lang="en-US" sz="2800" b="1" dirty="0">
                <a:latin typeface="Times New Roman" panose="02020603050405020304" pitchFamily="18" charset="0"/>
                <a:cs typeface="Times New Roman" panose="02020603050405020304" pitchFamily="18" charset="0"/>
              </a:rPr>
              <a:t>warehousing, business intelligence and machine learning</a:t>
            </a:r>
            <a:r>
              <a:rPr lang="en-US" sz="2800" dirty="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801AFC5-0D3C-DD7D-2695-3F91823B0961}"/>
              </a:ext>
            </a:extLst>
          </p:cNvPr>
          <p:cNvSpPr>
            <a:spLocks noGrp="1"/>
          </p:cNvSpPr>
          <p:nvPr>
            <p:ph type="sldNum" sz="quarter" idx="12"/>
          </p:nvPr>
        </p:nvSpPr>
        <p:spPr/>
        <p:txBody>
          <a:bodyPr/>
          <a:lstStyle/>
          <a:p>
            <a:fld id="{8BD8F058-9003-4658-AA47-7D4800AF7EA2}" type="slidenum">
              <a:rPr lang="en-US" smtClean="0"/>
              <a:pPr/>
              <a:t>6</a:t>
            </a:fld>
            <a:endParaRPr lang="en-US" dirty="0"/>
          </a:p>
        </p:txBody>
      </p:sp>
    </p:spTree>
    <p:extLst>
      <p:ext uri="{BB962C8B-B14F-4D97-AF65-F5344CB8AC3E}">
        <p14:creationId xmlns:p14="http://schemas.microsoft.com/office/powerpoint/2010/main" val="31896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0F4C0-C622-7EE5-FB23-CA83DF91286A}"/>
              </a:ext>
            </a:extLst>
          </p:cNvPr>
          <p:cNvSpPr>
            <a:spLocks noGrp="1"/>
          </p:cNvSpPr>
          <p:nvPr>
            <p:ph type="title"/>
          </p:nvPr>
        </p:nvSpPr>
        <p:spPr>
          <a:xfrm>
            <a:off x="1" y="534194"/>
            <a:ext cx="10365580" cy="471842"/>
          </a:xfrm>
        </p:spPr>
        <p:txBody>
          <a:bodyPr/>
          <a:lstStyle/>
          <a:p>
            <a:r>
              <a:rPr lang="en-US" sz="3200" b="1" i="1" dirty="0">
                <a:latin typeface="Times New Roman" panose="02020603050405020304" pitchFamily="18" charset="0"/>
                <a:cs typeface="Times New Roman" panose="02020603050405020304" pitchFamily="18" charset="0"/>
              </a:rPr>
              <a:t>REAL WORLD APPLICATIONS OF </a:t>
            </a:r>
            <a:br>
              <a:rPr lang="en-US" sz="3200" b="1" i="1" dirty="0">
                <a:latin typeface="Times New Roman" panose="02020603050405020304" pitchFamily="18" charset="0"/>
                <a:cs typeface="Times New Roman" panose="02020603050405020304" pitchFamily="18" charset="0"/>
              </a:rPr>
            </a:br>
            <a:r>
              <a:rPr lang="en-US" sz="3200" b="1" i="1" dirty="0">
                <a:latin typeface="Times New Roman" panose="02020603050405020304" pitchFamily="18" charset="0"/>
                <a:cs typeface="Times New Roman" panose="02020603050405020304" pitchFamily="18" charset="0"/>
              </a:rPr>
              <a:t>CLOUD COMPUTING</a:t>
            </a:r>
            <a:br>
              <a:rPr lang="en-US" sz="3200" b="1" dirty="0">
                <a:latin typeface="Times New Roman" panose="02020603050405020304" pitchFamily="18" charset="0"/>
                <a:cs typeface="Times New Roman" panose="02020603050405020304" pitchFamily="18" charset="0"/>
              </a:rPr>
            </a:br>
            <a:endParaRPr lang="en-IN" sz="3200" dirty="0"/>
          </a:p>
        </p:txBody>
      </p:sp>
      <p:sp>
        <p:nvSpPr>
          <p:cNvPr id="3" name="Content Placeholder 2">
            <a:extLst>
              <a:ext uri="{FF2B5EF4-FFF2-40B4-BE49-F238E27FC236}">
                <a16:creationId xmlns:a16="http://schemas.microsoft.com/office/drawing/2014/main" id="{8352D75C-FA6E-2E23-C03A-9718D79DC412}"/>
              </a:ext>
            </a:extLst>
          </p:cNvPr>
          <p:cNvSpPr>
            <a:spLocks noGrp="1"/>
          </p:cNvSpPr>
          <p:nvPr>
            <p:ph idx="1"/>
          </p:nvPr>
        </p:nvSpPr>
        <p:spPr>
          <a:xfrm>
            <a:off x="716522" y="1219994"/>
            <a:ext cx="12897326" cy="5858459"/>
          </a:xfrm>
        </p:spPr>
        <p:txBody>
          <a:bodyPr/>
          <a:lstStyle/>
          <a:p>
            <a:pPr algn="just"/>
            <a:r>
              <a:rPr lang="en-US" sz="2800" dirty="0">
                <a:latin typeface="Times New Roman" panose="02020603050405020304" pitchFamily="18" charset="0"/>
                <a:cs typeface="Times New Roman" panose="02020603050405020304" pitchFamily="18" charset="0"/>
              </a:rPr>
              <a:t>Cloud computing has revolutionized the way businesses and individuals operate by providing scalable, cost-effective and on-demand computing resources. Here are some real-world applications of cloud computing across various domains:</a:t>
            </a:r>
          </a:p>
          <a:p>
            <a:pPr algn="just"/>
            <a:endParaRPr lang="en-US" sz="2800" dirty="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sz="2800" b="1" i="1" dirty="0">
                <a:latin typeface="Times New Roman" panose="02020603050405020304" pitchFamily="18" charset="0"/>
                <a:cs typeface="Times New Roman" panose="02020603050405020304" pitchFamily="18" charset="0"/>
              </a:rPr>
              <a:t>Healthcare</a:t>
            </a:r>
          </a:p>
          <a:p>
            <a:pPr lvl="1" algn="just"/>
            <a:r>
              <a:rPr lang="en-US" i="1" dirty="0">
                <a:latin typeface="Times New Roman" panose="02020603050405020304" pitchFamily="18" charset="0"/>
                <a:cs typeface="Times New Roman" panose="02020603050405020304" pitchFamily="18" charset="0"/>
              </a:rPr>
              <a:t>Electronic Health Records (EHR): </a:t>
            </a:r>
            <a:r>
              <a:rPr lang="en-US" dirty="0">
                <a:latin typeface="Times New Roman" panose="02020603050405020304" pitchFamily="18" charset="0"/>
                <a:cs typeface="Times New Roman" panose="02020603050405020304" pitchFamily="18" charset="0"/>
              </a:rPr>
              <a:t>Cloud platforms enable secure storage, retrieval, and sharing of patient records among healthcare providers.</a:t>
            </a:r>
          </a:p>
          <a:p>
            <a:pPr lvl="1" algn="just"/>
            <a:r>
              <a:rPr lang="en-US" i="1" dirty="0">
                <a:latin typeface="Times New Roman" panose="02020603050405020304" pitchFamily="18" charset="0"/>
                <a:cs typeface="Times New Roman" panose="02020603050405020304" pitchFamily="18" charset="0"/>
              </a:rPr>
              <a:t>Telemedicine:</a:t>
            </a:r>
            <a:r>
              <a:rPr lang="en-US" dirty="0">
                <a:latin typeface="Times New Roman" panose="02020603050405020304" pitchFamily="18" charset="0"/>
                <a:cs typeface="Times New Roman" panose="02020603050405020304" pitchFamily="18" charset="0"/>
              </a:rPr>
              <a:t> Patients and doctors use cloud-based platforms for virtual consultations, making healthcare more accessible.</a:t>
            </a:r>
          </a:p>
          <a:p>
            <a:pPr lvl="1" algn="just"/>
            <a:r>
              <a:rPr lang="en-US" i="1" dirty="0">
                <a:latin typeface="Times New Roman" panose="02020603050405020304" pitchFamily="18" charset="0"/>
                <a:cs typeface="Times New Roman" panose="02020603050405020304" pitchFamily="18" charset="0"/>
              </a:rPr>
              <a:t>Medical Research</a:t>
            </a:r>
            <a:r>
              <a:rPr lang="en-US" dirty="0">
                <a:latin typeface="Times New Roman" panose="02020603050405020304" pitchFamily="18" charset="0"/>
                <a:cs typeface="Times New Roman" panose="02020603050405020304" pitchFamily="18" charset="0"/>
              </a:rPr>
              <a:t>: Cloud computing supports large-scale data analysis for genomics, drug discovery, and disease research.</a:t>
            </a:r>
          </a:p>
          <a:p>
            <a:pPr marL="0" indent="0">
              <a:buNone/>
            </a:pPr>
            <a:br>
              <a:rPr lang="en-US" dirty="0"/>
            </a:br>
            <a:endParaRPr lang="en-IN" dirty="0"/>
          </a:p>
        </p:txBody>
      </p:sp>
      <p:sp>
        <p:nvSpPr>
          <p:cNvPr id="4" name="Slide Number Placeholder 3">
            <a:extLst>
              <a:ext uri="{FF2B5EF4-FFF2-40B4-BE49-F238E27FC236}">
                <a16:creationId xmlns:a16="http://schemas.microsoft.com/office/drawing/2014/main" id="{C17FBAE4-AA48-5CC4-B521-CC034D4CF7FC}"/>
              </a:ext>
            </a:extLst>
          </p:cNvPr>
          <p:cNvSpPr>
            <a:spLocks noGrp="1"/>
          </p:cNvSpPr>
          <p:nvPr>
            <p:ph type="sldNum" sz="quarter" idx="12"/>
          </p:nvPr>
        </p:nvSpPr>
        <p:spPr/>
        <p:txBody>
          <a:bodyPr/>
          <a:lstStyle/>
          <a:p>
            <a:fld id="{8BD8F058-9003-4658-AA47-7D4800AF7EA2}" type="slidenum">
              <a:rPr lang="en-US" smtClean="0"/>
              <a:pPr/>
              <a:t>7</a:t>
            </a:fld>
            <a:endParaRPr lang="en-US"/>
          </a:p>
        </p:txBody>
      </p:sp>
    </p:spTree>
    <p:extLst>
      <p:ext uri="{BB962C8B-B14F-4D97-AF65-F5344CB8AC3E}">
        <p14:creationId xmlns:p14="http://schemas.microsoft.com/office/powerpoint/2010/main" val="2888389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018594-A368-97AA-CE98-8869AA3E52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E92883-D732-9C1D-0C99-35A573AB5ABD}"/>
              </a:ext>
            </a:extLst>
          </p:cNvPr>
          <p:cNvSpPr>
            <a:spLocks noGrp="1"/>
          </p:cNvSpPr>
          <p:nvPr>
            <p:ph type="title"/>
          </p:nvPr>
        </p:nvSpPr>
        <p:spPr>
          <a:xfrm>
            <a:off x="1" y="534194"/>
            <a:ext cx="10365580" cy="471842"/>
          </a:xfrm>
        </p:spPr>
        <p:txBody>
          <a:bodyPr/>
          <a:lstStyle/>
          <a:p>
            <a:r>
              <a:rPr lang="en-US" sz="3200" b="1" i="1" dirty="0">
                <a:latin typeface="Times New Roman" panose="02020603050405020304" pitchFamily="18" charset="0"/>
                <a:cs typeface="Times New Roman" panose="02020603050405020304" pitchFamily="18" charset="0"/>
              </a:rPr>
              <a:t>REAL WORLD APPLICATIONS OF </a:t>
            </a:r>
            <a:br>
              <a:rPr lang="en-US" sz="3200" b="1" i="1" dirty="0">
                <a:latin typeface="Times New Roman" panose="02020603050405020304" pitchFamily="18" charset="0"/>
                <a:cs typeface="Times New Roman" panose="02020603050405020304" pitchFamily="18" charset="0"/>
              </a:rPr>
            </a:br>
            <a:r>
              <a:rPr lang="en-US" sz="3200" b="1" i="1" dirty="0">
                <a:latin typeface="Times New Roman" panose="02020603050405020304" pitchFamily="18" charset="0"/>
                <a:cs typeface="Times New Roman" panose="02020603050405020304" pitchFamily="18" charset="0"/>
              </a:rPr>
              <a:t>CLOUD COMPUTING</a:t>
            </a:r>
            <a:br>
              <a:rPr lang="en-US" sz="3200" b="1" dirty="0">
                <a:latin typeface="Times New Roman" panose="02020603050405020304" pitchFamily="18" charset="0"/>
                <a:cs typeface="Times New Roman" panose="02020603050405020304" pitchFamily="18" charset="0"/>
              </a:rPr>
            </a:br>
            <a:endParaRPr lang="en-IN" sz="3200" dirty="0"/>
          </a:p>
        </p:txBody>
      </p:sp>
      <p:sp>
        <p:nvSpPr>
          <p:cNvPr id="3" name="Content Placeholder 2">
            <a:extLst>
              <a:ext uri="{FF2B5EF4-FFF2-40B4-BE49-F238E27FC236}">
                <a16:creationId xmlns:a16="http://schemas.microsoft.com/office/drawing/2014/main" id="{6A0872EE-F0FD-DCC4-B3B1-04B0DA8B5B3E}"/>
              </a:ext>
            </a:extLst>
          </p:cNvPr>
          <p:cNvSpPr>
            <a:spLocks noGrp="1"/>
          </p:cNvSpPr>
          <p:nvPr>
            <p:ph idx="1"/>
          </p:nvPr>
        </p:nvSpPr>
        <p:spPr>
          <a:xfrm>
            <a:off x="716522" y="1006036"/>
            <a:ext cx="12897326" cy="6072417"/>
          </a:xfrm>
        </p:spPr>
        <p:txBody>
          <a:bodyPr/>
          <a:lstStyle/>
          <a:p>
            <a:pPr marL="0" indent="0" algn="just">
              <a:buNone/>
            </a:pPr>
            <a:r>
              <a:rPr lang="en-US" sz="2800" b="1" i="1" dirty="0">
                <a:latin typeface="Times New Roman" panose="02020603050405020304" pitchFamily="18" charset="0"/>
                <a:cs typeface="Times New Roman" panose="02020603050405020304" pitchFamily="18" charset="0"/>
              </a:rPr>
              <a:t>2. Education</a:t>
            </a:r>
          </a:p>
          <a:p>
            <a:pPr lvl="1" algn="just"/>
            <a:r>
              <a:rPr lang="en-US" i="1" dirty="0">
                <a:latin typeface="Times New Roman" panose="02020603050405020304" pitchFamily="18" charset="0"/>
                <a:cs typeface="Times New Roman" panose="02020603050405020304" pitchFamily="18" charset="0"/>
              </a:rPr>
              <a:t>E-Learning Platforms: </a:t>
            </a:r>
            <a:r>
              <a:rPr lang="en-US" dirty="0">
                <a:latin typeface="Times New Roman" panose="02020603050405020304" pitchFamily="18" charset="0"/>
                <a:cs typeface="Times New Roman" panose="02020603050405020304" pitchFamily="18" charset="0"/>
              </a:rPr>
              <a:t>Services like Google Classroom, Zoom, and Coursera use cloud computing to deliver courses and manage content.</a:t>
            </a:r>
          </a:p>
          <a:p>
            <a:pPr lvl="1" algn="just"/>
            <a:r>
              <a:rPr lang="en-US" i="1" dirty="0">
                <a:latin typeface="Times New Roman" panose="02020603050405020304" pitchFamily="18" charset="0"/>
                <a:cs typeface="Times New Roman" panose="02020603050405020304" pitchFamily="18" charset="0"/>
              </a:rPr>
              <a:t>Collaborative Tools: </a:t>
            </a:r>
            <a:r>
              <a:rPr lang="en-US" dirty="0">
                <a:latin typeface="Times New Roman" panose="02020603050405020304" pitchFamily="18" charset="0"/>
                <a:cs typeface="Times New Roman" panose="02020603050405020304" pitchFamily="18" charset="0"/>
              </a:rPr>
              <a:t>Students and teachers collaborate using cloud-based tools like Google Docs and Microsoft Teams.</a:t>
            </a:r>
          </a:p>
          <a:p>
            <a:pPr lvl="1" algn="just"/>
            <a:r>
              <a:rPr lang="en-US" i="1" dirty="0">
                <a:latin typeface="Times New Roman" panose="02020603050405020304" pitchFamily="18" charset="0"/>
                <a:cs typeface="Times New Roman" panose="02020603050405020304" pitchFamily="18" charset="0"/>
              </a:rPr>
              <a:t>Data Management</a:t>
            </a:r>
            <a:r>
              <a:rPr lang="en-US" dirty="0">
                <a:latin typeface="Times New Roman" panose="02020603050405020304" pitchFamily="18" charset="0"/>
                <a:cs typeface="Times New Roman" panose="02020603050405020304" pitchFamily="18" charset="0"/>
              </a:rPr>
              <a:t>: Schools and universities store student records, grades and schedules securely in the cloud.</a:t>
            </a:r>
          </a:p>
          <a:p>
            <a:pPr marL="0" indent="0">
              <a:buNone/>
            </a:pPr>
            <a:r>
              <a:rPr lang="en-US" sz="2800" b="1" i="1" dirty="0">
                <a:latin typeface="Times New Roman" panose="02020603050405020304" pitchFamily="18" charset="0"/>
                <a:cs typeface="Times New Roman" panose="02020603050405020304" pitchFamily="18" charset="0"/>
              </a:rPr>
              <a:t>3. Entertainment and Media</a:t>
            </a:r>
          </a:p>
          <a:p>
            <a:pPr lvl="1" algn="just"/>
            <a:r>
              <a:rPr lang="en-US" i="1" dirty="0">
                <a:latin typeface="Times New Roman" panose="02020603050405020304" pitchFamily="18" charset="0"/>
                <a:cs typeface="Times New Roman" panose="02020603050405020304" pitchFamily="18" charset="0"/>
              </a:rPr>
              <a:t>Streaming Services: </a:t>
            </a:r>
            <a:r>
              <a:rPr lang="en-US" dirty="0">
                <a:latin typeface="Times New Roman" panose="02020603050405020304" pitchFamily="18" charset="0"/>
                <a:cs typeface="Times New Roman" panose="02020603050405020304" pitchFamily="18" charset="0"/>
              </a:rPr>
              <a:t>Platforms like Netflix, Spotify, and YouTube use cloud infrastructure to stream content to millions of users worldwide.</a:t>
            </a:r>
          </a:p>
          <a:p>
            <a:pPr lvl="1" algn="just"/>
            <a:r>
              <a:rPr lang="en-US" i="1" dirty="0">
                <a:latin typeface="Times New Roman" panose="02020603050405020304" pitchFamily="18" charset="0"/>
                <a:cs typeface="Times New Roman" panose="02020603050405020304" pitchFamily="18" charset="0"/>
              </a:rPr>
              <a:t>Gaming:</a:t>
            </a:r>
            <a:r>
              <a:rPr lang="en-US" dirty="0">
                <a:latin typeface="Times New Roman" panose="02020603050405020304" pitchFamily="18" charset="0"/>
                <a:cs typeface="Times New Roman" panose="02020603050405020304" pitchFamily="18" charset="0"/>
              </a:rPr>
              <a:t> Cloud gaming services like Xbox Cloud Gaming and NVIDIA GeForce NOW allow users to play high-quality games without expensive hardware.</a:t>
            </a:r>
          </a:p>
          <a:p>
            <a:pPr lvl="1" algn="just"/>
            <a:r>
              <a:rPr lang="en-US" i="1" dirty="0">
                <a:latin typeface="Times New Roman" panose="02020603050405020304" pitchFamily="18" charset="0"/>
                <a:cs typeface="Times New Roman" panose="02020603050405020304" pitchFamily="18" charset="0"/>
              </a:rPr>
              <a:t>Content Delivery: </a:t>
            </a:r>
            <a:r>
              <a:rPr lang="en-US" dirty="0">
                <a:latin typeface="Times New Roman" panose="02020603050405020304" pitchFamily="18" charset="0"/>
                <a:cs typeface="Times New Roman" panose="02020603050405020304" pitchFamily="18" charset="0"/>
              </a:rPr>
              <a:t>Media companies use cloud-based Content Delivery Networks (CDNs) to ensure faster and more reliable content distribution.</a:t>
            </a:r>
          </a:p>
          <a:p>
            <a:pPr algn="just"/>
            <a:endParaRPr lang="en-IN" dirty="0"/>
          </a:p>
        </p:txBody>
      </p:sp>
      <p:sp>
        <p:nvSpPr>
          <p:cNvPr id="4" name="Slide Number Placeholder 3">
            <a:extLst>
              <a:ext uri="{FF2B5EF4-FFF2-40B4-BE49-F238E27FC236}">
                <a16:creationId xmlns:a16="http://schemas.microsoft.com/office/drawing/2014/main" id="{D544782E-B65E-290C-6377-B5074C16DB2D}"/>
              </a:ext>
            </a:extLst>
          </p:cNvPr>
          <p:cNvSpPr>
            <a:spLocks noGrp="1"/>
          </p:cNvSpPr>
          <p:nvPr>
            <p:ph type="sldNum" sz="quarter" idx="12"/>
          </p:nvPr>
        </p:nvSpPr>
        <p:spPr/>
        <p:txBody>
          <a:bodyPr/>
          <a:lstStyle/>
          <a:p>
            <a:fld id="{8BD8F058-9003-4658-AA47-7D4800AF7EA2}" type="slidenum">
              <a:rPr lang="en-US" smtClean="0"/>
              <a:pPr/>
              <a:t>8</a:t>
            </a:fld>
            <a:endParaRPr lang="en-US" dirty="0"/>
          </a:p>
        </p:txBody>
      </p:sp>
    </p:spTree>
    <p:extLst>
      <p:ext uri="{BB962C8B-B14F-4D97-AF65-F5344CB8AC3E}">
        <p14:creationId xmlns:p14="http://schemas.microsoft.com/office/powerpoint/2010/main" val="3200775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4400B5-D59C-2F31-FA11-B6DA66EFF8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F0F2C5-9105-6B10-98F1-2C32736D8698}"/>
              </a:ext>
            </a:extLst>
          </p:cNvPr>
          <p:cNvSpPr>
            <a:spLocks noGrp="1"/>
          </p:cNvSpPr>
          <p:nvPr>
            <p:ph type="title"/>
          </p:nvPr>
        </p:nvSpPr>
        <p:spPr>
          <a:xfrm>
            <a:off x="1" y="534194"/>
            <a:ext cx="10365580" cy="471842"/>
          </a:xfrm>
        </p:spPr>
        <p:txBody>
          <a:bodyPr/>
          <a:lstStyle/>
          <a:p>
            <a:r>
              <a:rPr lang="en-US" sz="3200" b="1" i="1" dirty="0">
                <a:latin typeface="Times New Roman" panose="02020603050405020304" pitchFamily="18" charset="0"/>
                <a:cs typeface="Times New Roman" panose="02020603050405020304" pitchFamily="18" charset="0"/>
              </a:rPr>
              <a:t>REAL WORLD APPLICATIONS OF </a:t>
            </a:r>
            <a:br>
              <a:rPr lang="en-US" sz="3200" b="1" i="1" dirty="0">
                <a:latin typeface="Times New Roman" panose="02020603050405020304" pitchFamily="18" charset="0"/>
                <a:cs typeface="Times New Roman" panose="02020603050405020304" pitchFamily="18" charset="0"/>
              </a:rPr>
            </a:br>
            <a:r>
              <a:rPr lang="en-US" sz="3200" b="1" i="1" dirty="0">
                <a:latin typeface="Times New Roman" panose="02020603050405020304" pitchFamily="18" charset="0"/>
                <a:cs typeface="Times New Roman" panose="02020603050405020304" pitchFamily="18" charset="0"/>
              </a:rPr>
              <a:t>CLOUD COMPUTING</a:t>
            </a:r>
            <a:br>
              <a:rPr lang="en-US" sz="3200" b="1" dirty="0">
                <a:latin typeface="Times New Roman" panose="02020603050405020304" pitchFamily="18" charset="0"/>
                <a:cs typeface="Times New Roman" panose="02020603050405020304" pitchFamily="18" charset="0"/>
              </a:rPr>
            </a:br>
            <a:endParaRPr lang="en-IN" sz="3200" dirty="0"/>
          </a:p>
        </p:txBody>
      </p:sp>
      <p:sp>
        <p:nvSpPr>
          <p:cNvPr id="3" name="Content Placeholder 2">
            <a:extLst>
              <a:ext uri="{FF2B5EF4-FFF2-40B4-BE49-F238E27FC236}">
                <a16:creationId xmlns:a16="http://schemas.microsoft.com/office/drawing/2014/main" id="{1B0183C3-7BEE-2081-0744-2BC624C4AE39}"/>
              </a:ext>
            </a:extLst>
          </p:cNvPr>
          <p:cNvSpPr>
            <a:spLocks noGrp="1"/>
          </p:cNvSpPr>
          <p:nvPr>
            <p:ph idx="1"/>
          </p:nvPr>
        </p:nvSpPr>
        <p:spPr>
          <a:xfrm>
            <a:off x="611981" y="978756"/>
            <a:ext cx="13535259" cy="6690958"/>
          </a:xfrm>
        </p:spPr>
        <p:txBody>
          <a:bodyPr/>
          <a:lstStyle/>
          <a:p>
            <a:pPr marL="0" indent="0">
              <a:buNone/>
            </a:pPr>
            <a:r>
              <a:rPr lang="en-US" sz="2800" b="1" i="1" dirty="0">
                <a:latin typeface="Times New Roman" panose="02020603050405020304" pitchFamily="18" charset="0"/>
                <a:cs typeface="Times New Roman" panose="02020603050405020304" pitchFamily="18" charset="0"/>
              </a:rPr>
              <a:t>4. Business and Enterprise</a:t>
            </a:r>
          </a:p>
          <a:p>
            <a:pPr lvl="1"/>
            <a:r>
              <a:rPr lang="en-US" i="1" dirty="0">
                <a:latin typeface="Times New Roman" panose="02020603050405020304" pitchFamily="18" charset="0"/>
                <a:cs typeface="Times New Roman" panose="02020603050405020304" pitchFamily="18" charset="0"/>
              </a:rPr>
              <a:t>Customer Relationship Management (CRM): </a:t>
            </a:r>
            <a:r>
              <a:rPr lang="en-US" dirty="0">
                <a:latin typeface="Times New Roman" panose="02020603050405020304" pitchFamily="18" charset="0"/>
                <a:cs typeface="Times New Roman" panose="02020603050405020304" pitchFamily="18" charset="0"/>
              </a:rPr>
              <a:t>Tools like Salesforce use the cloud for managing customer data and improving sales.</a:t>
            </a:r>
          </a:p>
          <a:p>
            <a:pPr lvl="1"/>
            <a:r>
              <a:rPr lang="en-US" i="1" dirty="0">
                <a:latin typeface="Times New Roman" panose="02020603050405020304" pitchFamily="18" charset="0"/>
                <a:cs typeface="Times New Roman" panose="02020603050405020304" pitchFamily="18" charset="0"/>
              </a:rPr>
              <a:t>Enterprise Resource Planning (ERP): </a:t>
            </a:r>
            <a:r>
              <a:rPr lang="en-US" dirty="0">
                <a:latin typeface="Times New Roman" panose="02020603050405020304" pitchFamily="18" charset="0"/>
                <a:cs typeface="Times New Roman" panose="02020603050405020304" pitchFamily="18" charset="0"/>
              </a:rPr>
              <a:t>Cloud-based ERP systems like SAP and Oracle streamline business operations across departments.</a:t>
            </a:r>
          </a:p>
          <a:p>
            <a:pPr lvl="1"/>
            <a:r>
              <a:rPr lang="en-US" i="1" dirty="0">
                <a:latin typeface="Times New Roman" panose="02020603050405020304" pitchFamily="18" charset="0"/>
                <a:cs typeface="Times New Roman" panose="02020603050405020304" pitchFamily="18" charset="0"/>
              </a:rPr>
              <a:t>Collaboration and Productivity: </a:t>
            </a:r>
            <a:r>
              <a:rPr lang="en-US" dirty="0">
                <a:latin typeface="Times New Roman" panose="02020603050405020304" pitchFamily="18" charset="0"/>
                <a:cs typeface="Times New Roman" panose="02020603050405020304" pitchFamily="18" charset="0"/>
              </a:rPr>
              <a:t>Platforms like Slack, Microsoft Office 365, and Google Workspace facilitate team collaboration and task management.</a:t>
            </a:r>
          </a:p>
          <a:p>
            <a:pPr marL="457200" lvl="1" indent="0">
              <a:buNone/>
            </a:pPr>
            <a:endParaRPr lang="en-US" sz="1100" b="1" dirty="0">
              <a:latin typeface="Times New Roman" panose="02020603050405020304" pitchFamily="18" charset="0"/>
              <a:cs typeface="Times New Roman" panose="02020603050405020304" pitchFamily="18" charset="0"/>
            </a:endParaRPr>
          </a:p>
          <a:p>
            <a:pPr marL="0" lvl="1" indent="0">
              <a:buNone/>
            </a:pPr>
            <a:r>
              <a:rPr lang="en-US" b="1" i="1" dirty="0">
                <a:latin typeface="Times New Roman" panose="02020603050405020304" pitchFamily="18" charset="0"/>
                <a:cs typeface="Times New Roman" panose="02020603050405020304" pitchFamily="18" charset="0"/>
              </a:rPr>
              <a:t>5. Finance</a:t>
            </a:r>
          </a:p>
          <a:p>
            <a:pPr lvl="1" algn="just"/>
            <a:r>
              <a:rPr lang="en-US" i="1" dirty="0">
                <a:latin typeface="Times New Roman" panose="02020603050405020304" pitchFamily="18" charset="0"/>
                <a:cs typeface="Times New Roman" panose="02020603050405020304" pitchFamily="18" charset="0"/>
              </a:rPr>
              <a:t>Online Banking: </a:t>
            </a:r>
            <a:r>
              <a:rPr lang="en-US" dirty="0">
                <a:latin typeface="Times New Roman" panose="02020603050405020304" pitchFamily="18" charset="0"/>
                <a:cs typeface="Times New Roman" panose="02020603050405020304" pitchFamily="18" charset="0"/>
              </a:rPr>
              <a:t>Banks use cloud computing for secure transactions, fraud detection, and real-time data analysis.</a:t>
            </a:r>
          </a:p>
          <a:p>
            <a:pPr lvl="1" algn="just"/>
            <a:r>
              <a:rPr lang="en-US" i="1" dirty="0">
                <a:latin typeface="Times New Roman" panose="02020603050405020304" pitchFamily="18" charset="0"/>
                <a:cs typeface="Times New Roman" panose="02020603050405020304" pitchFamily="18" charset="0"/>
              </a:rPr>
              <a:t>Financial Analytics: </a:t>
            </a:r>
            <a:r>
              <a:rPr lang="en-US" dirty="0">
                <a:latin typeface="Times New Roman" panose="02020603050405020304" pitchFamily="18" charset="0"/>
                <a:cs typeface="Times New Roman" panose="02020603050405020304" pitchFamily="18" charset="0"/>
              </a:rPr>
              <a:t>Cloud-based platforms analyze large datasets to predict market trends and assist in investment decisions.</a:t>
            </a:r>
          </a:p>
          <a:p>
            <a:pPr lvl="1" algn="just"/>
            <a:r>
              <a:rPr lang="en-US" i="1" dirty="0">
                <a:latin typeface="Times New Roman" panose="02020603050405020304" pitchFamily="18" charset="0"/>
                <a:cs typeface="Times New Roman" panose="02020603050405020304" pitchFamily="18" charset="0"/>
              </a:rPr>
              <a:t>Payment Gateways: </a:t>
            </a:r>
            <a:r>
              <a:rPr lang="en-US" dirty="0">
                <a:latin typeface="Times New Roman" panose="02020603050405020304" pitchFamily="18" charset="0"/>
                <a:cs typeface="Times New Roman" panose="02020603050405020304" pitchFamily="18" charset="0"/>
              </a:rPr>
              <a:t>Services like PayPal and Stripe rely on cloud infrastructure for processing millions of transactions.</a:t>
            </a:r>
          </a:p>
        </p:txBody>
      </p:sp>
      <p:sp>
        <p:nvSpPr>
          <p:cNvPr id="4" name="Slide Number Placeholder 3">
            <a:extLst>
              <a:ext uri="{FF2B5EF4-FFF2-40B4-BE49-F238E27FC236}">
                <a16:creationId xmlns:a16="http://schemas.microsoft.com/office/drawing/2014/main" id="{C45110F4-9D3F-13F2-9D3E-A4FD69C0DDF6}"/>
              </a:ext>
            </a:extLst>
          </p:cNvPr>
          <p:cNvSpPr>
            <a:spLocks noGrp="1"/>
          </p:cNvSpPr>
          <p:nvPr>
            <p:ph type="sldNum" sz="quarter" idx="12"/>
          </p:nvPr>
        </p:nvSpPr>
        <p:spPr/>
        <p:txBody>
          <a:bodyPr/>
          <a:lstStyle/>
          <a:p>
            <a:fld id="{8BD8F058-9003-4658-AA47-7D4800AF7EA2}" type="slidenum">
              <a:rPr lang="en-US" smtClean="0"/>
              <a:pPr/>
              <a:t>9</a:t>
            </a:fld>
            <a:endParaRPr lang="en-US" dirty="0"/>
          </a:p>
        </p:txBody>
      </p:sp>
    </p:spTree>
    <p:extLst>
      <p:ext uri="{BB962C8B-B14F-4D97-AF65-F5344CB8AC3E}">
        <p14:creationId xmlns:p14="http://schemas.microsoft.com/office/powerpoint/2010/main" val="4880443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37447</TotalTime>
  <Words>1316</Words>
  <Application>Microsoft Office PowerPoint</Application>
  <PresentationFormat>Custom</PresentationFormat>
  <Paragraphs>100</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Algerian</vt:lpstr>
      <vt:lpstr>Arial</vt:lpstr>
      <vt:lpstr>Calibri</vt:lpstr>
      <vt:lpstr>Courier New</vt:lpstr>
      <vt:lpstr>Times New Roman</vt:lpstr>
      <vt:lpstr>Office Theme</vt:lpstr>
      <vt:lpstr>PowerPoint Presentation</vt:lpstr>
      <vt:lpstr>PowerPoint Presentation</vt:lpstr>
      <vt:lpstr>PowerPoint Presentation</vt:lpstr>
      <vt:lpstr>CLOUD COMPUTING ARCHITECTURE</vt:lpstr>
      <vt:lpstr>CLOUD COMPUTING ARCHITECTURE</vt:lpstr>
      <vt:lpstr>CLOUD COMPUTING ARCHITECTURE</vt:lpstr>
      <vt:lpstr>REAL WORLD APPLICATIONS OF  CLOUD COMPUTING </vt:lpstr>
      <vt:lpstr>REAL WORLD APPLICATIONS OF  CLOUD COMPUTING </vt:lpstr>
      <vt:lpstr>REAL WORLD APPLICATIONS OF  CLOUD COMPUTING </vt:lpstr>
      <vt:lpstr>REAL WORLD APPLICATIONS OF  CLOUD COMPUTING </vt:lpstr>
      <vt:lpstr>REAL WORLD APPLICATIONS OF  CLOUD COMPUTING </vt:lpstr>
      <vt:lpstr>REAL WORLD APPLICATIONS OF  CLOUD COMPUTING </vt:lpstr>
      <vt:lpstr>PowerPoint Presentation</vt:lpstr>
    </vt:vector>
  </TitlesOfParts>
  <Company>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Prabhnoor Bachhal</cp:lastModifiedBy>
  <cp:revision>3115</cp:revision>
  <dcterms:created xsi:type="dcterms:W3CDTF">2010-04-09T07:36:15Z</dcterms:created>
  <dcterms:modified xsi:type="dcterms:W3CDTF">2025-07-02T04:20:27Z</dcterms:modified>
</cp:coreProperties>
</file>