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8231175" cx="1433035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2593">
          <p15:clr>
            <a:srgbClr val="A4A3A4"/>
          </p15:clr>
        </p15:guide>
        <p15:guide id="4" pos="4579">
          <p15:clr>
            <a:srgbClr val="A4A3A4"/>
          </p15:clr>
        </p15:guide>
        <p15:guide id="5" orient="horz" pos="2079">
          <p15:clr>
            <a:srgbClr val="A4A3A4"/>
          </p15:clr>
        </p15:guide>
        <p15:guide id="6" orient="horz" pos="2496">
          <p15:clr>
            <a:srgbClr val="A4A3A4"/>
          </p15:clr>
        </p15:guide>
        <p15:guide id="7" orient="horz" pos="2245">
          <p15:clr>
            <a:srgbClr val="A4A3A4"/>
          </p15:clr>
        </p15:guide>
        <p15:guide id="8" orient="horz" pos="2694">
          <p15:clr>
            <a:srgbClr val="A4A3A4"/>
          </p15:clr>
        </p15:guide>
        <p15:guide id="9" orient="horz" pos="2162">
          <p15:clr>
            <a:srgbClr val="A4A3A4"/>
          </p15:clr>
        </p15:guide>
        <p15:guide id="10" orient="horz" pos="2594">
          <p15:clr>
            <a:srgbClr val="A4A3A4"/>
          </p15:clr>
        </p15:guide>
        <p15:guide id="11" pos="3785">
          <p15:clr>
            <a:srgbClr val="A4A3A4"/>
          </p15:clr>
        </p15:guide>
        <p15:guide id="12" pos="4514">
          <p15:clr>
            <a:srgbClr val="A4A3A4"/>
          </p15:clr>
        </p15:guide>
      </p15:sldGuideLst>
    </p:ext>
    <p:ext uri="GoogleSlidesCustomDataVersion2">
      <go:slidesCustomData xmlns:go="http://customooxmlschemas.google.com/" r:id="rId21" roundtripDataSignature="AMtx7mjbt55BokQr5IKz4MiXGSwhtRbc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2593" orient="horz"/>
        <p:guide pos="4579"/>
        <p:guide pos="2079" orient="horz"/>
        <p:guide pos="2496" orient="horz"/>
        <p:guide pos="2245" orient="horz"/>
        <p:guide pos="2694" orient="horz"/>
        <p:guide pos="2162" orient="horz"/>
        <p:guide pos="2594" orient="horz"/>
        <p:guide pos="3785"/>
        <p:guide pos="451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44500" y="685800"/>
            <a:ext cx="5969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p:nvPr>
            <p:ph idx="2" type="sldImg"/>
          </p:nvPr>
        </p:nvSpPr>
        <p:spPr>
          <a:xfrm>
            <a:off x="444500" y="685800"/>
            <a:ext cx="5969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 name="Google Shape;4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9" name="Google Shape;4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 name="Google Shape;50;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 name="Google Shape;118;p10:notes"/>
          <p:cNvSpPr/>
          <p:nvPr>
            <p:ph idx="2" type="sldImg"/>
          </p:nvPr>
        </p:nvSpPr>
        <p:spPr>
          <a:xfrm>
            <a:off x="444500" y="685800"/>
            <a:ext cx="596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5" name="Google Shape;125;p11:notes"/>
          <p:cNvSpPr/>
          <p:nvPr>
            <p:ph idx="2" type="sldImg"/>
          </p:nvPr>
        </p:nvSpPr>
        <p:spPr>
          <a:xfrm>
            <a:off x="444500" y="685800"/>
            <a:ext cx="596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p12:notes"/>
          <p:cNvSpPr/>
          <p:nvPr>
            <p:ph idx="2" type="sldImg"/>
          </p:nvPr>
        </p:nvSpPr>
        <p:spPr>
          <a:xfrm>
            <a:off x="444500" y="685800"/>
            <a:ext cx="596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 name="Google Shape;139;p13:notes"/>
          <p:cNvSpPr/>
          <p:nvPr>
            <p:ph idx="2" type="sldImg"/>
          </p:nvPr>
        </p:nvSpPr>
        <p:spPr>
          <a:xfrm>
            <a:off x="444500" y="685800"/>
            <a:ext cx="596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p14:notes"/>
          <p:cNvSpPr/>
          <p:nvPr>
            <p:ph idx="2" type="sldImg"/>
          </p:nvPr>
        </p:nvSpPr>
        <p:spPr>
          <a:xfrm>
            <a:off x="444500" y="685800"/>
            <a:ext cx="596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3" name="Google Shape;153;p15:notes"/>
          <p:cNvSpPr/>
          <p:nvPr>
            <p:ph idx="2" type="sldImg"/>
          </p:nvPr>
        </p:nvSpPr>
        <p:spPr>
          <a:xfrm>
            <a:off x="444500" y="685800"/>
            <a:ext cx="596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 name="Google Shape;61;p2:notes"/>
          <p:cNvSpPr/>
          <p:nvPr>
            <p:ph idx="2" type="sldImg"/>
          </p:nvPr>
        </p:nvSpPr>
        <p:spPr>
          <a:xfrm>
            <a:off x="444500" y="685800"/>
            <a:ext cx="596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 name="Google Shape;67;p3:notes"/>
          <p:cNvSpPr/>
          <p:nvPr>
            <p:ph idx="2" type="sldImg"/>
          </p:nvPr>
        </p:nvSpPr>
        <p:spPr>
          <a:xfrm>
            <a:off x="444500" y="685800"/>
            <a:ext cx="596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 name="Google Shape;75;p4:notes"/>
          <p:cNvSpPr/>
          <p:nvPr>
            <p:ph idx="2" type="sldImg"/>
          </p:nvPr>
        </p:nvSpPr>
        <p:spPr>
          <a:xfrm>
            <a:off x="444500" y="685800"/>
            <a:ext cx="596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 name="Google Shape;82;p5:notes"/>
          <p:cNvSpPr/>
          <p:nvPr>
            <p:ph idx="2" type="sldImg"/>
          </p:nvPr>
        </p:nvSpPr>
        <p:spPr>
          <a:xfrm>
            <a:off x="444500" y="685800"/>
            <a:ext cx="596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9" name="Google Shape;89;p6:notes"/>
          <p:cNvSpPr/>
          <p:nvPr>
            <p:ph idx="2" type="sldImg"/>
          </p:nvPr>
        </p:nvSpPr>
        <p:spPr>
          <a:xfrm>
            <a:off x="444500" y="685800"/>
            <a:ext cx="596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6" name="Google Shape;96;p7:notes"/>
          <p:cNvSpPr/>
          <p:nvPr>
            <p:ph idx="2" type="sldImg"/>
          </p:nvPr>
        </p:nvSpPr>
        <p:spPr>
          <a:xfrm>
            <a:off x="444500" y="685800"/>
            <a:ext cx="596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3" name="Google Shape;103;p8:notes"/>
          <p:cNvSpPr/>
          <p:nvPr>
            <p:ph idx="2" type="sldImg"/>
          </p:nvPr>
        </p:nvSpPr>
        <p:spPr>
          <a:xfrm>
            <a:off x="444500" y="685800"/>
            <a:ext cx="596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1" name="Google Shape;111;p9:notes"/>
          <p:cNvSpPr/>
          <p:nvPr>
            <p:ph idx="2" type="sldImg"/>
          </p:nvPr>
        </p:nvSpPr>
        <p:spPr>
          <a:xfrm>
            <a:off x="444500" y="685800"/>
            <a:ext cx="5969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pic>
        <p:nvPicPr>
          <p:cNvPr descr="LOGO.gif" id="25" name="Google Shape;25;p17"/>
          <p:cNvPicPr preferRelativeResize="0"/>
          <p:nvPr/>
        </p:nvPicPr>
        <p:blipFill rotWithShape="1">
          <a:blip r:embed="rId2">
            <a:alphaModFix/>
          </a:blip>
          <a:srcRect b="10713" l="0" r="0" t="0"/>
          <a:stretch/>
        </p:blipFill>
        <p:spPr>
          <a:xfrm>
            <a:off x="10270103" y="274375"/>
            <a:ext cx="3224332" cy="762147"/>
          </a:xfrm>
          <a:prstGeom prst="rect">
            <a:avLst/>
          </a:prstGeom>
          <a:noFill/>
          <a:ln>
            <a:noFill/>
          </a:ln>
        </p:spPr>
      </p:pic>
      <p:grpSp>
        <p:nvGrpSpPr>
          <p:cNvPr id="26" name="Google Shape;26;p17"/>
          <p:cNvGrpSpPr/>
          <p:nvPr/>
        </p:nvGrpSpPr>
        <p:grpSpPr>
          <a:xfrm>
            <a:off x="9633189" y="2"/>
            <a:ext cx="4697174" cy="1051763"/>
            <a:chOff x="6096000" y="3924300"/>
            <a:chExt cx="2997200" cy="876300"/>
          </a:xfrm>
        </p:grpSpPr>
        <p:sp>
          <p:nvSpPr>
            <p:cNvPr id="27" name="Google Shape;27;p17"/>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28" name="Google Shape;28;p17"/>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29" name="Google Shape;29;p17"/>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logo.jpg" id="30" name="Google Shape;30;p17"/>
          <p:cNvPicPr preferRelativeResize="0"/>
          <p:nvPr/>
        </p:nvPicPr>
        <p:blipFill rotWithShape="1">
          <a:blip r:embed="rId3">
            <a:alphaModFix/>
          </a:blip>
          <a:srcRect b="0" l="0" r="0" t="0"/>
          <a:stretch/>
        </p:blipFill>
        <p:spPr>
          <a:xfrm>
            <a:off x="10270101" y="274378"/>
            <a:ext cx="3010371" cy="731662"/>
          </a:xfrm>
          <a:prstGeom prst="rect">
            <a:avLst/>
          </a:prstGeom>
          <a:noFill/>
          <a:ln>
            <a:noFill/>
          </a:ln>
        </p:spPr>
      </p:pic>
      <p:sp>
        <p:nvSpPr>
          <p:cNvPr id="31" name="Google Shape;31;p17"/>
          <p:cNvSpPr txBox="1"/>
          <p:nvPr>
            <p:ph type="title"/>
          </p:nvPr>
        </p:nvSpPr>
        <p:spPr>
          <a:xfrm>
            <a:off x="1" y="2"/>
            <a:ext cx="10150674" cy="10060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17"/>
          <p:cNvSpPr txBox="1"/>
          <p:nvPr>
            <p:ph idx="1" type="body"/>
          </p:nvPr>
        </p:nvSpPr>
        <p:spPr>
          <a:xfrm>
            <a:off x="716522" y="1646250"/>
            <a:ext cx="12897326" cy="543220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17"/>
          <p:cNvSpPr txBox="1"/>
          <p:nvPr>
            <p:ph idx="10" type="dt"/>
          </p:nvPr>
        </p:nvSpPr>
        <p:spPr>
          <a:xfrm>
            <a:off x="716518" y="7629104"/>
            <a:ext cx="3343752" cy="4382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4896212" y="7629104"/>
            <a:ext cx="4537948" cy="4382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10270093" y="7629104"/>
            <a:ext cx="3343752" cy="43823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
        <p:nvSpPr>
          <p:cNvPr id="37" name="Google Shape;37;p18"/>
          <p:cNvSpPr txBox="1"/>
          <p:nvPr>
            <p:ph idx="10" type="dt"/>
          </p:nvPr>
        </p:nvSpPr>
        <p:spPr>
          <a:xfrm>
            <a:off x="716518" y="7629104"/>
            <a:ext cx="3343752" cy="4382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4896212" y="7629104"/>
            <a:ext cx="4537948" cy="4382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10270093" y="7629104"/>
            <a:ext cx="3343752" cy="43823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 name="Shape 40"/>
        <p:cNvGrpSpPr/>
        <p:nvPr/>
      </p:nvGrpSpPr>
      <p:grpSpPr>
        <a:xfrm>
          <a:off x="0" y="0"/>
          <a:ext cx="0" cy="0"/>
          <a:chOff x="0" y="0"/>
          <a:chExt cx="0" cy="0"/>
        </a:xfrm>
      </p:grpSpPr>
      <p:sp>
        <p:nvSpPr>
          <p:cNvPr id="41" name="Google Shape;41;p19"/>
          <p:cNvSpPr txBox="1"/>
          <p:nvPr>
            <p:ph type="ctrTitle"/>
          </p:nvPr>
        </p:nvSpPr>
        <p:spPr>
          <a:xfrm>
            <a:off x="10" y="3"/>
            <a:ext cx="8598218" cy="109749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19"/>
          <p:cNvSpPr txBox="1"/>
          <p:nvPr>
            <p:ph idx="1" type="subTitle"/>
          </p:nvPr>
        </p:nvSpPr>
        <p:spPr>
          <a:xfrm>
            <a:off x="835942" y="1646241"/>
            <a:ext cx="12777907" cy="5670373"/>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3" name="Google Shape;43;p19"/>
          <p:cNvSpPr txBox="1"/>
          <p:nvPr>
            <p:ph idx="10" type="dt"/>
          </p:nvPr>
        </p:nvSpPr>
        <p:spPr>
          <a:xfrm>
            <a:off x="716518" y="7629104"/>
            <a:ext cx="3343752" cy="43823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1" type="ftr"/>
          </p:nvPr>
        </p:nvSpPr>
        <p:spPr>
          <a:xfrm>
            <a:off x="4896212" y="7629104"/>
            <a:ext cx="4537948" cy="43823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2" type="sldNum"/>
          </p:nvPr>
        </p:nvSpPr>
        <p:spPr>
          <a:xfrm>
            <a:off x="10270093" y="7629104"/>
            <a:ext cx="3343752" cy="43823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98989"/>
                </a:solidFill>
                <a:latin typeface="Calibri"/>
                <a:ea typeface="Calibri"/>
                <a:cs typeface="Calibri"/>
                <a:sym typeface="Calibri"/>
              </a:defRPr>
            </a:lvl1pPr>
            <a:lvl2pPr indent="0" lvl="1" marL="0" algn="r">
              <a:spcBef>
                <a:spcPts val="0"/>
              </a:spcBef>
              <a:spcAft>
                <a:spcPts val="0"/>
              </a:spcAft>
              <a:buNone/>
              <a:defRPr sz="1200">
                <a:solidFill>
                  <a:srgbClr val="898989"/>
                </a:solidFill>
                <a:latin typeface="Calibri"/>
                <a:ea typeface="Calibri"/>
                <a:cs typeface="Calibri"/>
                <a:sym typeface="Calibri"/>
              </a:defRPr>
            </a:lvl2pPr>
            <a:lvl3pPr indent="0" lvl="2" marL="0" algn="r">
              <a:spcBef>
                <a:spcPts val="0"/>
              </a:spcBef>
              <a:spcAft>
                <a:spcPts val="0"/>
              </a:spcAft>
              <a:buNone/>
              <a:defRPr sz="1200">
                <a:solidFill>
                  <a:srgbClr val="898989"/>
                </a:solidFill>
                <a:latin typeface="Calibri"/>
                <a:ea typeface="Calibri"/>
                <a:cs typeface="Calibri"/>
                <a:sym typeface="Calibri"/>
              </a:defRPr>
            </a:lvl3pPr>
            <a:lvl4pPr indent="0" lvl="3" marL="0" algn="r">
              <a:spcBef>
                <a:spcPts val="0"/>
              </a:spcBef>
              <a:spcAft>
                <a:spcPts val="0"/>
              </a:spcAft>
              <a:buNone/>
              <a:defRPr sz="1200">
                <a:solidFill>
                  <a:srgbClr val="898989"/>
                </a:solidFill>
                <a:latin typeface="Calibri"/>
                <a:ea typeface="Calibri"/>
                <a:cs typeface="Calibri"/>
                <a:sym typeface="Calibri"/>
              </a:defRPr>
            </a:lvl4pPr>
            <a:lvl5pPr indent="0" lvl="4" marL="0" algn="r">
              <a:spcBef>
                <a:spcPts val="0"/>
              </a:spcBef>
              <a:spcAft>
                <a:spcPts val="0"/>
              </a:spcAft>
              <a:buNone/>
              <a:defRPr sz="1200">
                <a:solidFill>
                  <a:srgbClr val="898989"/>
                </a:solidFill>
                <a:latin typeface="Calibri"/>
                <a:ea typeface="Calibri"/>
                <a:cs typeface="Calibri"/>
                <a:sym typeface="Calibri"/>
              </a:defRPr>
            </a:lvl5pPr>
            <a:lvl6pPr indent="0" lvl="5" marL="0" algn="r">
              <a:spcBef>
                <a:spcPts val="0"/>
              </a:spcBef>
              <a:spcAft>
                <a:spcPts val="0"/>
              </a:spcAft>
              <a:buNone/>
              <a:defRPr sz="1200">
                <a:solidFill>
                  <a:srgbClr val="898989"/>
                </a:solidFill>
                <a:latin typeface="Calibri"/>
                <a:ea typeface="Calibri"/>
                <a:cs typeface="Calibri"/>
                <a:sym typeface="Calibri"/>
              </a:defRPr>
            </a:lvl6pPr>
            <a:lvl7pPr indent="0" lvl="6" marL="0" algn="r">
              <a:spcBef>
                <a:spcPts val="0"/>
              </a:spcBef>
              <a:spcAft>
                <a:spcPts val="0"/>
              </a:spcAft>
              <a:buNone/>
              <a:defRPr sz="1200">
                <a:solidFill>
                  <a:srgbClr val="898989"/>
                </a:solidFill>
                <a:latin typeface="Calibri"/>
                <a:ea typeface="Calibri"/>
                <a:cs typeface="Calibri"/>
                <a:sym typeface="Calibri"/>
              </a:defRPr>
            </a:lvl7pPr>
            <a:lvl8pPr indent="0" lvl="7" marL="0" algn="r">
              <a:spcBef>
                <a:spcPts val="0"/>
              </a:spcBef>
              <a:spcAft>
                <a:spcPts val="0"/>
              </a:spcAft>
              <a:buNone/>
              <a:defRPr sz="1200">
                <a:solidFill>
                  <a:srgbClr val="898989"/>
                </a:solidFill>
                <a:latin typeface="Calibri"/>
                <a:ea typeface="Calibri"/>
                <a:cs typeface="Calibri"/>
                <a:sym typeface="Calibri"/>
              </a:defRPr>
            </a:lvl8pPr>
            <a:lvl9pPr indent="0" lvl="8" marL="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1" y="2"/>
            <a:ext cx="10150674" cy="100603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9pPr>
          </a:lstStyle>
          <a:p/>
        </p:txBody>
      </p:sp>
      <p:sp>
        <p:nvSpPr>
          <p:cNvPr id="11" name="Google Shape;11;p16"/>
          <p:cNvSpPr txBox="1"/>
          <p:nvPr>
            <p:ph idx="1" type="body"/>
          </p:nvPr>
        </p:nvSpPr>
        <p:spPr>
          <a:xfrm>
            <a:off x="716522" y="1646250"/>
            <a:ext cx="12897326" cy="543220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716518" y="7629104"/>
            <a:ext cx="3343752" cy="43823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6"/>
          <p:cNvSpPr txBox="1"/>
          <p:nvPr>
            <p:ph idx="11" type="ftr"/>
          </p:nvPr>
        </p:nvSpPr>
        <p:spPr>
          <a:xfrm>
            <a:off x="4896212" y="7629104"/>
            <a:ext cx="4537948" cy="43823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6"/>
          <p:cNvSpPr txBox="1"/>
          <p:nvPr>
            <p:ph idx="12" type="sldNum"/>
          </p:nvPr>
        </p:nvSpPr>
        <p:spPr>
          <a:xfrm>
            <a:off x="10270093" y="7629104"/>
            <a:ext cx="3343752" cy="43823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6"/>
          <p:cNvSpPr/>
          <p:nvPr/>
        </p:nvSpPr>
        <p:spPr>
          <a:xfrm>
            <a:off x="6" y="2"/>
            <a:ext cx="14330363" cy="1006034"/>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6"/>
          <p:cNvSpPr/>
          <p:nvPr/>
        </p:nvSpPr>
        <p:spPr>
          <a:xfrm flipH="1" rot="10800000">
            <a:off x="6" y="8048276"/>
            <a:ext cx="14330363" cy="23778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17" name="Google Shape;17;p16"/>
          <p:cNvPicPr preferRelativeResize="0"/>
          <p:nvPr/>
        </p:nvPicPr>
        <p:blipFill rotWithShape="1">
          <a:blip r:embed="rId1">
            <a:alphaModFix/>
          </a:blip>
          <a:srcRect b="10713" l="0" r="0" t="0"/>
          <a:stretch/>
        </p:blipFill>
        <p:spPr>
          <a:xfrm>
            <a:off x="10270103" y="274375"/>
            <a:ext cx="3224332" cy="762147"/>
          </a:xfrm>
          <a:prstGeom prst="rect">
            <a:avLst/>
          </a:prstGeom>
          <a:noFill/>
          <a:ln>
            <a:noFill/>
          </a:ln>
        </p:spPr>
      </p:pic>
      <p:pic>
        <p:nvPicPr>
          <p:cNvPr descr="LOGO.gif" id="18" name="Google Shape;18;p16"/>
          <p:cNvPicPr preferRelativeResize="0"/>
          <p:nvPr/>
        </p:nvPicPr>
        <p:blipFill rotWithShape="1">
          <a:blip r:embed="rId1">
            <a:alphaModFix/>
          </a:blip>
          <a:srcRect b="10713" l="0" r="0" t="0"/>
          <a:stretch/>
        </p:blipFill>
        <p:spPr>
          <a:xfrm>
            <a:off x="10270103" y="274375"/>
            <a:ext cx="3224332" cy="762147"/>
          </a:xfrm>
          <a:prstGeom prst="rect">
            <a:avLst/>
          </a:prstGeom>
          <a:noFill/>
          <a:ln>
            <a:noFill/>
          </a:ln>
        </p:spPr>
      </p:pic>
      <p:grpSp>
        <p:nvGrpSpPr>
          <p:cNvPr id="19" name="Google Shape;19;p16"/>
          <p:cNvGrpSpPr/>
          <p:nvPr/>
        </p:nvGrpSpPr>
        <p:grpSpPr>
          <a:xfrm>
            <a:off x="9633189" y="2"/>
            <a:ext cx="4697174" cy="1051763"/>
            <a:chOff x="6096000" y="3924300"/>
            <a:chExt cx="2997200" cy="876300"/>
          </a:xfrm>
        </p:grpSpPr>
        <p:sp>
          <p:nvSpPr>
            <p:cNvPr id="20" name="Google Shape;20;p16"/>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21" name="Google Shape;21;p16"/>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22" name="Google Shape;22;p16"/>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logo.jpg" id="23" name="Google Shape;23;p16"/>
          <p:cNvPicPr preferRelativeResize="0"/>
          <p:nvPr/>
        </p:nvPicPr>
        <p:blipFill rotWithShape="1">
          <a:blip r:embed="rId2">
            <a:alphaModFix/>
          </a:blip>
          <a:srcRect b="0" l="0" r="0" t="0"/>
          <a:stretch/>
        </p:blipFill>
        <p:spPr>
          <a:xfrm>
            <a:off x="10270101" y="274378"/>
            <a:ext cx="3010371" cy="7316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nvSpPr>
        <p:spPr>
          <a:xfrm>
            <a:off x="3134773" y="7036631"/>
            <a:ext cx="815039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Chitkara University Institute of Engineering and Technology,</a:t>
            </a:r>
            <a:br>
              <a:rPr lang="en-US" sz="1800">
                <a:solidFill>
                  <a:schemeClr val="dk1"/>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Chitkara University, Punjab, India</a:t>
            </a:r>
            <a:endParaRPr sz="1800">
              <a:solidFill>
                <a:schemeClr val="dk1"/>
              </a:solidFill>
              <a:latin typeface="Times New Roman"/>
              <a:ea typeface="Times New Roman"/>
              <a:cs typeface="Times New Roman"/>
              <a:sym typeface="Times New Roman"/>
            </a:endParaRPr>
          </a:p>
        </p:txBody>
      </p:sp>
      <p:sp>
        <p:nvSpPr>
          <p:cNvPr id="53" name="Google Shape;53;p1"/>
          <p:cNvSpPr txBox="1"/>
          <p:nvPr>
            <p:ph idx="12" type="sldNum"/>
          </p:nvPr>
        </p:nvSpPr>
        <p:spPr>
          <a:xfrm>
            <a:off x="10270093" y="7629104"/>
            <a:ext cx="3343752" cy="43823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54" name="Google Shape;54;p1"/>
          <p:cNvSpPr/>
          <p:nvPr/>
        </p:nvSpPr>
        <p:spPr>
          <a:xfrm>
            <a:off x="3205359" y="6477391"/>
            <a:ext cx="7830086" cy="55923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Department of Computer Science &amp; Engineering</a:t>
            </a:r>
            <a:endParaRPr/>
          </a:p>
        </p:txBody>
      </p:sp>
      <p:sp>
        <p:nvSpPr>
          <p:cNvPr id="55" name="Google Shape;55;p1"/>
          <p:cNvSpPr/>
          <p:nvPr/>
        </p:nvSpPr>
        <p:spPr>
          <a:xfrm>
            <a:off x="1782614" y="2024154"/>
            <a:ext cx="1166697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5400">
                <a:solidFill>
                  <a:schemeClr val="dk1"/>
                </a:solidFill>
                <a:latin typeface="Calibri"/>
                <a:ea typeface="Calibri"/>
                <a:cs typeface="Calibri"/>
                <a:sym typeface="Calibri"/>
              </a:rPr>
              <a:t>INTRODUCTION TO CLOUD COMPUTING</a:t>
            </a:r>
            <a:endParaRPr b="1" sz="5400">
              <a:solidFill>
                <a:schemeClr val="dk1"/>
              </a:solidFill>
              <a:latin typeface="Times New Roman"/>
              <a:ea typeface="Times New Roman"/>
              <a:cs typeface="Times New Roman"/>
              <a:sym typeface="Times New Roman"/>
            </a:endParaRPr>
          </a:p>
        </p:txBody>
      </p:sp>
      <p:sp>
        <p:nvSpPr>
          <p:cNvPr id="56" name="Google Shape;56;p1"/>
          <p:cNvSpPr/>
          <p:nvPr/>
        </p:nvSpPr>
        <p:spPr>
          <a:xfrm>
            <a:off x="3583781" y="3865685"/>
            <a:ext cx="8534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Bachelor of Engineering- Computer Science &amp; Engineering </a:t>
            </a:r>
            <a:endParaRPr sz="2400">
              <a:solidFill>
                <a:schemeClr val="dk1"/>
              </a:solidFill>
              <a:latin typeface="Times New Roman"/>
              <a:ea typeface="Times New Roman"/>
              <a:cs typeface="Times New Roman"/>
              <a:sym typeface="Times New Roman"/>
            </a:endParaRPr>
          </a:p>
        </p:txBody>
      </p:sp>
      <p:sp>
        <p:nvSpPr>
          <p:cNvPr id="57" name="Google Shape;57;p1"/>
          <p:cNvSpPr/>
          <p:nvPr/>
        </p:nvSpPr>
        <p:spPr>
          <a:xfrm>
            <a:off x="5204653" y="4892639"/>
            <a:ext cx="35317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00"/>
                </a:solidFill>
                <a:latin typeface="Times New Roman"/>
                <a:ea typeface="Times New Roman"/>
                <a:cs typeface="Times New Roman"/>
                <a:sym typeface="Times New Roman"/>
              </a:rPr>
              <a:t>Cloud Computing (CC)(23CS009)</a:t>
            </a:r>
            <a:endParaRPr b="1" sz="2400">
              <a:solidFill>
                <a:schemeClr val="dk1"/>
              </a:solidFill>
              <a:latin typeface="Times New Roman"/>
              <a:ea typeface="Times New Roman"/>
              <a:cs typeface="Times New Roman"/>
              <a:sym typeface="Times New Roman"/>
            </a:endParaRPr>
          </a:p>
        </p:txBody>
      </p:sp>
      <p:sp>
        <p:nvSpPr>
          <p:cNvPr id="58" name="Google Shape;58;p1"/>
          <p:cNvSpPr/>
          <p:nvPr/>
        </p:nvSpPr>
        <p:spPr>
          <a:xfrm>
            <a:off x="5031581" y="5631350"/>
            <a:ext cx="4795414"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1" y="2"/>
            <a:ext cx="10150674" cy="100603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b="1" i="1" lang="en-US"/>
            </a:br>
            <a:r>
              <a:rPr b="1" i="1" lang="en-US"/>
              <a:t>Advantages of cloud computing 	</a:t>
            </a:r>
            <a:br>
              <a:rPr b="1" i="1" lang="en-US"/>
            </a:br>
            <a:endParaRPr b="1" i="1"/>
          </a:p>
        </p:txBody>
      </p:sp>
      <p:sp>
        <p:nvSpPr>
          <p:cNvPr id="121" name="Google Shape;121;p10"/>
          <p:cNvSpPr txBox="1"/>
          <p:nvPr>
            <p:ph idx="12" type="sldNum"/>
          </p:nvPr>
        </p:nvSpPr>
        <p:spPr>
          <a:xfrm>
            <a:off x="10270093" y="7629104"/>
            <a:ext cx="3343752" cy="43823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10 Advantages and Disadvantages of Cloud Computing" id="122" name="Google Shape;122;p10"/>
          <p:cNvPicPr preferRelativeResize="0"/>
          <p:nvPr>
            <p:ph idx="1" type="body"/>
          </p:nvPr>
        </p:nvPicPr>
        <p:blipFill rotWithShape="1">
          <a:blip r:embed="rId3">
            <a:alphaModFix/>
          </a:blip>
          <a:srcRect b="0" l="0" r="0" t="0"/>
          <a:stretch/>
        </p:blipFill>
        <p:spPr>
          <a:xfrm>
            <a:off x="2364581" y="1646238"/>
            <a:ext cx="9372600" cy="5432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txBox="1"/>
          <p:nvPr>
            <p:ph type="title"/>
          </p:nvPr>
        </p:nvSpPr>
        <p:spPr>
          <a:xfrm>
            <a:off x="1" y="2"/>
            <a:ext cx="10150674" cy="100603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b="1" i="1" lang="en-US"/>
            </a:br>
            <a:r>
              <a:rPr b="1" i="1" lang="en-US"/>
              <a:t>Advantages of cloud computing 	</a:t>
            </a:r>
            <a:br>
              <a:rPr b="1" i="1" lang="en-US"/>
            </a:br>
            <a:endParaRPr/>
          </a:p>
        </p:txBody>
      </p:sp>
      <p:sp>
        <p:nvSpPr>
          <p:cNvPr id="128" name="Google Shape;128;p11"/>
          <p:cNvSpPr txBox="1"/>
          <p:nvPr>
            <p:ph idx="1" type="body"/>
          </p:nvPr>
        </p:nvSpPr>
        <p:spPr>
          <a:xfrm>
            <a:off x="716522" y="1646250"/>
            <a:ext cx="12897326" cy="5822144"/>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800"/>
              <a:buNone/>
            </a:pPr>
            <a:r>
              <a:rPr lang="en-US" sz="1800">
                <a:latin typeface="Arial"/>
                <a:ea typeface="Arial"/>
                <a:cs typeface="Arial"/>
                <a:sym typeface="Arial"/>
              </a:rPr>
              <a:t>1. Low Operation Costs Cloud eliminates the need for purchasing expensive hardware and infrastructure. You only pay for the services/resources you use (pay-as-you-go model).Reduces costs related to maintenance, upgrades, and staffing.</a:t>
            </a:r>
            <a:endParaRPr/>
          </a:p>
          <a:p>
            <a:pPr indent="0" lvl="0" marL="0" rtl="0" algn="just">
              <a:lnSpc>
                <a:spcPct val="150000"/>
              </a:lnSpc>
              <a:spcBef>
                <a:spcPts val="360"/>
              </a:spcBef>
              <a:spcAft>
                <a:spcPts val="0"/>
              </a:spcAft>
              <a:buClr>
                <a:schemeClr val="dk1"/>
              </a:buClr>
              <a:buSzPts val="1800"/>
              <a:buNone/>
            </a:pPr>
            <a:r>
              <a:rPr lang="en-US" sz="1800">
                <a:latin typeface="Arial"/>
                <a:ea typeface="Arial"/>
                <a:cs typeface="Arial"/>
                <a:sym typeface="Arial"/>
              </a:rPr>
              <a:t>2. Unlimited Storage Capacity Cloud platforms offer scalable storage options—storage can grow with your data needs. Users can store massive volumes of data (text, images, videos, backups, etc.) without worrying about physical limits.</a:t>
            </a:r>
            <a:endParaRPr/>
          </a:p>
          <a:p>
            <a:pPr indent="0" lvl="0" marL="0" rtl="0" algn="just">
              <a:lnSpc>
                <a:spcPct val="150000"/>
              </a:lnSpc>
              <a:spcBef>
                <a:spcPts val="360"/>
              </a:spcBef>
              <a:spcAft>
                <a:spcPts val="0"/>
              </a:spcAft>
              <a:buClr>
                <a:schemeClr val="dk1"/>
              </a:buClr>
              <a:buSzPts val="1800"/>
              <a:buNone/>
            </a:pPr>
            <a:r>
              <a:rPr lang="en-US" sz="1800">
                <a:latin typeface="Arial"/>
                <a:ea typeface="Arial"/>
                <a:cs typeface="Arial"/>
                <a:sym typeface="Arial"/>
              </a:rPr>
              <a:t>3.Backup and Recovery Automatic and reliable data backups are a key feature. Cloud ensures fast disaster recovery in case of data loss, hardware failure, or cyber attacks. Many providers offer geo-redundancy (backups stored in multiple locations).</a:t>
            </a:r>
            <a:endParaRPr/>
          </a:p>
          <a:p>
            <a:pPr indent="0" lvl="0" marL="0" rtl="0" algn="just">
              <a:lnSpc>
                <a:spcPct val="150000"/>
              </a:lnSpc>
              <a:spcBef>
                <a:spcPts val="360"/>
              </a:spcBef>
              <a:spcAft>
                <a:spcPts val="0"/>
              </a:spcAft>
              <a:buClr>
                <a:schemeClr val="dk1"/>
              </a:buClr>
              <a:buSzPts val="1800"/>
              <a:buNone/>
            </a:pPr>
            <a:r>
              <a:rPr lang="en-US" sz="1800">
                <a:latin typeface="Arial"/>
                <a:ea typeface="Arial"/>
                <a:cs typeface="Arial"/>
                <a:sym typeface="Arial"/>
              </a:rPr>
              <a:t>4. Software Updates The cloud provider handles automatic software and security updates. Users always get the latest features and security patches without manual intervention.</a:t>
            </a:r>
            <a:endParaRPr/>
          </a:p>
          <a:p>
            <a:pPr indent="0" lvl="0" marL="0" rtl="0" algn="just">
              <a:lnSpc>
                <a:spcPct val="150000"/>
              </a:lnSpc>
              <a:spcBef>
                <a:spcPts val="360"/>
              </a:spcBef>
              <a:spcAft>
                <a:spcPts val="0"/>
              </a:spcAft>
              <a:buClr>
                <a:schemeClr val="dk1"/>
              </a:buClr>
              <a:buSzPts val="1800"/>
              <a:buNone/>
            </a:pPr>
            <a:r>
              <a:rPr lang="en-US" sz="1800">
                <a:latin typeface="Arial"/>
                <a:ea typeface="Arial"/>
                <a:cs typeface="Arial"/>
                <a:sym typeface="Arial"/>
              </a:rPr>
              <a:t>5. Fewer Maintenance Issues Since infrastructure is managed by the provider, users face fewer hardware/software problems. Reduced burden on internal IT teams.</a:t>
            </a:r>
            <a:endParaRPr/>
          </a:p>
          <a:p>
            <a:pPr indent="0" lvl="0" marL="0" rtl="0" algn="just">
              <a:lnSpc>
                <a:spcPct val="150000"/>
              </a:lnSpc>
              <a:spcBef>
                <a:spcPts val="360"/>
              </a:spcBef>
              <a:spcAft>
                <a:spcPts val="0"/>
              </a:spcAft>
              <a:buClr>
                <a:schemeClr val="dk1"/>
              </a:buClr>
              <a:buSzPts val="1800"/>
              <a:buNone/>
            </a:pPr>
            <a:r>
              <a:rPr lang="en-US" sz="1800">
                <a:latin typeface="Arial"/>
                <a:ea typeface="Arial"/>
                <a:cs typeface="Arial"/>
                <a:sym typeface="Arial"/>
              </a:rPr>
              <a:t>6. Better Performance Cloud data centers are optimized for speed, reliability, and availability. They often use high-performance computing and global networks to ensure consistent service.</a:t>
            </a:r>
            <a:endParaRPr/>
          </a:p>
        </p:txBody>
      </p:sp>
      <p:sp>
        <p:nvSpPr>
          <p:cNvPr id="129" name="Google Shape;129;p11"/>
          <p:cNvSpPr txBox="1"/>
          <p:nvPr>
            <p:ph idx="12" type="sldNum"/>
          </p:nvPr>
        </p:nvSpPr>
        <p:spPr>
          <a:xfrm>
            <a:off x="10270093" y="7629104"/>
            <a:ext cx="3343752" cy="43823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ph type="title"/>
          </p:nvPr>
        </p:nvSpPr>
        <p:spPr>
          <a:xfrm>
            <a:off x="1" y="2"/>
            <a:ext cx="10150674" cy="100603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t>Disadvantages of Cloud Computing</a:t>
            </a:r>
            <a:r>
              <a:rPr lang="en-US"/>
              <a:t> </a:t>
            </a:r>
            <a:endParaRPr/>
          </a:p>
        </p:txBody>
      </p:sp>
      <p:sp>
        <p:nvSpPr>
          <p:cNvPr id="135" name="Google Shape;135;p12"/>
          <p:cNvSpPr txBox="1"/>
          <p:nvPr>
            <p:ph idx="12" type="sldNum"/>
          </p:nvPr>
        </p:nvSpPr>
        <p:spPr>
          <a:xfrm>
            <a:off x="10270093" y="7629104"/>
            <a:ext cx="3343752" cy="43823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6" name="Google Shape;136;p12"/>
          <p:cNvPicPr preferRelativeResize="0"/>
          <p:nvPr>
            <p:ph idx="1" type="body"/>
          </p:nvPr>
        </p:nvPicPr>
        <p:blipFill rotWithShape="1">
          <a:blip r:embed="rId3">
            <a:alphaModFix/>
          </a:blip>
          <a:srcRect b="0" l="0" r="0" t="0"/>
          <a:stretch/>
        </p:blipFill>
        <p:spPr>
          <a:xfrm>
            <a:off x="1831181" y="1824038"/>
            <a:ext cx="10820400" cy="5076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txBox="1"/>
          <p:nvPr>
            <p:ph type="title"/>
          </p:nvPr>
        </p:nvSpPr>
        <p:spPr>
          <a:xfrm>
            <a:off x="1" y="2"/>
            <a:ext cx="10150674" cy="100603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t>Disadvantages of Cloud Computing</a:t>
            </a:r>
            <a:r>
              <a:rPr lang="en-US"/>
              <a:t> </a:t>
            </a:r>
            <a:endParaRPr/>
          </a:p>
        </p:txBody>
      </p:sp>
      <p:sp>
        <p:nvSpPr>
          <p:cNvPr id="142" name="Google Shape;142;p13"/>
          <p:cNvSpPr txBox="1"/>
          <p:nvPr>
            <p:ph idx="1" type="body"/>
          </p:nvPr>
        </p:nvSpPr>
        <p:spPr>
          <a:xfrm>
            <a:off x="716522" y="1372394"/>
            <a:ext cx="12897326" cy="625671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None/>
            </a:pPr>
            <a:r>
              <a:rPr b="1" lang="en-US" sz="1800">
                <a:latin typeface="Arial"/>
                <a:ea typeface="Arial"/>
                <a:cs typeface="Arial"/>
                <a:sym typeface="Arial"/>
              </a:rPr>
              <a:t>1. Security and Privacy Concerns</a:t>
            </a:r>
            <a:endParaRPr/>
          </a:p>
          <a:p>
            <a:pPr indent="0" lvl="0" marL="0" rtl="0" algn="l">
              <a:spcBef>
                <a:spcPts val="360"/>
              </a:spcBef>
              <a:spcAft>
                <a:spcPts val="0"/>
              </a:spcAft>
              <a:buClr>
                <a:schemeClr val="dk1"/>
              </a:buClr>
              <a:buSzPts val="1800"/>
              <a:buNone/>
            </a:pPr>
            <a:r>
              <a:rPr lang="en-US" sz="1800">
                <a:latin typeface="Arial"/>
                <a:ea typeface="Arial"/>
                <a:cs typeface="Arial"/>
                <a:sym typeface="Arial"/>
              </a:rPr>
              <a:t>Storing sensitive data on third-party servers can lead to </a:t>
            </a:r>
            <a:r>
              <a:rPr b="1" lang="en-US" sz="1800">
                <a:latin typeface="Arial"/>
                <a:ea typeface="Arial"/>
                <a:cs typeface="Arial"/>
                <a:sym typeface="Arial"/>
              </a:rPr>
              <a:t>unauthorized access, data breaches</a:t>
            </a:r>
            <a:r>
              <a:rPr lang="en-US" sz="1800">
                <a:latin typeface="Arial"/>
                <a:ea typeface="Arial"/>
                <a:cs typeface="Arial"/>
                <a:sym typeface="Arial"/>
              </a:rPr>
              <a:t>, or </a:t>
            </a:r>
            <a:r>
              <a:rPr b="1" lang="en-US" sz="1800">
                <a:latin typeface="Arial"/>
                <a:ea typeface="Arial"/>
                <a:cs typeface="Arial"/>
                <a:sym typeface="Arial"/>
              </a:rPr>
              <a:t>loss of confidentiality</a:t>
            </a:r>
            <a:r>
              <a:rPr lang="en-US" sz="1800">
                <a:latin typeface="Arial"/>
                <a:ea typeface="Arial"/>
                <a:cs typeface="Arial"/>
                <a:sym typeface="Arial"/>
              </a:rPr>
              <a:t>.</a:t>
            </a:r>
            <a:endParaRPr/>
          </a:p>
          <a:p>
            <a:pPr indent="0" lvl="0" marL="0" rtl="0" algn="l">
              <a:spcBef>
                <a:spcPts val="360"/>
              </a:spcBef>
              <a:spcAft>
                <a:spcPts val="0"/>
              </a:spcAft>
              <a:buClr>
                <a:schemeClr val="dk1"/>
              </a:buClr>
              <a:buSzPts val="1800"/>
              <a:buNone/>
            </a:pPr>
            <a:r>
              <a:rPr lang="en-US" sz="1800">
                <a:latin typeface="Arial"/>
                <a:ea typeface="Arial"/>
                <a:cs typeface="Arial"/>
                <a:sym typeface="Arial"/>
              </a:rPr>
              <a:t>Compliance with privacy laws like </a:t>
            </a:r>
            <a:r>
              <a:rPr b="1" lang="en-US" sz="1800">
                <a:latin typeface="Arial"/>
                <a:ea typeface="Arial"/>
                <a:cs typeface="Arial"/>
                <a:sym typeface="Arial"/>
              </a:rPr>
              <a:t>GDPR</a:t>
            </a:r>
            <a:r>
              <a:rPr lang="en-US" sz="1800">
                <a:latin typeface="Arial"/>
                <a:ea typeface="Arial"/>
                <a:cs typeface="Arial"/>
                <a:sym typeface="Arial"/>
              </a:rPr>
              <a:t> becomes crucial.</a:t>
            </a:r>
            <a:endParaRPr/>
          </a:p>
          <a:p>
            <a:pPr indent="0" lvl="0" marL="0" rtl="0" algn="l">
              <a:spcBef>
                <a:spcPts val="360"/>
              </a:spcBef>
              <a:spcAft>
                <a:spcPts val="0"/>
              </a:spcAft>
              <a:buClr>
                <a:schemeClr val="dk1"/>
              </a:buClr>
              <a:buSzPts val="1800"/>
              <a:buNone/>
            </a:pPr>
            <a:r>
              <a:rPr b="1" lang="en-US" sz="1800">
                <a:latin typeface="Arial"/>
                <a:ea typeface="Arial"/>
                <a:cs typeface="Arial"/>
                <a:sym typeface="Arial"/>
              </a:rPr>
              <a:t>2. Vendor Lock-In</a:t>
            </a:r>
            <a:endParaRPr/>
          </a:p>
          <a:p>
            <a:pPr indent="0" lvl="0" marL="0" rtl="0" algn="l">
              <a:spcBef>
                <a:spcPts val="360"/>
              </a:spcBef>
              <a:spcAft>
                <a:spcPts val="0"/>
              </a:spcAft>
              <a:buClr>
                <a:schemeClr val="dk1"/>
              </a:buClr>
              <a:buSzPts val="1800"/>
              <a:buNone/>
            </a:pPr>
            <a:r>
              <a:rPr lang="en-US" sz="1800">
                <a:latin typeface="Arial"/>
                <a:ea typeface="Arial"/>
                <a:cs typeface="Arial"/>
                <a:sym typeface="Arial"/>
              </a:rPr>
              <a:t>Once committed to a cloud provider (e.g., AWS, Azure), </a:t>
            </a:r>
            <a:r>
              <a:rPr b="1" lang="en-US" sz="1800">
                <a:latin typeface="Arial"/>
                <a:ea typeface="Arial"/>
                <a:cs typeface="Arial"/>
                <a:sym typeface="Arial"/>
              </a:rPr>
              <a:t>migrating to another provider</a:t>
            </a:r>
            <a:r>
              <a:rPr lang="en-US" sz="1800">
                <a:latin typeface="Arial"/>
                <a:ea typeface="Arial"/>
                <a:cs typeface="Arial"/>
                <a:sym typeface="Arial"/>
              </a:rPr>
              <a:t> can be </a:t>
            </a:r>
            <a:r>
              <a:rPr b="1" lang="en-US" sz="1800">
                <a:latin typeface="Arial"/>
                <a:ea typeface="Arial"/>
                <a:cs typeface="Arial"/>
                <a:sym typeface="Arial"/>
              </a:rPr>
              <a:t>technically and financially challenging</a:t>
            </a:r>
            <a:r>
              <a:rPr lang="en-US" sz="1800">
                <a:latin typeface="Arial"/>
                <a:ea typeface="Arial"/>
                <a:cs typeface="Arial"/>
                <a:sym typeface="Arial"/>
              </a:rPr>
              <a:t>.</a:t>
            </a:r>
            <a:endParaRPr/>
          </a:p>
          <a:p>
            <a:pPr indent="0" lvl="0" marL="0" rtl="0" algn="l">
              <a:spcBef>
                <a:spcPts val="360"/>
              </a:spcBef>
              <a:spcAft>
                <a:spcPts val="0"/>
              </a:spcAft>
              <a:buClr>
                <a:schemeClr val="dk1"/>
              </a:buClr>
              <a:buSzPts val="1800"/>
              <a:buNone/>
            </a:pPr>
            <a:r>
              <a:rPr b="1" lang="en-US" sz="1800">
                <a:latin typeface="Arial"/>
                <a:ea typeface="Arial"/>
                <a:cs typeface="Arial"/>
                <a:sym typeface="Arial"/>
              </a:rPr>
              <a:t>3. Limited Control and Flexibility</a:t>
            </a:r>
            <a:endParaRPr/>
          </a:p>
          <a:p>
            <a:pPr indent="0" lvl="0" marL="0" rtl="0" algn="l">
              <a:spcBef>
                <a:spcPts val="360"/>
              </a:spcBef>
              <a:spcAft>
                <a:spcPts val="0"/>
              </a:spcAft>
              <a:buClr>
                <a:schemeClr val="dk1"/>
              </a:buClr>
              <a:buSzPts val="1800"/>
              <a:buNone/>
            </a:pPr>
            <a:r>
              <a:rPr lang="en-US" sz="1800">
                <a:latin typeface="Arial"/>
                <a:ea typeface="Arial"/>
                <a:cs typeface="Arial"/>
                <a:sym typeface="Arial"/>
              </a:rPr>
              <a:t>Customers have </a:t>
            </a:r>
            <a:r>
              <a:rPr b="1" lang="en-US" sz="1800">
                <a:latin typeface="Arial"/>
                <a:ea typeface="Arial"/>
                <a:cs typeface="Arial"/>
                <a:sym typeface="Arial"/>
              </a:rPr>
              <a:t>limited control over infrastructure</a:t>
            </a:r>
            <a:r>
              <a:rPr lang="en-US" sz="1800">
                <a:latin typeface="Arial"/>
                <a:ea typeface="Arial"/>
                <a:cs typeface="Arial"/>
                <a:sym typeface="Arial"/>
              </a:rPr>
              <a:t> as it’s managed by the provider.</a:t>
            </a:r>
            <a:endParaRPr/>
          </a:p>
          <a:p>
            <a:pPr indent="0" lvl="0" marL="0" rtl="0" algn="l">
              <a:spcBef>
                <a:spcPts val="360"/>
              </a:spcBef>
              <a:spcAft>
                <a:spcPts val="0"/>
              </a:spcAft>
              <a:buClr>
                <a:schemeClr val="dk1"/>
              </a:buClr>
              <a:buSzPts val="1800"/>
              <a:buNone/>
            </a:pPr>
            <a:r>
              <a:rPr lang="en-US" sz="1800">
                <a:latin typeface="Arial"/>
                <a:ea typeface="Arial"/>
                <a:cs typeface="Arial"/>
                <a:sym typeface="Arial"/>
              </a:rPr>
              <a:t>Customization may be restricted.</a:t>
            </a:r>
            <a:endParaRPr/>
          </a:p>
          <a:p>
            <a:pPr indent="0" lvl="0" marL="0" rtl="0" algn="l">
              <a:spcBef>
                <a:spcPts val="360"/>
              </a:spcBef>
              <a:spcAft>
                <a:spcPts val="0"/>
              </a:spcAft>
              <a:buClr>
                <a:schemeClr val="dk1"/>
              </a:buClr>
              <a:buSzPts val="1800"/>
              <a:buNone/>
            </a:pPr>
            <a:r>
              <a:rPr b="1" lang="en-US" sz="1800">
                <a:latin typeface="Arial"/>
                <a:ea typeface="Arial"/>
                <a:cs typeface="Arial"/>
                <a:sym typeface="Arial"/>
              </a:rPr>
              <a:t>4. Performance Variability</a:t>
            </a:r>
            <a:endParaRPr/>
          </a:p>
          <a:p>
            <a:pPr indent="0" lvl="0" marL="0" rtl="0" algn="l">
              <a:spcBef>
                <a:spcPts val="360"/>
              </a:spcBef>
              <a:spcAft>
                <a:spcPts val="0"/>
              </a:spcAft>
              <a:buClr>
                <a:schemeClr val="dk1"/>
              </a:buClr>
              <a:buSzPts val="1800"/>
              <a:buNone/>
            </a:pPr>
            <a:r>
              <a:rPr b="1" lang="en-US" sz="1800">
                <a:latin typeface="Arial"/>
                <a:ea typeface="Arial"/>
                <a:cs typeface="Arial"/>
                <a:sym typeface="Arial"/>
              </a:rPr>
              <a:t>Shared cloud resources</a:t>
            </a:r>
            <a:r>
              <a:rPr lang="en-US" sz="1800">
                <a:latin typeface="Arial"/>
                <a:ea typeface="Arial"/>
                <a:cs typeface="Arial"/>
                <a:sym typeface="Arial"/>
              </a:rPr>
              <a:t> can cause variable performance, especially during peak usage times.</a:t>
            </a:r>
            <a:endParaRPr/>
          </a:p>
          <a:p>
            <a:pPr indent="0" lvl="0" marL="0" rtl="0" algn="l">
              <a:spcBef>
                <a:spcPts val="360"/>
              </a:spcBef>
              <a:spcAft>
                <a:spcPts val="0"/>
              </a:spcAft>
              <a:buClr>
                <a:schemeClr val="dk1"/>
              </a:buClr>
              <a:buSzPts val="1800"/>
              <a:buNone/>
            </a:pPr>
            <a:r>
              <a:rPr lang="en-US" sz="1800">
                <a:latin typeface="Arial"/>
                <a:ea typeface="Arial"/>
                <a:cs typeface="Arial"/>
                <a:sym typeface="Arial"/>
              </a:rPr>
              <a:t>Network latency or downtime from the provider's end can affect service quality.</a:t>
            </a:r>
            <a:endParaRPr/>
          </a:p>
          <a:p>
            <a:pPr indent="0" lvl="0" marL="0" rtl="0" algn="l">
              <a:spcBef>
                <a:spcPts val="360"/>
              </a:spcBef>
              <a:spcAft>
                <a:spcPts val="0"/>
              </a:spcAft>
              <a:buClr>
                <a:schemeClr val="dk1"/>
              </a:buClr>
              <a:buSzPts val="1800"/>
              <a:buNone/>
            </a:pPr>
            <a:r>
              <a:rPr b="1" lang="en-US" sz="1800">
                <a:latin typeface="Arial"/>
                <a:ea typeface="Arial"/>
                <a:cs typeface="Arial"/>
                <a:sym typeface="Arial"/>
              </a:rPr>
              <a:t>5. Downtime and Reliability Issues</a:t>
            </a:r>
            <a:endParaRPr/>
          </a:p>
          <a:p>
            <a:pPr indent="0" lvl="0" marL="0" rtl="0" algn="l">
              <a:spcBef>
                <a:spcPts val="360"/>
              </a:spcBef>
              <a:spcAft>
                <a:spcPts val="0"/>
              </a:spcAft>
              <a:buClr>
                <a:schemeClr val="dk1"/>
              </a:buClr>
              <a:buSzPts val="1800"/>
              <a:buNone/>
            </a:pPr>
            <a:r>
              <a:rPr lang="en-US" sz="1800">
                <a:latin typeface="Arial"/>
                <a:ea typeface="Arial"/>
                <a:cs typeface="Arial"/>
                <a:sym typeface="Arial"/>
              </a:rPr>
              <a:t>Cloud services may experience </a:t>
            </a:r>
            <a:r>
              <a:rPr b="1" lang="en-US" sz="1800">
                <a:latin typeface="Arial"/>
                <a:ea typeface="Arial"/>
                <a:cs typeface="Arial"/>
                <a:sym typeface="Arial"/>
              </a:rPr>
              <a:t>outages</a:t>
            </a:r>
            <a:r>
              <a:rPr lang="en-US" sz="1800">
                <a:latin typeface="Arial"/>
                <a:ea typeface="Arial"/>
                <a:cs typeface="Arial"/>
                <a:sym typeface="Arial"/>
              </a:rPr>
              <a:t> (e.g., AWS, Google Cloud outages).</a:t>
            </a:r>
            <a:endParaRPr/>
          </a:p>
          <a:p>
            <a:pPr indent="0" lvl="0" marL="0" rtl="0" algn="l">
              <a:spcBef>
                <a:spcPts val="360"/>
              </a:spcBef>
              <a:spcAft>
                <a:spcPts val="0"/>
              </a:spcAft>
              <a:buClr>
                <a:schemeClr val="dk1"/>
              </a:buClr>
              <a:buSzPts val="1800"/>
              <a:buNone/>
            </a:pPr>
            <a:r>
              <a:rPr lang="en-US" sz="1800">
                <a:latin typeface="Arial"/>
                <a:ea typeface="Arial"/>
                <a:cs typeface="Arial"/>
                <a:sym typeface="Arial"/>
              </a:rPr>
              <a:t>Businesses can be affected if there is </a:t>
            </a:r>
            <a:r>
              <a:rPr b="1" lang="en-US" sz="1800">
                <a:latin typeface="Arial"/>
                <a:ea typeface="Arial"/>
                <a:cs typeface="Arial"/>
                <a:sym typeface="Arial"/>
              </a:rPr>
              <a:t>no backup plan</a:t>
            </a:r>
            <a:r>
              <a:rPr lang="en-US" sz="1800">
                <a:latin typeface="Arial"/>
                <a:ea typeface="Arial"/>
                <a:cs typeface="Arial"/>
                <a:sym typeface="Arial"/>
              </a:rPr>
              <a:t>.</a:t>
            </a:r>
            <a:endParaRPr/>
          </a:p>
          <a:p>
            <a:pPr indent="0" lvl="0" marL="0" rtl="0" algn="l">
              <a:spcBef>
                <a:spcPts val="360"/>
              </a:spcBef>
              <a:spcAft>
                <a:spcPts val="0"/>
              </a:spcAft>
              <a:buClr>
                <a:schemeClr val="dk1"/>
              </a:buClr>
              <a:buSzPts val="1800"/>
              <a:buNone/>
            </a:pPr>
            <a:r>
              <a:rPr b="1" lang="en-US" sz="1800">
                <a:latin typeface="Arial"/>
                <a:ea typeface="Arial"/>
                <a:cs typeface="Arial"/>
                <a:sym typeface="Arial"/>
              </a:rPr>
              <a:t>6. Data Loss Risk</a:t>
            </a:r>
            <a:endParaRPr/>
          </a:p>
          <a:p>
            <a:pPr indent="0" lvl="0" marL="0" rtl="0" algn="l">
              <a:spcBef>
                <a:spcPts val="360"/>
              </a:spcBef>
              <a:spcAft>
                <a:spcPts val="0"/>
              </a:spcAft>
              <a:buClr>
                <a:schemeClr val="dk1"/>
              </a:buClr>
              <a:buSzPts val="1800"/>
              <a:buNone/>
            </a:pPr>
            <a:r>
              <a:rPr lang="en-US" sz="1800">
                <a:latin typeface="Arial"/>
                <a:ea typeface="Arial"/>
                <a:cs typeface="Arial"/>
                <a:sym typeface="Arial"/>
              </a:rPr>
              <a:t>Despite backups, data may still be lost due to </a:t>
            </a:r>
            <a:r>
              <a:rPr b="1" lang="en-US" sz="1800">
                <a:latin typeface="Arial"/>
                <a:ea typeface="Arial"/>
                <a:cs typeface="Arial"/>
                <a:sym typeface="Arial"/>
              </a:rPr>
              <a:t>accidental deletion, malicious attacks</a:t>
            </a:r>
            <a:r>
              <a:rPr lang="en-US" sz="1800">
                <a:latin typeface="Arial"/>
                <a:ea typeface="Arial"/>
                <a:cs typeface="Arial"/>
                <a:sym typeface="Arial"/>
              </a:rPr>
              <a:t>, or </a:t>
            </a:r>
            <a:r>
              <a:rPr b="1" lang="en-US" sz="1800">
                <a:latin typeface="Arial"/>
                <a:ea typeface="Arial"/>
                <a:cs typeface="Arial"/>
                <a:sym typeface="Arial"/>
              </a:rPr>
              <a:t>provider failure</a:t>
            </a:r>
            <a:r>
              <a:rPr lang="en-US" sz="1800">
                <a:latin typeface="Arial"/>
                <a:ea typeface="Arial"/>
                <a:cs typeface="Arial"/>
                <a:sym typeface="Arial"/>
              </a:rPr>
              <a:t>.</a:t>
            </a:r>
            <a:endParaRPr/>
          </a:p>
          <a:p>
            <a:pPr indent="-228600" lvl="0" marL="342900" rtl="0" algn="l">
              <a:spcBef>
                <a:spcPts val="360"/>
              </a:spcBef>
              <a:spcAft>
                <a:spcPts val="0"/>
              </a:spcAft>
              <a:buClr>
                <a:schemeClr val="dk1"/>
              </a:buClr>
              <a:buSzPts val="1800"/>
              <a:buNone/>
            </a:pPr>
            <a:r>
              <a:t/>
            </a:r>
            <a:endParaRPr sz="1800">
              <a:latin typeface="Arial"/>
              <a:ea typeface="Arial"/>
              <a:cs typeface="Arial"/>
              <a:sym typeface="Arial"/>
            </a:endParaRPr>
          </a:p>
        </p:txBody>
      </p:sp>
      <p:sp>
        <p:nvSpPr>
          <p:cNvPr id="143" name="Google Shape;143;p13"/>
          <p:cNvSpPr txBox="1"/>
          <p:nvPr>
            <p:ph idx="12" type="sldNum"/>
          </p:nvPr>
        </p:nvSpPr>
        <p:spPr>
          <a:xfrm>
            <a:off x="10270093" y="7629104"/>
            <a:ext cx="3343752" cy="43823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4"/>
          <p:cNvSpPr txBox="1"/>
          <p:nvPr>
            <p:ph type="title"/>
          </p:nvPr>
        </p:nvSpPr>
        <p:spPr>
          <a:xfrm>
            <a:off x="1" y="2"/>
            <a:ext cx="10150674" cy="100603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t>Disadvantages of Cloud Computing</a:t>
            </a:r>
            <a:r>
              <a:rPr lang="en-US"/>
              <a:t> </a:t>
            </a:r>
            <a:endParaRPr/>
          </a:p>
        </p:txBody>
      </p:sp>
      <p:sp>
        <p:nvSpPr>
          <p:cNvPr id="149" name="Google Shape;149;p14"/>
          <p:cNvSpPr txBox="1"/>
          <p:nvPr>
            <p:ph idx="1" type="body"/>
          </p:nvPr>
        </p:nvSpPr>
        <p:spPr>
          <a:xfrm>
            <a:off x="716522" y="1646250"/>
            <a:ext cx="12897326" cy="5432203"/>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800"/>
              <a:buNone/>
            </a:pPr>
            <a:r>
              <a:rPr b="1" lang="en-US" sz="1800">
                <a:latin typeface="Arial"/>
                <a:ea typeface="Arial"/>
                <a:cs typeface="Arial"/>
                <a:sym typeface="Arial"/>
              </a:rPr>
              <a:t>7</a:t>
            </a:r>
            <a:r>
              <a:rPr lang="en-US" sz="1800">
                <a:latin typeface="Arial"/>
                <a:ea typeface="Arial"/>
                <a:cs typeface="Arial"/>
                <a:sym typeface="Arial"/>
              </a:rPr>
              <a:t>. </a:t>
            </a:r>
            <a:r>
              <a:rPr b="1" lang="en-US" sz="1800">
                <a:latin typeface="Arial"/>
                <a:ea typeface="Arial"/>
                <a:cs typeface="Arial"/>
                <a:sym typeface="Arial"/>
              </a:rPr>
              <a:t>Potential for High Cost</a:t>
            </a:r>
            <a:r>
              <a:rPr lang="en-US" sz="1800">
                <a:latin typeface="Arial"/>
                <a:ea typeface="Arial"/>
                <a:cs typeface="Arial"/>
                <a:sym typeface="Arial"/>
              </a:rPr>
              <a:t>s While cloud seems cost-effective, poor resource management (e.g., forgetting to turn off unused instances) can lead to unexpected bills.</a:t>
            </a:r>
            <a:endParaRPr/>
          </a:p>
          <a:p>
            <a:pPr indent="0" lvl="0" marL="0" rtl="0" algn="l">
              <a:lnSpc>
                <a:spcPct val="150000"/>
              </a:lnSpc>
              <a:spcBef>
                <a:spcPts val="360"/>
              </a:spcBef>
              <a:spcAft>
                <a:spcPts val="0"/>
              </a:spcAft>
              <a:buClr>
                <a:schemeClr val="dk1"/>
              </a:buClr>
              <a:buSzPts val="1800"/>
              <a:buNone/>
            </a:pPr>
            <a:r>
              <a:rPr b="1" lang="en-US" sz="1800">
                <a:latin typeface="Arial"/>
                <a:ea typeface="Arial"/>
                <a:cs typeface="Arial"/>
                <a:sym typeface="Arial"/>
              </a:rPr>
              <a:t>8</a:t>
            </a:r>
            <a:r>
              <a:rPr lang="en-US" sz="1800">
                <a:latin typeface="Arial"/>
                <a:ea typeface="Arial"/>
                <a:cs typeface="Arial"/>
                <a:sym typeface="Arial"/>
              </a:rPr>
              <a:t>. </a:t>
            </a:r>
            <a:r>
              <a:rPr b="1" lang="en-US" sz="1800">
                <a:latin typeface="Arial"/>
                <a:ea typeface="Arial"/>
                <a:cs typeface="Arial"/>
                <a:sym typeface="Arial"/>
              </a:rPr>
              <a:t>Integration with Existing Systems </a:t>
            </a:r>
            <a:r>
              <a:rPr lang="en-US" sz="1800">
                <a:latin typeface="Arial"/>
                <a:ea typeface="Arial"/>
                <a:cs typeface="Arial"/>
                <a:sym typeface="Arial"/>
              </a:rPr>
              <a:t>Migrating legacy applications or data may not be straightforward and might require reconfiguration or redesign.</a:t>
            </a:r>
            <a:endParaRPr/>
          </a:p>
          <a:p>
            <a:pPr indent="0" lvl="0" marL="0" rtl="0" algn="l">
              <a:lnSpc>
                <a:spcPct val="150000"/>
              </a:lnSpc>
              <a:spcBef>
                <a:spcPts val="360"/>
              </a:spcBef>
              <a:spcAft>
                <a:spcPts val="0"/>
              </a:spcAft>
              <a:buClr>
                <a:schemeClr val="dk1"/>
              </a:buClr>
              <a:buSzPts val="1800"/>
              <a:buNone/>
            </a:pPr>
            <a:r>
              <a:rPr b="1" lang="en-US" sz="1800">
                <a:latin typeface="Arial"/>
                <a:ea typeface="Arial"/>
                <a:cs typeface="Arial"/>
                <a:sym typeface="Arial"/>
              </a:rPr>
              <a:t>9</a:t>
            </a:r>
            <a:r>
              <a:rPr lang="en-US" sz="1800">
                <a:latin typeface="Arial"/>
                <a:ea typeface="Arial"/>
                <a:cs typeface="Arial"/>
                <a:sym typeface="Arial"/>
              </a:rPr>
              <a:t>. </a:t>
            </a:r>
            <a:r>
              <a:rPr b="1" lang="en-US" sz="1800">
                <a:latin typeface="Arial"/>
                <a:ea typeface="Arial"/>
                <a:cs typeface="Arial"/>
                <a:sym typeface="Arial"/>
              </a:rPr>
              <a:t>Data Transfer and Migration Challenges </a:t>
            </a:r>
            <a:r>
              <a:rPr lang="en-US" sz="1800">
                <a:latin typeface="Arial"/>
                <a:ea typeface="Arial"/>
                <a:cs typeface="Arial"/>
                <a:sym typeface="Arial"/>
              </a:rPr>
              <a:t>Moving large volumes of data to/from the cloud can be time-consuming, expensive, and may involve data compatibility issues.</a:t>
            </a:r>
            <a:endParaRPr/>
          </a:p>
          <a:p>
            <a:pPr indent="0" lvl="0" marL="0" rtl="0" algn="l">
              <a:lnSpc>
                <a:spcPct val="150000"/>
              </a:lnSpc>
              <a:spcBef>
                <a:spcPts val="360"/>
              </a:spcBef>
              <a:spcAft>
                <a:spcPts val="0"/>
              </a:spcAft>
              <a:buClr>
                <a:schemeClr val="dk1"/>
              </a:buClr>
              <a:buSzPts val="1800"/>
              <a:buNone/>
            </a:pPr>
            <a:r>
              <a:rPr b="1" lang="en-US" sz="1800">
                <a:latin typeface="Arial"/>
                <a:ea typeface="Arial"/>
                <a:cs typeface="Arial"/>
                <a:sym typeface="Arial"/>
              </a:rPr>
              <a:t>10</a:t>
            </a:r>
            <a:r>
              <a:rPr lang="en-US" sz="1800">
                <a:latin typeface="Arial"/>
                <a:ea typeface="Arial"/>
                <a:cs typeface="Arial"/>
                <a:sym typeface="Arial"/>
              </a:rPr>
              <a:t>. </a:t>
            </a:r>
            <a:r>
              <a:rPr b="1" lang="en-US" sz="1800">
                <a:latin typeface="Arial"/>
                <a:ea typeface="Arial"/>
                <a:cs typeface="Arial"/>
                <a:sym typeface="Arial"/>
              </a:rPr>
              <a:t>Data Sovereignty </a:t>
            </a:r>
            <a:r>
              <a:rPr lang="en-US" sz="1800">
                <a:latin typeface="Arial"/>
                <a:ea typeface="Arial"/>
                <a:cs typeface="Arial"/>
                <a:sym typeface="Arial"/>
              </a:rPr>
              <a:t>Data stored in foreign data centers may be subject to the laws of that country, creating compliance challenges.</a:t>
            </a:r>
            <a:endParaRPr/>
          </a:p>
          <a:p>
            <a:pPr indent="0" lvl="0" marL="0" rtl="0" algn="l">
              <a:lnSpc>
                <a:spcPct val="150000"/>
              </a:lnSpc>
              <a:spcBef>
                <a:spcPts val="360"/>
              </a:spcBef>
              <a:spcAft>
                <a:spcPts val="0"/>
              </a:spcAft>
              <a:buClr>
                <a:schemeClr val="dk1"/>
              </a:buClr>
              <a:buSzPts val="1800"/>
              <a:buNone/>
            </a:pPr>
            <a:r>
              <a:rPr b="1" lang="en-US" sz="1800">
                <a:latin typeface="Arial"/>
                <a:ea typeface="Arial"/>
                <a:cs typeface="Arial"/>
                <a:sym typeface="Arial"/>
              </a:rPr>
              <a:t>11</a:t>
            </a:r>
            <a:r>
              <a:rPr lang="en-US" sz="1800">
                <a:latin typeface="Arial"/>
                <a:ea typeface="Arial"/>
                <a:cs typeface="Arial"/>
                <a:sym typeface="Arial"/>
              </a:rPr>
              <a:t>. </a:t>
            </a:r>
            <a:r>
              <a:rPr b="1" lang="en-US" sz="1800">
                <a:latin typeface="Arial"/>
                <a:ea typeface="Arial"/>
                <a:cs typeface="Arial"/>
                <a:sym typeface="Arial"/>
              </a:rPr>
              <a:t>Compliance and Legal Issues </a:t>
            </a:r>
            <a:r>
              <a:rPr lang="en-US" sz="1800">
                <a:latin typeface="Arial"/>
                <a:ea typeface="Arial"/>
                <a:cs typeface="Arial"/>
                <a:sym typeface="Arial"/>
              </a:rPr>
              <a:t>Cloud providers and users must ensure compliance with industry-specific laws like HIPAA, PCI-DSS, etc. Legal responsibilities may be unclear in case of data breaches.</a:t>
            </a:r>
            <a:endParaRPr/>
          </a:p>
          <a:p>
            <a:pPr indent="0" lvl="0" marL="0" rtl="0" algn="l">
              <a:lnSpc>
                <a:spcPct val="150000"/>
              </a:lnSpc>
              <a:spcBef>
                <a:spcPts val="360"/>
              </a:spcBef>
              <a:spcAft>
                <a:spcPts val="0"/>
              </a:spcAft>
              <a:buClr>
                <a:schemeClr val="dk1"/>
              </a:buClr>
              <a:buSzPts val="1800"/>
              <a:buNone/>
            </a:pPr>
            <a:r>
              <a:rPr b="1" lang="en-US" sz="1800">
                <a:latin typeface="Arial"/>
                <a:ea typeface="Arial"/>
                <a:cs typeface="Arial"/>
                <a:sym typeface="Arial"/>
              </a:rPr>
              <a:t>12</a:t>
            </a:r>
            <a:r>
              <a:rPr lang="en-US" sz="1800">
                <a:latin typeface="Arial"/>
                <a:ea typeface="Arial"/>
                <a:cs typeface="Arial"/>
                <a:sym typeface="Arial"/>
              </a:rPr>
              <a:t>. </a:t>
            </a:r>
            <a:r>
              <a:rPr b="1" lang="en-US" sz="1800">
                <a:latin typeface="Arial"/>
                <a:ea typeface="Arial"/>
                <a:cs typeface="Arial"/>
                <a:sym typeface="Arial"/>
              </a:rPr>
              <a:t>Dependency on Internet Connectivity </a:t>
            </a:r>
            <a:r>
              <a:rPr lang="en-US" sz="1800">
                <a:latin typeface="Arial"/>
                <a:ea typeface="Arial"/>
                <a:cs typeface="Arial"/>
                <a:sym typeface="Arial"/>
              </a:rPr>
              <a:t>Without a stable internet connection, cloud services become inaccessible, affecting business operations and continuity.</a:t>
            </a:r>
            <a:endParaRPr/>
          </a:p>
        </p:txBody>
      </p:sp>
      <p:sp>
        <p:nvSpPr>
          <p:cNvPr id="150" name="Google Shape;150;p14"/>
          <p:cNvSpPr txBox="1"/>
          <p:nvPr>
            <p:ph idx="12" type="sldNum"/>
          </p:nvPr>
        </p:nvSpPr>
        <p:spPr>
          <a:xfrm>
            <a:off x="10270093" y="7629104"/>
            <a:ext cx="3343752" cy="43823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5"/>
          <p:cNvSpPr txBox="1"/>
          <p:nvPr>
            <p:ph type="title"/>
          </p:nvPr>
        </p:nvSpPr>
        <p:spPr>
          <a:xfrm>
            <a:off x="1" y="2"/>
            <a:ext cx="10150674" cy="100603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56" name="Google Shape;156;p15"/>
          <p:cNvSpPr txBox="1"/>
          <p:nvPr>
            <p:ph idx="12" type="sldNum"/>
          </p:nvPr>
        </p:nvSpPr>
        <p:spPr>
          <a:xfrm>
            <a:off x="10270093" y="7629104"/>
            <a:ext cx="3343752" cy="43823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ow To Write A Thank You Note In Five Easy Steps" id="157" name="Google Shape;157;p15"/>
          <p:cNvPicPr preferRelativeResize="0"/>
          <p:nvPr/>
        </p:nvPicPr>
        <p:blipFill rotWithShape="1">
          <a:blip r:embed="rId3">
            <a:alphaModFix/>
          </a:blip>
          <a:srcRect b="0" l="0" r="0" t="0"/>
          <a:stretch/>
        </p:blipFill>
        <p:spPr>
          <a:xfrm>
            <a:off x="2287588" y="1366838"/>
            <a:ext cx="9753600" cy="5495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nvSpPr>
        <p:spPr>
          <a:xfrm>
            <a:off x="688181" y="305594"/>
            <a:ext cx="719253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800">
                <a:solidFill>
                  <a:schemeClr val="dk1"/>
                </a:solidFill>
                <a:latin typeface="Calibri"/>
                <a:ea typeface="Calibri"/>
                <a:cs typeface="Calibri"/>
                <a:sym typeface="Calibri"/>
              </a:rPr>
              <a:t>INTRODUCTION TO CLOUD COMPUTING</a:t>
            </a:r>
            <a:endParaRPr b="1" sz="2800">
              <a:solidFill>
                <a:schemeClr val="dk1"/>
              </a:solidFill>
              <a:latin typeface="Arial"/>
              <a:ea typeface="Arial"/>
              <a:cs typeface="Arial"/>
              <a:sym typeface="Arial"/>
            </a:endParaRPr>
          </a:p>
        </p:txBody>
      </p:sp>
      <p:sp>
        <p:nvSpPr>
          <p:cNvPr id="64" name="Google Shape;64;p2"/>
          <p:cNvSpPr txBox="1"/>
          <p:nvPr/>
        </p:nvSpPr>
        <p:spPr>
          <a:xfrm>
            <a:off x="459581" y="1219994"/>
            <a:ext cx="13030200" cy="687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Arial"/>
                <a:ea typeface="Arial"/>
                <a:cs typeface="Arial"/>
                <a:sym typeface="Arial"/>
              </a:rPr>
              <a:t>Cloud computing </a:t>
            </a:r>
            <a:r>
              <a:rPr lang="en-US" sz="1800">
                <a:solidFill>
                  <a:schemeClr val="dk1"/>
                </a:solidFill>
                <a:latin typeface="Arial"/>
                <a:ea typeface="Arial"/>
                <a:cs typeface="Arial"/>
                <a:sym typeface="Arial"/>
              </a:rPr>
              <a:t>allows users to access computing services (like servers, storage, databases, networking, and software) over the internet instead of using local servers or personal devices.</a:t>
            </a:r>
            <a:endParaRPr/>
          </a:p>
          <a:p>
            <a:pPr indent="0" lvl="0" marL="0" marR="0" rtl="0" algn="l">
              <a:lnSpc>
                <a:spcPct val="150000"/>
              </a:lnSpc>
              <a:spcBef>
                <a:spcPts val="0"/>
              </a:spcBef>
              <a:spcAft>
                <a:spcPts val="0"/>
              </a:spcAft>
              <a:buNone/>
            </a:pPr>
            <a:r>
              <a:rPr lang="en-US" sz="1800">
                <a:solidFill>
                  <a:schemeClr val="dk1"/>
                </a:solidFill>
                <a:latin typeface="Arial"/>
                <a:ea typeface="Arial"/>
                <a:cs typeface="Arial"/>
                <a:sym typeface="Arial"/>
              </a:rPr>
              <a:t>It enables faster innovation, flexible resources, and economies of scale.</a:t>
            </a:r>
            <a:endParaRPr/>
          </a:p>
          <a:p>
            <a:pPr indent="0" lvl="0" marL="0" marR="0" rtl="0" algn="l">
              <a:lnSpc>
                <a:spcPct val="150000"/>
              </a:lnSpc>
              <a:spcBef>
                <a:spcPts val="0"/>
              </a:spcBef>
              <a:spcAft>
                <a:spcPts val="0"/>
              </a:spcAft>
              <a:buNone/>
            </a:pPr>
            <a:r>
              <a:rPr lang="en-US" sz="1800">
                <a:solidFill>
                  <a:schemeClr val="dk1"/>
                </a:solidFill>
                <a:latin typeface="Arial"/>
                <a:ea typeface="Arial"/>
                <a:cs typeface="Arial"/>
                <a:sym typeface="Arial"/>
              </a:rPr>
              <a:t>Example: Google Drive, AWS, Microsoft Azure.</a:t>
            </a:r>
            <a:endParaRPr/>
          </a:p>
          <a:p>
            <a:pPr indent="0" lvl="0" marL="0" marR="0" rtl="0" algn="l">
              <a:lnSpc>
                <a:spcPct val="15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1" lang="en-US" sz="1800">
                <a:solidFill>
                  <a:schemeClr val="dk1"/>
                </a:solidFill>
                <a:latin typeface="Arial"/>
                <a:ea typeface="Arial"/>
                <a:cs typeface="Arial"/>
                <a:sym typeface="Arial"/>
              </a:rPr>
              <a:t>Cloud computing</a:t>
            </a:r>
            <a:r>
              <a:rPr lang="en-US" sz="1800">
                <a:solidFill>
                  <a:schemeClr val="dk1"/>
                </a:solidFill>
                <a:latin typeface="Arial"/>
                <a:ea typeface="Arial"/>
                <a:cs typeface="Arial"/>
                <a:sym typeface="Arial"/>
              </a:rPr>
              <a:t> is the </a:t>
            </a:r>
            <a:r>
              <a:rPr b="1" lang="en-US" sz="1800">
                <a:solidFill>
                  <a:schemeClr val="dk1"/>
                </a:solidFill>
                <a:latin typeface="Arial"/>
                <a:ea typeface="Arial"/>
                <a:cs typeface="Arial"/>
                <a:sym typeface="Arial"/>
              </a:rPr>
              <a:t>delivery of computing services over the internet</a:t>
            </a:r>
            <a:r>
              <a:rPr lang="en-US" sz="1800">
                <a:solidFill>
                  <a:schemeClr val="dk1"/>
                </a:solidFill>
                <a:latin typeface="Arial"/>
                <a:ea typeface="Arial"/>
                <a:cs typeface="Arial"/>
                <a:sym typeface="Arial"/>
              </a:rPr>
              <a:t> (“The Cloud”) to offer faster innovation, flexible resources, and economies of scale. Instead of purchasing, owning, and maintaining physical data centers and servers, users can access computing power, storage, and applications from </a:t>
            </a:r>
            <a:r>
              <a:rPr b="1" lang="en-US" sz="1800">
                <a:solidFill>
                  <a:schemeClr val="dk1"/>
                </a:solidFill>
                <a:latin typeface="Arial"/>
                <a:ea typeface="Arial"/>
                <a:cs typeface="Arial"/>
                <a:sym typeface="Arial"/>
              </a:rPr>
              <a:t>cloud service providers</a:t>
            </a:r>
            <a:r>
              <a:rPr lang="en-US" sz="1800">
                <a:solidFill>
                  <a:schemeClr val="dk1"/>
                </a:solidFill>
                <a:latin typeface="Arial"/>
                <a:ea typeface="Arial"/>
                <a:cs typeface="Arial"/>
                <a:sym typeface="Arial"/>
              </a:rPr>
              <a:t> on a </a:t>
            </a:r>
            <a:r>
              <a:rPr b="1" lang="en-US" sz="1800">
                <a:solidFill>
                  <a:schemeClr val="dk1"/>
                </a:solidFill>
                <a:latin typeface="Arial"/>
                <a:ea typeface="Arial"/>
                <a:cs typeface="Arial"/>
                <a:sym typeface="Arial"/>
              </a:rPr>
              <a:t>pay-as-you-go</a:t>
            </a:r>
            <a:r>
              <a:rPr lang="en-US" sz="1800">
                <a:solidFill>
                  <a:schemeClr val="dk1"/>
                </a:solidFill>
                <a:latin typeface="Arial"/>
                <a:ea typeface="Arial"/>
                <a:cs typeface="Arial"/>
                <a:sym typeface="Arial"/>
              </a:rPr>
              <a:t> basis.</a:t>
            </a:r>
            <a:endParaRPr/>
          </a:p>
          <a:p>
            <a:pPr indent="0" lvl="0" marL="0" marR="0" rtl="0" algn="l">
              <a:lnSpc>
                <a:spcPct val="15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b="1" lang="en-US" sz="1800">
                <a:solidFill>
                  <a:schemeClr val="dk1"/>
                </a:solidFill>
                <a:latin typeface="Arial"/>
                <a:ea typeface="Arial"/>
                <a:cs typeface="Arial"/>
                <a:sym typeface="Arial"/>
              </a:rPr>
              <a:t>Key Concepts in Cloud Computing</a:t>
            </a:r>
            <a:endParaRPr/>
          </a:p>
          <a:p>
            <a:pPr indent="0" lvl="0" marL="0" marR="0" rtl="0" algn="l">
              <a:lnSpc>
                <a:spcPct val="150000"/>
              </a:lnSpc>
              <a:spcBef>
                <a:spcPts val="0"/>
              </a:spcBef>
              <a:spcAft>
                <a:spcPts val="0"/>
              </a:spcAft>
              <a:buNone/>
            </a:pPr>
            <a:r>
              <a:rPr b="1" lang="en-US" sz="1800">
                <a:solidFill>
                  <a:schemeClr val="dk1"/>
                </a:solidFill>
                <a:latin typeface="Arial"/>
                <a:ea typeface="Arial"/>
                <a:cs typeface="Arial"/>
                <a:sym typeface="Arial"/>
              </a:rPr>
              <a:t>Virtualization</a:t>
            </a:r>
            <a:r>
              <a:rPr lang="en-US" sz="1800">
                <a:solidFill>
                  <a:schemeClr val="dk1"/>
                </a:solidFill>
                <a:latin typeface="Arial"/>
                <a:ea typeface="Arial"/>
                <a:cs typeface="Arial"/>
                <a:sym typeface="Arial"/>
              </a:rPr>
              <a:t> – Creating a virtual version of servers, storage, or networks.</a:t>
            </a:r>
            <a:endParaRPr/>
          </a:p>
          <a:p>
            <a:pPr indent="0" lvl="0" marL="0" marR="0" rtl="0" algn="l">
              <a:lnSpc>
                <a:spcPct val="150000"/>
              </a:lnSpc>
              <a:spcBef>
                <a:spcPts val="0"/>
              </a:spcBef>
              <a:spcAft>
                <a:spcPts val="0"/>
              </a:spcAft>
              <a:buNone/>
            </a:pPr>
            <a:r>
              <a:rPr b="1" lang="en-US" sz="1800">
                <a:solidFill>
                  <a:schemeClr val="dk1"/>
                </a:solidFill>
                <a:latin typeface="Arial"/>
                <a:ea typeface="Arial"/>
                <a:cs typeface="Arial"/>
                <a:sym typeface="Arial"/>
              </a:rPr>
              <a:t>Multi-tenancy</a:t>
            </a:r>
            <a:r>
              <a:rPr lang="en-US" sz="1800">
                <a:solidFill>
                  <a:schemeClr val="dk1"/>
                </a:solidFill>
                <a:latin typeface="Arial"/>
                <a:ea typeface="Arial"/>
                <a:cs typeface="Arial"/>
                <a:sym typeface="Arial"/>
              </a:rPr>
              <a:t> – Serving multiple users (tenants) with the same physical resources.</a:t>
            </a:r>
            <a:endParaRPr/>
          </a:p>
          <a:p>
            <a:pPr indent="0" lvl="0" marL="0" marR="0" rtl="0" algn="l">
              <a:lnSpc>
                <a:spcPct val="150000"/>
              </a:lnSpc>
              <a:spcBef>
                <a:spcPts val="0"/>
              </a:spcBef>
              <a:spcAft>
                <a:spcPts val="0"/>
              </a:spcAft>
              <a:buNone/>
            </a:pPr>
            <a:r>
              <a:rPr b="1" lang="en-US" sz="1800">
                <a:solidFill>
                  <a:schemeClr val="dk1"/>
                </a:solidFill>
                <a:latin typeface="Arial"/>
                <a:ea typeface="Arial"/>
                <a:cs typeface="Arial"/>
                <a:sym typeface="Arial"/>
              </a:rPr>
              <a:t>Elasticity</a:t>
            </a:r>
            <a:r>
              <a:rPr lang="en-US" sz="1800">
                <a:solidFill>
                  <a:schemeClr val="dk1"/>
                </a:solidFill>
                <a:latin typeface="Arial"/>
                <a:ea typeface="Arial"/>
                <a:cs typeface="Arial"/>
                <a:sym typeface="Arial"/>
              </a:rPr>
              <a:t> – Scaling resources up or down based on demand.</a:t>
            </a:r>
            <a:endParaRPr/>
          </a:p>
          <a:p>
            <a:pPr indent="0" lvl="0" marL="0" marR="0" rtl="0" algn="l">
              <a:lnSpc>
                <a:spcPct val="150000"/>
              </a:lnSpc>
              <a:spcBef>
                <a:spcPts val="0"/>
              </a:spcBef>
              <a:spcAft>
                <a:spcPts val="0"/>
              </a:spcAft>
              <a:buNone/>
            </a:pPr>
            <a:r>
              <a:rPr b="1" lang="en-US" sz="1800">
                <a:solidFill>
                  <a:schemeClr val="dk1"/>
                </a:solidFill>
                <a:latin typeface="Arial"/>
                <a:ea typeface="Arial"/>
                <a:cs typeface="Arial"/>
                <a:sym typeface="Arial"/>
              </a:rPr>
              <a:t>Pay-per-use</a:t>
            </a:r>
            <a:r>
              <a:rPr lang="en-US" sz="1800">
                <a:solidFill>
                  <a:schemeClr val="dk1"/>
                </a:solidFill>
                <a:latin typeface="Arial"/>
                <a:ea typeface="Arial"/>
                <a:cs typeface="Arial"/>
                <a:sym typeface="Arial"/>
              </a:rPr>
              <a:t> – Users pay only for what they use (like electricity or water).</a:t>
            </a:r>
            <a:endParaRPr/>
          </a:p>
          <a:p>
            <a:pPr indent="0" lvl="0" marL="0" marR="0" rtl="0" algn="l">
              <a:lnSpc>
                <a:spcPct val="150000"/>
              </a:lnSpc>
              <a:spcBef>
                <a:spcPts val="0"/>
              </a:spcBef>
              <a:spcAft>
                <a:spcPts val="0"/>
              </a:spcAft>
              <a:buNone/>
            </a:pPr>
            <a:r>
              <a:rPr b="1" lang="en-US" sz="1800">
                <a:solidFill>
                  <a:schemeClr val="dk1"/>
                </a:solidFill>
                <a:latin typeface="Arial"/>
                <a:ea typeface="Arial"/>
                <a:cs typeface="Arial"/>
                <a:sym typeface="Arial"/>
              </a:rPr>
              <a:t>Self-service</a:t>
            </a:r>
            <a:r>
              <a:rPr lang="en-US" sz="1800">
                <a:solidFill>
                  <a:schemeClr val="dk1"/>
                </a:solidFill>
                <a:latin typeface="Arial"/>
                <a:ea typeface="Arial"/>
                <a:cs typeface="Arial"/>
                <a:sym typeface="Arial"/>
              </a:rPr>
              <a:t> – Users can provision resources without human intervention.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idx="12" type="sldNum"/>
          </p:nvPr>
        </p:nvSpPr>
        <p:spPr>
          <a:xfrm>
            <a:off x="10270093" y="7629104"/>
            <a:ext cx="3343752" cy="43823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 name="Google Shape;70;p3"/>
          <p:cNvSpPr txBox="1"/>
          <p:nvPr/>
        </p:nvSpPr>
        <p:spPr>
          <a:xfrm>
            <a:off x="708017" y="229394"/>
            <a:ext cx="719253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800">
                <a:solidFill>
                  <a:schemeClr val="dk1"/>
                </a:solidFill>
                <a:latin typeface="Arial"/>
                <a:ea typeface="Arial"/>
                <a:cs typeface="Arial"/>
                <a:sym typeface="Arial"/>
              </a:rPr>
              <a:t>History &amp; Evolution of Cloud Computing</a:t>
            </a:r>
            <a:endParaRPr/>
          </a:p>
        </p:txBody>
      </p:sp>
      <p:sp>
        <p:nvSpPr>
          <p:cNvPr id="71" name="Google Shape;71;p3"/>
          <p:cNvSpPr txBox="1"/>
          <p:nvPr/>
        </p:nvSpPr>
        <p:spPr>
          <a:xfrm>
            <a:off x="716522" y="1646250"/>
            <a:ext cx="12897326" cy="543220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sp>
        <p:nvSpPr>
          <p:cNvPr id="72" name="Google Shape;72;p3"/>
          <p:cNvSpPr txBox="1"/>
          <p:nvPr/>
        </p:nvSpPr>
        <p:spPr>
          <a:xfrm>
            <a:off x="307181" y="1448594"/>
            <a:ext cx="12573000" cy="563231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Cloud computing didn’t appear overnight. Its evolution is rooted in decades of progress in computing and networking. Let’s look at key milestones across decades:</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b="1" lang="en-US" sz="1800">
                <a:solidFill>
                  <a:schemeClr val="dk1"/>
                </a:solidFill>
                <a:latin typeface="Arial"/>
                <a:ea typeface="Arial"/>
                <a:cs typeface="Arial"/>
                <a:sym typeface="Arial"/>
              </a:rPr>
              <a:t>1960s</a:t>
            </a:r>
            <a:r>
              <a:rPr lang="en-US" sz="1800">
                <a:solidFill>
                  <a:schemeClr val="dk1"/>
                </a:solidFill>
                <a:latin typeface="Arial"/>
                <a:ea typeface="Arial"/>
                <a:cs typeface="Arial"/>
                <a:sym typeface="Arial"/>
              </a:rPr>
              <a:t> – The Conceptual Foundations This was the beginning of time-sharing systems. John McCarthy, a renowned computer scientist, proposed the idea that "computation may someday be organized as a public utility. "Mainframe computers were used by multiple users through terminals, a concept similar to modern multi-tenant cloud systems. Virtualization—creating virtual versions of hardware—was first explored here (IBM pioneered early virtual machines).Analogy: Like different people using one giant computer at the same time.</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b="1" lang="en-US" sz="1800">
                <a:solidFill>
                  <a:schemeClr val="dk1"/>
                </a:solidFill>
                <a:latin typeface="Arial"/>
                <a:ea typeface="Arial"/>
                <a:cs typeface="Arial"/>
                <a:sym typeface="Arial"/>
              </a:rPr>
              <a:t>1990s </a:t>
            </a:r>
            <a:r>
              <a:rPr lang="en-US" sz="1800">
                <a:solidFill>
                  <a:schemeClr val="dk1"/>
                </a:solidFill>
                <a:latin typeface="Arial"/>
                <a:ea typeface="Arial"/>
                <a:cs typeface="Arial"/>
                <a:sym typeface="Arial"/>
              </a:rPr>
              <a:t>– Rise of the Internet &amp; Web Services With the expansion of the Internet, it became feasible to deliver computing resources over a network. Companies started offering Application Service Providers (ASPs)—basic hosted software over the internet.This period laid the foundation for web-based applications, e.g., Hotmail, Yahoo Mail. Concepts like grid computing and distributed systems began gaining traction. Importance: Made remote access to software and data possible.</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b="1" lang="en-US" sz="1800">
                <a:solidFill>
                  <a:schemeClr val="dk1"/>
                </a:solidFill>
                <a:latin typeface="Arial"/>
                <a:ea typeface="Arial"/>
                <a:cs typeface="Arial"/>
                <a:sym typeface="Arial"/>
              </a:rPr>
              <a:t>2006</a:t>
            </a:r>
            <a:r>
              <a:rPr lang="en-US" sz="1800">
                <a:solidFill>
                  <a:schemeClr val="dk1"/>
                </a:solidFill>
                <a:latin typeface="Arial"/>
                <a:ea typeface="Arial"/>
                <a:cs typeface="Arial"/>
                <a:sym typeface="Arial"/>
              </a:rPr>
              <a:t> – Launch of Amazon Web Services (AWS)Amazon launched AWS EC2 and S3, offering on-demand compute and storage services. This marked the birth of modern cloud computing as a commercial service. For the first time, startups and developers could rent infrastructure instead of buying it, dramatically reducing IT costs. AWS’s pay-as-you-go model became the standard. Impact: Democratized access to powerful computing resources.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1" y="2"/>
            <a:ext cx="10150674" cy="100603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3200"/>
              <a:t>           History &amp; Evolution of Cloud Computing</a:t>
            </a:r>
            <a:endParaRPr/>
          </a:p>
        </p:txBody>
      </p:sp>
      <p:sp>
        <p:nvSpPr>
          <p:cNvPr id="78" name="Google Shape;78;p4"/>
          <p:cNvSpPr txBox="1"/>
          <p:nvPr>
            <p:ph idx="12" type="sldNum"/>
          </p:nvPr>
        </p:nvSpPr>
        <p:spPr>
          <a:xfrm>
            <a:off x="10270093" y="7629104"/>
            <a:ext cx="3343752" cy="43823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9" name="Google Shape;79;p4"/>
          <p:cNvSpPr txBox="1"/>
          <p:nvPr>
            <p:ph idx="1" type="body"/>
          </p:nvPr>
        </p:nvSpPr>
        <p:spPr>
          <a:xfrm>
            <a:off x="716522" y="1646250"/>
            <a:ext cx="12897326" cy="5432203"/>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chemeClr val="dk1"/>
              </a:buClr>
              <a:buSzPts val="1800"/>
              <a:buChar char="•"/>
            </a:pPr>
            <a:r>
              <a:rPr b="1" lang="en-US" sz="1800">
                <a:latin typeface="Arial"/>
                <a:ea typeface="Arial"/>
                <a:cs typeface="Arial"/>
                <a:sym typeface="Arial"/>
              </a:rPr>
              <a:t>2010s</a:t>
            </a:r>
            <a:r>
              <a:rPr lang="en-US" sz="1800">
                <a:latin typeface="Arial"/>
                <a:ea typeface="Arial"/>
                <a:cs typeface="Arial"/>
                <a:sym typeface="Arial"/>
              </a:rPr>
              <a:t> – Entry of Major Cloud Players Google Cloud Platform (GCP), Microsoft Azure, IBM Cloud, Oracle Cloud, and Alibaba Cloud entered the market. Cloud matured to support SaaS, PaaS, and IaaS models. Adoption spread across industries: education, healthcare, finance, e-commerce. Enterprises began migrating entire infrastructures to the cloud. Hybrid cloud and multi-cloud strategies emerged. Significance: Cloud became an enterprise-grade solution.</a:t>
            </a:r>
            <a:endParaRPr/>
          </a:p>
          <a:p>
            <a:pPr indent="-342900" lvl="0" marL="342900" rtl="0" algn="just">
              <a:lnSpc>
                <a:spcPct val="150000"/>
              </a:lnSpc>
              <a:spcBef>
                <a:spcPts val="360"/>
              </a:spcBef>
              <a:spcAft>
                <a:spcPts val="0"/>
              </a:spcAft>
              <a:buClr>
                <a:schemeClr val="dk1"/>
              </a:buClr>
              <a:buSzPts val="1800"/>
              <a:buChar char="•"/>
            </a:pPr>
            <a:r>
              <a:rPr b="1" lang="en-US" sz="1800">
                <a:latin typeface="Arial"/>
                <a:ea typeface="Arial"/>
                <a:cs typeface="Arial"/>
                <a:sym typeface="Arial"/>
              </a:rPr>
              <a:t>2020s and Beyond </a:t>
            </a:r>
            <a:r>
              <a:rPr lang="en-US" sz="1800">
                <a:latin typeface="Arial"/>
                <a:ea typeface="Arial"/>
                <a:cs typeface="Arial"/>
                <a:sym typeface="Arial"/>
              </a:rPr>
              <a:t>– Intelligent Cloud Era The focus shifted toward Edge Computing – processing data closer to where it’s generated. Integration of Artificial Intelligence (AI), Machine Learning (ML), and Big Data into cloud platforms. Rise of serverless computing and containers (e.g., Kubernetes, AWS Lambda).Enhanced focus on cloud security, compliance, and sustainability (green cloud).Cloud is now foundational for technologies like IoT, blockchain, and autonomous systems. Trend: From centralized cloud to smart, distributed, and intelligent cloud ecosystems.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1" y="2"/>
            <a:ext cx="10150674" cy="100603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3200"/>
              <a:t>History &amp; Evolution of Cloud Computing</a:t>
            </a:r>
            <a:endParaRPr/>
          </a:p>
        </p:txBody>
      </p:sp>
      <p:sp>
        <p:nvSpPr>
          <p:cNvPr id="85" name="Google Shape;85;p5"/>
          <p:cNvSpPr txBox="1"/>
          <p:nvPr>
            <p:ph idx="12" type="sldNum"/>
          </p:nvPr>
        </p:nvSpPr>
        <p:spPr>
          <a:xfrm>
            <a:off x="10270093" y="7629104"/>
            <a:ext cx="3343752" cy="43823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6" name="Google Shape;86;p5"/>
          <p:cNvPicPr preferRelativeResize="0"/>
          <p:nvPr/>
        </p:nvPicPr>
        <p:blipFill rotWithShape="1">
          <a:blip r:embed="rId3">
            <a:alphaModFix/>
          </a:blip>
          <a:srcRect b="0" l="654" r="2613" t="1938"/>
          <a:stretch/>
        </p:blipFill>
        <p:spPr>
          <a:xfrm>
            <a:off x="1373981" y="1524794"/>
            <a:ext cx="11277600" cy="58205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ph type="title"/>
          </p:nvPr>
        </p:nvSpPr>
        <p:spPr>
          <a:xfrm>
            <a:off x="1" y="2"/>
            <a:ext cx="10150674" cy="100603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t>Characteristics of Cloud Computing</a:t>
            </a:r>
            <a:endParaRPr/>
          </a:p>
        </p:txBody>
      </p:sp>
      <p:sp>
        <p:nvSpPr>
          <p:cNvPr id="92" name="Google Shape;92;p6"/>
          <p:cNvSpPr txBox="1"/>
          <p:nvPr>
            <p:ph idx="12" type="sldNum"/>
          </p:nvPr>
        </p:nvSpPr>
        <p:spPr>
          <a:xfrm>
            <a:off x="10270093" y="7629104"/>
            <a:ext cx="3343752" cy="43823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 name="Google Shape;93;p6"/>
          <p:cNvSpPr txBox="1"/>
          <p:nvPr>
            <p:ph idx="1" type="body"/>
          </p:nvPr>
        </p:nvSpPr>
        <p:spPr>
          <a:xfrm>
            <a:off x="716522" y="1646250"/>
            <a:ext cx="12897326" cy="5432203"/>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chemeClr val="dk1"/>
              </a:buClr>
              <a:buSzPts val="1800"/>
              <a:buChar char="•"/>
            </a:pPr>
            <a:r>
              <a:rPr lang="en-US" sz="1800">
                <a:latin typeface="Arial"/>
                <a:ea typeface="Arial"/>
                <a:cs typeface="Arial"/>
                <a:sym typeface="Arial"/>
              </a:rPr>
              <a:t>There are many characteristics of Cloud Computing here are few of them :</a:t>
            </a:r>
            <a:endParaRPr/>
          </a:p>
          <a:p>
            <a:pPr indent="-342900" lvl="0" marL="342900" rtl="0" algn="just">
              <a:lnSpc>
                <a:spcPct val="150000"/>
              </a:lnSpc>
              <a:spcBef>
                <a:spcPts val="360"/>
              </a:spcBef>
              <a:spcAft>
                <a:spcPts val="0"/>
              </a:spcAft>
              <a:buClr>
                <a:schemeClr val="dk1"/>
              </a:buClr>
              <a:buSzPts val="1800"/>
              <a:buChar char="•"/>
            </a:pPr>
            <a:r>
              <a:rPr b="1" lang="en-US" sz="1800">
                <a:latin typeface="Arial"/>
                <a:ea typeface="Arial"/>
                <a:cs typeface="Arial"/>
                <a:sym typeface="Arial"/>
              </a:rPr>
              <a:t>On-demand self-services</a:t>
            </a:r>
            <a:r>
              <a:rPr lang="en-US" sz="1800">
                <a:latin typeface="Arial"/>
                <a:ea typeface="Arial"/>
                <a:cs typeface="Arial"/>
                <a:sym typeface="Arial"/>
              </a:rPr>
              <a:t>: The Cloud computing services does not require any human administrators, user themselves are able to provision, monitor and manage computing resources as needed.</a:t>
            </a:r>
            <a:endParaRPr/>
          </a:p>
          <a:p>
            <a:pPr indent="-342900" lvl="0" marL="342900" rtl="0" algn="just">
              <a:lnSpc>
                <a:spcPct val="150000"/>
              </a:lnSpc>
              <a:spcBef>
                <a:spcPts val="360"/>
              </a:spcBef>
              <a:spcAft>
                <a:spcPts val="0"/>
              </a:spcAft>
              <a:buClr>
                <a:schemeClr val="dk1"/>
              </a:buClr>
              <a:buSzPts val="1800"/>
              <a:buChar char="•"/>
            </a:pPr>
            <a:r>
              <a:rPr b="1" lang="en-US" sz="1800">
                <a:latin typeface="Arial"/>
                <a:ea typeface="Arial"/>
                <a:cs typeface="Arial"/>
                <a:sym typeface="Arial"/>
              </a:rPr>
              <a:t>Broad network access</a:t>
            </a:r>
            <a:r>
              <a:rPr lang="en-US" sz="1800">
                <a:latin typeface="Arial"/>
                <a:ea typeface="Arial"/>
                <a:cs typeface="Arial"/>
                <a:sym typeface="Arial"/>
              </a:rPr>
              <a:t>: The Computing services are generally provided over standard networks and heterogeneous devices.</a:t>
            </a:r>
            <a:endParaRPr/>
          </a:p>
          <a:p>
            <a:pPr indent="-342900" lvl="0" marL="342900" rtl="0" algn="just">
              <a:lnSpc>
                <a:spcPct val="150000"/>
              </a:lnSpc>
              <a:spcBef>
                <a:spcPts val="360"/>
              </a:spcBef>
              <a:spcAft>
                <a:spcPts val="0"/>
              </a:spcAft>
              <a:buClr>
                <a:schemeClr val="dk1"/>
              </a:buClr>
              <a:buSzPts val="1800"/>
              <a:buChar char="•"/>
            </a:pPr>
            <a:r>
              <a:rPr b="1" lang="en-US" sz="1800">
                <a:latin typeface="Arial"/>
                <a:ea typeface="Arial"/>
                <a:cs typeface="Arial"/>
                <a:sym typeface="Arial"/>
              </a:rPr>
              <a:t>Rapid elasticity</a:t>
            </a:r>
            <a:r>
              <a:rPr lang="en-US" sz="1800">
                <a:latin typeface="Arial"/>
                <a:ea typeface="Arial"/>
                <a:cs typeface="Arial"/>
                <a:sym typeface="Arial"/>
              </a:rPr>
              <a:t>: The Computing services should have IT resources that are able to scale out and in quickly and on as needed basis. Whenever the user require services, it is provided and scale out as soon as its requirement gets over.</a:t>
            </a:r>
            <a:endParaRPr/>
          </a:p>
          <a:p>
            <a:pPr indent="-342900" lvl="0" marL="342900" rtl="0" algn="just">
              <a:lnSpc>
                <a:spcPct val="150000"/>
              </a:lnSpc>
              <a:spcBef>
                <a:spcPts val="360"/>
              </a:spcBef>
              <a:spcAft>
                <a:spcPts val="0"/>
              </a:spcAft>
              <a:buClr>
                <a:schemeClr val="dk1"/>
              </a:buClr>
              <a:buSzPts val="1800"/>
              <a:buChar char="•"/>
            </a:pPr>
            <a:r>
              <a:rPr b="1" lang="en-US" sz="1800">
                <a:latin typeface="Arial"/>
                <a:ea typeface="Arial"/>
                <a:cs typeface="Arial"/>
                <a:sym typeface="Arial"/>
              </a:rPr>
              <a:t>Resource pooling</a:t>
            </a:r>
            <a:r>
              <a:rPr lang="en-US" sz="1800">
                <a:latin typeface="Arial"/>
                <a:ea typeface="Arial"/>
                <a:cs typeface="Arial"/>
                <a:sym typeface="Arial"/>
              </a:rPr>
              <a:t>: The IT resource (e.g., networks, servers, storage, applications, and services) present are shared across multiple applications and occupant in an uncommitted manner. Multiple clients are provided service from a same physical resource.</a:t>
            </a:r>
            <a:endParaRPr/>
          </a:p>
          <a:p>
            <a:pPr indent="-342900" lvl="0" marL="342900" rtl="0" algn="just">
              <a:lnSpc>
                <a:spcPct val="150000"/>
              </a:lnSpc>
              <a:spcBef>
                <a:spcPts val="360"/>
              </a:spcBef>
              <a:spcAft>
                <a:spcPts val="0"/>
              </a:spcAft>
              <a:buClr>
                <a:schemeClr val="dk1"/>
              </a:buClr>
              <a:buSzPts val="1800"/>
              <a:buChar char="•"/>
            </a:pPr>
            <a:r>
              <a:rPr b="1" lang="en-US" sz="1800">
                <a:latin typeface="Arial"/>
                <a:ea typeface="Arial"/>
                <a:cs typeface="Arial"/>
                <a:sym typeface="Arial"/>
              </a:rPr>
              <a:t>Measured service</a:t>
            </a:r>
            <a:r>
              <a:rPr lang="en-US" sz="1800">
                <a:latin typeface="Arial"/>
                <a:ea typeface="Arial"/>
                <a:cs typeface="Arial"/>
                <a:sym typeface="Arial"/>
              </a:rPr>
              <a:t>: The resource utilization is tracked for each application and occupant; it will provide both the user and the resource provider with an account of what has been used. This is done for various reasons like monitoring billing and effective use of resource.</a:t>
            </a:r>
            <a:endParaRPr/>
          </a:p>
          <a:p>
            <a:pPr indent="-228600" lvl="0" marL="342900" rtl="0" algn="just">
              <a:spcBef>
                <a:spcPts val="360"/>
              </a:spcBef>
              <a:spcAft>
                <a:spcPts val="0"/>
              </a:spcAft>
              <a:buClr>
                <a:schemeClr val="dk1"/>
              </a:buClr>
              <a:buSzPts val="1800"/>
              <a:buNone/>
            </a:pPr>
            <a:r>
              <a:t/>
            </a:r>
            <a:endParaRPr sz="1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txBox="1"/>
          <p:nvPr>
            <p:ph type="title"/>
          </p:nvPr>
        </p:nvSpPr>
        <p:spPr>
          <a:xfrm>
            <a:off x="1" y="2"/>
            <a:ext cx="10150674" cy="100603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3200"/>
              <a:t>                  Characteristics of Cloud Computing</a:t>
            </a:r>
            <a:endParaRPr u="sng"/>
          </a:p>
        </p:txBody>
      </p:sp>
      <p:sp>
        <p:nvSpPr>
          <p:cNvPr id="99" name="Google Shape;99;p7"/>
          <p:cNvSpPr txBox="1"/>
          <p:nvPr>
            <p:ph idx="12" type="sldNum"/>
          </p:nvPr>
        </p:nvSpPr>
        <p:spPr>
          <a:xfrm>
            <a:off x="10270093" y="7629104"/>
            <a:ext cx="3343752" cy="43823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 name="Google Shape;100;p7"/>
          <p:cNvSpPr txBox="1"/>
          <p:nvPr>
            <p:ph idx="1" type="body"/>
          </p:nvPr>
        </p:nvSpPr>
        <p:spPr>
          <a:xfrm>
            <a:off x="716522" y="534194"/>
            <a:ext cx="12897326" cy="6544259"/>
          </a:xfrm>
          <a:prstGeom prst="rect">
            <a:avLst/>
          </a:prstGeom>
          <a:noFill/>
          <a:ln>
            <a:noFill/>
          </a:ln>
        </p:spPr>
        <p:txBody>
          <a:bodyPr anchorCtr="0" anchor="t" bIns="45700" lIns="91425" spcFirstLastPara="1" rIns="91425" wrap="square" tIns="45700">
            <a:noAutofit/>
          </a:bodyPr>
          <a:lstStyle/>
          <a:p>
            <a:pPr indent="-228600" lvl="0" marL="342900" rtl="0" algn="just">
              <a:lnSpc>
                <a:spcPct val="150000"/>
              </a:lnSpc>
              <a:spcBef>
                <a:spcPts val="0"/>
              </a:spcBef>
              <a:spcAft>
                <a:spcPts val="0"/>
              </a:spcAft>
              <a:buClr>
                <a:schemeClr val="dk1"/>
              </a:buClr>
              <a:buSzPts val="1800"/>
              <a:buNone/>
            </a:pPr>
            <a:r>
              <a:t/>
            </a:r>
            <a:endParaRPr b="1" sz="1800">
              <a:latin typeface="Arial"/>
              <a:ea typeface="Arial"/>
              <a:cs typeface="Arial"/>
              <a:sym typeface="Arial"/>
            </a:endParaRPr>
          </a:p>
          <a:p>
            <a:pPr indent="-228600" lvl="0" marL="342900" rtl="0" algn="just">
              <a:lnSpc>
                <a:spcPct val="150000"/>
              </a:lnSpc>
              <a:spcBef>
                <a:spcPts val="360"/>
              </a:spcBef>
              <a:spcAft>
                <a:spcPts val="0"/>
              </a:spcAft>
              <a:buClr>
                <a:schemeClr val="dk1"/>
              </a:buClr>
              <a:buSzPts val="1800"/>
              <a:buNone/>
            </a:pPr>
            <a:r>
              <a:t/>
            </a:r>
            <a:endParaRPr b="1" sz="1800">
              <a:latin typeface="Arial"/>
              <a:ea typeface="Arial"/>
              <a:cs typeface="Arial"/>
              <a:sym typeface="Arial"/>
            </a:endParaRPr>
          </a:p>
          <a:p>
            <a:pPr indent="-342900" lvl="0" marL="342900" rtl="0" algn="just">
              <a:lnSpc>
                <a:spcPct val="150000"/>
              </a:lnSpc>
              <a:spcBef>
                <a:spcPts val="360"/>
              </a:spcBef>
              <a:spcAft>
                <a:spcPts val="0"/>
              </a:spcAft>
              <a:buClr>
                <a:schemeClr val="dk1"/>
              </a:buClr>
              <a:buSzPts val="1800"/>
              <a:buChar char="•"/>
            </a:pPr>
            <a:r>
              <a:rPr b="1" lang="en-US" sz="1800">
                <a:latin typeface="Arial"/>
                <a:ea typeface="Arial"/>
                <a:cs typeface="Arial"/>
                <a:sym typeface="Arial"/>
              </a:rPr>
              <a:t>Multi-tenancy:</a:t>
            </a:r>
            <a:r>
              <a:rPr lang="en-US" sz="1800">
                <a:latin typeface="Arial"/>
                <a:ea typeface="Arial"/>
                <a:cs typeface="Arial"/>
                <a:sym typeface="Arial"/>
              </a:rPr>
              <a:t> Cloud computing providers can support multiple tenants (users or organizations) on a single set of shared resources.</a:t>
            </a:r>
            <a:endParaRPr/>
          </a:p>
          <a:p>
            <a:pPr indent="-342900" lvl="0" marL="342900" rtl="0" algn="just">
              <a:lnSpc>
                <a:spcPct val="150000"/>
              </a:lnSpc>
              <a:spcBef>
                <a:spcPts val="360"/>
              </a:spcBef>
              <a:spcAft>
                <a:spcPts val="0"/>
              </a:spcAft>
              <a:buClr>
                <a:schemeClr val="dk1"/>
              </a:buClr>
              <a:buSzPts val="1800"/>
              <a:buChar char="•"/>
            </a:pPr>
            <a:r>
              <a:rPr b="1" lang="en-US" sz="1800">
                <a:latin typeface="Arial"/>
                <a:ea typeface="Arial"/>
                <a:cs typeface="Arial"/>
                <a:sym typeface="Arial"/>
              </a:rPr>
              <a:t>Virtualization:</a:t>
            </a:r>
            <a:r>
              <a:rPr lang="en-US" sz="1800">
                <a:latin typeface="Arial"/>
                <a:ea typeface="Arial"/>
                <a:cs typeface="Arial"/>
                <a:sym typeface="Arial"/>
              </a:rPr>
              <a:t> Cloud computing providers use virtualization technology to abstract underlying hardware resources and present them as logical resources to users.</a:t>
            </a:r>
            <a:endParaRPr/>
          </a:p>
          <a:p>
            <a:pPr indent="-342900" lvl="0" marL="342900" rtl="0" algn="just">
              <a:lnSpc>
                <a:spcPct val="150000"/>
              </a:lnSpc>
              <a:spcBef>
                <a:spcPts val="360"/>
              </a:spcBef>
              <a:spcAft>
                <a:spcPts val="0"/>
              </a:spcAft>
              <a:buClr>
                <a:schemeClr val="dk1"/>
              </a:buClr>
              <a:buSzPts val="1800"/>
              <a:buChar char="•"/>
            </a:pPr>
            <a:r>
              <a:rPr b="1" lang="en-US" sz="1800">
                <a:latin typeface="Arial"/>
                <a:ea typeface="Arial"/>
                <a:cs typeface="Arial"/>
                <a:sym typeface="Arial"/>
              </a:rPr>
              <a:t>Resilient computing: </a:t>
            </a:r>
            <a:r>
              <a:rPr lang="en-US" sz="1800">
                <a:latin typeface="Arial"/>
                <a:ea typeface="Arial"/>
                <a:cs typeface="Arial"/>
                <a:sym typeface="Arial"/>
              </a:rPr>
              <a:t>Cloud computing services are typically designed with redundancy and fault tolerance in mind, which ensures high availability and reliability.</a:t>
            </a:r>
            <a:endParaRPr/>
          </a:p>
          <a:p>
            <a:pPr indent="-342900" lvl="0" marL="342900" rtl="0" algn="just">
              <a:lnSpc>
                <a:spcPct val="150000"/>
              </a:lnSpc>
              <a:spcBef>
                <a:spcPts val="360"/>
              </a:spcBef>
              <a:spcAft>
                <a:spcPts val="0"/>
              </a:spcAft>
              <a:buClr>
                <a:schemeClr val="dk1"/>
              </a:buClr>
              <a:buSzPts val="1800"/>
              <a:buChar char="•"/>
            </a:pPr>
            <a:r>
              <a:rPr b="1" lang="en-US" sz="1800">
                <a:latin typeface="Arial"/>
                <a:ea typeface="Arial"/>
                <a:cs typeface="Arial"/>
                <a:sym typeface="Arial"/>
              </a:rPr>
              <a:t>Flexible pricing models: </a:t>
            </a:r>
            <a:r>
              <a:rPr lang="en-US" sz="1800">
                <a:latin typeface="Arial"/>
                <a:ea typeface="Arial"/>
                <a:cs typeface="Arial"/>
                <a:sym typeface="Arial"/>
              </a:rPr>
              <a:t>Cloud providers offer a variety of pricing models, including pay-per-use, subscription-based, and spot pricing, allowing users to choose the option that best suits their needs.</a:t>
            </a:r>
            <a:endParaRPr/>
          </a:p>
          <a:p>
            <a:pPr indent="-342900" lvl="0" marL="342900" rtl="0" algn="just">
              <a:lnSpc>
                <a:spcPct val="150000"/>
              </a:lnSpc>
              <a:spcBef>
                <a:spcPts val="360"/>
              </a:spcBef>
              <a:spcAft>
                <a:spcPts val="0"/>
              </a:spcAft>
              <a:buClr>
                <a:schemeClr val="dk1"/>
              </a:buClr>
              <a:buSzPts val="1800"/>
              <a:buChar char="•"/>
            </a:pPr>
            <a:r>
              <a:rPr b="1" lang="en-US" sz="1800">
                <a:latin typeface="Arial"/>
                <a:ea typeface="Arial"/>
                <a:cs typeface="Arial"/>
                <a:sym typeface="Arial"/>
              </a:rPr>
              <a:t>Security:</a:t>
            </a:r>
            <a:r>
              <a:rPr lang="en-US" sz="1800">
                <a:latin typeface="Arial"/>
                <a:ea typeface="Arial"/>
                <a:cs typeface="Arial"/>
                <a:sym typeface="Arial"/>
              </a:rPr>
              <a:t> Cloud providers invest heavily in security measures to protect their users’ data and ensure the privacy of sensitive information.</a:t>
            </a:r>
            <a:endParaRPr/>
          </a:p>
          <a:p>
            <a:pPr indent="-342900" lvl="0" marL="342900" rtl="0" algn="just">
              <a:lnSpc>
                <a:spcPct val="150000"/>
              </a:lnSpc>
              <a:spcBef>
                <a:spcPts val="360"/>
              </a:spcBef>
              <a:spcAft>
                <a:spcPts val="0"/>
              </a:spcAft>
              <a:buClr>
                <a:schemeClr val="dk1"/>
              </a:buClr>
              <a:buSzPts val="1800"/>
              <a:buChar char="•"/>
            </a:pPr>
            <a:r>
              <a:rPr b="1" lang="en-US" sz="1800">
                <a:latin typeface="Arial"/>
                <a:ea typeface="Arial"/>
                <a:cs typeface="Arial"/>
                <a:sym typeface="Arial"/>
              </a:rPr>
              <a:t>Automation:</a:t>
            </a:r>
            <a:r>
              <a:rPr lang="en-US" sz="1800">
                <a:latin typeface="Arial"/>
                <a:ea typeface="Arial"/>
                <a:cs typeface="Arial"/>
                <a:sym typeface="Arial"/>
              </a:rPr>
              <a:t> Cloud computing services are often highly automated, allowing users to deploy and manage resources with minimal manual intervention.</a:t>
            </a:r>
            <a:endParaRPr/>
          </a:p>
          <a:p>
            <a:pPr indent="-342900" lvl="0" marL="342900" rtl="0" algn="just">
              <a:lnSpc>
                <a:spcPct val="150000"/>
              </a:lnSpc>
              <a:spcBef>
                <a:spcPts val="360"/>
              </a:spcBef>
              <a:spcAft>
                <a:spcPts val="0"/>
              </a:spcAft>
              <a:buClr>
                <a:schemeClr val="dk1"/>
              </a:buClr>
              <a:buSzPts val="1800"/>
              <a:buChar char="•"/>
            </a:pPr>
            <a:r>
              <a:rPr b="1" lang="en-US" sz="1800">
                <a:latin typeface="Arial"/>
                <a:ea typeface="Arial"/>
                <a:cs typeface="Arial"/>
                <a:sym typeface="Arial"/>
              </a:rPr>
              <a:t>Sustainability:</a:t>
            </a:r>
            <a:r>
              <a:rPr lang="en-US" sz="1800">
                <a:latin typeface="Arial"/>
                <a:ea typeface="Arial"/>
                <a:cs typeface="Arial"/>
                <a:sym typeface="Arial"/>
              </a:rPr>
              <a:t> Cloud providers are increasingly focused on sustainable practices, such as energy-efficient data centers and the use of renewable energy sources, to reduce their environmental impact.</a:t>
            </a:r>
            <a:endParaRPr/>
          </a:p>
          <a:p>
            <a:pPr indent="-228600" lvl="0" marL="342900" rtl="0" algn="just">
              <a:lnSpc>
                <a:spcPct val="150000"/>
              </a:lnSpc>
              <a:spcBef>
                <a:spcPts val="360"/>
              </a:spcBef>
              <a:spcAft>
                <a:spcPts val="0"/>
              </a:spcAft>
              <a:buClr>
                <a:schemeClr val="dk1"/>
              </a:buClr>
              <a:buSzPts val="1800"/>
              <a:buNone/>
            </a:pPr>
            <a:r>
              <a:t/>
            </a:r>
            <a:endParaRPr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
          <p:cNvSpPr txBox="1"/>
          <p:nvPr>
            <p:ph type="title"/>
          </p:nvPr>
        </p:nvSpPr>
        <p:spPr>
          <a:xfrm>
            <a:off x="1" y="2"/>
            <a:ext cx="10150674" cy="100603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i="1" lang="en-US"/>
              <a:t>           Need for Cloud Computing</a:t>
            </a:r>
            <a:endParaRPr/>
          </a:p>
        </p:txBody>
      </p:sp>
      <p:sp>
        <p:nvSpPr>
          <p:cNvPr id="106" name="Google Shape;106;p8"/>
          <p:cNvSpPr txBox="1"/>
          <p:nvPr>
            <p:ph idx="12" type="sldNum"/>
          </p:nvPr>
        </p:nvSpPr>
        <p:spPr>
          <a:xfrm>
            <a:off x="10270093" y="7629104"/>
            <a:ext cx="3343752" cy="43823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p8"/>
          <p:cNvSpPr txBox="1"/>
          <p:nvPr>
            <p:ph idx="1" type="body"/>
          </p:nvPr>
        </p:nvSpPr>
        <p:spPr>
          <a:xfrm>
            <a:off x="716522" y="4008445"/>
            <a:ext cx="65" cy="707813"/>
          </a:xfrm>
          <a:prstGeom prst="rect">
            <a:avLst/>
          </a:prstGeom>
          <a:solidFill>
            <a:srgbClr val="FFFFFF"/>
          </a:solidFill>
          <a:ln>
            <a:noFill/>
          </a:ln>
        </p:spPr>
        <p:txBody>
          <a:bodyPr anchorCtr="0" anchor="ctr" bIns="152350" lIns="0" spcFirstLastPara="1" rIns="0" wrap="square" tIns="76175">
            <a:spAutoFit/>
          </a:bodyPr>
          <a:lstStyle/>
          <a:p>
            <a:pPr indent="0" lvl="0" marL="0" marR="0" rtl="0" algn="l">
              <a:lnSpc>
                <a:spcPct val="100000"/>
              </a:lnSpc>
              <a:spcBef>
                <a:spcPts val="0"/>
              </a:spcBef>
              <a:spcAft>
                <a:spcPts val="0"/>
              </a:spcAft>
              <a:buClr>
                <a:srgbClr val="001D35"/>
              </a:buClr>
              <a:buSzPts val="1300"/>
              <a:buFont typeface="Arial"/>
              <a:buNone/>
            </a:pPr>
            <a:br>
              <a:rPr b="0" i="0" lang="en-US" sz="1300" u="none" cap="none" strike="noStrike">
                <a:solidFill>
                  <a:srgbClr val="001D35"/>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08" name="Google Shape;108;p8"/>
          <p:cNvSpPr txBox="1"/>
          <p:nvPr/>
        </p:nvSpPr>
        <p:spPr>
          <a:xfrm>
            <a:off x="612575" y="1065188"/>
            <a:ext cx="13105806" cy="544251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1. Cost Efficiency:</a:t>
            </a:r>
            <a:endParaRPr/>
          </a:p>
          <a:p>
            <a:pPr indent="0" lvl="0" marL="0" marR="0" rtl="0" algn="just">
              <a:lnSpc>
                <a:spcPct val="150000"/>
              </a:lnSpc>
              <a:spcBef>
                <a:spcPts val="0"/>
              </a:spcBef>
              <a:spcAft>
                <a:spcPts val="0"/>
              </a:spcAft>
              <a:buNone/>
            </a:pPr>
            <a:r>
              <a:rPr lang="en-US" sz="1800">
                <a:solidFill>
                  <a:schemeClr val="dk1"/>
                </a:solidFill>
                <a:latin typeface="Arial"/>
                <a:ea typeface="Arial"/>
                <a:cs typeface="Arial"/>
                <a:sym typeface="Arial"/>
              </a:rPr>
              <a:t>Cloud computing moves expenses from capital expenditure (buying and maintaining hardware) to operational expenditure (paying for what you use). </a:t>
            </a:r>
            <a:endParaRPr/>
          </a:p>
          <a:p>
            <a:pPr indent="0" lvl="0" marL="0" marR="0" rtl="0" algn="just">
              <a:lnSpc>
                <a:spcPct val="150000"/>
              </a:lnSpc>
              <a:spcBef>
                <a:spcPts val="0"/>
              </a:spcBef>
              <a:spcAft>
                <a:spcPts val="0"/>
              </a:spcAft>
              <a:buNone/>
            </a:pPr>
            <a:r>
              <a:rPr lang="en-US" sz="1800">
                <a:solidFill>
                  <a:schemeClr val="dk1"/>
                </a:solidFill>
                <a:latin typeface="Arial"/>
                <a:ea typeface="Arial"/>
                <a:cs typeface="Arial"/>
                <a:sym typeface="Arial"/>
              </a:rPr>
              <a:t>It eliminates the need to invest in expensive hardware, software, and IT personnel to manage on-premises infrastructure. </a:t>
            </a:r>
            <a:endParaRPr/>
          </a:p>
          <a:p>
            <a:pPr indent="0" lvl="0" marL="0" marR="0" rtl="0" algn="just">
              <a:lnSpc>
                <a:spcPct val="150000"/>
              </a:lnSpc>
              <a:spcBef>
                <a:spcPts val="0"/>
              </a:spcBef>
              <a:spcAft>
                <a:spcPts val="0"/>
              </a:spcAft>
              <a:buNone/>
            </a:pPr>
            <a:r>
              <a:rPr lang="en-US" sz="1800">
                <a:solidFill>
                  <a:schemeClr val="dk1"/>
                </a:solidFill>
                <a:latin typeface="Arial"/>
                <a:ea typeface="Arial"/>
                <a:cs typeface="Arial"/>
                <a:sym typeface="Arial"/>
              </a:rPr>
              <a:t>Businesses can scale resources up or down based on demand, optimizing costs and avoiding over-provisioning. </a:t>
            </a:r>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2. Scalability and Flexibility:</a:t>
            </a:r>
            <a:endParaRPr/>
          </a:p>
          <a:p>
            <a:pPr indent="0" lvl="0" marL="0" marR="0" rtl="0" algn="just">
              <a:lnSpc>
                <a:spcPct val="150000"/>
              </a:lnSpc>
              <a:spcBef>
                <a:spcPts val="0"/>
              </a:spcBef>
              <a:spcAft>
                <a:spcPts val="0"/>
              </a:spcAft>
              <a:buNone/>
            </a:pPr>
            <a:r>
              <a:rPr lang="en-US" sz="1800">
                <a:solidFill>
                  <a:schemeClr val="dk1"/>
                </a:solidFill>
                <a:latin typeface="Arial"/>
                <a:ea typeface="Arial"/>
                <a:cs typeface="Arial"/>
                <a:sym typeface="Arial"/>
              </a:rPr>
              <a:t>Cloud computing allows businesses to easily scale their resources up or down based on fluctuating demands. </a:t>
            </a:r>
            <a:endParaRPr/>
          </a:p>
          <a:p>
            <a:pPr indent="0" lvl="0" marL="0" marR="0" rtl="0" algn="just">
              <a:lnSpc>
                <a:spcPct val="150000"/>
              </a:lnSpc>
              <a:spcBef>
                <a:spcPts val="0"/>
              </a:spcBef>
              <a:spcAft>
                <a:spcPts val="0"/>
              </a:spcAft>
              <a:buNone/>
            </a:pPr>
            <a:r>
              <a:rPr lang="en-US" sz="1800">
                <a:solidFill>
                  <a:schemeClr val="dk1"/>
                </a:solidFill>
                <a:latin typeface="Arial"/>
                <a:ea typeface="Arial"/>
                <a:cs typeface="Arial"/>
                <a:sym typeface="Arial"/>
              </a:rPr>
              <a:t>This flexibility is crucial for handling seasonal spikes, unexpected growth, or new project deployments. </a:t>
            </a:r>
            <a:endParaRPr/>
          </a:p>
          <a:p>
            <a:pPr indent="0" lvl="0" marL="0" marR="0" rtl="0" algn="just">
              <a:lnSpc>
                <a:spcPct val="150000"/>
              </a:lnSpc>
              <a:spcBef>
                <a:spcPts val="0"/>
              </a:spcBef>
              <a:spcAft>
                <a:spcPts val="0"/>
              </a:spcAft>
              <a:buNone/>
            </a:pPr>
            <a:r>
              <a:rPr lang="en-US" sz="1800">
                <a:solidFill>
                  <a:schemeClr val="dk1"/>
                </a:solidFill>
                <a:latin typeface="Arial"/>
                <a:ea typeface="Arial"/>
                <a:cs typeface="Arial"/>
                <a:sym typeface="Arial"/>
              </a:rPr>
              <a:t>Organizations can quickly provision new resources as needed, without the delays associated with traditional IT infrastructure. </a:t>
            </a:r>
            <a:endParaRPr/>
          </a:p>
          <a:p>
            <a:pPr indent="0" lvl="0" marL="0" marR="0" rtl="0" algn="just">
              <a:lnSpc>
                <a:spcPct val="150000"/>
              </a:lnSpc>
              <a:spcBef>
                <a:spcPts val="0"/>
              </a:spcBef>
              <a:spcAft>
                <a:spcPts val="0"/>
              </a:spcAft>
              <a:buNone/>
            </a:pPr>
            <a:r>
              <a:rPr b="1" lang="en-US" sz="1800">
                <a:solidFill>
                  <a:schemeClr val="dk1"/>
                </a:solidFill>
                <a:latin typeface="Arial"/>
                <a:ea typeface="Arial"/>
                <a:cs typeface="Arial"/>
                <a:sym typeface="Arial"/>
              </a:rPr>
              <a:t>3. Enhanced Collaboration:</a:t>
            </a:r>
            <a:endParaRPr/>
          </a:p>
          <a:p>
            <a:pPr indent="0" lvl="0" marL="0" marR="0" rtl="0" algn="just">
              <a:lnSpc>
                <a:spcPct val="150000"/>
              </a:lnSpc>
              <a:spcBef>
                <a:spcPts val="0"/>
              </a:spcBef>
              <a:spcAft>
                <a:spcPts val="0"/>
              </a:spcAft>
              <a:buNone/>
            </a:pPr>
            <a:r>
              <a:rPr lang="en-US" sz="1800">
                <a:solidFill>
                  <a:schemeClr val="dk1"/>
                </a:solidFill>
                <a:latin typeface="Arial"/>
                <a:ea typeface="Arial"/>
                <a:cs typeface="Arial"/>
                <a:sym typeface="Arial"/>
              </a:rPr>
              <a:t>Cloud-based platforms facilitate seamless collaboration among teams, regardless of their location. </a:t>
            </a:r>
            <a:endParaRPr/>
          </a:p>
          <a:p>
            <a:pPr indent="0" lvl="0" marL="0" marR="0" rtl="0" algn="just">
              <a:lnSpc>
                <a:spcPct val="150000"/>
              </a:lnSpc>
              <a:spcBef>
                <a:spcPts val="0"/>
              </a:spcBef>
              <a:spcAft>
                <a:spcPts val="0"/>
              </a:spcAft>
              <a:buNone/>
            </a:pPr>
            <a:r>
              <a:rPr lang="en-US" sz="1800">
                <a:solidFill>
                  <a:schemeClr val="dk1"/>
                </a:solidFill>
                <a:latin typeface="Arial"/>
                <a:ea typeface="Arial"/>
                <a:cs typeface="Arial"/>
                <a:sym typeface="Arial"/>
              </a:rPr>
              <a:t>Shared access to documents, applications, and data enables teams to work together more efficiently. </a:t>
            </a:r>
            <a:endParaRPr/>
          </a:p>
          <a:p>
            <a:pPr indent="0" lvl="0" marL="0" marR="0" rtl="0" algn="just">
              <a:lnSpc>
                <a:spcPct val="150000"/>
              </a:lnSpc>
              <a:spcBef>
                <a:spcPts val="0"/>
              </a:spcBef>
              <a:spcAft>
                <a:spcPts val="0"/>
              </a:spcAft>
              <a:buNone/>
            </a:pPr>
            <a:r>
              <a:rPr lang="en-US" sz="1800">
                <a:solidFill>
                  <a:schemeClr val="dk1"/>
                </a:solidFill>
                <a:latin typeface="Arial"/>
                <a:ea typeface="Arial"/>
                <a:cs typeface="Arial"/>
                <a:sym typeface="Arial"/>
              </a:rPr>
              <a:t>This improved collaboration leads to faster decision-making and increased productivity.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type="title"/>
          </p:nvPr>
        </p:nvSpPr>
        <p:spPr>
          <a:xfrm>
            <a:off x="1" y="2"/>
            <a:ext cx="10150674" cy="100603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i="1" lang="en-US" sz="3200"/>
              <a:t>           Need for Cloud Computing</a:t>
            </a:r>
            <a:endParaRPr/>
          </a:p>
        </p:txBody>
      </p:sp>
      <p:sp>
        <p:nvSpPr>
          <p:cNvPr id="114" name="Google Shape;114;p9"/>
          <p:cNvSpPr txBox="1"/>
          <p:nvPr>
            <p:ph idx="12" type="sldNum"/>
          </p:nvPr>
        </p:nvSpPr>
        <p:spPr>
          <a:xfrm>
            <a:off x="10270093" y="7629104"/>
            <a:ext cx="3343752" cy="43823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 name="Google Shape;115;p9"/>
          <p:cNvSpPr txBox="1"/>
          <p:nvPr>
            <p:ph idx="1" type="body"/>
          </p:nvPr>
        </p:nvSpPr>
        <p:spPr>
          <a:xfrm>
            <a:off x="716521" y="1199984"/>
            <a:ext cx="12544660" cy="6324736"/>
          </a:xfrm>
          <a:prstGeom prst="rect">
            <a:avLst/>
          </a:prstGeom>
          <a:solidFill>
            <a:srgbClr val="FFFFFF"/>
          </a:solidFill>
          <a:ln>
            <a:noFill/>
          </a:ln>
        </p:spPr>
        <p:txBody>
          <a:bodyPr anchorCtr="0" anchor="ctr" bIns="152350" lIns="0" spcFirstLastPara="1" rIns="0" wrap="square" tIns="76175">
            <a:spAutoFit/>
          </a:bodyPr>
          <a:lstStyle/>
          <a:p>
            <a:pPr indent="0" lvl="0" marL="0" marR="0" rtl="0" algn="just">
              <a:lnSpc>
                <a:spcPct val="150000"/>
              </a:lnSpc>
              <a:spcBef>
                <a:spcPts val="0"/>
              </a:spcBef>
              <a:spcAft>
                <a:spcPts val="0"/>
              </a:spcAft>
              <a:buClr>
                <a:srgbClr val="001D35"/>
              </a:buClr>
              <a:buSzPts val="1800"/>
              <a:buFont typeface="Arial"/>
              <a:buNone/>
            </a:pPr>
            <a:r>
              <a:rPr b="1" i="0" lang="en-US" sz="1800" u="none" cap="none" strike="noStrike">
                <a:solidFill>
                  <a:srgbClr val="001D35"/>
                </a:solidFill>
                <a:latin typeface="Arial"/>
                <a:ea typeface="Arial"/>
                <a:cs typeface="Arial"/>
                <a:sym typeface="Arial"/>
              </a:rPr>
              <a:t>4. Faster Innovation:</a:t>
            </a:r>
            <a:endParaRPr b="1" i="0" sz="1800" u="none" cap="none" strike="noStrike">
              <a:solidFill>
                <a:schemeClr val="dk1"/>
              </a:solidFill>
              <a:latin typeface="Arial"/>
              <a:ea typeface="Arial"/>
              <a:cs typeface="Arial"/>
              <a:sym typeface="Arial"/>
            </a:endParaRPr>
          </a:p>
          <a:p>
            <a:pPr indent="-114300" lvl="0" marL="0" marR="0" rtl="0" algn="just">
              <a:lnSpc>
                <a:spcPct val="150000"/>
              </a:lnSpc>
              <a:spcBef>
                <a:spcPts val="0"/>
              </a:spcBef>
              <a:spcAft>
                <a:spcPts val="0"/>
              </a:spcAft>
              <a:buClr>
                <a:srgbClr val="001D35"/>
              </a:buClr>
              <a:buSzPts val="1800"/>
              <a:buFont typeface="Arial"/>
              <a:buChar char="•"/>
            </a:pPr>
            <a:r>
              <a:rPr b="0" i="0" lang="en-US" sz="1800" u="none" cap="none" strike="noStrike">
                <a:solidFill>
                  <a:srgbClr val="001D35"/>
                </a:solidFill>
                <a:latin typeface="Arial"/>
                <a:ea typeface="Arial"/>
                <a:cs typeface="Arial"/>
                <a:sym typeface="Arial"/>
              </a:rPr>
              <a:t>Cloud providers offer access to cutting-edge technologies like AI, machine learning, and big data analytics. </a:t>
            </a:r>
            <a:endParaRPr/>
          </a:p>
          <a:p>
            <a:pPr indent="-114300" lvl="0" marL="0" marR="0" rtl="0" algn="just">
              <a:lnSpc>
                <a:spcPct val="150000"/>
              </a:lnSpc>
              <a:spcBef>
                <a:spcPts val="0"/>
              </a:spcBef>
              <a:spcAft>
                <a:spcPts val="0"/>
              </a:spcAft>
              <a:buClr>
                <a:srgbClr val="001D35"/>
              </a:buClr>
              <a:buSzPts val="1800"/>
              <a:buFont typeface="Arial"/>
              <a:buChar char="•"/>
            </a:pPr>
            <a:r>
              <a:rPr b="0" i="0" lang="en-US" sz="1800" u="none" cap="none" strike="noStrike">
                <a:solidFill>
                  <a:srgbClr val="001D35"/>
                </a:solidFill>
                <a:latin typeface="Arial"/>
                <a:ea typeface="Arial"/>
                <a:cs typeface="Arial"/>
                <a:sym typeface="Arial"/>
              </a:rPr>
              <a:t>Businesses can leverage these tools to develop new products and services, improve customer experiences, and gain a competitive edge. </a:t>
            </a:r>
            <a:endParaRPr/>
          </a:p>
          <a:p>
            <a:pPr indent="-114300" lvl="0" marL="0" marR="0" rtl="0" algn="just">
              <a:lnSpc>
                <a:spcPct val="150000"/>
              </a:lnSpc>
              <a:spcBef>
                <a:spcPts val="0"/>
              </a:spcBef>
              <a:spcAft>
                <a:spcPts val="0"/>
              </a:spcAft>
              <a:buClr>
                <a:srgbClr val="001D35"/>
              </a:buClr>
              <a:buSzPts val="1800"/>
              <a:buFont typeface="Arial"/>
              <a:buChar char="•"/>
            </a:pPr>
            <a:r>
              <a:rPr b="0" i="0" lang="en-US" sz="1800" u="none" cap="none" strike="noStrike">
                <a:solidFill>
                  <a:srgbClr val="001D35"/>
                </a:solidFill>
                <a:latin typeface="Arial"/>
                <a:ea typeface="Arial"/>
                <a:cs typeface="Arial"/>
                <a:sym typeface="Arial"/>
              </a:rPr>
              <a:t>The cloud enables faster development cycles and quicker time to market for new solutions. </a:t>
            </a:r>
            <a:endParaRPr/>
          </a:p>
          <a:p>
            <a:pPr indent="0" lvl="0" marL="0" marR="0" rtl="0" algn="just">
              <a:lnSpc>
                <a:spcPct val="150000"/>
              </a:lnSpc>
              <a:spcBef>
                <a:spcPts val="0"/>
              </a:spcBef>
              <a:spcAft>
                <a:spcPts val="0"/>
              </a:spcAft>
              <a:buClr>
                <a:srgbClr val="001D35"/>
              </a:buClr>
              <a:buSzPts val="1800"/>
              <a:buFont typeface="Arial"/>
              <a:buNone/>
            </a:pPr>
            <a:r>
              <a:rPr b="1" i="0" lang="en-US" sz="1800" u="none" cap="none" strike="noStrike">
                <a:solidFill>
                  <a:srgbClr val="001D35"/>
                </a:solidFill>
                <a:latin typeface="Arial"/>
                <a:ea typeface="Arial"/>
                <a:cs typeface="Arial"/>
                <a:sym typeface="Arial"/>
              </a:rPr>
              <a:t>5. Business Continuity and Disaster Recovery:</a:t>
            </a:r>
            <a:endParaRPr b="1" i="0" sz="1800" u="none" cap="none" strike="noStrike">
              <a:solidFill>
                <a:schemeClr val="dk1"/>
              </a:solidFill>
              <a:latin typeface="Arial"/>
              <a:ea typeface="Arial"/>
              <a:cs typeface="Arial"/>
              <a:sym typeface="Arial"/>
            </a:endParaRPr>
          </a:p>
          <a:p>
            <a:pPr indent="-114300" lvl="0" marL="0" marR="0" rtl="0" algn="just">
              <a:lnSpc>
                <a:spcPct val="150000"/>
              </a:lnSpc>
              <a:spcBef>
                <a:spcPts val="0"/>
              </a:spcBef>
              <a:spcAft>
                <a:spcPts val="0"/>
              </a:spcAft>
              <a:buClr>
                <a:srgbClr val="001D35"/>
              </a:buClr>
              <a:buSzPts val="1800"/>
              <a:buFont typeface="Arial"/>
              <a:buChar char="•"/>
            </a:pPr>
            <a:r>
              <a:rPr b="0" i="0" lang="en-US" sz="1800" u="none" cap="none" strike="noStrike">
                <a:solidFill>
                  <a:srgbClr val="001D35"/>
                </a:solidFill>
                <a:latin typeface="Arial"/>
                <a:ea typeface="Arial"/>
                <a:cs typeface="Arial"/>
                <a:sym typeface="Arial"/>
              </a:rPr>
              <a:t>Cloud providers offer robust disaster recovery solutions, ensuring business continuity in the event of unexpected outages. </a:t>
            </a:r>
            <a:endParaRPr/>
          </a:p>
          <a:p>
            <a:pPr indent="-114300" lvl="0" marL="0" marR="0" rtl="0" algn="just">
              <a:lnSpc>
                <a:spcPct val="150000"/>
              </a:lnSpc>
              <a:spcBef>
                <a:spcPts val="0"/>
              </a:spcBef>
              <a:spcAft>
                <a:spcPts val="0"/>
              </a:spcAft>
              <a:buClr>
                <a:srgbClr val="001D35"/>
              </a:buClr>
              <a:buSzPts val="1800"/>
              <a:buFont typeface="Arial"/>
              <a:buChar char="•"/>
            </a:pPr>
            <a:r>
              <a:rPr b="0" i="0" lang="en-US" sz="1800" u="none" cap="none" strike="noStrike">
                <a:solidFill>
                  <a:srgbClr val="001D35"/>
                </a:solidFill>
                <a:latin typeface="Arial"/>
                <a:ea typeface="Arial"/>
                <a:cs typeface="Arial"/>
                <a:sym typeface="Arial"/>
              </a:rPr>
              <a:t>Data backups and redundancy mechanisms protect against data loss and minimize downtime. </a:t>
            </a:r>
            <a:endParaRPr/>
          </a:p>
          <a:p>
            <a:pPr indent="-114300" lvl="0" marL="0" marR="0" rtl="0" algn="just">
              <a:lnSpc>
                <a:spcPct val="150000"/>
              </a:lnSpc>
              <a:spcBef>
                <a:spcPts val="0"/>
              </a:spcBef>
              <a:spcAft>
                <a:spcPts val="0"/>
              </a:spcAft>
              <a:buClr>
                <a:srgbClr val="001D35"/>
              </a:buClr>
              <a:buSzPts val="1800"/>
              <a:buFont typeface="Arial"/>
              <a:buChar char="•"/>
            </a:pPr>
            <a:r>
              <a:rPr b="0" i="0" lang="en-US" sz="1800" u="none" cap="none" strike="noStrike">
                <a:solidFill>
                  <a:srgbClr val="001D35"/>
                </a:solidFill>
                <a:latin typeface="Arial"/>
                <a:ea typeface="Arial"/>
                <a:cs typeface="Arial"/>
                <a:sym typeface="Arial"/>
              </a:rPr>
              <a:t>This ensures that businesses can continue operating even during unforeseen circumstances. </a:t>
            </a:r>
            <a:endParaRPr/>
          </a:p>
          <a:p>
            <a:pPr indent="0" lvl="0" marL="0" marR="0" rtl="0" algn="just">
              <a:lnSpc>
                <a:spcPct val="150000"/>
              </a:lnSpc>
              <a:spcBef>
                <a:spcPts val="0"/>
              </a:spcBef>
              <a:spcAft>
                <a:spcPts val="0"/>
              </a:spcAft>
              <a:buClr>
                <a:srgbClr val="001D35"/>
              </a:buClr>
              <a:buSzPts val="1800"/>
              <a:buFont typeface="Arial"/>
              <a:buNone/>
            </a:pPr>
            <a:r>
              <a:rPr b="1" i="0" lang="en-US" sz="1800" u="none" cap="none" strike="noStrike">
                <a:solidFill>
                  <a:srgbClr val="001D35"/>
                </a:solidFill>
                <a:latin typeface="Arial"/>
                <a:ea typeface="Arial"/>
                <a:cs typeface="Arial"/>
                <a:sym typeface="Arial"/>
              </a:rPr>
              <a:t>6. Accessibility and Mobility:</a:t>
            </a:r>
            <a:endParaRPr b="1" i="0" sz="1800" u="none" cap="none" strike="noStrike">
              <a:solidFill>
                <a:schemeClr val="dk1"/>
              </a:solidFill>
              <a:latin typeface="Arial"/>
              <a:ea typeface="Arial"/>
              <a:cs typeface="Arial"/>
              <a:sym typeface="Arial"/>
            </a:endParaRPr>
          </a:p>
          <a:p>
            <a:pPr indent="-114300" lvl="0" marL="0" marR="0" rtl="0" algn="just">
              <a:lnSpc>
                <a:spcPct val="150000"/>
              </a:lnSpc>
              <a:spcBef>
                <a:spcPts val="0"/>
              </a:spcBef>
              <a:spcAft>
                <a:spcPts val="0"/>
              </a:spcAft>
              <a:buClr>
                <a:srgbClr val="001D35"/>
              </a:buClr>
              <a:buSzPts val="1800"/>
              <a:buFont typeface="Arial"/>
              <a:buChar char="•"/>
            </a:pPr>
            <a:r>
              <a:rPr b="0" i="0" lang="en-US" sz="1800" u="none" cap="none" strike="noStrike">
                <a:solidFill>
                  <a:srgbClr val="001D35"/>
                </a:solidFill>
                <a:latin typeface="Arial"/>
                <a:ea typeface="Arial"/>
                <a:cs typeface="Arial"/>
                <a:sym typeface="Arial"/>
              </a:rPr>
              <a:t>Cloud computing allows users to access their data and applications from anywhere with an internet connection. </a:t>
            </a:r>
            <a:endParaRPr/>
          </a:p>
          <a:p>
            <a:pPr indent="-114300" lvl="0" marL="0" marR="0" rtl="0" algn="just">
              <a:lnSpc>
                <a:spcPct val="150000"/>
              </a:lnSpc>
              <a:spcBef>
                <a:spcPts val="0"/>
              </a:spcBef>
              <a:spcAft>
                <a:spcPts val="0"/>
              </a:spcAft>
              <a:buClr>
                <a:srgbClr val="001D35"/>
              </a:buClr>
              <a:buSzPts val="1800"/>
              <a:buFont typeface="Arial"/>
              <a:buChar char="•"/>
            </a:pPr>
            <a:r>
              <a:rPr b="0" i="0" lang="en-US" sz="1800" u="none" cap="none" strike="noStrike">
                <a:solidFill>
                  <a:srgbClr val="001D35"/>
                </a:solidFill>
                <a:latin typeface="Arial"/>
                <a:ea typeface="Arial"/>
                <a:cs typeface="Arial"/>
                <a:sym typeface="Arial"/>
              </a:rPr>
              <a:t>This enables remote work and improves workforce flexibility, allowing employees to stay productive while working from different locations. </a:t>
            </a:r>
            <a:endParaRPr/>
          </a:p>
          <a:p>
            <a:pPr indent="-114300" lvl="0" marL="0" marR="0" rtl="0" algn="just">
              <a:lnSpc>
                <a:spcPct val="150000"/>
              </a:lnSpc>
              <a:spcBef>
                <a:spcPts val="0"/>
              </a:spcBef>
              <a:spcAft>
                <a:spcPts val="0"/>
              </a:spcAft>
              <a:buClr>
                <a:srgbClr val="001D35"/>
              </a:buClr>
              <a:buSzPts val="1800"/>
              <a:buFont typeface="Arial"/>
              <a:buChar char="•"/>
            </a:pPr>
            <a:r>
              <a:rPr b="0" i="0" lang="en-US" sz="1800" u="none" cap="none" strike="noStrike">
                <a:solidFill>
                  <a:srgbClr val="001D35"/>
                </a:solidFill>
                <a:latin typeface="Arial"/>
                <a:ea typeface="Arial"/>
                <a:cs typeface="Arial"/>
                <a:sym typeface="Arial"/>
              </a:rPr>
              <a:t>It also facilitates access to critical information for sales teams on the go and other mobile users. </a:t>
            </a:r>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