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74" r:id="rId3"/>
    <p:sldId id="257" r:id="rId4"/>
    <p:sldId id="275" r:id="rId5"/>
    <p:sldId id="258" r:id="rId6"/>
    <p:sldId id="276" r:id="rId7"/>
    <p:sldId id="259" r:id="rId8"/>
    <p:sldId id="277" r:id="rId9"/>
    <p:sldId id="260" r:id="rId10"/>
    <p:sldId id="278" r:id="rId11"/>
    <p:sldId id="265" r:id="rId12"/>
    <p:sldId id="283" r:id="rId13"/>
    <p:sldId id="266" r:id="rId14"/>
    <p:sldId id="293" r:id="rId15"/>
    <p:sldId id="267" r:id="rId16"/>
    <p:sldId id="294" r:id="rId17"/>
    <p:sldId id="268" r:id="rId18"/>
    <p:sldId id="295" r:id="rId19"/>
    <p:sldId id="269" r:id="rId20"/>
    <p:sldId id="296" r:id="rId21"/>
    <p:sldId id="270" r:id="rId22"/>
    <p:sldId id="297" r:id="rId23"/>
    <p:sldId id="271" r:id="rId24"/>
    <p:sldId id="298" r:id="rId25"/>
    <p:sldId id="272" r:id="rId26"/>
    <p:sldId id="299" r:id="rId27"/>
    <p:sldId id="273" r:id="rId28"/>
    <p:sldId id="300" r:id="rId29"/>
    <p:sldId id="292" r:id="rId30"/>
  </p:sldIdLst>
  <p:sldSz cx="12192000" cy="6858000"/>
  <p:notesSz cx="6858000" cy="9144000"/>
  <p:embeddedFontLst>
    <p:embeddedFont>
      <p:font typeface="Arial Black" panose="020B0A04020102020204" pitchFamily="34" charset="0"/>
      <p:regular r:id="rId32"/>
      <p:bold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h/PVBmHRSgAznO64LnR/+/3cmP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46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00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8679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>
          <a:extLst>
            <a:ext uri="{FF2B5EF4-FFF2-40B4-BE49-F238E27FC236}">
              <a16:creationId xmlns:a16="http://schemas.microsoft.com/office/drawing/2014/main" id="{5F0507E8-E85B-B327-9F59-8E794B27F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>
            <a:extLst>
              <a:ext uri="{FF2B5EF4-FFF2-40B4-BE49-F238E27FC236}">
                <a16:creationId xmlns:a16="http://schemas.microsoft.com/office/drawing/2014/main" id="{3ABE2506-5C83-7B13-252C-9CD585B432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>
            <a:extLst>
              <a:ext uri="{FF2B5EF4-FFF2-40B4-BE49-F238E27FC236}">
                <a16:creationId xmlns:a16="http://schemas.microsoft.com/office/drawing/2014/main" id="{C2EB8CE6-6FFF-36E6-452E-4BB6091D97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159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>
          <a:extLst>
            <a:ext uri="{FF2B5EF4-FFF2-40B4-BE49-F238E27FC236}">
              <a16:creationId xmlns:a16="http://schemas.microsoft.com/office/drawing/2014/main" id="{9EAF0B11-4BC2-C9BE-E6F5-0F6015A95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>
            <a:extLst>
              <a:ext uri="{FF2B5EF4-FFF2-40B4-BE49-F238E27FC236}">
                <a16:creationId xmlns:a16="http://schemas.microsoft.com/office/drawing/2014/main" id="{9871626A-FF74-106F-4AB8-2CFCB1DCE7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:notes">
            <a:extLst>
              <a:ext uri="{FF2B5EF4-FFF2-40B4-BE49-F238E27FC236}">
                <a16:creationId xmlns:a16="http://schemas.microsoft.com/office/drawing/2014/main" id="{C3FB71B5-196E-E6A0-41EF-B90A078E9C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0094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93C4C8B7-CD34-7692-9D09-83D3B96E8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>
            <a:extLst>
              <a:ext uri="{FF2B5EF4-FFF2-40B4-BE49-F238E27FC236}">
                <a16:creationId xmlns:a16="http://schemas.microsoft.com/office/drawing/2014/main" id="{A3A8F4E7-3F47-E01C-7A90-A0DD737E6B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3:notes">
            <a:extLst>
              <a:ext uri="{FF2B5EF4-FFF2-40B4-BE49-F238E27FC236}">
                <a16:creationId xmlns:a16="http://schemas.microsoft.com/office/drawing/2014/main" id="{7C718AE6-6E16-9D6E-4268-D24FE305F3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166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3739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>
          <a:extLst>
            <a:ext uri="{FF2B5EF4-FFF2-40B4-BE49-F238E27FC236}">
              <a16:creationId xmlns:a16="http://schemas.microsoft.com/office/drawing/2014/main" id="{5AD0A445-6581-7900-04CD-1BA2FFED7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>
            <a:extLst>
              <a:ext uri="{FF2B5EF4-FFF2-40B4-BE49-F238E27FC236}">
                <a16:creationId xmlns:a16="http://schemas.microsoft.com/office/drawing/2014/main" id="{3ACB4B20-4C5E-1ABD-F9C2-B4C32E6CF5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:notes">
            <a:extLst>
              <a:ext uri="{FF2B5EF4-FFF2-40B4-BE49-F238E27FC236}">
                <a16:creationId xmlns:a16="http://schemas.microsoft.com/office/drawing/2014/main" id="{4836C46E-6412-EE50-2AE7-E9D4B21E25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58995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E27F40BF-C9B7-5DDF-AF48-E55507127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>
            <a:extLst>
              <a:ext uri="{FF2B5EF4-FFF2-40B4-BE49-F238E27FC236}">
                <a16:creationId xmlns:a16="http://schemas.microsoft.com/office/drawing/2014/main" id="{D3EE50D4-F44A-0B45-C6D1-462CD22D8F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:notes">
            <a:extLst>
              <a:ext uri="{FF2B5EF4-FFF2-40B4-BE49-F238E27FC236}">
                <a16:creationId xmlns:a16="http://schemas.microsoft.com/office/drawing/2014/main" id="{0333C131-04AC-8D27-68D0-3FE62F9D1A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61320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>
          <a:extLst>
            <a:ext uri="{FF2B5EF4-FFF2-40B4-BE49-F238E27FC236}">
              <a16:creationId xmlns:a16="http://schemas.microsoft.com/office/drawing/2014/main" id="{744B86BD-7922-E64D-43AB-3BCFC47CE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>
            <a:extLst>
              <a:ext uri="{FF2B5EF4-FFF2-40B4-BE49-F238E27FC236}">
                <a16:creationId xmlns:a16="http://schemas.microsoft.com/office/drawing/2014/main" id="{11EA31CF-F2DB-C6C6-C4A2-3958224A00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6:notes">
            <a:extLst>
              <a:ext uri="{FF2B5EF4-FFF2-40B4-BE49-F238E27FC236}">
                <a16:creationId xmlns:a16="http://schemas.microsoft.com/office/drawing/2014/main" id="{C75670D0-01AE-F3F2-2E77-74C5B5A56A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43243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2FC024DB-22B0-884A-E9FE-A2D1C26E5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>
            <a:extLst>
              <a:ext uri="{FF2B5EF4-FFF2-40B4-BE49-F238E27FC236}">
                <a16:creationId xmlns:a16="http://schemas.microsoft.com/office/drawing/2014/main" id="{AC473F79-9D9F-270A-8FF2-56F58586B7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:notes">
            <a:extLst>
              <a:ext uri="{FF2B5EF4-FFF2-40B4-BE49-F238E27FC236}">
                <a16:creationId xmlns:a16="http://schemas.microsoft.com/office/drawing/2014/main" id="{C7F2A4E2-586B-FE53-A861-056238DB0C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64556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613DD1CC-0497-4B61-78BD-FD1A5C828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>
            <a:extLst>
              <a:ext uri="{FF2B5EF4-FFF2-40B4-BE49-F238E27FC236}">
                <a16:creationId xmlns:a16="http://schemas.microsoft.com/office/drawing/2014/main" id="{A69822D9-3E36-E78D-C8B7-99FEC66A90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:notes">
            <a:extLst>
              <a:ext uri="{FF2B5EF4-FFF2-40B4-BE49-F238E27FC236}">
                <a16:creationId xmlns:a16="http://schemas.microsoft.com/office/drawing/2014/main" id="{002508C0-F9D6-21B1-CA8D-E510F067DF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41663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9268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724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7848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9272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12BCC6-E8F3-D015-5FC4-4B6F56C0A5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dt" idx="10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ftr" idx="11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ldNum" idx="12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22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02" name="Google Shape;102;p1"/>
          <p:cNvSpPr txBox="1">
            <a:spLocks noGrp="1"/>
          </p:cNvSpPr>
          <p:nvPr>
            <p:ph type="body" idx="4294967295"/>
          </p:nvPr>
        </p:nvSpPr>
        <p:spPr>
          <a:xfrm>
            <a:off x="341644" y="552659"/>
            <a:ext cx="11764386" cy="6209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sz="26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sz="2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dirty="0"/>
              <a:t>Directions: Read the following information carefully and answer the questions given below: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600" b="1" dirty="0"/>
              <a:t>(</a:t>
            </a:r>
            <a:r>
              <a:rPr lang="en-US" sz="2600" b="1" dirty="0" err="1"/>
              <a:t>i</a:t>
            </a:r>
            <a:r>
              <a:rPr lang="en-US" sz="2600" b="1" dirty="0"/>
              <a:t>) A * B means A is the son of B. </a:t>
            </a:r>
            <a:endParaRPr sz="2600" b="1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600" b="1" dirty="0"/>
              <a:t>(ii) A % B means A is the sister of B. </a:t>
            </a:r>
            <a:endParaRPr sz="2600" b="1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600" b="1" dirty="0"/>
              <a:t>(iii) A $ B means A is the father of B. </a:t>
            </a:r>
            <a:endParaRPr sz="2600" b="1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600" b="1" dirty="0"/>
              <a:t>(iv) A @ B means A is the mother of B. </a:t>
            </a:r>
            <a:endParaRPr sz="2600" b="1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600" b="1" dirty="0"/>
              <a:t>(v) A # B means A is the daughter of B. </a:t>
            </a:r>
            <a:endParaRPr sz="2600" b="1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600" b="1" dirty="0"/>
              <a:t>(vi) A × B means A is the brother of B.</a:t>
            </a:r>
            <a:endParaRPr sz="2600" b="1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2600" b="1" dirty="0">
                <a:latin typeface="Arial Black" panose="020B0A04020102020204" pitchFamily="34" charset="0"/>
                <a:sym typeface="Arial Black"/>
              </a:rPr>
              <a:t>Q </a:t>
            </a:r>
            <a:r>
              <a:rPr lang="en-GB" sz="2600" b="1" dirty="0">
                <a:latin typeface="Arial Black" panose="020B0A04020102020204" pitchFamily="34" charset="0"/>
              </a:rPr>
              <a:t>1. </a:t>
            </a:r>
            <a:r>
              <a:rPr lang="en-GB" sz="2600" b="1" dirty="0"/>
              <a:t>How is P related to U in the given expression? </a:t>
            </a:r>
            <a:endParaRPr lang="en-GB"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2600" b="1" dirty="0"/>
              <a:t>P $ Q % R × S % T # U </a:t>
            </a:r>
            <a:endParaRPr lang="en-GB"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2600" b="1" dirty="0"/>
              <a:t>(a) Brother 	(b) Father 	(c) Cousin 	</a:t>
            </a:r>
            <a:r>
              <a:rPr lang="en-GB" sz="2600" b="1" dirty="0">
                <a:solidFill>
                  <a:schemeClr val="tx1"/>
                </a:solidFill>
              </a:rPr>
              <a:t>(d) Husband </a:t>
            </a:r>
            <a:r>
              <a:rPr lang="en-GB" sz="2600" b="1" dirty="0">
                <a:solidFill>
                  <a:srgbClr val="FF0000"/>
                </a:solidFill>
              </a:rPr>
              <a:t>		</a:t>
            </a:r>
            <a:r>
              <a:rPr lang="en-GB" sz="2600" b="1" dirty="0"/>
              <a:t>(e) None of these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4294967295"/>
          </p:nvPr>
        </p:nvSpPr>
        <p:spPr>
          <a:xfrm>
            <a:off x="204952" y="562709"/>
            <a:ext cx="11987048" cy="5853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dirty="0"/>
              <a:t>Directions: Read the following information carefully and answer the questions given below: </a:t>
            </a:r>
            <a:endParaRPr sz="24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400" b="1" dirty="0"/>
              <a:t>(</a:t>
            </a:r>
            <a:r>
              <a:rPr lang="en-US" sz="2400" b="1" dirty="0" err="1"/>
              <a:t>i</a:t>
            </a:r>
            <a:r>
              <a:rPr lang="en-US" sz="2400" b="1" dirty="0"/>
              <a:t>) A * B means A is the son of B. </a:t>
            </a:r>
            <a:endParaRPr sz="24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400" b="1" dirty="0"/>
              <a:t>(ii) A % B means A is the sister of B. </a:t>
            </a:r>
            <a:endParaRPr sz="24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400" b="1" dirty="0"/>
              <a:t>(iii) A $ B means A is the father of B. </a:t>
            </a:r>
            <a:endParaRPr sz="24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400" b="1" dirty="0"/>
              <a:t>(iv) A @ B means A is the mother of B. </a:t>
            </a:r>
            <a:endParaRPr sz="24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400" b="1" dirty="0"/>
              <a:t>(v) A # B means A is the daughter of B. </a:t>
            </a:r>
            <a:endParaRPr sz="24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400" b="1" dirty="0"/>
              <a:t>(vi) A × B means A is the brother of B.</a:t>
            </a:r>
            <a:endParaRPr sz="24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dirty="0">
                <a:latin typeface="Arial Black" panose="020B0A04020102020204" pitchFamily="34" charset="0"/>
                <a:sym typeface="Arial Black"/>
              </a:rPr>
              <a:t>Q 5</a:t>
            </a:r>
            <a:r>
              <a:rPr lang="en-US" sz="2600" b="1" dirty="0">
                <a:latin typeface="Arial Black" panose="020B0A04020102020204" pitchFamily="34" charset="0"/>
              </a:rPr>
              <a:t>. </a:t>
            </a:r>
            <a:r>
              <a:rPr lang="en-US" sz="2400" b="1" dirty="0"/>
              <a:t>How is P related to U in the given expression? </a:t>
            </a: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dirty="0"/>
              <a:t>P * Q % R # S $ T * U </a:t>
            </a:r>
            <a:endParaRPr sz="2400"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sz="2400" b="1" dirty="0"/>
              <a:t>Paternal Grandson 	</a:t>
            </a:r>
            <a:r>
              <a:rPr lang="en-US" sz="2400" b="1" dirty="0">
                <a:solidFill>
                  <a:srgbClr val="FF0000"/>
                </a:solidFill>
              </a:rPr>
              <a:t>(b) Maternal Grandson </a:t>
            </a:r>
            <a:r>
              <a:rPr lang="en-US" sz="2400" b="1" dirty="0"/>
              <a:t>	(c) Paternal Granddaughter </a:t>
            </a:r>
            <a:endParaRPr sz="2400"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dirty="0"/>
              <a:t>(d) Maternal Granddaughter 				e) None of these </a:t>
            </a:r>
            <a:endParaRPr sz="2400" b="1" dirty="0"/>
          </a:p>
        </p:txBody>
      </p:sp>
    </p:spTree>
    <p:extLst>
      <p:ext uri="{BB962C8B-B14F-4D97-AF65-F5344CB8AC3E}">
        <p14:creationId xmlns:p14="http://schemas.microsoft.com/office/powerpoint/2010/main" val="3768427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56" name="Google Shape;156;p10"/>
          <p:cNvSpPr txBox="1">
            <a:spLocks noGrp="1"/>
          </p:cNvSpPr>
          <p:nvPr>
            <p:ph type="body" idx="4294967295"/>
          </p:nvPr>
        </p:nvSpPr>
        <p:spPr>
          <a:xfrm>
            <a:off x="401934" y="592853"/>
            <a:ext cx="11536066" cy="582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sz="26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sz="2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dirty="0"/>
              <a:t>Directions: Read the following information carefully and answer the questions that follow: </a:t>
            </a:r>
            <a:endParaRPr sz="2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 dirty="0"/>
              <a:t>(</a:t>
            </a:r>
            <a:r>
              <a:rPr lang="en-US" sz="2600" b="1" dirty="0" err="1"/>
              <a:t>i</a:t>
            </a:r>
            <a:r>
              <a:rPr lang="en-US" sz="2600" b="1" dirty="0"/>
              <a:t>) 'A x B' means 'A is the wife of B’.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 dirty="0"/>
              <a:t>(ii) ‘A – B’ means ‘A is the father of B’.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 dirty="0"/>
              <a:t>(iii) ‘A ÷ B’ means ‘A is the son of B’.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 dirty="0"/>
              <a:t>(iv) ‘A + B’ means ‘A is the daughter of B’. 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dirty="0">
                <a:latin typeface="Arial Black" panose="020B0A04020102020204" pitchFamily="34" charset="0"/>
              </a:rPr>
              <a:t>Q 6. </a:t>
            </a:r>
            <a:r>
              <a:rPr lang="en-US" sz="2600" b="1" dirty="0"/>
              <a:t>Which of the following means T is the wife of P?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sz="2600" b="1" dirty="0"/>
              <a:t>P x S ÷ T 		(b) P ÷ S x T 		(c) P – S ÷ T 		(d) P + T ÷ S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dirty="0"/>
              <a:t>(e) None of these </a:t>
            </a:r>
            <a:endParaRPr sz="26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56" name="Google Shape;156;p10"/>
          <p:cNvSpPr txBox="1">
            <a:spLocks noGrp="1"/>
          </p:cNvSpPr>
          <p:nvPr>
            <p:ph type="body" idx="4294967295"/>
          </p:nvPr>
        </p:nvSpPr>
        <p:spPr>
          <a:xfrm>
            <a:off x="361741" y="562709"/>
            <a:ext cx="11576259" cy="5853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sz="26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sz="2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dirty="0"/>
              <a:t>Directions: Read the following information carefully and answer the questions that follow: </a:t>
            </a:r>
            <a:endParaRPr sz="2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 dirty="0"/>
              <a:t>(</a:t>
            </a:r>
            <a:r>
              <a:rPr lang="en-US" sz="2600" b="1" dirty="0" err="1"/>
              <a:t>i</a:t>
            </a:r>
            <a:r>
              <a:rPr lang="en-US" sz="2600" b="1" dirty="0"/>
              <a:t>) 'A x B' means 'A is the wife of B’.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 dirty="0"/>
              <a:t>(ii) ‘A – B’ means ‘A is the father of B’.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 dirty="0"/>
              <a:t>(iii) ‘A ÷ B’ means ‘A is the son of B’.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 dirty="0"/>
              <a:t>(iv) ‘A + B’ means ‘A is the daughter of B’. 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dirty="0">
                <a:latin typeface="Arial Black" panose="020B0A04020102020204" pitchFamily="34" charset="0"/>
              </a:rPr>
              <a:t>Q 6. </a:t>
            </a:r>
            <a:r>
              <a:rPr lang="en-US" sz="2600" b="1" dirty="0"/>
              <a:t>Which of the following means T is the wife of P?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sz="2600" b="1" dirty="0"/>
              <a:t>P x S ÷ T </a:t>
            </a:r>
            <a:r>
              <a:rPr lang="en-US" sz="2600" dirty="0"/>
              <a:t>		</a:t>
            </a:r>
            <a:r>
              <a:rPr lang="en-US" sz="2600" b="1" dirty="0"/>
              <a:t>(b) P ÷ S x T </a:t>
            </a:r>
            <a:r>
              <a:rPr lang="en-US" sz="2600" dirty="0"/>
              <a:t>		</a:t>
            </a:r>
            <a:r>
              <a:rPr lang="en-US" sz="2600" b="1" dirty="0">
                <a:solidFill>
                  <a:srgbClr val="FF0000"/>
                </a:solidFill>
              </a:rPr>
              <a:t>(c) P – S ÷ T </a:t>
            </a:r>
            <a:r>
              <a:rPr lang="en-US" sz="2600" dirty="0">
                <a:solidFill>
                  <a:srgbClr val="FF0000"/>
                </a:solidFill>
              </a:rPr>
              <a:t>		</a:t>
            </a:r>
            <a:r>
              <a:rPr lang="en-US" sz="2600" b="1" dirty="0"/>
              <a:t>(d) P + T ÷ S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dirty="0">
                <a:solidFill>
                  <a:schemeClr val="tx1"/>
                </a:solidFill>
              </a:rPr>
              <a:t>(e) None of these </a:t>
            </a:r>
            <a:endParaRPr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329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62" name="Google Shape;162;p11"/>
          <p:cNvSpPr txBox="1">
            <a:spLocks noGrp="1"/>
          </p:cNvSpPr>
          <p:nvPr>
            <p:ph type="body" idx="4294967295"/>
          </p:nvPr>
        </p:nvSpPr>
        <p:spPr>
          <a:xfrm>
            <a:off x="381836" y="582805"/>
            <a:ext cx="11556163" cy="5833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sz="26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sz="2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Directions: Read the following information carefully and answer the questions that follow: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</a:t>
            </a:r>
            <a:r>
              <a:rPr lang="en-US" sz="2600" b="1" dirty="0" err="1"/>
              <a:t>i</a:t>
            </a:r>
            <a:r>
              <a:rPr lang="en-US" sz="2600" b="1" dirty="0"/>
              <a:t>) 'A x B' means 'A is the wife of B’.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(ii) ‘A – B’ means ‘A is the father of B’.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(iii) ‘A ÷ B’ means ‘A is the son of B’.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(iv) ‘A + B’ means ‘A is the daughter of B’. </a:t>
            </a:r>
            <a:endParaRPr sz="2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6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>
                <a:latin typeface="Arial Black" panose="020B0A04020102020204" pitchFamily="34" charset="0"/>
                <a:sym typeface="Arial Black"/>
              </a:rPr>
              <a:t>Q </a:t>
            </a:r>
            <a:r>
              <a:rPr lang="en-US" sz="2600" b="1" dirty="0">
                <a:latin typeface="Arial Black" panose="020B0A04020102020204" pitchFamily="34" charset="0"/>
              </a:rPr>
              <a:t>7. </a:t>
            </a:r>
            <a:r>
              <a:rPr lang="en-US" sz="2600" b="1" dirty="0"/>
              <a:t>Which of the following means P is the maternal grandson of S? </a:t>
            </a:r>
            <a:endParaRPr sz="2600"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-US" sz="2600" b="1" dirty="0"/>
              <a:t>P + Q – S </a:t>
            </a:r>
            <a:r>
              <a:rPr lang="en-US" sz="2600" dirty="0"/>
              <a:t>		</a:t>
            </a:r>
            <a:r>
              <a:rPr lang="en-US" sz="2600" b="1" dirty="0"/>
              <a:t>(b) P ÷ Q x S </a:t>
            </a:r>
            <a:r>
              <a:rPr lang="en-US" sz="2600" dirty="0"/>
              <a:t>		</a:t>
            </a:r>
            <a:r>
              <a:rPr lang="en-US" sz="2600" b="1" dirty="0"/>
              <a:t>(c) P ÷ Q + S </a:t>
            </a:r>
            <a:r>
              <a:rPr lang="en-US" sz="2600" dirty="0"/>
              <a:t>		</a:t>
            </a:r>
            <a:r>
              <a:rPr lang="en-US" sz="2600" b="1" dirty="0"/>
              <a:t>(d) P x Q ÷ S </a:t>
            </a:r>
            <a:endParaRPr sz="2600"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(e) None of these</a:t>
            </a:r>
            <a:endParaRPr sz="26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>
          <a:extLst>
            <a:ext uri="{FF2B5EF4-FFF2-40B4-BE49-F238E27FC236}">
              <a16:creationId xmlns:a16="http://schemas.microsoft.com/office/drawing/2014/main" id="{450981B1-ED9F-B388-3C7B-A838A85D3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>
            <a:extLst>
              <a:ext uri="{FF2B5EF4-FFF2-40B4-BE49-F238E27FC236}">
                <a16:creationId xmlns:a16="http://schemas.microsoft.com/office/drawing/2014/main" id="{38289C3C-356D-61F4-CF87-B50470AE8F8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62" name="Google Shape;162;p11">
            <a:extLst>
              <a:ext uri="{FF2B5EF4-FFF2-40B4-BE49-F238E27FC236}">
                <a16:creationId xmlns:a16="http://schemas.microsoft.com/office/drawing/2014/main" id="{29A4D7FF-33D7-E710-99D8-9CB2D68559B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836" y="582805"/>
            <a:ext cx="11556163" cy="5833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sz="26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sz="2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Directions: Read the following information carefully and answer the questions that follow: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</a:t>
            </a:r>
            <a:r>
              <a:rPr lang="en-US" sz="2600" b="1" dirty="0" err="1"/>
              <a:t>i</a:t>
            </a:r>
            <a:r>
              <a:rPr lang="en-US" sz="2600" b="1" dirty="0"/>
              <a:t>) 'A x B' means 'A is the wife of B’.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(ii) ‘A – B’ means ‘A is the father of B’.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(iii) ‘A ÷ B’ means ‘A is the son of B’.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(iv) ‘A + B’ means ‘A is the daughter of B’. </a:t>
            </a:r>
            <a:endParaRPr sz="2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6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>
                <a:latin typeface="Arial Black" panose="020B0A04020102020204" pitchFamily="34" charset="0"/>
                <a:sym typeface="Arial Black"/>
              </a:rPr>
              <a:t>Q </a:t>
            </a:r>
            <a:r>
              <a:rPr lang="en-US" sz="2600" b="1" dirty="0">
                <a:latin typeface="Arial Black" panose="020B0A04020102020204" pitchFamily="34" charset="0"/>
              </a:rPr>
              <a:t>7. </a:t>
            </a:r>
            <a:r>
              <a:rPr lang="en-US" sz="2600" b="1" dirty="0"/>
              <a:t>Which of the following means P is the maternal grandson of S? </a:t>
            </a:r>
            <a:endParaRPr sz="2600"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-US" sz="2600" b="1" dirty="0"/>
              <a:t>P + Q – S </a:t>
            </a:r>
            <a:r>
              <a:rPr lang="en-US" sz="2600" dirty="0"/>
              <a:t>		</a:t>
            </a:r>
            <a:r>
              <a:rPr lang="en-US" sz="2600" b="1" dirty="0"/>
              <a:t>(b) P ÷ Q x S </a:t>
            </a:r>
            <a:r>
              <a:rPr lang="en-US" sz="2600" dirty="0"/>
              <a:t>		</a:t>
            </a:r>
            <a:r>
              <a:rPr lang="en-US" sz="2600" b="1" dirty="0">
                <a:solidFill>
                  <a:srgbClr val="FF0000"/>
                </a:solidFill>
              </a:rPr>
              <a:t>(c) P ÷ Q + S</a:t>
            </a:r>
            <a:r>
              <a:rPr lang="en-US" sz="2600" b="1" dirty="0"/>
              <a:t> </a:t>
            </a:r>
            <a:r>
              <a:rPr lang="en-US" sz="2600" dirty="0"/>
              <a:t>		</a:t>
            </a:r>
            <a:r>
              <a:rPr lang="en-US" sz="2600" b="1" dirty="0"/>
              <a:t>(d) P x Q ÷ S </a:t>
            </a:r>
            <a:endParaRPr sz="2600"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(e) None of these</a:t>
            </a:r>
            <a:endParaRPr sz="2600" b="1" dirty="0"/>
          </a:p>
        </p:txBody>
      </p:sp>
    </p:spTree>
    <p:extLst>
      <p:ext uri="{BB962C8B-B14F-4D97-AF65-F5344CB8AC3E}">
        <p14:creationId xmlns:p14="http://schemas.microsoft.com/office/powerpoint/2010/main" val="1853058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68" name="Google Shape;168;p12"/>
          <p:cNvSpPr txBox="1">
            <a:spLocks noGrp="1"/>
          </p:cNvSpPr>
          <p:nvPr>
            <p:ph type="body" idx="4294967295"/>
          </p:nvPr>
        </p:nvSpPr>
        <p:spPr>
          <a:xfrm>
            <a:off x="204952" y="572756"/>
            <a:ext cx="11733048" cy="6285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sz="26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sz="2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Directions: Read the following information carefully and answer the questions given below: </a:t>
            </a:r>
            <a:endParaRPr sz="2600"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</a:t>
            </a:r>
            <a:r>
              <a:rPr lang="en-US" sz="2600" b="1" dirty="0" err="1"/>
              <a:t>i</a:t>
            </a:r>
            <a:r>
              <a:rPr lang="en-US" sz="2600" b="1" dirty="0"/>
              <a:t>) A + B means B is the father of A. </a:t>
            </a:r>
            <a:endParaRPr sz="2600"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(ii) A – B means B is the mother of A. </a:t>
            </a:r>
            <a:endParaRPr sz="2600"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(iii) A x B means B is the brother of A. </a:t>
            </a:r>
            <a:endParaRPr sz="2600"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(iv) A ÷ B means B is the sister of A. </a:t>
            </a:r>
            <a:endParaRPr sz="2600"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(v) A @ B means B is the son of A. </a:t>
            </a:r>
            <a:endParaRPr sz="2600"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(vi) A # B means B is the daughter of A</a:t>
            </a:r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6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>
                <a:latin typeface="Arial Black" panose="020B0A04020102020204" pitchFamily="34" charset="0"/>
                <a:sym typeface="Arial Black"/>
              </a:rPr>
              <a:t>Q 8</a:t>
            </a:r>
            <a:r>
              <a:rPr lang="en-US" sz="2600" b="1" dirty="0">
                <a:latin typeface="Arial Black" panose="020B0A04020102020204" pitchFamily="34" charset="0"/>
              </a:rPr>
              <a:t>. </a:t>
            </a:r>
            <a:r>
              <a:rPr lang="en-US" sz="2600" b="1" dirty="0"/>
              <a:t>How is P related to U in the given expression?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U + T x S ÷ R x Q + P </a:t>
            </a:r>
            <a:endParaRPr sz="2600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-US" sz="2600" b="1" dirty="0"/>
              <a:t>Father 		(b) Paternal grandfather 		(c) Maternal grandfather </a:t>
            </a:r>
            <a:endParaRPr sz="2600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(d) Great-grandfather 					(e) None of these </a:t>
            </a:r>
            <a:endParaRPr sz="26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>
          <a:extLst>
            <a:ext uri="{FF2B5EF4-FFF2-40B4-BE49-F238E27FC236}">
              <a16:creationId xmlns:a16="http://schemas.microsoft.com/office/drawing/2014/main" id="{A9391493-CF83-2972-5B22-3D3F6C300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>
            <a:extLst>
              <a:ext uri="{FF2B5EF4-FFF2-40B4-BE49-F238E27FC236}">
                <a16:creationId xmlns:a16="http://schemas.microsoft.com/office/drawing/2014/main" id="{527C6C39-D99B-518C-BF42-BAE81EC0849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68" name="Google Shape;168;p12">
            <a:extLst>
              <a:ext uri="{FF2B5EF4-FFF2-40B4-BE49-F238E27FC236}">
                <a16:creationId xmlns:a16="http://schemas.microsoft.com/office/drawing/2014/main" id="{5F9DD758-1874-2783-D15A-50783643B3A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4952" y="572756"/>
            <a:ext cx="11733048" cy="6285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sz="26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sz="2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Directions: Read the following information carefully and answer the questions given below: </a:t>
            </a:r>
            <a:endParaRPr sz="2600"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</a:t>
            </a:r>
            <a:r>
              <a:rPr lang="en-US" sz="2600" b="1" dirty="0" err="1"/>
              <a:t>i</a:t>
            </a:r>
            <a:r>
              <a:rPr lang="en-US" sz="2600" b="1" dirty="0"/>
              <a:t>) A + B means B is the father of A. </a:t>
            </a:r>
            <a:endParaRPr sz="2600"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(ii) A – B means B is the mother of A. </a:t>
            </a:r>
            <a:endParaRPr sz="2600"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(iii) A x B means B is the brother of A. </a:t>
            </a:r>
            <a:endParaRPr sz="2600"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(iv) A ÷ B means B is the sister of A. </a:t>
            </a:r>
            <a:endParaRPr sz="2600"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(v) A @ B means B is the son of A. </a:t>
            </a:r>
            <a:endParaRPr sz="2600"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(vi) A # B means B is the daughter of A</a:t>
            </a:r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6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>
                <a:latin typeface="Arial Black" panose="020B0A04020102020204" pitchFamily="34" charset="0"/>
                <a:sym typeface="Arial Black"/>
              </a:rPr>
              <a:t>Q 8</a:t>
            </a:r>
            <a:r>
              <a:rPr lang="en-US" sz="2600" b="1" dirty="0">
                <a:latin typeface="Arial Black" panose="020B0A04020102020204" pitchFamily="34" charset="0"/>
              </a:rPr>
              <a:t>. </a:t>
            </a:r>
            <a:r>
              <a:rPr lang="en-US" sz="2600" b="1" dirty="0"/>
              <a:t>How is P related to U in the given expression?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U + T x S ÷ R x Q + P </a:t>
            </a:r>
            <a:endParaRPr sz="2600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-US" sz="2600" b="1" dirty="0"/>
              <a:t>Father 		</a:t>
            </a:r>
            <a:r>
              <a:rPr lang="en-US" sz="2600" b="1" dirty="0">
                <a:solidFill>
                  <a:srgbClr val="FF0000"/>
                </a:solidFill>
              </a:rPr>
              <a:t>(b) Paternal grandfather </a:t>
            </a:r>
            <a:r>
              <a:rPr lang="en-US" sz="2600" b="1" dirty="0"/>
              <a:t>		(c) Maternal grandfather </a:t>
            </a:r>
            <a:endParaRPr sz="2600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(d) Great-grandfather 					(e) None of these </a:t>
            </a:r>
            <a:endParaRPr sz="2600" b="1" dirty="0"/>
          </a:p>
        </p:txBody>
      </p:sp>
    </p:spTree>
    <p:extLst>
      <p:ext uri="{BB962C8B-B14F-4D97-AF65-F5344CB8AC3E}">
        <p14:creationId xmlns:p14="http://schemas.microsoft.com/office/powerpoint/2010/main" val="1855739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74" name="Google Shape;174;p13"/>
          <p:cNvSpPr txBox="1">
            <a:spLocks noGrp="1"/>
          </p:cNvSpPr>
          <p:nvPr>
            <p:ph type="body" idx="4294967295"/>
          </p:nvPr>
        </p:nvSpPr>
        <p:spPr>
          <a:xfrm>
            <a:off x="204952" y="582804"/>
            <a:ext cx="11733048" cy="6084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sz="26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sz="2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Directions: Read the following information carefully and answer the questions given below: </a:t>
            </a:r>
            <a:endParaRPr sz="2600"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</a:t>
            </a:r>
            <a:r>
              <a:rPr lang="en-US" sz="2600" b="1" dirty="0" err="1"/>
              <a:t>i</a:t>
            </a:r>
            <a:r>
              <a:rPr lang="en-US" sz="2600" b="1" dirty="0"/>
              <a:t>) A + B means B is the father of A. </a:t>
            </a:r>
            <a:endParaRPr sz="2600"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(ii) A – B means B is the mother of A. </a:t>
            </a:r>
            <a:endParaRPr sz="2600"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(iii) A x B means B is the brother of A. </a:t>
            </a:r>
            <a:endParaRPr sz="2600"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(iv) A ÷ B means B is the sister of A. </a:t>
            </a:r>
            <a:endParaRPr sz="2600"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(v) A @ B means B is the son of A. </a:t>
            </a:r>
            <a:endParaRPr sz="2600"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(vi) A # B means B is the daughter of A</a:t>
            </a:r>
            <a:endParaRPr sz="2600"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6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>
                <a:latin typeface="Arial Black" panose="020B0A04020102020204" pitchFamily="34" charset="0"/>
                <a:sym typeface="Arial Black"/>
              </a:rPr>
              <a:t>Q 9</a:t>
            </a:r>
            <a:r>
              <a:rPr lang="en-US" sz="2600" b="1" dirty="0">
                <a:latin typeface="Arial Black" panose="020B0A04020102020204" pitchFamily="34" charset="0"/>
              </a:rPr>
              <a:t>. </a:t>
            </a:r>
            <a:r>
              <a:rPr lang="en-US" sz="2600" b="1" dirty="0"/>
              <a:t>In which of the given expressions P is the brother of U? </a:t>
            </a:r>
            <a:endParaRPr sz="2600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-US" sz="2600" b="1" dirty="0"/>
              <a:t>U x T ÷ S – R + Q # P 			(b) U x T x S – R + Q x P </a:t>
            </a:r>
            <a:endParaRPr sz="2600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(c) U ÷ T – S + R + Q x P 			(d) U ÷ T – S # R + Q ÷ P </a:t>
            </a:r>
            <a:endParaRPr sz="2600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(e) U ÷ T – S # R + Q @ P </a:t>
            </a:r>
            <a:endParaRPr sz="26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B67FC4A2-96BA-7348-8436-C4AF1A752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>
            <a:extLst>
              <a:ext uri="{FF2B5EF4-FFF2-40B4-BE49-F238E27FC236}">
                <a16:creationId xmlns:a16="http://schemas.microsoft.com/office/drawing/2014/main" id="{94962432-C389-430A-68E5-F105A665168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74" name="Google Shape;174;p13">
            <a:extLst>
              <a:ext uri="{FF2B5EF4-FFF2-40B4-BE49-F238E27FC236}">
                <a16:creationId xmlns:a16="http://schemas.microsoft.com/office/drawing/2014/main" id="{456E93DB-ADB8-D5F5-90AE-7A1172A7D1A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4952" y="582804"/>
            <a:ext cx="11733048" cy="6084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sz="26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sz="2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Directions: Read the following information carefully and answer the questions given below: </a:t>
            </a:r>
            <a:endParaRPr sz="2600"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</a:t>
            </a:r>
            <a:r>
              <a:rPr lang="en-US" sz="2600" b="1" dirty="0" err="1"/>
              <a:t>i</a:t>
            </a:r>
            <a:r>
              <a:rPr lang="en-US" sz="2600" b="1" dirty="0"/>
              <a:t>) A + B means B is the father of A. </a:t>
            </a:r>
            <a:endParaRPr sz="2600"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(ii) A – B means B is the mother of A. </a:t>
            </a:r>
            <a:endParaRPr sz="2600"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(iii) A x B means B is the brother of A. </a:t>
            </a:r>
            <a:endParaRPr sz="2600"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(iv) A ÷ B means B is the sister of A. </a:t>
            </a:r>
            <a:endParaRPr sz="2600"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(v) A @ B means B is the son of A. </a:t>
            </a:r>
            <a:endParaRPr sz="2600"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(vi) A # B means B is the daughter of A</a:t>
            </a:r>
            <a:endParaRPr sz="2600"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6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>
                <a:latin typeface="Arial Black" panose="020B0A04020102020204" pitchFamily="34" charset="0"/>
                <a:sym typeface="Arial Black"/>
              </a:rPr>
              <a:t>Q 9</a:t>
            </a:r>
            <a:r>
              <a:rPr lang="en-US" sz="2600" b="1" dirty="0">
                <a:latin typeface="Arial Black" panose="020B0A04020102020204" pitchFamily="34" charset="0"/>
              </a:rPr>
              <a:t>. </a:t>
            </a:r>
            <a:r>
              <a:rPr lang="en-US" sz="2600" b="1" dirty="0"/>
              <a:t>In which of the given expressions P is the brother of U? </a:t>
            </a:r>
            <a:endParaRPr sz="2600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-US" sz="2600" b="1" dirty="0"/>
              <a:t>U x T ÷ S – R + Q # P 			(b) U x T x S – R + Q x P </a:t>
            </a:r>
            <a:endParaRPr sz="2600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(c) U ÷ T – S + R + Q x P 			(d) U ÷ T – S # R + Q ÷ P </a:t>
            </a:r>
            <a:endParaRPr sz="2600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>
                <a:solidFill>
                  <a:srgbClr val="FF0000"/>
                </a:solidFill>
              </a:rPr>
              <a:t>(e) U ÷ T – S # R + Q @ P </a:t>
            </a:r>
            <a:endParaRPr sz="2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90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4294967295"/>
          </p:nvPr>
        </p:nvSpPr>
        <p:spPr>
          <a:xfrm>
            <a:off x="254000" y="552659"/>
            <a:ext cx="11684000" cy="5863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sz="26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sz="2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Directions: Read the following information carefully and answer the questions given below: </a:t>
            </a:r>
            <a:endParaRPr sz="2600"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</a:t>
            </a:r>
            <a:r>
              <a:rPr lang="en-US" sz="2600" b="1" dirty="0" err="1"/>
              <a:t>i</a:t>
            </a:r>
            <a:r>
              <a:rPr lang="en-US" sz="2600" b="1" dirty="0"/>
              <a:t>) A + B means B is the father of A. </a:t>
            </a:r>
            <a:endParaRPr sz="2600"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(ii) A – B means B is the mother of A. </a:t>
            </a:r>
            <a:endParaRPr sz="2600"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(iii) A x B means B is the brother of A. </a:t>
            </a:r>
            <a:endParaRPr sz="2600"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(iv) A ÷ B means B is the sister of A. </a:t>
            </a:r>
            <a:endParaRPr sz="2600"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(v) A @ B means B is the son of A. </a:t>
            </a:r>
            <a:endParaRPr sz="2600"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(vi) A # B means B is the daughter of A</a:t>
            </a:r>
            <a:endParaRPr sz="2600"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6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>
                <a:latin typeface="Arial Black" panose="020B0A04020102020204" pitchFamily="34" charset="0"/>
                <a:sym typeface="Arial Black"/>
              </a:rPr>
              <a:t>Q 10</a:t>
            </a:r>
            <a:r>
              <a:rPr lang="en-US" sz="2600" b="1" dirty="0">
                <a:latin typeface="Arial Black" panose="020B0A04020102020204" pitchFamily="34" charset="0"/>
              </a:rPr>
              <a:t>. </a:t>
            </a:r>
            <a:r>
              <a:rPr lang="en-US" sz="2600" b="1" dirty="0"/>
              <a:t>In which of the given expressions P is the mother-in-law of U? </a:t>
            </a:r>
            <a:endParaRPr sz="2600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-US" sz="2600" b="1" dirty="0"/>
              <a:t>U @ T x S ÷ R – Q – P 			(b) U # T ÷ S x R – Q + P </a:t>
            </a:r>
            <a:endParaRPr sz="2600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(c) P @ Q x R ÷ S – T – U 			(d) P # Q ÷ R ÷ S – T + U </a:t>
            </a:r>
            <a:endParaRPr sz="2600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(e) U # T – S ÷ R  Q + P </a:t>
            </a:r>
            <a:endParaRPr sz="2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02" name="Google Shape;102;p1"/>
          <p:cNvSpPr txBox="1">
            <a:spLocks noGrp="1"/>
          </p:cNvSpPr>
          <p:nvPr>
            <p:ph type="body" idx="4294967295"/>
          </p:nvPr>
        </p:nvSpPr>
        <p:spPr>
          <a:xfrm>
            <a:off x="371788" y="572757"/>
            <a:ext cx="11820212" cy="584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sz="26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sz="2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600" b="1" dirty="0"/>
              <a:t>Directions: Read the following information carefully and answer the questions given below: </a:t>
            </a:r>
            <a:endParaRPr lang="en-GB"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2600" b="1" dirty="0"/>
              <a:t>(</a:t>
            </a:r>
            <a:r>
              <a:rPr lang="en-GB" sz="2600" b="1" dirty="0" err="1"/>
              <a:t>i</a:t>
            </a:r>
            <a:r>
              <a:rPr lang="en-GB" sz="2600" b="1" dirty="0"/>
              <a:t>) A * B means A is the son of B. 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2600" b="1" dirty="0"/>
              <a:t>(ii) A % B means A is the sister of B. 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2600" b="1" dirty="0"/>
              <a:t>(iii) A $ B means A is the father of B. 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2600" b="1" dirty="0"/>
              <a:t>(iv) A @ B means A is the mother of B. 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2600" b="1" dirty="0"/>
              <a:t>(v) A # B means A is the daughter of B. 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2600" b="1" dirty="0"/>
              <a:t>(vi) A × B means A is the brother of B.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600" b="1" dirty="0">
                <a:latin typeface="Arial Black" panose="020B0A04020102020204" pitchFamily="34" charset="0"/>
                <a:sym typeface="Arial Black"/>
              </a:rPr>
              <a:t>Q </a:t>
            </a:r>
            <a:r>
              <a:rPr lang="en-US" sz="2600" b="1" dirty="0">
                <a:latin typeface="Arial Black" panose="020B0A04020102020204" pitchFamily="34" charset="0"/>
              </a:rPr>
              <a:t>1. </a:t>
            </a:r>
            <a:r>
              <a:rPr lang="en-US" sz="2600" b="1" dirty="0"/>
              <a:t>How is P related to U in the given expression?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600" b="1" dirty="0"/>
              <a:t>P $ Q % R × S % T # U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600" b="1" dirty="0"/>
              <a:t>(a) Brother 	(b) Father 	(c) Cousin 	</a:t>
            </a:r>
            <a:r>
              <a:rPr lang="en-US" sz="2600" b="1" dirty="0">
                <a:solidFill>
                  <a:srgbClr val="FF0000"/>
                </a:solidFill>
              </a:rPr>
              <a:t>(d) Husband 		</a:t>
            </a:r>
            <a:r>
              <a:rPr lang="en-US" sz="2600" b="1" dirty="0"/>
              <a:t>(e) None of these</a:t>
            </a:r>
            <a:endParaRPr sz="2600" b="1" dirty="0"/>
          </a:p>
        </p:txBody>
      </p:sp>
    </p:spTree>
    <p:extLst>
      <p:ext uri="{BB962C8B-B14F-4D97-AF65-F5344CB8AC3E}">
        <p14:creationId xmlns:p14="http://schemas.microsoft.com/office/powerpoint/2010/main" val="2509466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>
          <a:extLst>
            <a:ext uri="{FF2B5EF4-FFF2-40B4-BE49-F238E27FC236}">
              <a16:creationId xmlns:a16="http://schemas.microsoft.com/office/drawing/2014/main" id="{0C56424E-8CD6-2198-CB2B-AFE9A1FCF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>
            <a:extLst>
              <a:ext uri="{FF2B5EF4-FFF2-40B4-BE49-F238E27FC236}">
                <a16:creationId xmlns:a16="http://schemas.microsoft.com/office/drawing/2014/main" id="{E9E78CC6-021A-EF97-6579-E02177EE0DD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80" name="Google Shape;180;p14">
            <a:extLst>
              <a:ext uri="{FF2B5EF4-FFF2-40B4-BE49-F238E27FC236}">
                <a16:creationId xmlns:a16="http://schemas.microsoft.com/office/drawing/2014/main" id="{291501EA-B38E-46C2-BE63-22977C2582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4000" y="552659"/>
            <a:ext cx="11684000" cy="5863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sz="26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sz="2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Directions: Read the following information carefully and answer the questions given below: </a:t>
            </a:r>
            <a:endParaRPr sz="2600"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</a:t>
            </a:r>
            <a:r>
              <a:rPr lang="en-US" sz="2600" b="1" dirty="0" err="1"/>
              <a:t>i</a:t>
            </a:r>
            <a:r>
              <a:rPr lang="en-US" sz="2600" b="1" dirty="0"/>
              <a:t>) A + B means B is the father of A. </a:t>
            </a:r>
            <a:endParaRPr sz="2600"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(ii) A – B means B is the mother of A. </a:t>
            </a:r>
            <a:endParaRPr sz="2600"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(iii) A x B means B is the brother of A. </a:t>
            </a:r>
            <a:endParaRPr sz="2600"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(iv) A ÷ B means B is the sister of A. </a:t>
            </a:r>
            <a:endParaRPr sz="2600"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(v) A @ B means B is the son of A. </a:t>
            </a:r>
            <a:endParaRPr sz="2600"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(vi) A # B means B is the daughter of A</a:t>
            </a:r>
            <a:endParaRPr sz="2600" dirty="0"/>
          </a:p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6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>
                <a:latin typeface="Arial Black" panose="020B0A04020102020204" pitchFamily="34" charset="0"/>
                <a:sym typeface="Arial Black"/>
              </a:rPr>
              <a:t>Q 10</a:t>
            </a:r>
            <a:r>
              <a:rPr lang="en-US" sz="2600" b="1" dirty="0">
                <a:latin typeface="Arial Black" panose="020B0A04020102020204" pitchFamily="34" charset="0"/>
              </a:rPr>
              <a:t>. </a:t>
            </a:r>
            <a:r>
              <a:rPr lang="en-US" sz="2600" b="1" dirty="0"/>
              <a:t>In which of the given expressions P is the mother-in-law of U? </a:t>
            </a:r>
            <a:endParaRPr sz="2600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-US" sz="2600" b="1" dirty="0">
                <a:solidFill>
                  <a:srgbClr val="FF0000"/>
                </a:solidFill>
              </a:rPr>
              <a:t>U @ T x S ÷ R – Q – P </a:t>
            </a:r>
            <a:r>
              <a:rPr lang="en-US" sz="2600" b="1" dirty="0"/>
              <a:t>			(b) U # T ÷ S x R – Q + P </a:t>
            </a:r>
            <a:endParaRPr sz="2600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(c) P @ Q x R ÷ S – T – U 			(d) P # Q ÷ R ÷ S – T + U </a:t>
            </a:r>
            <a:endParaRPr sz="2600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(e) U # T – S ÷ R  Q + P </a:t>
            </a:r>
            <a:endParaRPr sz="2600" b="1" dirty="0"/>
          </a:p>
        </p:txBody>
      </p:sp>
    </p:spTree>
    <p:extLst>
      <p:ext uri="{BB962C8B-B14F-4D97-AF65-F5344CB8AC3E}">
        <p14:creationId xmlns:p14="http://schemas.microsoft.com/office/powerpoint/2010/main" val="2065560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86" name="Google Shape;186;p15"/>
          <p:cNvSpPr txBox="1">
            <a:spLocks noGrp="1"/>
          </p:cNvSpPr>
          <p:nvPr>
            <p:ph type="body" idx="4294967295"/>
          </p:nvPr>
        </p:nvSpPr>
        <p:spPr>
          <a:xfrm>
            <a:off x="204952" y="572757"/>
            <a:ext cx="11733048" cy="584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sz="26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Directions: These questions are based on the following information: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© Q' means 'Q is the brother of P'.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# Q' means 'P is the daughter of Q'.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= Q' means 'Q is the sister of P'.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£ Q' means 'P is the son of Q'.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+ Q' means 'P is the father of Q'.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@ Q‘ means 'P is the mother of Q’. 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600" dirty="0"/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r>
              <a:rPr lang="en-US" sz="2600" b="1" dirty="0">
                <a:latin typeface="Arial Black" panose="020B0A04020102020204" pitchFamily="34" charset="0"/>
                <a:ea typeface="Arial Black"/>
                <a:cs typeface="Arial Black"/>
                <a:sym typeface="Arial Black"/>
              </a:rPr>
              <a:t>Q 11</a:t>
            </a:r>
            <a:r>
              <a:rPr lang="en-US" sz="2600" b="1" dirty="0">
                <a:latin typeface="Arial Black" panose="020B0A04020102020204" pitchFamily="34" charset="0"/>
              </a:rPr>
              <a:t>.</a:t>
            </a:r>
            <a:r>
              <a:rPr lang="en-US" sz="2600" b="1" dirty="0"/>
              <a:t> Which of the following indicates that 'C' is the paternal uncle of 'D'? </a:t>
            </a:r>
            <a:endParaRPr sz="2600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-US" sz="2600" b="1" dirty="0"/>
              <a:t>C £ V # N @ L © D </a:t>
            </a:r>
            <a:r>
              <a:rPr lang="en-US" sz="2600" dirty="0"/>
              <a:t>		</a:t>
            </a:r>
            <a:r>
              <a:rPr lang="en-US" sz="2600" b="1" dirty="0"/>
              <a:t>(b) C £ V£ L @ N © D </a:t>
            </a:r>
            <a:endParaRPr sz="2600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(c) D £ L £ N @ V © C </a:t>
            </a:r>
            <a:r>
              <a:rPr lang="en-US" sz="2600" dirty="0"/>
              <a:t>		</a:t>
            </a:r>
            <a:r>
              <a:rPr lang="en-US" sz="2600" b="1" dirty="0"/>
              <a:t>(d) D £ N # V @ L © C </a:t>
            </a:r>
            <a:endParaRPr sz="2600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(e) None of these</a:t>
            </a:r>
            <a:endParaRPr sz="26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>
          <a:extLst>
            <a:ext uri="{FF2B5EF4-FFF2-40B4-BE49-F238E27FC236}">
              <a16:creationId xmlns:a16="http://schemas.microsoft.com/office/drawing/2014/main" id="{A1520932-7E14-08AB-6C1C-DE17A27FD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>
            <a:extLst>
              <a:ext uri="{FF2B5EF4-FFF2-40B4-BE49-F238E27FC236}">
                <a16:creationId xmlns:a16="http://schemas.microsoft.com/office/drawing/2014/main" id="{002C1512-7643-9C14-63B9-404ACDF5486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86" name="Google Shape;186;p15">
            <a:extLst>
              <a:ext uri="{FF2B5EF4-FFF2-40B4-BE49-F238E27FC236}">
                <a16:creationId xmlns:a16="http://schemas.microsoft.com/office/drawing/2014/main" id="{42B595D7-93CC-0E7E-0868-AE55846257D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4952" y="572757"/>
            <a:ext cx="11733048" cy="584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sz="26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Directions: These questions are based on the following information: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© Q' means 'Q is the brother of P'.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# Q' means 'P is the daughter of Q'.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= Q' means 'Q is the sister of P'.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£ Q' means 'P is the son of Q'.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+ Q' means 'P is the father of Q'.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@ Q‘ means 'P is the mother of Q’. 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600" dirty="0"/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r>
              <a:rPr lang="en-US" sz="2600" b="1" dirty="0">
                <a:latin typeface="Arial Black" panose="020B0A04020102020204" pitchFamily="34" charset="0"/>
                <a:ea typeface="Arial Black"/>
                <a:cs typeface="Arial Black"/>
                <a:sym typeface="Arial Black"/>
              </a:rPr>
              <a:t>Q 11</a:t>
            </a:r>
            <a:r>
              <a:rPr lang="en-US" sz="2600" b="1" dirty="0">
                <a:latin typeface="Arial Black" panose="020B0A04020102020204" pitchFamily="34" charset="0"/>
              </a:rPr>
              <a:t>.</a:t>
            </a:r>
            <a:r>
              <a:rPr lang="en-US" sz="2600" b="1" dirty="0"/>
              <a:t> Which of the following indicates that 'C' is the paternal uncle of 'D'? </a:t>
            </a:r>
            <a:endParaRPr sz="2600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Both"/>
            </a:pPr>
            <a:r>
              <a:rPr lang="en-US" sz="2600" b="1" dirty="0"/>
              <a:t>C £ V # N @ L © D </a:t>
            </a:r>
            <a:r>
              <a:rPr lang="en-US" sz="2600" dirty="0"/>
              <a:t>		</a:t>
            </a:r>
            <a:r>
              <a:rPr lang="en-US" sz="2600" b="1" dirty="0"/>
              <a:t>(b) C £ V£ L @ N © D </a:t>
            </a:r>
            <a:endParaRPr sz="2600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>
                <a:solidFill>
                  <a:srgbClr val="FF0000"/>
                </a:solidFill>
              </a:rPr>
              <a:t>(c) D £ L £ N @ V © C </a:t>
            </a:r>
            <a:r>
              <a:rPr lang="en-US" sz="2600" dirty="0"/>
              <a:t>		</a:t>
            </a:r>
            <a:r>
              <a:rPr lang="en-US" sz="2600" b="1" dirty="0"/>
              <a:t>(d) D £ N # V @ L © C </a:t>
            </a:r>
            <a:endParaRPr sz="2600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(e) None of these</a:t>
            </a:r>
            <a:endParaRPr sz="2600" b="1" dirty="0"/>
          </a:p>
        </p:txBody>
      </p:sp>
    </p:spTree>
    <p:extLst>
      <p:ext uri="{BB962C8B-B14F-4D97-AF65-F5344CB8AC3E}">
        <p14:creationId xmlns:p14="http://schemas.microsoft.com/office/powerpoint/2010/main" val="1150509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2" name="Google Shape;192;p16"/>
          <p:cNvSpPr txBox="1">
            <a:spLocks noGrp="1"/>
          </p:cNvSpPr>
          <p:nvPr>
            <p:ph type="body" idx="4294967295"/>
          </p:nvPr>
        </p:nvSpPr>
        <p:spPr>
          <a:xfrm>
            <a:off x="254000" y="582805"/>
            <a:ext cx="11684000" cy="5833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sz="26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Directions: These questions are based on the following information: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© Q' means 'Q is the brother of P'.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# Q' means 'P is the daughter of Q'.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= Q' means 'Q is the sister of P'.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£ Q' means 'P is the son of Q'.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+ Q' means 'P is the father of Q'.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@ Q‘ means 'P is the mother of Q'.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6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>
                <a:latin typeface="Arial Black" panose="020B0A04020102020204" pitchFamily="34" charset="0"/>
                <a:ea typeface="Arial Black"/>
                <a:cs typeface="Arial Black"/>
                <a:sym typeface="Arial Black"/>
              </a:rPr>
              <a:t>Q 12</a:t>
            </a:r>
            <a:r>
              <a:rPr lang="en-US" sz="2600" b="1" dirty="0">
                <a:latin typeface="Arial Black" panose="020B0A04020102020204" pitchFamily="34" charset="0"/>
              </a:rPr>
              <a:t>. </a:t>
            </a:r>
            <a:r>
              <a:rPr lang="en-US" sz="2600" b="1" dirty="0"/>
              <a:t>Which of the following is a correct conclusion drawn from the expression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 'Q £ N @ S © M = P' ? </a:t>
            </a:r>
            <a:endParaRPr sz="2600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(a) S is the brother of P. </a:t>
            </a:r>
            <a:r>
              <a:rPr lang="en-US" sz="2600" dirty="0"/>
              <a:t>		</a:t>
            </a:r>
            <a:r>
              <a:rPr lang="en-US" sz="2600" b="1" dirty="0"/>
              <a:t>(b) N has two sons and two daughters. </a:t>
            </a:r>
            <a:endParaRPr sz="2600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(c) S is the sister of Q. </a:t>
            </a:r>
            <a:r>
              <a:rPr lang="en-US" sz="2600" dirty="0"/>
              <a:t>		</a:t>
            </a:r>
            <a:r>
              <a:rPr lang="en-US" sz="2600" b="1" dirty="0"/>
              <a:t>(d) P is the sister of Q. </a:t>
            </a:r>
            <a:endParaRPr sz="2600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(e) None of these </a:t>
            </a:r>
            <a:endParaRPr sz="26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>
          <a:extLst>
            <a:ext uri="{FF2B5EF4-FFF2-40B4-BE49-F238E27FC236}">
              <a16:creationId xmlns:a16="http://schemas.microsoft.com/office/drawing/2014/main" id="{7B5AA1E1-1C75-5D71-2796-6A75CC0B0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>
            <a:extLst>
              <a:ext uri="{FF2B5EF4-FFF2-40B4-BE49-F238E27FC236}">
                <a16:creationId xmlns:a16="http://schemas.microsoft.com/office/drawing/2014/main" id="{1D0260C7-0587-4AE8-91BE-70F7E8035BD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2" name="Google Shape;192;p16">
            <a:extLst>
              <a:ext uri="{FF2B5EF4-FFF2-40B4-BE49-F238E27FC236}">
                <a16:creationId xmlns:a16="http://schemas.microsoft.com/office/drawing/2014/main" id="{FCFDA4A1-0023-AEDE-8B4F-1C0813AC2EF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4000" y="582805"/>
            <a:ext cx="11684000" cy="5833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sz="26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Directions: These questions are based on the following information: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© Q' means 'Q is the brother of P'.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# Q' means 'P is the daughter of Q'.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= Q' means 'Q is the sister of P'.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£ Q' means 'P is the son of Q'.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+ Q' means 'P is the father of Q'.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@ Q‘ means 'P is the mother of Q'.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6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>
                <a:latin typeface="Arial Black" panose="020B0A04020102020204" pitchFamily="34" charset="0"/>
                <a:sym typeface="Arial Black"/>
              </a:rPr>
              <a:t>Q 12</a:t>
            </a:r>
            <a:r>
              <a:rPr lang="en-US" sz="2600" b="1" dirty="0">
                <a:latin typeface="Arial Black" panose="020B0A04020102020204" pitchFamily="34" charset="0"/>
              </a:rPr>
              <a:t>. </a:t>
            </a:r>
            <a:r>
              <a:rPr lang="en-US" sz="2600" b="1" dirty="0"/>
              <a:t>Which of the following is a correct conclusion drawn from the expression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 'Q £ N @ S © M = P' ? </a:t>
            </a:r>
            <a:endParaRPr sz="2600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(a) S is the brother of P. </a:t>
            </a:r>
            <a:r>
              <a:rPr lang="en-US" sz="2600" dirty="0"/>
              <a:t>		</a:t>
            </a:r>
            <a:r>
              <a:rPr lang="en-US" sz="2600" b="1" dirty="0"/>
              <a:t>(b) N has two sons and two daughters. </a:t>
            </a:r>
            <a:endParaRPr sz="2600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(c) S is the sister of Q. </a:t>
            </a:r>
            <a:r>
              <a:rPr lang="en-US" sz="2600" dirty="0"/>
              <a:t>		</a:t>
            </a:r>
            <a:r>
              <a:rPr lang="en-US" sz="2600" b="1" dirty="0">
                <a:solidFill>
                  <a:srgbClr val="FF0000"/>
                </a:solidFill>
              </a:rPr>
              <a:t>(d) P is the sister of Q. </a:t>
            </a:r>
            <a:endParaRPr sz="2600" dirty="0"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(e) None of these </a:t>
            </a:r>
            <a:endParaRPr sz="2600" b="1" dirty="0"/>
          </a:p>
        </p:txBody>
      </p:sp>
    </p:spTree>
    <p:extLst>
      <p:ext uri="{BB962C8B-B14F-4D97-AF65-F5344CB8AC3E}">
        <p14:creationId xmlns:p14="http://schemas.microsoft.com/office/powerpoint/2010/main" val="54206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8" name="Google Shape;198;p17"/>
          <p:cNvSpPr txBox="1">
            <a:spLocks noGrp="1"/>
          </p:cNvSpPr>
          <p:nvPr>
            <p:ph type="body" idx="4294967295"/>
          </p:nvPr>
        </p:nvSpPr>
        <p:spPr>
          <a:xfrm>
            <a:off x="204952" y="572757"/>
            <a:ext cx="11733048" cy="584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sz="26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Directions: These questions are based on the following information: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© Q' means 'Q is the brother of P'.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# Q' means 'P is the daughter of Q'.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= Q' means 'Q is the sister of P'.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£ Q' means 'P is the son of Q'.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+ Q' means 'P is the father of Q'.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@ Q‘ means 'P is the mother of Q'.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6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>
                <a:latin typeface="Arial Black" panose="020B0A04020102020204" pitchFamily="34" charset="0"/>
                <a:sym typeface="Arial Black"/>
              </a:rPr>
              <a:t>Q 13</a:t>
            </a:r>
            <a:r>
              <a:rPr lang="en-US" sz="2600" b="1" dirty="0">
                <a:latin typeface="Arial Black" panose="020B0A04020102020204" pitchFamily="34" charset="0"/>
              </a:rPr>
              <a:t>. </a:t>
            </a:r>
            <a:r>
              <a:rPr lang="en-US" sz="2600" b="1" dirty="0"/>
              <a:t>Which of the following is the correct conclusion drawn from the expression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'L = M # N © P + Q' ? </a:t>
            </a:r>
            <a:endParaRPr sz="2600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(a) Q is the grandson of M.</a:t>
            </a:r>
            <a:r>
              <a:rPr lang="en-US" sz="2600" dirty="0"/>
              <a:t>		</a:t>
            </a:r>
            <a:r>
              <a:rPr lang="en-US" sz="2600" b="1" dirty="0"/>
              <a:t>(b) L is the uncle of N. </a:t>
            </a:r>
            <a:endParaRPr sz="2600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(c) N is the uncle of Q. </a:t>
            </a:r>
            <a:r>
              <a:rPr lang="en-US" sz="2600" dirty="0"/>
              <a:t>			</a:t>
            </a:r>
            <a:r>
              <a:rPr lang="en-US" sz="2600" b="1" dirty="0"/>
              <a:t>(d) Q is the niece of N. </a:t>
            </a:r>
            <a:endParaRPr sz="2600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(e) None of these </a:t>
            </a:r>
            <a:endParaRPr sz="26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>
          <a:extLst>
            <a:ext uri="{FF2B5EF4-FFF2-40B4-BE49-F238E27FC236}">
              <a16:creationId xmlns:a16="http://schemas.microsoft.com/office/drawing/2014/main" id="{6FA08333-CD81-0CE1-6C74-609F4B984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>
            <a:extLst>
              <a:ext uri="{FF2B5EF4-FFF2-40B4-BE49-F238E27FC236}">
                <a16:creationId xmlns:a16="http://schemas.microsoft.com/office/drawing/2014/main" id="{6B9DADA2-7F29-2636-1D12-8AB651EB3DF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8" name="Google Shape;198;p17">
            <a:extLst>
              <a:ext uri="{FF2B5EF4-FFF2-40B4-BE49-F238E27FC236}">
                <a16:creationId xmlns:a16="http://schemas.microsoft.com/office/drawing/2014/main" id="{3E5D360D-FA71-E1DD-2C9B-94A9CAD2CF9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4952" y="572757"/>
            <a:ext cx="11733048" cy="584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sz="26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Directions: These questions are based on the following information: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© Q' means 'Q is the brother of P'.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# Q' means 'P is the daughter of Q'.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= Q' means 'Q is the sister of P'.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£ Q' means 'P is the son of Q'.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+ Q' means 'P is the father of Q'.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@ Q‘ means 'P is the mother of Q'.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6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>
                <a:latin typeface="Arial Black" panose="020B0A04020102020204" pitchFamily="34" charset="0"/>
                <a:sym typeface="Arial Black"/>
              </a:rPr>
              <a:t>Q 13</a:t>
            </a:r>
            <a:r>
              <a:rPr lang="en-US" sz="2600" b="1" dirty="0">
                <a:latin typeface="Arial Black" panose="020B0A04020102020204" pitchFamily="34" charset="0"/>
              </a:rPr>
              <a:t>. </a:t>
            </a:r>
            <a:r>
              <a:rPr lang="en-US" sz="2600" b="1" dirty="0"/>
              <a:t>Which of the following is the correct conclusion drawn from the expression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'L = M # N © P + Q' ? </a:t>
            </a:r>
            <a:endParaRPr sz="2600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(a) Q is the grandson of M.</a:t>
            </a:r>
            <a:r>
              <a:rPr lang="en-US" sz="2600" dirty="0"/>
              <a:t>		</a:t>
            </a:r>
            <a:r>
              <a:rPr lang="en-US" sz="2600" b="1" dirty="0"/>
              <a:t>(b) L is the uncle of N. </a:t>
            </a:r>
            <a:endParaRPr sz="2600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(c) N is the uncle of Q. </a:t>
            </a:r>
            <a:r>
              <a:rPr lang="en-US" sz="2600" dirty="0"/>
              <a:t>			</a:t>
            </a:r>
            <a:r>
              <a:rPr lang="en-US" sz="2600" b="1" dirty="0"/>
              <a:t>(d) Q is the niece of N. </a:t>
            </a:r>
            <a:endParaRPr sz="2600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>
                <a:solidFill>
                  <a:srgbClr val="FF0000"/>
                </a:solidFill>
              </a:rPr>
              <a:t>(e) None of these </a:t>
            </a:r>
            <a:endParaRPr sz="2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05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04" name="Google Shape;204;p18"/>
          <p:cNvSpPr txBox="1">
            <a:spLocks noGrp="1"/>
          </p:cNvSpPr>
          <p:nvPr>
            <p:ph type="body" idx="4294967295"/>
          </p:nvPr>
        </p:nvSpPr>
        <p:spPr>
          <a:xfrm>
            <a:off x="204952" y="562709"/>
            <a:ext cx="11733048" cy="5853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sz="26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Directions: These questions are based on the following information: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© Q' means 'Q is the brother of P'.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# Q' means 'P is the daughter of Q'.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= Q' means 'Q is the sister of P'.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£ Q' means 'P is the son of Q'.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+ Q' means 'P is the father of Q'.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@ Q‘ means 'P is the mother of Q'.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6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>
                <a:latin typeface="Arial Black" panose="020B0A04020102020204" pitchFamily="34" charset="0"/>
                <a:sym typeface="Arial Black"/>
              </a:rPr>
              <a:t>Q 14</a:t>
            </a:r>
            <a:r>
              <a:rPr lang="en-US" sz="2600" b="1" dirty="0">
                <a:latin typeface="Arial Black" panose="020B0A04020102020204" pitchFamily="34" charset="0"/>
              </a:rPr>
              <a:t>. </a:t>
            </a:r>
            <a:r>
              <a:rPr lang="en-US" sz="2600" b="1" dirty="0"/>
              <a:t>What does the expression P @ R = S © T £ V mean? </a:t>
            </a:r>
            <a:endParaRPr sz="2600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(a) V is the husband of P. </a:t>
            </a:r>
            <a:r>
              <a:rPr lang="en-US" sz="2600" dirty="0"/>
              <a:t>			</a:t>
            </a:r>
            <a:r>
              <a:rPr lang="en-US" sz="2600" b="1" dirty="0"/>
              <a:t>(b) R is the son of V. </a:t>
            </a:r>
            <a:endParaRPr sz="2600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(c) R is the daughter of V. </a:t>
            </a:r>
            <a:r>
              <a:rPr lang="en-US" sz="2600" dirty="0"/>
              <a:t>			</a:t>
            </a:r>
            <a:r>
              <a:rPr lang="en-US" sz="2600" b="1" dirty="0"/>
              <a:t>(d) V is the wife of P. </a:t>
            </a:r>
            <a:endParaRPr sz="2600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(e) None of these </a:t>
            </a:r>
            <a:endParaRPr sz="26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8EAC127F-28BF-7A7D-DB0A-6853D2627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>
            <a:extLst>
              <a:ext uri="{FF2B5EF4-FFF2-40B4-BE49-F238E27FC236}">
                <a16:creationId xmlns:a16="http://schemas.microsoft.com/office/drawing/2014/main" id="{CC6DD4C1-6FB1-C652-DAD8-E16DB138A1B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04" name="Google Shape;204;p18">
            <a:extLst>
              <a:ext uri="{FF2B5EF4-FFF2-40B4-BE49-F238E27FC236}">
                <a16:creationId xmlns:a16="http://schemas.microsoft.com/office/drawing/2014/main" id="{8717C6DD-4181-112F-6134-48F61B711C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4952" y="562709"/>
            <a:ext cx="11733048" cy="5853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0000"/>
              <a:buNone/>
            </a:pPr>
            <a:r>
              <a:rPr lang="en-US" sz="26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Directions: These questions are based on the following information: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© Q' means 'Q is the brother of P'.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# Q' means 'P is the daughter of Q'.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= Q' means 'Q is the sister of P'.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£ Q' means 'P is the son of Q'.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+ Q' means 'P is the father of Q'.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'P @ Q‘ means 'P is the mother of Q'. </a:t>
            </a:r>
            <a:endParaRPr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6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>
                <a:latin typeface="Arial Black" panose="020B0A04020102020204" pitchFamily="34" charset="0"/>
                <a:sym typeface="Arial Black"/>
              </a:rPr>
              <a:t>Q 14</a:t>
            </a:r>
            <a:r>
              <a:rPr lang="en-US" sz="2600" b="1" dirty="0">
                <a:latin typeface="Arial Black" panose="020B0A04020102020204" pitchFamily="34" charset="0"/>
              </a:rPr>
              <a:t>. </a:t>
            </a:r>
            <a:r>
              <a:rPr lang="en-US" sz="2600" b="1" dirty="0"/>
              <a:t>What does the expression P @ R = S © T £ V mean? </a:t>
            </a:r>
            <a:endParaRPr sz="2600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>
                <a:solidFill>
                  <a:srgbClr val="FF0000"/>
                </a:solidFill>
              </a:rPr>
              <a:t>(a) V is the husband of P. </a:t>
            </a:r>
            <a:r>
              <a:rPr lang="en-US" sz="2600" dirty="0"/>
              <a:t>			</a:t>
            </a:r>
            <a:r>
              <a:rPr lang="en-US" sz="2600" b="1" dirty="0"/>
              <a:t>(b) R is the son of V. </a:t>
            </a:r>
            <a:endParaRPr sz="2600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(c) R is the daughter of V. </a:t>
            </a:r>
            <a:r>
              <a:rPr lang="en-US" sz="2600" dirty="0"/>
              <a:t>			</a:t>
            </a:r>
            <a:r>
              <a:rPr lang="en-US" sz="2600" b="1" dirty="0"/>
              <a:t>(d) V is the wife of P. </a:t>
            </a:r>
            <a:endParaRPr sz="2600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 dirty="0"/>
              <a:t>(e) None of these </a:t>
            </a:r>
            <a:endParaRPr sz="2600" b="1" dirty="0"/>
          </a:p>
        </p:txBody>
      </p:sp>
    </p:spTree>
    <p:extLst>
      <p:ext uri="{BB962C8B-B14F-4D97-AF65-F5344CB8AC3E}">
        <p14:creationId xmlns:p14="http://schemas.microsoft.com/office/powerpoint/2010/main" val="2618345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9D032-2515-74BB-023F-70112384DE0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591848" y="1870870"/>
            <a:ext cx="7749357" cy="2505114"/>
          </a:xfrm>
        </p:spPr>
        <p:txBody>
          <a:bodyPr>
            <a:normAutofit/>
          </a:bodyPr>
          <a:lstStyle/>
          <a:p>
            <a:pPr marL="76200" indent="0">
              <a:buNone/>
            </a:pPr>
            <a:r>
              <a:rPr lang="en-IN" sz="9600" b="1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8398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4294967295"/>
          </p:nvPr>
        </p:nvSpPr>
        <p:spPr>
          <a:xfrm>
            <a:off x="204952" y="572757"/>
            <a:ext cx="11987048" cy="584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sz="26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sz="2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dirty="0"/>
              <a:t>Directions: Read the following information carefully and answer the questions given below: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dirty="0"/>
              <a:t>(</a:t>
            </a:r>
            <a:r>
              <a:rPr lang="en-US" sz="2600" b="1" dirty="0" err="1"/>
              <a:t>i</a:t>
            </a:r>
            <a:r>
              <a:rPr lang="en-US" sz="2600" b="1" dirty="0"/>
              <a:t>) A * B means A is the son of B.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 dirty="0"/>
              <a:t>(ii) A % B means A is the sister of B.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 dirty="0"/>
              <a:t>(iii) A $ B means A is the father of B.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 dirty="0"/>
              <a:t>(iv) A @ B means A is the mother of B.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 dirty="0"/>
              <a:t>(v) A # B means A is the daughter of B.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 dirty="0"/>
              <a:t>(vi) A × B means A is the brother of B.</a:t>
            </a:r>
            <a:endParaRPr sz="26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dirty="0">
                <a:latin typeface="Arial Black" panose="020B0A04020102020204" pitchFamily="34" charset="0"/>
                <a:sym typeface="Arial Black"/>
              </a:rPr>
              <a:t>Q </a:t>
            </a:r>
            <a:r>
              <a:rPr lang="en-US" sz="2600" b="1" dirty="0">
                <a:latin typeface="Arial Black" panose="020B0A04020102020204" pitchFamily="34" charset="0"/>
              </a:rPr>
              <a:t>2. </a:t>
            </a:r>
            <a:r>
              <a:rPr lang="en-US" sz="2600" b="1" dirty="0"/>
              <a:t>How is P related to U in the given expression? </a:t>
            </a:r>
            <a:endParaRPr sz="2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dirty="0"/>
              <a:t>P # Q @ R * S $ T % U </a:t>
            </a:r>
            <a:endParaRPr sz="2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dirty="0"/>
              <a:t>(a) Brother 	(b) Sister 	(c) Cousin 	(d) Brother or Sister 	(e) None of these </a:t>
            </a:r>
            <a:endParaRPr sz="2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4294967295"/>
          </p:nvPr>
        </p:nvSpPr>
        <p:spPr>
          <a:xfrm>
            <a:off x="204952" y="572757"/>
            <a:ext cx="11987048" cy="584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sz="26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sz="2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dirty="0"/>
              <a:t>Directions: Read the following information carefully and answer the questions given below: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dirty="0"/>
              <a:t>(</a:t>
            </a:r>
            <a:r>
              <a:rPr lang="en-US" sz="2600" b="1" dirty="0" err="1"/>
              <a:t>i</a:t>
            </a:r>
            <a:r>
              <a:rPr lang="en-US" sz="2600" b="1" dirty="0"/>
              <a:t>) A * B means A is the son of B.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 dirty="0"/>
              <a:t>(ii) A % B means A is the sister of B.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 dirty="0"/>
              <a:t>(iii) A $ B means A is the father of B.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 dirty="0"/>
              <a:t>(iv) A @ B means A is the mother of B.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 dirty="0"/>
              <a:t>(v) A # B means A is the daughter of B.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 dirty="0"/>
              <a:t>(vi) A × B means A is the brother of B.</a:t>
            </a:r>
            <a:endParaRPr sz="26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dirty="0">
                <a:latin typeface="Arial Black" panose="020B0A04020102020204" pitchFamily="34" charset="0"/>
                <a:sym typeface="Arial Black"/>
              </a:rPr>
              <a:t>Q </a:t>
            </a:r>
            <a:r>
              <a:rPr lang="en-US" sz="2600" b="1" dirty="0">
                <a:latin typeface="Arial Black" panose="020B0A04020102020204" pitchFamily="34" charset="0"/>
              </a:rPr>
              <a:t>2. </a:t>
            </a:r>
            <a:r>
              <a:rPr lang="en-US" sz="2600" b="1" dirty="0"/>
              <a:t>How is P related to U in the given expression? </a:t>
            </a:r>
            <a:endParaRPr sz="2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dirty="0"/>
              <a:t>P # Q @ R * S $ T % U </a:t>
            </a:r>
            <a:endParaRPr sz="2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dirty="0"/>
              <a:t>(a) Brother 	</a:t>
            </a:r>
            <a:r>
              <a:rPr lang="en-US" sz="2600" b="1" dirty="0">
                <a:solidFill>
                  <a:srgbClr val="FF0000"/>
                </a:solidFill>
              </a:rPr>
              <a:t>(b) Sister </a:t>
            </a:r>
            <a:r>
              <a:rPr lang="en-US" sz="2600" b="1" dirty="0"/>
              <a:t>	(c) Cousin 	(d) Brother or Sister 	(e) None of these </a:t>
            </a:r>
            <a:endParaRPr sz="2600" b="1" dirty="0"/>
          </a:p>
        </p:txBody>
      </p:sp>
    </p:spTree>
    <p:extLst>
      <p:ext uri="{BB962C8B-B14F-4D97-AF65-F5344CB8AC3E}">
        <p14:creationId xmlns:p14="http://schemas.microsoft.com/office/powerpoint/2010/main" val="88731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4294967295"/>
          </p:nvPr>
        </p:nvSpPr>
        <p:spPr>
          <a:xfrm>
            <a:off x="254000" y="572757"/>
            <a:ext cx="11938000" cy="584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sz="26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sz="2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dirty="0"/>
              <a:t>Directions: Read the following information carefully and answer the questions given below: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 dirty="0"/>
              <a:t>(</a:t>
            </a:r>
            <a:r>
              <a:rPr lang="en-US" sz="2600" b="1" dirty="0" err="1"/>
              <a:t>i</a:t>
            </a:r>
            <a:r>
              <a:rPr lang="en-US" sz="2600" b="1" dirty="0"/>
              <a:t>) A * B means A is the son of B.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 dirty="0"/>
              <a:t>(ii) A % B means A is the sister of B.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 dirty="0"/>
              <a:t>(iii) A $ B means A is the father of B.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 dirty="0"/>
              <a:t>(iv) A @ B means A is the mother of B.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 dirty="0"/>
              <a:t>(v) A # B means A is the daughter of B.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 dirty="0"/>
              <a:t>(vi) A × B means A is the brother of B.</a:t>
            </a:r>
            <a:endParaRPr sz="26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dirty="0">
                <a:latin typeface="Arial Black" panose="020B0A04020102020204" pitchFamily="34" charset="0"/>
                <a:sym typeface="Arial Black"/>
              </a:rPr>
              <a:t>Q 3</a:t>
            </a:r>
            <a:r>
              <a:rPr lang="en-US" sz="2600" b="1" dirty="0">
                <a:latin typeface="Arial Black" panose="020B0A04020102020204" pitchFamily="34" charset="0"/>
              </a:rPr>
              <a:t>. </a:t>
            </a:r>
            <a:r>
              <a:rPr lang="en-US" sz="2600" b="1" dirty="0"/>
              <a:t>How is P related to U in the given expression? </a:t>
            </a:r>
            <a:endParaRPr sz="2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dirty="0"/>
              <a:t>P $ Q × R % S * T # U </a:t>
            </a:r>
            <a:endParaRPr sz="2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dirty="0"/>
              <a:t>(a) Son      (b) Son-in-law 	     (c) Brother 	(d) Father-in-law 	  (e) None of these </a:t>
            </a:r>
            <a:endParaRPr sz="26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4294967295"/>
          </p:nvPr>
        </p:nvSpPr>
        <p:spPr>
          <a:xfrm>
            <a:off x="254000" y="582805"/>
            <a:ext cx="11938000" cy="5833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sz="26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sz="2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dirty="0"/>
              <a:t>Directions: Read the following information carefully and answer the questions given below: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 dirty="0"/>
              <a:t>(</a:t>
            </a:r>
            <a:r>
              <a:rPr lang="en-US" sz="2600" b="1" dirty="0" err="1"/>
              <a:t>i</a:t>
            </a:r>
            <a:r>
              <a:rPr lang="en-US" sz="2600" b="1" dirty="0"/>
              <a:t>) A * B means A is the son of B.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 dirty="0"/>
              <a:t>(ii) A % B means A is the sister of B.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 dirty="0"/>
              <a:t>(iii) A $ B means A is the father of B.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 dirty="0"/>
              <a:t>(iv) A @ B means A is the mother of B.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 dirty="0"/>
              <a:t>(v) A # B means A is the daughter of B.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 dirty="0"/>
              <a:t>(vi) A × B means A is the brother of B.</a:t>
            </a:r>
            <a:endParaRPr sz="26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dirty="0">
                <a:latin typeface="Arial Black" panose="020B0A04020102020204" pitchFamily="34" charset="0"/>
                <a:sym typeface="Arial Black"/>
              </a:rPr>
              <a:t>Q 3</a:t>
            </a:r>
            <a:r>
              <a:rPr lang="en-US" sz="2600" b="1" dirty="0">
                <a:latin typeface="Arial Black" panose="020B0A04020102020204" pitchFamily="34" charset="0"/>
              </a:rPr>
              <a:t>. </a:t>
            </a:r>
            <a:r>
              <a:rPr lang="en-US" sz="2600" b="1" dirty="0"/>
              <a:t>How is P related to U in the given expression? </a:t>
            </a:r>
            <a:endParaRPr sz="2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dirty="0"/>
              <a:t>P $ Q × R % S * T # U </a:t>
            </a:r>
            <a:endParaRPr sz="2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dirty="0"/>
              <a:t>(a) Son      </a:t>
            </a:r>
            <a:r>
              <a:rPr lang="en-US" sz="2600" b="1" dirty="0">
                <a:solidFill>
                  <a:srgbClr val="FF0000"/>
                </a:solidFill>
              </a:rPr>
              <a:t>(b) Son-in-law </a:t>
            </a:r>
            <a:r>
              <a:rPr lang="en-US" sz="2600" b="1" dirty="0"/>
              <a:t>	     (c) Brother 	(d) Father-in-law 	  (e) None of these </a:t>
            </a:r>
            <a:endParaRPr sz="2600" b="1" dirty="0"/>
          </a:p>
        </p:txBody>
      </p:sp>
    </p:spTree>
    <p:extLst>
      <p:ext uri="{BB962C8B-B14F-4D97-AF65-F5344CB8AC3E}">
        <p14:creationId xmlns:p14="http://schemas.microsoft.com/office/powerpoint/2010/main" val="465038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20" name="Google Shape;120;p4"/>
          <p:cNvSpPr txBox="1">
            <a:spLocks noGrp="1"/>
          </p:cNvSpPr>
          <p:nvPr>
            <p:ph type="body" idx="4294967295"/>
          </p:nvPr>
        </p:nvSpPr>
        <p:spPr>
          <a:xfrm>
            <a:off x="204952" y="572757"/>
            <a:ext cx="11987048" cy="584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sz="26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sz="2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dirty="0"/>
              <a:t>Directions: Read the following information carefully and answer the questions given below: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 dirty="0"/>
              <a:t>(</a:t>
            </a:r>
            <a:r>
              <a:rPr lang="en-US" sz="2600" b="1" dirty="0" err="1"/>
              <a:t>i</a:t>
            </a:r>
            <a:r>
              <a:rPr lang="en-US" sz="2600" b="1" dirty="0"/>
              <a:t>) A * B means A is the son of B.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 dirty="0"/>
              <a:t>(ii) A % B means A is the sister of B.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 dirty="0"/>
              <a:t>(iii) A $ B means A is the father of B.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 dirty="0"/>
              <a:t>(iv) A @ B means A is the mother of B.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 dirty="0"/>
              <a:t>(v) A # B means A is the daughter of B.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 dirty="0"/>
              <a:t>(vi) A × B means A is the brother of B.</a:t>
            </a:r>
            <a:endParaRPr sz="26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dirty="0">
                <a:latin typeface="Arial Black" panose="020B0A04020102020204" pitchFamily="34" charset="0"/>
                <a:sym typeface="Arial Black"/>
              </a:rPr>
              <a:t>Q 4</a:t>
            </a:r>
            <a:r>
              <a:rPr lang="en-US" sz="2600" b="1" dirty="0">
                <a:latin typeface="Arial Black" panose="020B0A04020102020204" pitchFamily="34" charset="0"/>
              </a:rPr>
              <a:t>. </a:t>
            </a:r>
            <a:r>
              <a:rPr lang="en-US" sz="2600" b="1" dirty="0"/>
              <a:t>How is P related to U in the given expression? </a:t>
            </a:r>
            <a:endParaRPr sz="2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dirty="0"/>
              <a:t>P * Q # R @ S $ T % U </a:t>
            </a:r>
            <a:endParaRPr sz="2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dirty="0"/>
              <a:t>(a) Brother 		(b) Sister 		(c) Father 		(d) Uncle 	  (e) Cousin </a:t>
            </a:r>
            <a:endParaRPr sz="2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20" name="Google Shape;120;p4"/>
          <p:cNvSpPr txBox="1">
            <a:spLocks noGrp="1"/>
          </p:cNvSpPr>
          <p:nvPr>
            <p:ph type="body" idx="4294967295"/>
          </p:nvPr>
        </p:nvSpPr>
        <p:spPr>
          <a:xfrm>
            <a:off x="204952" y="572757"/>
            <a:ext cx="11987048" cy="5843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sz="26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sz="2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dirty="0"/>
              <a:t>Directions: Read the following information carefully and answer the questions given below: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 dirty="0"/>
              <a:t>(</a:t>
            </a:r>
            <a:r>
              <a:rPr lang="en-US" sz="2600" b="1" dirty="0" err="1"/>
              <a:t>i</a:t>
            </a:r>
            <a:r>
              <a:rPr lang="en-US" sz="2600" b="1" dirty="0"/>
              <a:t>) A * B means A is the son of B.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 dirty="0"/>
              <a:t>(ii) A % B means A is the sister of B.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 dirty="0"/>
              <a:t>(iii) A $ B means A is the father of B.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 dirty="0"/>
              <a:t>(iv) A @ B means A is the mother of B.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 dirty="0"/>
              <a:t>(v) A # B means A is the daughter of B. </a:t>
            </a:r>
            <a:endParaRPr sz="2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 dirty="0"/>
              <a:t>(vi) A × B means A is the brother of B.</a:t>
            </a:r>
            <a:endParaRPr sz="26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dirty="0">
                <a:latin typeface="Arial Black" panose="020B0A04020102020204" pitchFamily="34" charset="0"/>
                <a:sym typeface="Arial Black"/>
              </a:rPr>
              <a:t>Q 4</a:t>
            </a:r>
            <a:r>
              <a:rPr lang="en-US" sz="2600" b="1" dirty="0">
                <a:latin typeface="Arial Black" panose="020B0A04020102020204" pitchFamily="34" charset="0"/>
              </a:rPr>
              <a:t>. </a:t>
            </a:r>
            <a:r>
              <a:rPr lang="en-US" sz="2600" b="1" dirty="0"/>
              <a:t>How is P related to U in the given expression? </a:t>
            </a:r>
            <a:endParaRPr sz="2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dirty="0"/>
              <a:t>P * Q # R @ S $ T % U </a:t>
            </a:r>
            <a:endParaRPr sz="2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dirty="0"/>
              <a:t>(a) Brother 		(b) Sister 		(c) Father 		(d) Uncle 	  </a:t>
            </a:r>
            <a:r>
              <a:rPr lang="en-US" sz="2600" b="1" dirty="0">
                <a:solidFill>
                  <a:srgbClr val="FF0000"/>
                </a:solidFill>
              </a:rPr>
              <a:t>(e) Cousin </a:t>
            </a:r>
            <a:endParaRPr sz="2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88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4294967295"/>
          </p:nvPr>
        </p:nvSpPr>
        <p:spPr>
          <a:xfrm>
            <a:off x="204952" y="572756"/>
            <a:ext cx="11987048" cy="6285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CODED RELATION</a:t>
            </a: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dirty="0"/>
              <a:t>Directions: Read the following information carefully and answer the questions given below: </a:t>
            </a:r>
            <a:endParaRPr sz="24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400" b="1" dirty="0"/>
              <a:t>(</a:t>
            </a:r>
            <a:r>
              <a:rPr lang="en-US" sz="2400" b="1" dirty="0" err="1"/>
              <a:t>i</a:t>
            </a:r>
            <a:r>
              <a:rPr lang="en-US" sz="2400" b="1" dirty="0"/>
              <a:t>) A * B means A is the son of B. </a:t>
            </a:r>
            <a:endParaRPr sz="24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400" b="1" dirty="0"/>
              <a:t>(ii) A % B means A is the sister of B. </a:t>
            </a:r>
            <a:endParaRPr sz="24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400" b="1" dirty="0"/>
              <a:t>(iii) A $ B means A is the father of B. </a:t>
            </a:r>
            <a:endParaRPr sz="24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400" b="1" dirty="0"/>
              <a:t>(iv) A @ B means A is the mother of B. </a:t>
            </a:r>
            <a:endParaRPr sz="24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400" b="1" dirty="0"/>
              <a:t>(v) A # B means A is the daughter of B. </a:t>
            </a:r>
            <a:endParaRPr sz="24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400" b="1" dirty="0"/>
              <a:t>(vi) A × B means A is the brother of B.</a:t>
            </a:r>
            <a:endParaRPr sz="2400" b="1" dirty="0"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1" dirty="0">
                <a:latin typeface="Arial Black" panose="020B0A04020102020204" pitchFamily="34" charset="0"/>
                <a:sym typeface="Arial Black"/>
              </a:rPr>
              <a:t>Q 5</a:t>
            </a:r>
            <a:r>
              <a:rPr lang="en-US" sz="2600" b="1" dirty="0">
                <a:latin typeface="Arial Black" panose="020B0A04020102020204" pitchFamily="34" charset="0"/>
              </a:rPr>
              <a:t>. </a:t>
            </a:r>
            <a:r>
              <a:rPr lang="en-US" sz="2400" b="1" dirty="0"/>
              <a:t>How is P related to U in the given expression? </a:t>
            </a: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dirty="0"/>
              <a:t>P * Q % R # S $ T * U </a:t>
            </a:r>
            <a:endParaRPr sz="2400"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sz="2400" b="1" dirty="0"/>
              <a:t>Paternal Grandson 	(b) Maternal Grandson 	(c) Paternal Granddaughter </a:t>
            </a:r>
            <a:endParaRPr sz="2400"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dirty="0"/>
              <a:t>(d) Maternal Granddaughter 				e) None of these </a:t>
            </a:r>
            <a:endParaRPr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4530</Words>
  <Application>Microsoft Office PowerPoint</Application>
  <PresentationFormat>Widescreen</PresentationFormat>
  <Paragraphs>368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Arial Black</vt:lpstr>
      <vt:lpstr>Calibri</vt:lpstr>
      <vt:lpstr>Office Theme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REASONING</dc:title>
  <dc:creator>anuj gupta</dc:creator>
  <cp:lastModifiedBy>Vivek Kumar</cp:lastModifiedBy>
  <cp:revision>19</cp:revision>
  <dcterms:created xsi:type="dcterms:W3CDTF">2020-02-23T06:37:57Z</dcterms:created>
  <dcterms:modified xsi:type="dcterms:W3CDTF">2025-06-04T06:05:39Z</dcterms:modified>
</cp:coreProperties>
</file>