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58"/>
  </p:notesMasterIdLst>
  <p:sldIdLst>
    <p:sldId id="256" r:id="rId2"/>
    <p:sldId id="257" r:id="rId3"/>
    <p:sldId id="335" r:id="rId4"/>
    <p:sldId id="336" r:id="rId5"/>
    <p:sldId id="337" r:id="rId6"/>
    <p:sldId id="334" r:id="rId7"/>
    <p:sldId id="295" r:id="rId8"/>
    <p:sldId id="258" r:id="rId9"/>
    <p:sldId id="296" r:id="rId10"/>
    <p:sldId id="262" r:id="rId11"/>
    <p:sldId id="300" r:id="rId12"/>
    <p:sldId id="265" r:id="rId13"/>
    <p:sldId id="303" r:id="rId14"/>
    <p:sldId id="267" r:id="rId15"/>
    <p:sldId id="305" r:id="rId16"/>
    <p:sldId id="268" r:id="rId17"/>
    <p:sldId id="306" r:id="rId18"/>
    <p:sldId id="270" r:id="rId19"/>
    <p:sldId id="308" r:id="rId20"/>
    <p:sldId id="272" r:id="rId21"/>
    <p:sldId id="310" r:id="rId22"/>
    <p:sldId id="273" r:id="rId23"/>
    <p:sldId id="311" r:id="rId24"/>
    <p:sldId id="276" r:id="rId25"/>
    <p:sldId id="338" r:id="rId26"/>
    <p:sldId id="274" r:id="rId27"/>
    <p:sldId id="312" r:id="rId28"/>
    <p:sldId id="277" r:id="rId29"/>
    <p:sldId id="315" r:id="rId30"/>
    <p:sldId id="278" r:id="rId31"/>
    <p:sldId id="316" r:id="rId32"/>
    <p:sldId id="280" r:id="rId33"/>
    <p:sldId id="318" r:id="rId34"/>
    <p:sldId id="281" r:id="rId35"/>
    <p:sldId id="319" r:id="rId36"/>
    <p:sldId id="282" r:id="rId37"/>
    <p:sldId id="320" r:id="rId38"/>
    <p:sldId id="283" r:id="rId39"/>
    <p:sldId id="321" r:id="rId40"/>
    <p:sldId id="286" r:id="rId41"/>
    <p:sldId id="324" r:id="rId42"/>
    <p:sldId id="288" r:id="rId43"/>
    <p:sldId id="326" r:id="rId44"/>
    <p:sldId id="289" r:id="rId45"/>
    <p:sldId id="327" r:id="rId46"/>
    <p:sldId id="290" r:id="rId47"/>
    <p:sldId id="328" r:id="rId48"/>
    <p:sldId id="291" r:id="rId49"/>
    <p:sldId id="329" r:id="rId50"/>
    <p:sldId id="292" r:id="rId51"/>
    <p:sldId id="330" r:id="rId52"/>
    <p:sldId id="293" r:id="rId53"/>
    <p:sldId id="331" r:id="rId54"/>
    <p:sldId id="294" r:id="rId55"/>
    <p:sldId id="332" r:id="rId56"/>
    <p:sldId id="333" r:id="rId57"/>
  </p:sldIdLst>
  <p:sldSz cx="12192000" cy="6858000"/>
  <p:notesSz cx="6858000" cy="9144000"/>
  <p:embeddedFontLst>
    <p:embeddedFont>
      <p:font typeface="Arial Black" panose="020B0A04020102020204" pitchFamily="34" charset="0"/>
      <p:regular r:id="rId59"/>
      <p:bold r:id="rId60"/>
      <p: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95" roundtripDataSignature="AMtx7miK1l2A27pyRZwRFvIzDlCXP/afm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964" autoAdjust="0"/>
    <p:restoredTop sz="95033" autoAdjust="0"/>
  </p:normalViewPr>
  <p:slideViewPr>
    <p:cSldViewPr snapToGrid="0">
      <p:cViewPr varScale="1">
        <p:scale>
          <a:sx n="80" d="100"/>
          <a:sy n="80" d="100"/>
        </p:scale>
        <p:origin x="850"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9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font" Target="fonts/font3.fntdata"/><Relationship Id="rId95" Type="http://customschemas.google.com/relationships/presentationmetadata" Target="meta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98"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2.fntdata"/><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dirty="0"/>
          </a:p>
        </p:txBody>
      </p:sp>
      <p:sp>
        <p:nvSpPr>
          <p:cNvPr id="100" name="Google Shape;100;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atin typeface="Calibri" panose="020F0502020204030204" pitchFamily="34" charset="0"/>
                <a:cs typeface="Calibri" panose="020F0502020204030204" pitchFamily="34" charset="0"/>
              </a:rPr>
              <a:t>1</a:t>
            </a:fld>
            <a:endParaRPr dirty="0">
              <a:latin typeface="Calibri" panose="020F0502020204030204" pitchFamily="34" charset="0"/>
              <a:cs typeface="Calibri" panose="020F050202020403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86279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19434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03255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03909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8207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25502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657881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a:extLst>
            <a:ext uri="{FF2B5EF4-FFF2-40B4-BE49-F238E27FC236}">
              <a16:creationId xmlns:a16="http://schemas.microsoft.com/office/drawing/2014/main" id="{B07B573D-094F-777B-3F00-16AB2B6A6569}"/>
            </a:ext>
          </a:extLst>
        </p:cNvPr>
        <p:cNvGrpSpPr/>
        <p:nvPr/>
      </p:nvGrpSpPr>
      <p:grpSpPr>
        <a:xfrm>
          <a:off x="0" y="0"/>
          <a:ext cx="0" cy="0"/>
          <a:chOff x="0" y="0"/>
          <a:chExt cx="0" cy="0"/>
        </a:xfrm>
      </p:grpSpPr>
      <p:sp>
        <p:nvSpPr>
          <p:cNvPr id="218" name="Google Shape;218;p21:notes">
            <a:extLst>
              <a:ext uri="{FF2B5EF4-FFF2-40B4-BE49-F238E27FC236}">
                <a16:creationId xmlns:a16="http://schemas.microsoft.com/office/drawing/2014/main" id="{BA053610-A4F3-DC4E-A4A9-6CB12A830378}"/>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21:notes">
            <a:extLst>
              <a:ext uri="{FF2B5EF4-FFF2-40B4-BE49-F238E27FC236}">
                <a16:creationId xmlns:a16="http://schemas.microsoft.com/office/drawing/2014/main" id="{AD6C91DE-CCC9-626D-4DB4-9AD6A2F8C54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723206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807715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8651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701367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683084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40628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52863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28180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457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87335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9085702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98419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47243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1675679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5889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4849407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298135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163d629d3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163d629d32_0_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g2163d629d32_0_1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latin typeface="Calibri" panose="020F0502020204030204" pitchFamily="34" charset="0"/>
                <a:cs typeface="Calibri" panose="020F0502020204030204" pitchFamily="34" charset="0"/>
              </a:rPr>
              <a:t>52</a:t>
            </a:fld>
            <a:endParaRPr dirty="0">
              <a:latin typeface="Calibri" panose="020F0502020204030204" pitchFamily="34" charset="0"/>
              <a:cs typeface="Calibri" panose="020F0502020204030204" pitchFamily="34"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163d629d3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163d629d32_0_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g2163d629d32_0_16: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latin typeface="Calibri" panose="020F0502020204030204" pitchFamily="34" charset="0"/>
                <a:cs typeface="Calibri" panose="020F0502020204030204" pitchFamily="34" charset="0"/>
              </a:rPr>
              <a:t>53</a:t>
            </a:fld>
            <a:endParaRPr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8276062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163d629d32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163d629d32_0_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g2163d629d32_0_2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latin typeface="Calibri" panose="020F0502020204030204" pitchFamily="34" charset="0"/>
                <a:cs typeface="Calibri" panose="020F0502020204030204" pitchFamily="34" charset="0"/>
              </a:rPr>
              <a:t>54</a:t>
            </a:fld>
            <a:endParaRPr dirty="0">
              <a:latin typeface="Calibri" panose="020F0502020204030204" pitchFamily="34" charset="0"/>
              <a:cs typeface="Calibri" panose="020F0502020204030204" pitchFamily="34"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2163d629d32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163d629d32_0_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g2163d629d32_0_23:notes"/>
          <p:cNvSpPr txBox="1">
            <a:spLocks noGrp="1"/>
          </p:cNvSpPr>
          <p:nvPr>
            <p:ph type="sldNum" idx="12"/>
          </p:nvPr>
        </p:nvSpPr>
        <p:spPr>
          <a:xfrm>
            <a:off x="3884613" y="8685213"/>
            <a:ext cx="2971800" cy="4572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latin typeface="Calibri" panose="020F0502020204030204" pitchFamily="34" charset="0"/>
                <a:cs typeface="Calibri" panose="020F0502020204030204" pitchFamily="34" charset="0"/>
              </a:rPr>
              <a:t>55</a:t>
            </a:fld>
            <a:endParaRPr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9096552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9" name="Google Shape;99;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0" name="Google Shape;100;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atin typeface="Calibri" panose="020F0502020204030204" pitchFamily="34" charset="0"/>
                <a:cs typeface="Calibri" panose="020F0502020204030204" pitchFamily="34" charset="0"/>
              </a:rPr>
              <a:t>56</a:t>
            </a:fld>
            <a:endParaRPr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37774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95816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33249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5953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userDrawn="1">
  <p:cSld name="TITLE">
    <p:spTree>
      <p:nvGrpSpPr>
        <p:cNvPr id="1"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userDrawn="1">
  <p:cSld name="PICTURE_WITH_CAPTION_TEXT">
    <p:spTree>
      <p:nvGrpSpPr>
        <p:cNvPr id="1" name="Shape 7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userDrawn="1">
  <p:cSld name="VERTICAL_TEXT">
    <p:spTree>
      <p:nvGrpSpPr>
        <p:cNvPr id="1" name="Shape 8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userDrawn="1">
  <p:cSld name="VERTICAL_TITLE_AND_VERTICAL_TEXT">
    <p:spTree>
      <p:nvGrpSpPr>
        <p:cNvPr id="1" name="Shape 9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userDrawn="1">
  <p:cSld name="OBJECT">
    <p:spTree>
      <p:nvGrpSpPr>
        <p:cNvPr id="1" name="Shape 21"/>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userDrawn="1">
  <p:cSld name="1_Title and Content">
    <p:spTree>
      <p:nvGrpSpPr>
        <p:cNvPr id="1" name="Shape 3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userDrawn="1">
  <p:cSld name="SECTION_HEADER">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userDrawn="1">
  <p:cSld name="TWO_OBJECTS">
    <p:spTree>
      <p:nvGrpSpPr>
        <p:cNvPr id="1" name="Shape 4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userDrawn="1">
  <p:cSld name="TWO_OBJECTS_WITH_TEXT">
    <p:spTree>
      <p:nvGrpSpPr>
        <p:cNvPr id="1" name="Shape 5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userDrawn="1">
  <p:cSld name="TITLE_ONLY">
    <p:spTree>
      <p:nvGrpSpPr>
        <p:cNvPr id="1" name="Shape 6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userDrawn="1">
  <p:cSld name="OBJECT_WITH_CAPTION_TEXT">
    <p:spTree>
      <p:nvGrpSpPr>
        <p:cNvPr id="1" name="Shape 7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0"/>
            <a:lum/>
          </a:blip>
          <a:srcRect/>
          <a:stretch>
            <a:fillRect/>
          </a:stretch>
        </a:blipFill>
        <a:effectLst/>
      </p:bgPr>
    </p:bg>
    <p:spTree>
      <p:nvGrpSpPr>
        <p:cNvPr id="1" name="Shape 9"/>
        <p:cNvGrpSpPr/>
        <p:nvPr/>
      </p:nvGrpSpPr>
      <p:grpSpPr>
        <a:xfrm>
          <a:off x="0" y="0"/>
          <a:ext cx="0" cy="0"/>
          <a:chOff x="0" y="0"/>
          <a:chExt cx="0" cy="0"/>
        </a:xfrm>
      </p:grpSpPr>
      <p:pic>
        <p:nvPicPr>
          <p:cNvPr id="3" name="Picture 2">
            <a:extLst>
              <a:ext uri="{FF2B5EF4-FFF2-40B4-BE49-F238E27FC236}">
                <a16:creationId xmlns:a16="http://schemas.microsoft.com/office/drawing/2014/main" id="{5EC76F7F-BC91-49DE-8194-684E6E88E65E}"/>
              </a:ext>
            </a:extLst>
          </p:cNvPr>
          <p:cNvPicPr>
            <a:picLocks noChangeAspect="1"/>
          </p:cNvPicPr>
          <p:nvPr userDrawn="1"/>
        </p:nvPicPr>
        <p:blipFill>
          <a:blip r:embed="rId15"/>
          <a:stretch>
            <a:fillRect/>
          </a:stretch>
        </p:blipFill>
        <p:spPr>
          <a:xfrm>
            <a:off x="0" y="0"/>
            <a:ext cx="12192000" cy="6858000"/>
          </a:xfrm>
          <a:prstGeom prst="rect">
            <a:avLst/>
          </a:prstGeom>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p:nvPr/>
        </p:nvSpPr>
        <p:spPr>
          <a:xfrm>
            <a:off x="1865377" y="591833"/>
            <a:ext cx="8461246" cy="110795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6600" b="1" i="0" u="none" strike="noStrike" cap="none" dirty="0">
                <a:solidFill>
                  <a:srgbClr val="FF0000"/>
                </a:solidFill>
                <a:latin typeface="Arial Black"/>
                <a:ea typeface="Arial Black"/>
                <a:cs typeface="Arial Black"/>
                <a:sym typeface="Arial Black"/>
              </a:rPr>
              <a:t>DIRECTION</a:t>
            </a:r>
            <a:endParaRPr sz="6600" dirty="0">
              <a:solidFill>
                <a:srgbClr val="FF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138" name="Google Shape;138;p7"/>
          <p:cNvSpPr txBox="1">
            <a:spLocks noGrp="1"/>
          </p:cNvSpPr>
          <p:nvPr>
            <p:ph type="body" idx="4294967295"/>
          </p:nvPr>
        </p:nvSpPr>
        <p:spPr>
          <a:xfrm>
            <a:off x="204952" y="571501"/>
            <a:ext cx="11733048" cy="5845066"/>
          </a:xfrm>
          <a:prstGeom prst="rect">
            <a:avLst/>
          </a:prstGeom>
          <a:noFill/>
          <a:ln>
            <a:noFill/>
          </a:ln>
        </p:spPr>
        <p:txBody>
          <a:bodyPr spcFirstLastPara="1" wrap="square" lIns="91425" tIns="45700" rIns="91425" bIns="45700" anchor="t" anchorCtr="0">
            <a:normAutofit/>
          </a:bodyPr>
          <a:lstStyle/>
          <a:p>
            <a:pPr marL="228600" lvl="0" indent="-228600" algn="just" rtl="0">
              <a:spcBef>
                <a:spcPts val="60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latin typeface="Calibri" panose="020F0502020204030204" pitchFamily="34" charset="0"/>
              <a:cs typeface="Calibri" panose="020F0502020204030204" pitchFamily="34" charset="0"/>
            </a:endParaRPr>
          </a:p>
          <a:p>
            <a:pPr lvl="0" algn="just" rtl="0">
              <a:spcBef>
                <a:spcPts val="600"/>
              </a:spcBef>
              <a:spcAft>
                <a:spcPts val="0"/>
              </a:spcAft>
              <a:buClr>
                <a:schemeClr val="dk1"/>
              </a:buClr>
              <a:buSzPts val="2400"/>
              <a:buNone/>
            </a:pPr>
            <a:r>
              <a:rPr lang="en-US" sz="2400" b="1" dirty="0">
                <a:latin typeface="Arial Black" panose="020B0A04020102020204" pitchFamily="34" charset="0"/>
                <a:cs typeface="Calibri" panose="020F0502020204030204" pitchFamily="34" charset="0"/>
                <a:sym typeface="Arial Black"/>
              </a:rPr>
              <a:t>Q 3</a:t>
            </a:r>
            <a:r>
              <a:rPr lang="en-US" sz="2400" b="1" dirty="0">
                <a:latin typeface="Arial Black" panose="020B0A0402010202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Amit walked 10 Km towards North. From there he turned back and walked 6 Km towards South. Then he walked 3 km towards the East. How far was he from the starting point? </a:t>
            </a:r>
            <a:endParaRPr sz="2400" dirty="0">
              <a:latin typeface="Calibri" panose="020F0502020204030204" pitchFamily="34" charset="0"/>
              <a:cs typeface="Calibri" panose="020F0502020204030204" pitchFamily="34" charset="0"/>
            </a:endParaRPr>
          </a:p>
          <a:p>
            <a:pPr lvl="0" indent="-457200" algn="just" rtl="0">
              <a:spcBef>
                <a:spcPts val="600"/>
              </a:spcBef>
              <a:spcAft>
                <a:spcPts val="0"/>
              </a:spcAft>
              <a:buClr>
                <a:schemeClr val="dk1"/>
              </a:buClr>
              <a:buSzPts val="2400"/>
              <a:buAutoNum type="alphaLcParenBoth"/>
            </a:pPr>
            <a:r>
              <a:rPr lang="en-US" sz="2400" b="1" dirty="0">
                <a:latin typeface="Calibri" panose="020F0502020204030204" pitchFamily="34" charset="0"/>
                <a:cs typeface="Calibri" panose="020F0502020204030204" pitchFamily="34" charset="0"/>
              </a:rPr>
              <a:t>8 km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(b) 5 km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(c) 7 km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(d) 6 km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(e) None of these</a:t>
            </a:r>
            <a:endParaRPr sz="2400" dirty="0">
              <a:latin typeface="Calibri" panose="020F0502020204030204" pitchFamily="34" charset="0"/>
              <a:cs typeface="Calibri" panose="020F0502020204030204" pitchFamily="34" charset="0"/>
            </a:endParaRPr>
          </a:p>
          <a:p>
            <a:pPr marL="228600" lvl="0" indent="-22860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 </a:t>
            </a:r>
            <a:endParaRPr sz="2400" dirty="0">
              <a:latin typeface="Calibri" panose="020F0502020204030204" pitchFamily="34" charset="0"/>
              <a:cs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138" name="Google Shape;138;p7"/>
          <p:cNvSpPr txBox="1">
            <a:spLocks noGrp="1"/>
          </p:cNvSpPr>
          <p:nvPr>
            <p:ph type="body" idx="4294967295"/>
          </p:nvPr>
        </p:nvSpPr>
        <p:spPr>
          <a:xfrm>
            <a:off x="204952" y="552451"/>
            <a:ext cx="11733048" cy="5864116"/>
          </a:xfrm>
          <a:prstGeom prst="rect">
            <a:avLst/>
          </a:prstGeom>
          <a:noFill/>
          <a:ln>
            <a:noFill/>
          </a:ln>
        </p:spPr>
        <p:txBody>
          <a:bodyPr spcFirstLastPara="1" wrap="square" lIns="91425" tIns="45700" rIns="91425" bIns="45700" anchor="t" anchorCtr="0">
            <a:normAutofit/>
          </a:bodyPr>
          <a:lstStyle/>
          <a:p>
            <a:pPr marL="228600" lvl="0" indent="-228600" algn="just" rtl="0">
              <a:spcBef>
                <a:spcPts val="60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latin typeface="Calibri" panose="020F0502020204030204" pitchFamily="34" charset="0"/>
              <a:cs typeface="Calibri" panose="020F0502020204030204" pitchFamily="34" charset="0"/>
            </a:endParaRPr>
          </a:p>
          <a:p>
            <a:pPr lvl="0" algn="just" rtl="0">
              <a:spcBef>
                <a:spcPts val="600"/>
              </a:spcBef>
              <a:spcAft>
                <a:spcPts val="0"/>
              </a:spcAft>
              <a:buClr>
                <a:schemeClr val="dk1"/>
              </a:buClr>
              <a:buSzPts val="2400"/>
              <a:buNone/>
            </a:pPr>
            <a:r>
              <a:rPr lang="en-US" sz="2400" b="1" dirty="0">
                <a:latin typeface="Arial Black"/>
                <a:ea typeface="Arial Black"/>
                <a:cs typeface="Arial Black"/>
                <a:sym typeface="Arial Black"/>
              </a:rPr>
              <a:t>Q</a:t>
            </a:r>
            <a:r>
              <a:rPr lang="en-US" sz="2400" b="1" dirty="0">
                <a:latin typeface="Arial Black" panose="020B0A04020102020204" pitchFamily="34" charset="0"/>
                <a:cs typeface="Calibri" panose="020F0502020204030204" pitchFamily="34" charset="0"/>
                <a:sym typeface="Arial Black"/>
              </a:rPr>
              <a:t> 3</a:t>
            </a:r>
            <a:r>
              <a:rPr lang="en-US" sz="2400" b="1" dirty="0">
                <a:latin typeface="Arial Black" panose="020B0A0402010202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Amit walked 10 Km towards North. From there he turned back and walked 6 Km towards South. Then he walked 3 km towards the East. How far was he from the starting point? </a:t>
            </a:r>
            <a:endParaRPr sz="2400" dirty="0">
              <a:latin typeface="Calibri" panose="020F0502020204030204" pitchFamily="34" charset="0"/>
              <a:cs typeface="Calibri" panose="020F0502020204030204" pitchFamily="34" charset="0"/>
            </a:endParaRPr>
          </a:p>
          <a:p>
            <a:pPr lvl="0" indent="-457200" algn="just" rtl="0">
              <a:spcBef>
                <a:spcPts val="600"/>
              </a:spcBef>
              <a:spcAft>
                <a:spcPts val="0"/>
              </a:spcAft>
              <a:buClr>
                <a:schemeClr val="dk1"/>
              </a:buClr>
              <a:buSzPts val="2400"/>
              <a:buAutoNum type="alphaLcParenBoth"/>
            </a:pPr>
            <a:r>
              <a:rPr lang="en-US" sz="2400" b="1" dirty="0">
                <a:latin typeface="Calibri" panose="020F0502020204030204" pitchFamily="34" charset="0"/>
                <a:cs typeface="Calibri" panose="020F0502020204030204" pitchFamily="34" charset="0"/>
              </a:rPr>
              <a:t>8 km 	</a:t>
            </a:r>
          </a:p>
          <a:p>
            <a:pPr marL="0" lvl="0" indent="0" algn="just" rtl="0">
              <a:spcBef>
                <a:spcPts val="600"/>
              </a:spcBef>
              <a:spcAft>
                <a:spcPts val="0"/>
              </a:spcAft>
              <a:buClr>
                <a:schemeClr val="dk1"/>
              </a:buClr>
              <a:buSzPts val="2400"/>
              <a:buNone/>
            </a:pPr>
            <a:r>
              <a:rPr lang="en-US" sz="2400" b="1" dirty="0">
                <a:solidFill>
                  <a:srgbClr val="FF0000"/>
                </a:solidFill>
                <a:latin typeface="Calibri" panose="020F0502020204030204" pitchFamily="34" charset="0"/>
                <a:cs typeface="Calibri" panose="020F0502020204030204" pitchFamily="34" charset="0"/>
              </a:rPr>
              <a:t>(b) 5 km </a:t>
            </a:r>
            <a:r>
              <a:rPr lang="en-US" sz="2400" b="1" dirty="0">
                <a:latin typeface="Calibri" panose="020F0502020204030204" pitchFamily="34" charset="0"/>
                <a:cs typeface="Calibri" panose="020F0502020204030204" pitchFamily="34" charset="0"/>
              </a:rPr>
              <a:t>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(c) 7 km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(d) 6 km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(e) None of these</a:t>
            </a:r>
            <a:endParaRPr sz="2400" dirty="0">
              <a:latin typeface="Calibri" panose="020F0502020204030204" pitchFamily="34" charset="0"/>
              <a:cs typeface="Calibri" panose="020F0502020204030204" pitchFamily="34" charset="0"/>
            </a:endParaRPr>
          </a:p>
          <a:p>
            <a:pPr marL="228600" lvl="0" indent="-22860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 </a:t>
            </a:r>
            <a:endParaRPr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82318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156" name="Google Shape;156;p10"/>
          <p:cNvSpPr txBox="1">
            <a:spLocks noGrp="1"/>
          </p:cNvSpPr>
          <p:nvPr>
            <p:ph type="body" idx="4294967295"/>
          </p:nvPr>
        </p:nvSpPr>
        <p:spPr>
          <a:xfrm>
            <a:off x="204952" y="571501"/>
            <a:ext cx="11733048" cy="5845066"/>
          </a:xfrm>
          <a:prstGeom prst="rect">
            <a:avLst/>
          </a:prstGeom>
          <a:noFill/>
          <a:ln>
            <a:noFill/>
          </a:ln>
        </p:spPr>
        <p:txBody>
          <a:bodyPr spcFirstLastPara="1" wrap="square" lIns="91425" tIns="45700" rIns="91425" bIns="45700" anchor="t" anchorCtr="0">
            <a:normAutofit/>
          </a:bodyPr>
          <a:lstStyle/>
          <a:p>
            <a:pPr marL="228600" lvl="0" indent="-228600" algn="just" rtl="0">
              <a:spcBef>
                <a:spcPts val="60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latin typeface="Calibri" panose="020F0502020204030204" pitchFamily="34" charset="0"/>
              <a:cs typeface="Calibri" panose="020F0502020204030204" pitchFamily="34" charset="0"/>
            </a:endParaRPr>
          </a:p>
          <a:p>
            <a:pPr lvl="0" algn="just" rtl="0">
              <a:spcBef>
                <a:spcPts val="600"/>
              </a:spcBef>
              <a:spcAft>
                <a:spcPts val="0"/>
              </a:spcAft>
              <a:buClr>
                <a:schemeClr val="dk1"/>
              </a:buClr>
              <a:buSzPts val="2400"/>
              <a:buNone/>
            </a:pPr>
            <a:r>
              <a:rPr lang="en-US" sz="2400" b="1" dirty="0">
                <a:latin typeface="Arial Black" panose="020B0A04020102020204" pitchFamily="34" charset="0"/>
                <a:cs typeface="Calibri" panose="020F0502020204030204" pitchFamily="34" charset="0"/>
                <a:sym typeface="Arial Black"/>
              </a:rPr>
              <a:t>Q 4</a:t>
            </a:r>
            <a:r>
              <a:rPr lang="en-US" sz="2400" b="1" dirty="0">
                <a:latin typeface="Arial Black" panose="020B0A0402010202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Vimal starts from point P and walks toward South and stops at point Q. He now takes a right turn followed by </a:t>
            </a:r>
            <a:r>
              <a:rPr lang="en-US" sz="2400" b="1">
                <a:latin typeface="Calibri" panose="020F0502020204030204" pitchFamily="34" charset="0"/>
                <a:cs typeface="Calibri" panose="020F0502020204030204" pitchFamily="34" charset="0"/>
              </a:rPr>
              <a:t>a left </a:t>
            </a:r>
            <a:r>
              <a:rPr lang="en-US" sz="2400" b="1" dirty="0">
                <a:latin typeface="Calibri" panose="020F0502020204030204" pitchFamily="34" charset="0"/>
                <a:cs typeface="Calibri" panose="020F0502020204030204" pitchFamily="34" charset="0"/>
              </a:rPr>
              <a:t>turn and stops at point R. He finally takes </a:t>
            </a:r>
            <a:r>
              <a:rPr lang="en-US" sz="2400" b="1">
                <a:latin typeface="Calibri" panose="020F0502020204030204" pitchFamily="34" charset="0"/>
                <a:cs typeface="Calibri" panose="020F0502020204030204" pitchFamily="34" charset="0"/>
              </a:rPr>
              <a:t>a left </a:t>
            </a:r>
            <a:r>
              <a:rPr lang="en-US" sz="2400" b="1" dirty="0">
                <a:latin typeface="Calibri" panose="020F0502020204030204" pitchFamily="34" charset="0"/>
                <a:cs typeface="Calibri" panose="020F0502020204030204" pitchFamily="34" charset="0"/>
              </a:rPr>
              <a:t>turn and stops at point S. If he walks 5 km before taking each turn, towards which direction will Vimal have to walk from point S to reach point Q? </a:t>
            </a:r>
            <a:endParaRPr sz="2400" dirty="0">
              <a:latin typeface="Calibri" panose="020F0502020204030204" pitchFamily="34" charset="0"/>
              <a:cs typeface="Calibri" panose="020F0502020204030204" pitchFamily="34" charset="0"/>
            </a:endParaRPr>
          </a:p>
          <a:p>
            <a:pPr lvl="0" indent="-457200" algn="just" rtl="0">
              <a:spcBef>
                <a:spcPts val="600"/>
              </a:spcBef>
              <a:spcAft>
                <a:spcPts val="0"/>
              </a:spcAft>
              <a:buClr>
                <a:schemeClr val="dk1"/>
              </a:buClr>
              <a:buSzPts val="2400"/>
              <a:buAutoNum type="alphaLcParenBoth"/>
            </a:pPr>
            <a:r>
              <a:rPr lang="en-US" sz="2400" b="1" dirty="0">
                <a:latin typeface="Calibri" panose="020F0502020204030204" pitchFamily="34" charset="0"/>
                <a:cs typeface="Calibri" panose="020F0502020204030204" pitchFamily="34" charset="0"/>
              </a:rPr>
              <a:t>North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(b) South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(c) West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(d) East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(e) North-West </a:t>
            </a:r>
            <a:endParaRPr sz="2400" dirty="0">
              <a:latin typeface="Calibri" panose="020F0502020204030204" pitchFamily="34" charset="0"/>
              <a:cs typeface="Calibri" panose="020F0502020204030204" pitchFamily="34" charset="0"/>
            </a:endParaRPr>
          </a:p>
          <a:p>
            <a:pPr marL="228600" lvl="0" indent="-22860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 </a:t>
            </a:r>
            <a:endParaRPr sz="2400" dirty="0">
              <a:latin typeface="Calibri" panose="020F0502020204030204" pitchFamily="34" charset="0"/>
              <a:cs typeface="Calibri" panose="020F050202020403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156" name="Google Shape;156;p10"/>
          <p:cNvSpPr txBox="1">
            <a:spLocks noGrp="1"/>
          </p:cNvSpPr>
          <p:nvPr>
            <p:ph type="body" idx="4294967295"/>
          </p:nvPr>
        </p:nvSpPr>
        <p:spPr>
          <a:xfrm>
            <a:off x="204952" y="571501"/>
            <a:ext cx="11733048" cy="5845066"/>
          </a:xfrm>
          <a:prstGeom prst="rect">
            <a:avLst/>
          </a:prstGeom>
          <a:noFill/>
          <a:ln>
            <a:noFill/>
          </a:ln>
        </p:spPr>
        <p:txBody>
          <a:bodyPr spcFirstLastPara="1" wrap="square" lIns="91425" tIns="45700" rIns="91425" bIns="45700" anchor="t" anchorCtr="0">
            <a:normAutofit/>
          </a:bodyPr>
          <a:lstStyle/>
          <a:p>
            <a:pPr marL="228600" lvl="0" indent="-228600" algn="just" rtl="0">
              <a:spcBef>
                <a:spcPts val="60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latin typeface="Calibri" panose="020F0502020204030204" pitchFamily="34" charset="0"/>
              <a:cs typeface="Calibri" panose="020F0502020204030204" pitchFamily="34" charset="0"/>
            </a:endParaRPr>
          </a:p>
          <a:p>
            <a:pPr lvl="0" algn="just" rtl="0">
              <a:spcBef>
                <a:spcPts val="600"/>
              </a:spcBef>
              <a:spcAft>
                <a:spcPts val="0"/>
              </a:spcAft>
              <a:buClr>
                <a:schemeClr val="dk1"/>
              </a:buClr>
              <a:buSzPts val="2400"/>
              <a:buNone/>
            </a:pPr>
            <a:r>
              <a:rPr lang="en-US" sz="2400" b="1" dirty="0">
                <a:latin typeface="Arial Black" panose="020B0A04020102020204" pitchFamily="34" charset="0"/>
                <a:cs typeface="Calibri" panose="020F0502020204030204" pitchFamily="34" charset="0"/>
                <a:sym typeface="Arial Black"/>
              </a:rPr>
              <a:t>Q 4</a:t>
            </a:r>
            <a:r>
              <a:rPr lang="en-US" sz="2400" b="1" dirty="0">
                <a:latin typeface="Arial Black" panose="020B0A0402010202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Vimal starts from point P and walks toward South and stops at point Q. He now takes a right turn followed by </a:t>
            </a:r>
            <a:r>
              <a:rPr lang="en-US" sz="2400" b="1">
                <a:latin typeface="Calibri" panose="020F0502020204030204" pitchFamily="34" charset="0"/>
                <a:cs typeface="Calibri" panose="020F0502020204030204" pitchFamily="34" charset="0"/>
              </a:rPr>
              <a:t>a left </a:t>
            </a:r>
            <a:r>
              <a:rPr lang="en-US" sz="2400" b="1" dirty="0">
                <a:latin typeface="Calibri" panose="020F0502020204030204" pitchFamily="34" charset="0"/>
                <a:cs typeface="Calibri" panose="020F0502020204030204" pitchFamily="34" charset="0"/>
              </a:rPr>
              <a:t>turn and stops at point R. He finally takes </a:t>
            </a:r>
            <a:r>
              <a:rPr lang="en-US" sz="2400" b="1">
                <a:latin typeface="Calibri" panose="020F0502020204030204" pitchFamily="34" charset="0"/>
                <a:cs typeface="Calibri" panose="020F0502020204030204" pitchFamily="34" charset="0"/>
              </a:rPr>
              <a:t>a left </a:t>
            </a:r>
            <a:r>
              <a:rPr lang="en-US" sz="2400" b="1" dirty="0">
                <a:latin typeface="Calibri" panose="020F0502020204030204" pitchFamily="34" charset="0"/>
                <a:cs typeface="Calibri" panose="020F0502020204030204" pitchFamily="34" charset="0"/>
              </a:rPr>
              <a:t>turn and stops at point S. If he walks 5 km before taking each turn, towards which direction will Vimal have to walk from point S to reach point Q? </a:t>
            </a:r>
            <a:endParaRPr sz="2400" dirty="0">
              <a:latin typeface="Calibri" panose="020F0502020204030204" pitchFamily="34" charset="0"/>
              <a:cs typeface="Calibri" panose="020F0502020204030204" pitchFamily="34" charset="0"/>
            </a:endParaRPr>
          </a:p>
          <a:p>
            <a:pPr lvl="0" indent="-457200" algn="just" rtl="0">
              <a:spcBef>
                <a:spcPts val="600"/>
              </a:spcBef>
              <a:spcAft>
                <a:spcPts val="0"/>
              </a:spcAft>
              <a:buClr>
                <a:schemeClr val="dk1"/>
              </a:buClr>
              <a:buSzPts val="2400"/>
              <a:buAutoNum type="alphaLcParenBoth"/>
            </a:pPr>
            <a:r>
              <a:rPr lang="en-US" sz="2400" b="1" dirty="0">
                <a:solidFill>
                  <a:srgbClr val="FF0000"/>
                </a:solidFill>
                <a:latin typeface="Calibri" panose="020F0502020204030204" pitchFamily="34" charset="0"/>
                <a:cs typeface="Calibri" panose="020F0502020204030204" pitchFamily="34" charset="0"/>
              </a:rPr>
              <a:t>North </a:t>
            </a:r>
            <a:r>
              <a:rPr lang="en-US" sz="2400" b="1" dirty="0">
                <a:latin typeface="Calibri" panose="020F0502020204030204" pitchFamily="34" charset="0"/>
                <a:cs typeface="Calibri" panose="020F0502020204030204" pitchFamily="34" charset="0"/>
              </a:rPr>
              <a:t>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(b) South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(c) West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(d) East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(e) North-West </a:t>
            </a:r>
            <a:endParaRPr sz="2400" dirty="0">
              <a:latin typeface="Calibri" panose="020F0502020204030204" pitchFamily="34" charset="0"/>
              <a:cs typeface="Calibri" panose="020F0502020204030204" pitchFamily="34" charset="0"/>
            </a:endParaRPr>
          </a:p>
          <a:p>
            <a:pPr marL="228600" lvl="0" indent="-22860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 </a:t>
            </a:r>
            <a:endParaRPr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51363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168" name="Google Shape;168;p12"/>
          <p:cNvSpPr txBox="1">
            <a:spLocks noGrp="1"/>
          </p:cNvSpPr>
          <p:nvPr>
            <p:ph type="body" idx="4294967295"/>
          </p:nvPr>
        </p:nvSpPr>
        <p:spPr>
          <a:xfrm>
            <a:off x="204952" y="571501"/>
            <a:ext cx="11733048" cy="5845066"/>
          </a:xfrm>
          <a:prstGeom prst="rect">
            <a:avLst/>
          </a:prstGeom>
          <a:noFill/>
          <a:ln>
            <a:noFill/>
          </a:ln>
        </p:spPr>
        <p:txBody>
          <a:bodyPr spcFirstLastPara="1" wrap="square" lIns="91425" tIns="45700" rIns="91425" bIns="45700" anchor="t" anchorCtr="0">
            <a:normAutofit/>
          </a:bodyPr>
          <a:lstStyle/>
          <a:p>
            <a:pPr marL="228600" lvl="0" indent="-228600" algn="just" rtl="0">
              <a:spcBef>
                <a:spcPts val="60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latin typeface="Calibri" panose="020F0502020204030204" pitchFamily="34" charset="0"/>
              <a:cs typeface="Calibri" panose="020F0502020204030204" pitchFamily="34" charset="0"/>
            </a:endParaRPr>
          </a:p>
          <a:p>
            <a:pPr lvl="0" algn="just" rtl="0">
              <a:spcBef>
                <a:spcPts val="600"/>
              </a:spcBef>
              <a:spcAft>
                <a:spcPts val="0"/>
              </a:spcAft>
              <a:buClr>
                <a:schemeClr val="dk1"/>
              </a:buClr>
              <a:buSzPts val="2400"/>
              <a:buNone/>
            </a:pPr>
            <a:r>
              <a:rPr lang="en-US" sz="2400" b="1" dirty="0">
                <a:latin typeface="Arial Black" panose="020B0A04020102020204" pitchFamily="34" charset="0"/>
                <a:cs typeface="Calibri" panose="020F0502020204030204" pitchFamily="34" charset="0"/>
                <a:sym typeface="Arial Black"/>
              </a:rPr>
              <a:t>Q </a:t>
            </a:r>
            <a:r>
              <a:rPr lang="en-US" sz="2400" b="1" dirty="0">
                <a:latin typeface="Arial Black" panose="020B0A04020102020204" pitchFamily="34" charset="0"/>
                <a:cs typeface="Calibri" panose="020F0502020204030204" pitchFamily="34" charset="0"/>
              </a:rPr>
              <a:t>5. </a:t>
            </a:r>
            <a:r>
              <a:rPr lang="en-US" sz="2400" b="1" dirty="0">
                <a:latin typeface="Calibri" panose="020F0502020204030204" pitchFamily="34" charset="0"/>
                <a:cs typeface="Calibri" panose="020F0502020204030204" pitchFamily="34" charset="0"/>
              </a:rPr>
              <a:t>If northeast becomes West and South-east becomes North then what will West become? </a:t>
            </a:r>
            <a:endParaRPr sz="2400" dirty="0">
              <a:latin typeface="Calibri" panose="020F0502020204030204" pitchFamily="34" charset="0"/>
              <a:cs typeface="Calibri" panose="020F0502020204030204" pitchFamily="34" charset="0"/>
            </a:endParaRPr>
          </a:p>
          <a:p>
            <a:pPr lvl="0" indent="-457200" algn="just" rtl="0">
              <a:spcBef>
                <a:spcPts val="600"/>
              </a:spcBef>
              <a:spcAft>
                <a:spcPts val="0"/>
              </a:spcAft>
              <a:buClr>
                <a:schemeClr val="dk1"/>
              </a:buClr>
              <a:buSzPts val="2400"/>
              <a:buAutoNum type="alphaLcParenBoth"/>
            </a:pPr>
            <a:r>
              <a:rPr lang="en-US" sz="2400" b="1" dirty="0">
                <a:latin typeface="Calibri" panose="020F0502020204030204" pitchFamily="34" charset="0"/>
                <a:cs typeface="Calibri" panose="020F0502020204030204" pitchFamily="34" charset="0"/>
              </a:rPr>
              <a:t>South-east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(b) North-east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(c) South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(d) North-west</a:t>
            </a:r>
            <a:endParaRPr sz="2400" dirty="0">
              <a:latin typeface="Calibri" panose="020F0502020204030204" pitchFamily="34" charset="0"/>
              <a:cs typeface="Calibri" panose="020F050202020403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168" name="Google Shape;168;p12"/>
          <p:cNvSpPr txBox="1">
            <a:spLocks noGrp="1"/>
          </p:cNvSpPr>
          <p:nvPr>
            <p:ph type="body" idx="4294967295"/>
          </p:nvPr>
        </p:nvSpPr>
        <p:spPr>
          <a:xfrm>
            <a:off x="204952" y="561975"/>
            <a:ext cx="11733048" cy="5854591"/>
          </a:xfrm>
          <a:prstGeom prst="rect">
            <a:avLst/>
          </a:prstGeom>
          <a:noFill/>
          <a:ln>
            <a:noFill/>
          </a:ln>
        </p:spPr>
        <p:txBody>
          <a:bodyPr spcFirstLastPara="1" wrap="square" lIns="91425" tIns="45700" rIns="91425" bIns="45700" anchor="t" anchorCtr="0">
            <a:normAutofit/>
          </a:bodyPr>
          <a:lstStyle/>
          <a:p>
            <a:pPr marL="228600" lvl="0" indent="-228600" algn="just" rtl="0">
              <a:spcBef>
                <a:spcPts val="60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latin typeface="Calibri" panose="020F0502020204030204" pitchFamily="34" charset="0"/>
              <a:cs typeface="Calibri" panose="020F0502020204030204" pitchFamily="34" charset="0"/>
            </a:endParaRPr>
          </a:p>
          <a:p>
            <a:pPr lvl="0" algn="just" rtl="0">
              <a:spcBef>
                <a:spcPts val="600"/>
              </a:spcBef>
              <a:spcAft>
                <a:spcPts val="0"/>
              </a:spcAft>
              <a:buClr>
                <a:schemeClr val="dk1"/>
              </a:buClr>
              <a:buSzPts val="2400"/>
              <a:buNone/>
            </a:pPr>
            <a:r>
              <a:rPr lang="en-US" sz="2400" b="1" dirty="0">
                <a:latin typeface="Arial Black" panose="020B0A04020102020204" pitchFamily="34" charset="0"/>
                <a:cs typeface="Calibri" panose="020F0502020204030204" pitchFamily="34" charset="0"/>
                <a:sym typeface="Arial Black"/>
              </a:rPr>
              <a:t>Q </a:t>
            </a:r>
            <a:r>
              <a:rPr lang="en-US" sz="2400" b="1" dirty="0">
                <a:latin typeface="Arial Black" panose="020B0A04020102020204" pitchFamily="34" charset="0"/>
                <a:cs typeface="Calibri" panose="020F0502020204030204" pitchFamily="34" charset="0"/>
              </a:rPr>
              <a:t>5. </a:t>
            </a:r>
            <a:r>
              <a:rPr lang="en-US" sz="2400" b="1" dirty="0">
                <a:latin typeface="Calibri" panose="020F0502020204030204" pitchFamily="34" charset="0"/>
                <a:cs typeface="Calibri" panose="020F0502020204030204" pitchFamily="34" charset="0"/>
              </a:rPr>
              <a:t>If northeast becomes West and South-east becomes North then what will West become? </a:t>
            </a:r>
            <a:endParaRPr sz="2400" dirty="0">
              <a:latin typeface="Calibri" panose="020F0502020204030204" pitchFamily="34" charset="0"/>
              <a:cs typeface="Calibri" panose="020F0502020204030204" pitchFamily="34" charset="0"/>
            </a:endParaRPr>
          </a:p>
          <a:p>
            <a:pPr lvl="0" indent="-457200" algn="just" rtl="0">
              <a:spcBef>
                <a:spcPts val="600"/>
              </a:spcBef>
              <a:spcAft>
                <a:spcPts val="0"/>
              </a:spcAft>
              <a:buClr>
                <a:schemeClr val="dk1"/>
              </a:buClr>
              <a:buSzPts val="2400"/>
              <a:buAutoNum type="alphaLcParenBoth"/>
            </a:pPr>
            <a:r>
              <a:rPr lang="en-US" sz="2400" b="1" dirty="0">
                <a:solidFill>
                  <a:srgbClr val="FF0000"/>
                </a:solidFill>
                <a:latin typeface="Calibri" panose="020F0502020204030204" pitchFamily="34" charset="0"/>
                <a:cs typeface="Calibri" panose="020F0502020204030204" pitchFamily="34" charset="0"/>
              </a:rPr>
              <a:t>South-east </a:t>
            </a:r>
            <a:r>
              <a:rPr lang="en-US" sz="2400" b="1" dirty="0">
                <a:latin typeface="Calibri" panose="020F0502020204030204" pitchFamily="34" charset="0"/>
                <a:cs typeface="Calibri" panose="020F0502020204030204" pitchFamily="34" charset="0"/>
              </a:rPr>
              <a:t>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(b) North-east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(c) South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(d) North-west</a:t>
            </a:r>
            <a:endParaRPr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716747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174" name="Google Shape;174;p13"/>
          <p:cNvSpPr txBox="1">
            <a:spLocks noGrp="1"/>
          </p:cNvSpPr>
          <p:nvPr>
            <p:ph type="body" idx="4294967295"/>
          </p:nvPr>
        </p:nvSpPr>
        <p:spPr>
          <a:xfrm>
            <a:off x="204952" y="533401"/>
            <a:ext cx="11733048" cy="5883166"/>
          </a:xfrm>
          <a:prstGeom prst="rect">
            <a:avLst/>
          </a:prstGeom>
          <a:noFill/>
          <a:ln>
            <a:noFill/>
          </a:ln>
        </p:spPr>
        <p:txBody>
          <a:bodyPr spcFirstLastPara="1" wrap="square" lIns="91425" tIns="45700" rIns="91425" bIns="45700" anchor="t" anchorCtr="0">
            <a:normAutofit/>
          </a:bodyPr>
          <a:lstStyle/>
          <a:p>
            <a:pPr marL="228600" lvl="0" indent="-228600" algn="just" rtl="0">
              <a:spcBef>
                <a:spcPts val="60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latin typeface="Calibri" panose="020F0502020204030204" pitchFamily="34" charset="0"/>
              <a:cs typeface="Calibri" panose="020F0502020204030204" pitchFamily="34" charset="0"/>
            </a:endParaRPr>
          </a:p>
          <a:p>
            <a:pPr lvl="0" algn="just" rtl="0">
              <a:spcBef>
                <a:spcPts val="600"/>
              </a:spcBef>
              <a:spcAft>
                <a:spcPts val="0"/>
              </a:spcAft>
              <a:buClr>
                <a:schemeClr val="dk1"/>
              </a:buClr>
              <a:buSzPts val="2400"/>
              <a:buNone/>
            </a:pPr>
            <a:r>
              <a:rPr lang="en-US" sz="2400" b="1" dirty="0">
                <a:latin typeface="Arial Black" panose="020B0A04020102020204" pitchFamily="34" charset="0"/>
                <a:cs typeface="Calibri" panose="020F0502020204030204" pitchFamily="34" charset="0"/>
                <a:sym typeface="Arial Black"/>
              </a:rPr>
              <a:t>Q </a:t>
            </a:r>
            <a:r>
              <a:rPr lang="en-US" sz="2400" b="1" dirty="0">
                <a:latin typeface="Arial Black" panose="020B0A04020102020204" pitchFamily="34" charset="0"/>
                <a:cs typeface="Calibri" panose="020F0502020204030204" pitchFamily="34" charset="0"/>
              </a:rPr>
              <a:t>6. </a:t>
            </a:r>
            <a:r>
              <a:rPr lang="en-US" sz="2400" b="1" dirty="0">
                <a:latin typeface="Calibri" panose="020F0502020204030204" pitchFamily="34" charset="0"/>
                <a:cs typeface="Calibri" panose="020F0502020204030204" pitchFamily="34" charset="0"/>
              </a:rPr>
              <a:t>If M is in the south of B and B is in the west of N, then in which direction is N from M? </a:t>
            </a:r>
            <a:endParaRPr sz="2400" dirty="0">
              <a:latin typeface="Calibri" panose="020F0502020204030204" pitchFamily="34" charset="0"/>
              <a:cs typeface="Calibri" panose="020F0502020204030204" pitchFamily="34" charset="0"/>
            </a:endParaRPr>
          </a:p>
          <a:p>
            <a:pPr lvl="0" indent="-457200" algn="just" rtl="0">
              <a:spcBef>
                <a:spcPts val="600"/>
              </a:spcBef>
              <a:spcAft>
                <a:spcPts val="0"/>
              </a:spcAft>
              <a:buClr>
                <a:schemeClr val="dk1"/>
              </a:buClr>
              <a:buSzPts val="2400"/>
              <a:buAutoNum type="alphaLcParenBoth"/>
            </a:pPr>
            <a:r>
              <a:rPr lang="en-US" sz="2400" b="1" dirty="0">
                <a:latin typeface="Calibri" panose="020F0502020204030204" pitchFamily="34" charset="0"/>
                <a:cs typeface="Calibri" panose="020F0502020204030204" pitchFamily="34" charset="0"/>
              </a:rPr>
              <a:t>North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(b) East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(c) North-East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(d) South-West</a:t>
            </a:r>
            <a:endParaRPr sz="2400" dirty="0">
              <a:latin typeface="Calibri" panose="020F0502020204030204" pitchFamily="34" charset="0"/>
              <a:cs typeface="Calibri" panose="020F050202020403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174" name="Google Shape;174;p13"/>
          <p:cNvSpPr txBox="1">
            <a:spLocks noGrp="1"/>
          </p:cNvSpPr>
          <p:nvPr>
            <p:ph type="body" idx="4294967295"/>
          </p:nvPr>
        </p:nvSpPr>
        <p:spPr>
          <a:xfrm>
            <a:off x="204952" y="571501"/>
            <a:ext cx="11733048" cy="5845066"/>
          </a:xfrm>
          <a:prstGeom prst="rect">
            <a:avLst/>
          </a:prstGeom>
          <a:noFill/>
          <a:ln>
            <a:noFill/>
          </a:ln>
        </p:spPr>
        <p:txBody>
          <a:bodyPr spcFirstLastPara="1" wrap="square" lIns="91425" tIns="45700" rIns="91425" bIns="45700" anchor="t" anchorCtr="0">
            <a:normAutofit/>
          </a:bodyPr>
          <a:lstStyle/>
          <a:p>
            <a:pPr marL="228600" lvl="0" indent="-228600" algn="just" rtl="0">
              <a:spcBef>
                <a:spcPts val="60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latin typeface="Calibri" panose="020F0502020204030204" pitchFamily="34" charset="0"/>
              <a:cs typeface="Calibri" panose="020F0502020204030204" pitchFamily="34" charset="0"/>
            </a:endParaRPr>
          </a:p>
          <a:p>
            <a:pPr lvl="0" algn="just" rtl="0">
              <a:spcBef>
                <a:spcPts val="600"/>
              </a:spcBef>
              <a:spcAft>
                <a:spcPts val="0"/>
              </a:spcAft>
              <a:buClr>
                <a:schemeClr val="dk1"/>
              </a:buClr>
              <a:buSzPts val="2400"/>
              <a:buNone/>
            </a:pPr>
            <a:r>
              <a:rPr lang="en-US" sz="2400" b="1" dirty="0">
                <a:latin typeface="Arial Black" panose="020B0A04020102020204" pitchFamily="34" charset="0"/>
                <a:cs typeface="Calibri" panose="020F0502020204030204" pitchFamily="34" charset="0"/>
                <a:sym typeface="Arial Black"/>
              </a:rPr>
              <a:t>Q </a:t>
            </a:r>
            <a:r>
              <a:rPr lang="en-US" sz="2400" b="1" dirty="0">
                <a:latin typeface="Arial Black" panose="020B0A04020102020204" pitchFamily="34" charset="0"/>
                <a:cs typeface="Calibri" panose="020F0502020204030204" pitchFamily="34" charset="0"/>
              </a:rPr>
              <a:t>6. </a:t>
            </a:r>
            <a:r>
              <a:rPr lang="en-US" sz="2400" b="1" dirty="0">
                <a:latin typeface="Calibri" panose="020F0502020204030204" pitchFamily="34" charset="0"/>
                <a:cs typeface="Calibri" panose="020F0502020204030204" pitchFamily="34" charset="0"/>
              </a:rPr>
              <a:t>If M is in the south of B and B is in the west of N, then in which direction is N from M? </a:t>
            </a:r>
            <a:endParaRPr sz="2400" dirty="0">
              <a:latin typeface="Calibri" panose="020F0502020204030204" pitchFamily="34" charset="0"/>
              <a:cs typeface="Calibri" panose="020F0502020204030204" pitchFamily="34" charset="0"/>
            </a:endParaRPr>
          </a:p>
          <a:p>
            <a:pPr lvl="0" indent="-457200" algn="just" rtl="0">
              <a:spcBef>
                <a:spcPts val="600"/>
              </a:spcBef>
              <a:spcAft>
                <a:spcPts val="0"/>
              </a:spcAft>
              <a:buClr>
                <a:schemeClr val="dk1"/>
              </a:buClr>
              <a:buSzPts val="2400"/>
              <a:buAutoNum type="alphaLcParenBoth"/>
            </a:pPr>
            <a:r>
              <a:rPr lang="en-US" sz="2400" b="1" dirty="0">
                <a:latin typeface="Calibri" panose="020F0502020204030204" pitchFamily="34" charset="0"/>
                <a:cs typeface="Calibri" panose="020F0502020204030204" pitchFamily="34" charset="0"/>
              </a:rPr>
              <a:t>North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(b) East 	</a:t>
            </a:r>
          </a:p>
          <a:p>
            <a:pPr marL="0" lvl="0" indent="0" algn="just" rtl="0">
              <a:spcBef>
                <a:spcPts val="600"/>
              </a:spcBef>
              <a:spcAft>
                <a:spcPts val="0"/>
              </a:spcAft>
              <a:buClr>
                <a:schemeClr val="dk1"/>
              </a:buClr>
              <a:buSzPts val="2400"/>
              <a:buNone/>
            </a:pPr>
            <a:r>
              <a:rPr lang="en-US" sz="2400" b="1" dirty="0">
                <a:solidFill>
                  <a:srgbClr val="FF0000"/>
                </a:solidFill>
                <a:latin typeface="Calibri" panose="020F0502020204030204" pitchFamily="34" charset="0"/>
                <a:cs typeface="Calibri" panose="020F0502020204030204" pitchFamily="34" charset="0"/>
              </a:rPr>
              <a:t>(c) North-East </a:t>
            </a:r>
            <a:r>
              <a:rPr lang="en-US" sz="2400" b="1" dirty="0">
                <a:latin typeface="Calibri" panose="020F0502020204030204" pitchFamily="34" charset="0"/>
                <a:cs typeface="Calibri" panose="020F0502020204030204" pitchFamily="34" charset="0"/>
              </a:rPr>
              <a:t>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(d) South-West</a:t>
            </a:r>
            <a:endParaRPr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15618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186" name="Google Shape;186;p15"/>
          <p:cNvSpPr txBox="1">
            <a:spLocks noGrp="1"/>
          </p:cNvSpPr>
          <p:nvPr>
            <p:ph type="body" idx="4294967295"/>
          </p:nvPr>
        </p:nvSpPr>
        <p:spPr>
          <a:xfrm>
            <a:off x="204952" y="536348"/>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spcBef>
                <a:spcPts val="60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latin typeface="Calibri" panose="020F0502020204030204" pitchFamily="34" charset="0"/>
              <a:cs typeface="Calibri" panose="020F0502020204030204" pitchFamily="34" charset="0"/>
            </a:endParaRPr>
          </a:p>
          <a:p>
            <a:pPr lvl="0" algn="just" rtl="0">
              <a:spcBef>
                <a:spcPts val="600"/>
              </a:spcBef>
              <a:spcAft>
                <a:spcPts val="0"/>
              </a:spcAft>
              <a:buClr>
                <a:schemeClr val="dk1"/>
              </a:buClr>
              <a:buSzPts val="2400"/>
              <a:buNone/>
            </a:pPr>
            <a:r>
              <a:rPr lang="en-US" sz="2400" b="1" dirty="0">
                <a:latin typeface="Arial Black" panose="020B0A04020102020204" pitchFamily="34" charset="0"/>
                <a:cs typeface="Calibri" panose="020F0502020204030204" pitchFamily="34" charset="0"/>
                <a:sym typeface="Arial Black"/>
              </a:rPr>
              <a:t>Q </a:t>
            </a:r>
            <a:r>
              <a:rPr lang="en-US" sz="2400" b="1" dirty="0">
                <a:latin typeface="Arial Black" panose="020B0A04020102020204" pitchFamily="34" charset="0"/>
                <a:cs typeface="Calibri" panose="020F0502020204030204" pitchFamily="34" charset="0"/>
              </a:rPr>
              <a:t>7. </a:t>
            </a:r>
            <a:r>
              <a:rPr lang="en-US" sz="2400" b="1" dirty="0">
                <a:latin typeface="Calibri" panose="020F0502020204030204" pitchFamily="34" charset="0"/>
                <a:cs typeface="Calibri" panose="020F0502020204030204" pitchFamily="34" charset="0"/>
              </a:rPr>
              <a:t>A walks 10 m North, then he turns right and walks 10 m. And then </a:t>
            </a:r>
            <a:r>
              <a:rPr lang="en-US" sz="2400" b="1">
                <a:latin typeface="Calibri" panose="020F0502020204030204" pitchFamily="34" charset="0"/>
                <a:cs typeface="Calibri" panose="020F0502020204030204" pitchFamily="34" charset="0"/>
              </a:rPr>
              <a:t>turning left </a:t>
            </a:r>
            <a:r>
              <a:rPr lang="en-US" sz="2400" b="1" dirty="0">
                <a:latin typeface="Calibri" panose="020F0502020204030204" pitchFamily="34" charset="0"/>
                <a:cs typeface="Calibri" panose="020F0502020204030204" pitchFamily="34" charset="0"/>
              </a:rPr>
              <a:t>each time, he walks 5 m, 15 m, and 15 m respectively. Now, how far is he from his starting point? </a:t>
            </a:r>
            <a:endParaRPr sz="2400" dirty="0">
              <a:latin typeface="Calibri" panose="020F0502020204030204" pitchFamily="34" charset="0"/>
              <a:cs typeface="Calibri" panose="020F0502020204030204" pitchFamily="34" charset="0"/>
            </a:endParaRPr>
          </a:p>
          <a:p>
            <a:pPr lvl="0" indent="-457200" algn="just" rtl="0">
              <a:spcBef>
                <a:spcPts val="600"/>
              </a:spcBef>
              <a:spcAft>
                <a:spcPts val="0"/>
              </a:spcAft>
              <a:buClr>
                <a:schemeClr val="dk1"/>
              </a:buClr>
              <a:buSzPts val="2400"/>
              <a:buAutoNum type="alphaLcParenBoth"/>
            </a:pPr>
            <a:r>
              <a:rPr lang="en-US" sz="2400" b="1" dirty="0">
                <a:latin typeface="Calibri" panose="020F0502020204030204" pitchFamily="34" charset="0"/>
                <a:cs typeface="Calibri" panose="020F0502020204030204" pitchFamily="34" charset="0"/>
              </a:rPr>
              <a:t>5 m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(b) 10 m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(c) 15 m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(d) 20 m</a:t>
            </a:r>
            <a:endParaRPr sz="2400" dirty="0">
              <a:latin typeface="Calibri" panose="020F0502020204030204" pitchFamily="34" charset="0"/>
              <a:cs typeface="Calibri" panose="020F0502020204030204" pitchFamily="34"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186" name="Google Shape;186;p15"/>
          <p:cNvSpPr txBox="1">
            <a:spLocks noGrp="1"/>
          </p:cNvSpPr>
          <p:nvPr>
            <p:ph type="body" idx="4294967295"/>
          </p:nvPr>
        </p:nvSpPr>
        <p:spPr>
          <a:xfrm>
            <a:off x="204952" y="561975"/>
            <a:ext cx="11733048" cy="5854591"/>
          </a:xfrm>
          <a:prstGeom prst="rect">
            <a:avLst/>
          </a:prstGeom>
          <a:noFill/>
          <a:ln>
            <a:noFill/>
          </a:ln>
        </p:spPr>
        <p:txBody>
          <a:bodyPr spcFirstLastPara="1" wrap="square" lIns="91425" tIns="45700" rIns="91425" bIns="45700" anchor="t" anchorCtr="0">
            <a:normAutofit/>
          </a:bodyPr>
          <a:lstStyle/>
          <a:p>
            <a:pPr marL="228600" lvl="0" indent="-228600" algn="just" rtl="0">
              <a:spcBef>
                <a:spcPts val="60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latin typeface="Calibri" panose="020F0502020204030204" pitchFamily="34" charset="0"/>
              <a:cs typeface="Calibri" panose="020F0502020204030204" pitchFamily="34" charset="0"/>
            </a:endParaRPr>
          </a:p>
          <a:p>
            <a:pPr lvl="0" algn="just" rtl="0">
              <a:spcBef>
                <a:spcPts val="600"/>
              </a:spcBef>
              <a:spcAft>
                <a:spcPts val="0"/>
              </a:spcAft>
              <a:buClr>
                <a:schemeClr val="dk1"/>
              </a:buClr>
              <a:buSzPts val="2400"/>
              <a:buNone/>
            </a:pPr>
            <a:r>
              <a:rPr lang="en-US" sz="2400" b="1" dirty="0">
                <a:latin typeface="Arial Black" panose="020B0A04020102020204" pitchFamily="34" charset="0"/>
                <a:cs typeface="Calibri" panose="020F0502020204030204" pitchFamily="34" charset="0"/>
                <a:sym typeface="Arial Black"/>
              </a:rPr>
              <a:t>Q </a:t>
            </a:r>
            <a:r>
              <a:rPr lang="en-US" sz="2400" b="1" dirty="0">
                <a:latin typeface="Arial Black" panose="020B0A04020102020204" pitchFamily="34" charset="0"/>
                <a:cs typeface="Calibri" panose="020F0502020204030204" pitchFamily="34" charset="0"/>
              </a:rPr>
              <a:t>7. </a:t>
            </a:r>
            <a:r>
              <a:rPr lang="en-US" sz="2400" b="1" dirty="0">
                <a:latin typeface="Calibri" panose="020F0502020204030204" pitchFamily="34" charset="0"/>
                <a:cs typeface="Calibri" panose="020F0502020204030204" pitchFamily="34" charset="0"/>
              </a:rPr>
              <a:t>A walks 10 m North, then he turns right and walks 10 m. And then </a:t>
            </a:r>
            <a:r>
              <a:rPr lang="en-US" sz="2400" b="1">
                <a:latin typeface="Calibri" panose="020F0502020204030204" pitchFamily="34" charset="0"/>
                <a:cs typeface="Calibri" panose="020F0502020204030204" pitchFamily="34" charset="0"/>
              </a:rPr>
              <a:t>turning left </a:t>
            </a:r>
            <a:r>
              <a:rPr lang="en-US" sz="2400" b="1" dirty="0">
                <a:latin typeface="Calibri" panose="020F0502020204030204" pitchFamily="34" charset="0"/>
                <a:cs typeface="Calibri" panose="020F0502020204030204" pitchFamily="34" charset="0"/>
              </a:rPr>
              <a:t>each time, he walks 5 m, 15 m, and 15 m respectively. Now, how far is he from his starting point? </a:t>
            </a:r>
            <a:endParaRPr sz="2400" dirty="0">
              <a:latin typeface="Calibri" panose="020F0502020204030204" pitchFamily="34" charset="0"/>
              <a:cs typeface="Calibri" panose="020F0502020204030204" pitchFamily="34" charset="0"/>
            </a:endParaRPr>
          </a:p>
          <a:p>
            <a:pPr lvl="0" indent="-457200" algn="just" rtl="0">
              <a:spcBef>
                <a:spcPts val="600"/>
              </a:spcBef>
              <a:spcAft>
                <a:spcPts val="0"/>
              </a:spcAft>
              <a:buClr>
                <a:schemeClr val="dk1"/>
              </a:buClr>
              <a:buSzPts val="2400"/>
              <a:buAutoNum type="alphaLcParenBoth"/>
            </a:pPr>
            <a:r>
              <a:rPr lang="en-US" sz="2400" b="1" dirty="0">
                <a:solidFill>
                  <a:srgbClr val="FF0000"/>
                </a:solidFill>
                <a:latin typeface="Calibri" panose="020F0502020204030204" pitchFamily="34" charset="0"/>
                <a:cs typeface="Calibri" panose="020F0502020204030204" pitchFamily="34" charset="0"/>
              </a:rPr>
              <a:t>5 m </a:t>
            </a:r>
            <a:r>
              <a:rPr lang="en-US" sz="2400" b="1" dirty="0">
                <a:latin typeface="Calibri" panose="020F0502020204030204" pitchFamily="34" charset="0"/>
                <a:cs typeface="Calibri" panose="020F0502020204030204" pitchFamily="34" charset="0"/>
              </a:rPr>
              <a:t>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(b) 10 m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(c) 15 m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(d) 20 m </a:t>
            </a:r>
            <a:endParaRPr sz="2400" dirty="0">
              <a:latin typeface="Calibri" panose="020F0502020204030204" pitchFamily="34" charset="0"/>
              <a:cs typeface="Calibri" panose="020F0502020204030204" pitchFamily="34" charset="0"/>
            </a:endParaRPr>
          </a:p>
          <a:p>
            <a:pPr marL="228600" lvl="0" indent="-22860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 </a:t>
            </a:r>
            <a:endParaRPr sz="2400" dirty="0">
              <a:latin typeface="Calibri" panose="020F0502020204030204" pitchFamily="34" charset="0"/>
              <a:cs typeface="Calibri" panose="020F0502020204030204" pitchFamily="34" charset="0"/>
            </a:endParaRPr>
          </a:p>
          <a:p>
            <a:pPr marL="228600" lvl="0" indent="-22860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 </a:t>
            </a:r>
            <a:endParaRPr sz="2400" dirty="0">
              <a:latin typeface="Calibri" panose="020F0502020204030204" pitchFamily="34" charset="0"/>
              <a:cs typeface="Calibri" panose="020F0502020204030204" pitchFamily="34" charset="0"/>
            </a:endParaRPr>
          </a:p>
          <a:p>
            <a:pPr marL="228600" lvl="0" indent="-228600" algn="just" rtl="0">
              <a:spcBef>
                <a:spcPts val="600"/>
              </a:spcBef>
              <a:spcAft>
                <a:spcPts val="0"/>
              </a:spcAft>
              <a:buClr>
                <a:schemeClr val="dk1"/>
              </a:buClr>
              <a:buSzPts val="2400"/>
              <a:buNone/>
            </a:pPr>
            <a:r>
              <a:rPr lang="en-US" sz="2400" b="1" dirty="0">
                <a:latin typeface="Arial Black"/>
                <a:ea typeface="Arial Black"/>
                <a:cs typeface="Arial Black"/>
                <a:sym typeface="Arial Black"/>
              </a:rPr>
              <a:t> </a:t>
            </a:r>
            <a:r>
              <a:rPr lang="en-US" sz="2400" b="1" dirty="0">
                <a:latin typeface="Calibri" panose="020F0502020204030204" pitchFamily="34" charset="0"/>
                <a:cs typeface="Calibri" panose="020F0502020204030204" pitchFamily="34" charset="0"/>
              </a:rPr>
              <a:t> </a:t>
            </a:r>
            <a:endParaRPr sz="2400" dirty="0">
              <a:latin typeface="Calibri" panose="020F0502020204030204" pitchFamily="34" charset="0"/>
              <a:cs typeface="Calibri" panose="020F0502020204030204" pitchFamily="34" charset="0"/>
            </a:endParaRPr>
          </a:p>
          <a:p>
            <a:pPr marL="228600" lvl="0" indent="-228600" algn="just" rtl="0">
              <a:spcBef>
                <a:spcPts val="600"/>
              </a:spcBef>
              <a:spcAft>
                <a:spcPts val="0"/>
              </a:spcAft>
              <a:buClr>
                <a:schemeClr val="dk1"/>
              </a:buClr>
              <a:buSzPts val="2400"/>
              <a:buNone/>
            </a:pPr>
            <a:r>
              <a:rPr lang="en-US" sz="2400" b="1" dirty="0">
                <a:latin typeface="Arial Black"/>
                <a:ea typeface="Arial Black"/>
                <a:cs typeface="Arial Black"/>
                <a:sym typeface="Arial Black"/>
              </a:rPr>
              <a:t> </a:t>
            </a:r>
            <a:r>
              <a:rPr lang="en-US" sz="2400" b="1" dirty="0">
                <a:latin typeface="Calibri" panose="020F0502020204030204" pitchFamily="34" charset="0"/>
                <a:cs typeface="Calibri" panose="020F0502020204030204" pitchFamily="34" charset="0"/>
              </a:rPr>
              <a:t> </a:t>
            </a:r>
            <a:endParaRPr sz="2400" dirty="0">
              <a:latin typeface="Calibri" panose="020F0502020204030204" pitchFamily="34" charset="0"/>
              <a:cs typeface="Calibri" panose="020F0502020204030204" pitchFamily="34" charset="0"/>
            </a:endParaRPr>
          </a:p>
          <a:p>
            <a:pPr marL="228600" lvl="0" indent="-22860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 </a:t>
            </a:r>
            <a:endParaRPr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13395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108" name="Google Shape;108;p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dirty="0">
                <a:solidFill>
                  <a:srgbClr val="0C0C0C"/>
                </a:solidFill>
                <a:latin typeface="Arial Black"/>
                <a:ea typeface="Arial Black"/>
                <a:cs typeface="Arial Black"/>
                <a:sym typeface="Arial Black"/>
              </a:rPr>
              <a:t>			DIRECTION</a:t>
            </a:r>
          </a:p>
          <a:p>
            <a:pPr marL="228600" lvl="0" indent="-228600" algn="just" rtl="0">
              <a:lnSpc>
                <a:spcPct val="90000"/>
              </a:lnSpc>
              <a:spcBef>
                <a:spcPts val="0"/>
              </a:spcBef>
              <a:spcAft>
                <a:spcPts val="0"/>
              </a:spcAft>
              <a:buClr>
                <a:srgbClr val="0C0C0C"/>
              </a:buClr>
              <a:buSzPts val="2400"/>
              <a:buNone/>
            </a:pPr>
            <a:endParaRPr lang="en-US" sz="2400" dirty="0">
              <a:solidFill>
                <a:srgbClr val="0C0C0C"/>
              </a:solidFill>
              <a:latin typeface="Arial Black"/>
              <a:ea typeface="Arial Black"/>
              <a:cs typeface="Arial Black"/>
              <a:sym typeface="Arial Black"/>
            </a:endParaRPr>
          </a:p>
          <a:p>
            <a:pPr marL="228600" lvl="0" indent="-228600" algn="just" rtl="0">
              <a:lnSpc>
                <a:spcPct val="90000"/>
              </a:lnSpc>
              <a:spcBef>
                <a:spcPts val="0"/>
              </a:spcBef>
              <a:spcAft>
                <a:spcPts val="0"/>
              </a:spcAft>
              <a:buClr>
                <a:srgbClr val="0C0C0C"/>
              </a:buClr>
              <a:buSzPts val="2400"/>
              <a:buNone/>
            </a:pPr>
            <a:r>
              <a:rPr lang="en-GB" sz="2400" dirty="0">
                <a:solidFill>
                  <a:srgbClr val="FF0000"/>
                </a:solidFill>
                <a:latin typeface="Calibri" panose="020F0502020204030204" pitchFamily="34" charset="0"/>
                <a:cs typeface="Calibri" panose="020F0502020204030204" pitchFamily="34" charset="0"/>
              </a:rPr>
              <a:t>What is Direction and Distance?</a:t>
            </a:r>
          </a:p>
          <a:p>
            <a:pPr marL="228600" lvl="0" indent="-228600" algn="just" rtl="0">
              <a:lnSpc>
                <a:spcPct val="90000"/>
              </a:lnSpc>
              <a:spcBef>
                <a:spcPts val="0"/>
              </a:spcBef>
              <a:spcAft>
                <a:spcPts val="0"/>
              </a:spcAft>
              <a:buClr>
                <a:srgbClr val="0C0C0C"/>
              </a:buClr>
              <a:buSzPts val="2400"/>
              <a:buNone/>
            </a:pPr>
            <a:endParaRPr lang="en-GB" sz="2400" dirty="0">
              <a:solidFill>
                <a:srgbClr val="FF0000"/>
              </a:solidFill>
              <a:latin typeface="Calibri" panose="020F0502020204030204" pitchFamily="34" charset="0"/>
              <a:cs typeface="Calibri" panose="020F0502020204030204" pitchFamily="34" charset="0"/>
            </a:endParaRPr>
          </a:p>
          <a:p>
            <a:pPr marL="228600" lvl="0" indent="-228600" algn="just" rtl="0">
              <a:lnSpc>
                <a:spcPct val="90000"/>
              </a:lnSpc>
              <a:spcBef>
                <a:spcPts val="0"/>
              </a:spcBef>
              <a:spcAft>
                <a:spcPts val="0"/>
              </a:spcAft>
              <a:buClr>
                <a:srgbClr val="0C0C0C"/>
              </a:buClr>
              <a:buSzPts val="2400"/>
              <a:buNone/>
            </a:pPr>
            <a:r>
              <a:rPr lang="en-GB" sz="2400" dirty="0">
                <a:latin typeface="Calibri" panose="020F0502020204030204" pitchFamily="34" charset="0"/>
                <a:cs typeface="Calibri" panose="020F0502020204030204" pitchFamily="34" charset="0"/>
              </a:rPr>
              <a:t>As the name suggests, Direction and Distance questions are based on the distance and/or direction puzzle. Based on the given distance and direction, candidates need to find out the final direction from the starting point and/or find out the distance, covered between starting point and the final or end point. To solve these types of questions, candidates need to know about the directions; there are 4 main directions and 4 sub directions. The main directions are; </a:t>
            </a:r>
            <a:r>
              <a:rPr lang="en-GB" sz="2400" dirty="0">
                <a:solidFill>
                  <a:srgbClr val="FF0000"/>
                </a:solidFill>
                <a:latin typeface="Calibri" panose="020F0502020204030204" pitchFamily="34" charset="0"/>
                <a:cs typeface="Calibri" panose="020F0502020204030204" pitchFamily="34" charset="0"/>
              </a:rPr>
              <a:t>East, West, North, and South</a:t>
            </a:r>
            <a:r>
              <a:rPr lang="en-GB" sz="2400" dirty="0">
                <a:latin typeface="Calibri" panose="020F0502020204030204" pitchFamily="34" charset="0"/>
                <a:cs typeface="Calibri" panose="020F0502020204030204" pitchFamily="34" charset="0"/>
              </a:rPr>
              <a:t>, whereas the sub directions are: </a:t>
            </a:r>
            <a:r>
              <a:rPr lang="en-GB" sz="2400" dirty="0">
                <a:solidFill>
                  <a:srgbClr val="FF0000"/>
                </a:solidFill>
                <a:latin typeface="Calibri" panose="020F0502020204030204" pitchFamily="34" charset="0"/>
                <a:cs typeface="Calibri" panose="020F0502020204030204" pitchFamily="34" charset="0"/>
              </a:rPr>
              <a:t>North- East, North-West, South-East, and South-West</a:t>
            </a:r>
            <a:r>
              <a:rPr lang="en-GB" sz="2400" dirty="0">
                <a:latin typeface="Calibri" panose="020F0502020204030204" pitchFamily="34" charset="0"/>
                <a:cs typeface="Calibri" panose="020F0502020204030204" pitchFamily="34" charset="0"/>
              </a:rPr>
              <a:t>. Besides this, the right turn </a:t>
            </a:r>
            <a:r>
              <a:rPr lang="en-GB" sz="2400">
                <a:latin typeface="Calibri" panose="020F0502020204030204" pitchFamily="34" charset="0"/>
                <a:cs typeface="Calibri" panose="020F0502020204030204" pitchFamily="34" charset="0"/>
              </a:rPr>
              <a:t>and left </a:t>
            </a:r>
            <a:r>
              <a:rPr lang="en-GB" sz="2400" dirty="0">
                <a:latin typeface="Calibri" panose="020F0502020204030204" pitchFamily="34" charset="0"/>
                <a:cs typeface="Calibri" panose="020F0502020204030204" pitchFamily="34" charset="0"/>
              </a:rPr>
              <a:t>turn are generally asked in the direction and distance reasoning section. The direction of the right turn is always clockwise whereas the direction of </a:t>
            </a:r>
            <a:r>
              <a:rPr lang="en-GB" sz="2400">
                <a:latin typeface="Calibri" panose="020F0502020204030204" pitchFamily="34" charset="0"/>
                <a:cs typeface="Calibri" panose="020F0502020204030204" pitchFamily="34" charset="0"/>
              </a:rPr>
              <a:t>the left </a:t>
            </a:r>
            <a:r>
              <a:rPr lang="en-GB" sz="2400" dirty="0">
                <a:latin typeface="Calibri" panose="020F0502020204030204" pitchFamily="34" charset="0"/>
                <a:cs typeface="Calibri" panose="020F0502020204030204" pitchFamily="34" charset="0"/>
              </a:rPr>
              <a:t>turn is always anticlockwise.</a:t>
            </a:r>
            <a:endParaRPr sz="2400" dirty="0">
              <a:latin typeface="Calibri" panose="020F0502020204030204" pitchFamily="34" charset="0"/>
              <a:cs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198" name="Google Shape;198;p17"/>
          <p:cNvSpPr txBox="1">
            <a:spLocks noGrp="1"/>
          </p:cNvSpPr>
          <p:nvPr>
            <p:ph type="body" idx="4294967295"/>
          </p:nvPr>
        </p:nvSpPr>
        <p:spPr>
          <a:xfrm>
            <a:off x="204952" y="581025"/>
            <a:ext cx="11733048" cy="5835541"/>
          </a:xfrm>
          <a:prstGeom prst="rect">
            <a:avLst/>
          </a:prstGeom>
          <a:noFill/>
          <a:ln>
            <a:noFill/>
          </a:ln>
        </p:spPr>
        <p:txBody>
          <a:bodyPr spcFirstLastPara="1" wrap="square" lIns="91425" tIns="45700" rIns="91425" bIns="45700" anchor="t" anchorCtr="0">
            <a:normAutofit/>
          </a:bodyPr>
          <a:lstStyle/>
          <a:p>
            <a:pPr marL="228600" lvl="0" indent="-228600" algn="just" rtl="0">
              <a:spcBef>
                <a:spcPts val="60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latin typeface="Calibri" panose="020F0502020204030204" pitchFamily="34" charset="0"/>
              <a:cs typeface="Calibri" panose="020F0502020204030204" pitchFamily="34" charset="0"/>
            </a:endParaRPr>
          </a:p>
          <a:p>
            <a:pPr lvl="0" algn="just" rtl="0">
              <a:spcBef>
                <a:spcPts val="600"/>
              </a:spcBef>
              <a:spcAft>
                <a:spcPts val="0"/>
              </a:spcAft>
              <a:buClr>
                <a:schemeClr val="dk1"/>
              </a:buClr>
              <a:buSzPts val="2400"/>
              <a:buNone/>
            </a:pPr>
            <a:r>
              <a:rPr lang="en-US" sz="2400" b="1" dirty="0">
                <a:latin typeface="Arial Black" panose="020B0A04020102020204" pitchFamily="34" charset="0"/>
                <a:cs typeface="Calibri" panose="020F0502020204030204" pitchFamily="34" charset="0"/>
                <a:sym typeface="Arial Black"/>
              </a:rPr>
              <a:t>Q 8</a:t>
            </a:r>
            <a:r>
              <a:rPr lang="en-US" sz="2400" b="1" dirty="0">
                <a:latin typeface="Arial Black" panose="020B0A0402010202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Seema says to Suresh that she is going in the North direction to hide, but she went 2 Km east and from there 3 Km towards the south and from there 2 km towards the west and then 2km towards the west and then 2km towards the starting place. Now, in which direction is Seema from her hiding place? </a:t>
            </a:r>
            <a:endParaRPr sz="2400" dirty="0">
              <a:latin typeface="Calibri" panose="020F0502020204030204" pitchFamily="34" charset="0"/>
              <a:cs typeface="Calibri" panose="020F0502020204030204" pitchFamily="34" charset="0"/>
            </a:endParaRPr>
          </a:p>
          <a:p>
            <a:pPr lvl="0" indent="-457200" algn="just" rtl="0">
              <a:spcBef>
                <a:spcPts val="600"/>
              </a:spcBef>
              <a:spcAft>
                <a:spcPts val="0"/>
              </a:spcAft>
              <a:buClr>
                <a:schemeClr val="dk1"/>
              </a:buClr>
              <a:buSzPts val="2400"/>
              <a:buAutoNum type="alphaLcParenBoth"/>
            </a:pPr>
            <a:r>
              <a:rPr lang="en-US" sz="2400" b="1" dirty="0">
                <a:latin typeface="Calibri" panose="020F0502020204030204" pitchFamily="34" charset="0"/>
                <a:cs typeface="Calibri" panose="020F0502020204030204" pitchFamily="34" charset="0"/>
              </a:rPr>
              <a:t>North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(b) South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(c) West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(d) East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(e) None of these</a:t>
            </a:r>
            <a:endParaRPr sz="2400" dirty="0">
              <a:latin typeface="Calibri" panose="020F0502020204030204" pitchFamily="34" charset="0"/>
              <a:cs typeface="Calibri" panose="020F050202020403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198" name="Google Shape;198;p17"/>
          <p:cNvSpPr txBox="1">
            <a:spLocks noGrp="1"/>
          </p:cNvSpPr>
          <p:nvPr>
            <p:ph type="body" idx="4294967295"/>
          </p:nvPr>
        </p:nvSpPr>
        <p:spPr>
          <a:xfrm>
            <a:off x="204952" y="581025"/>
            <a:ext cx="11733048" cy="5835541"/>
          </a:xfrm>
          <a:prstGeom prst="rect">
            <a:avLst/>
          </a:prstGeom>
          <a:noFill/>
          <a:ln>
            <a:noFill/>
          </a:ln>
        </p:spPr>
        <p:txBody>
          <a:bodyPr spcFirstLastPara="1" wrap="square" lIns="91425" tIns="45700" rIns="91425" bIns="45700" anchor="t" anchorCtr="0">
            <a:normAutofit/>
          </a:bodyPr>
          <a:lstStyle/>
          <a:p>
            <a:pPr marL="228600" lvl="0" indent="-228600" algn="just" rtl="0">
              <a:spcBef>
                <a:spcPts val="60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latin typeface="Calibri" panose="020F0502020204030204" pitchFamily="34" charset="0"/>
              <a:cs typeface="Calibri" panose="020F0502020204030204" pitchFamily="34" charset="0"/>
            </a:endParaRPr>
          </a:p>
          <a:p>
            <a:pPr lvl="0" algn="just" rtl="0">
              <a:spcBef>
                <a:spcPts val="600"/>
              </a:spcBef>
              <a:spcAft>
                <a:spcPts val="0"/>
              </a:spcAft>
              <a:buClr>
                <a:schemeClr val="dk1"/>
              </a:buClr>
              <a:buSzPts val="2400"/>
              <a:buNone/>
            </a:pPr>
            <a:r>
              <a:rPr lang="en-US" sz="2400" b="1" dirty="0">
                <a:latin typeface="Arial Black" panose="020B0A04020102020204" pitchFamily="34" charset="0"/>
                <a:cs typeface="Calibri" panose="020F0502020204030204" pitchFamily="34" charset="0"/>
                <a:sym typeface="Arial Black"/>
              </a:rPr>
              <a:t>Q 8</a:t>
            </a:r>
            <a:r>
              <a:rPr lang="en-US" sz="2400" b="1" dirty="0">
                <a:latin typeface="Arial Black" panose="020B0A0402010202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Seema says to Suresh that she is going in the North direction to hide, but she went 2 Km east and from there 3 Km towards the south and from there 2 km towards the west and then 2km towards the west and then 2km towards the starting place. Now, in which direction is Seema from her hiding place? </a:t>
            </a:r>
            <a:endParaRPr sz="2400" dirty="0">
              <a:latin typeface="Calibri" panose="020F0502020204030204" pitchFamily="34" charset="0"/>
              <a:cs typeface="Calibri" panose="020F0502020204030204" pitchFamily="34" charset="0"/>
            </a:endParaRPr>
          </a:p>
          <a:p>
            <a:pPr lvl="0" indent="-457200" algn="just" rtl="0">
              <a:spcBef>
                <a:spcPts val="600"/>
              </a:spcBef>
              <a:spcAft>
                <a:spcPts val="0"/>
              </a:spcAft>
              <a:buClr>
                <a:schemeClr val="dk1"/>
              </a:buClr>
              <a:buSzPts val="2400"/>
              <a:buAutoNum type="alphaLcParenBoth"/>
            </a:pPr>
            <a:r>
              <a:rPr lang="en-US" sz="2400" b="1" dirty="0">
                <a:latin typeface="Calibri" panose="020F0502020204030204" pitchFamily="34" charset="0"/>
                <a:cs typeface="Calibri" panose="020F0502020204030204" pitchFamily="34" charset="0"/>
              </a:rPr>
              <a:t>North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(b) South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(c) West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(d) East 	</a:t>
            </a:r>
          </a:p>
          <a:p>
            <a:pPr marL="0" lvl="0" indent="0" algn="just" rtl="0">
              <a:spcBef>
                <a:spcPts val="600"/>
              </a:spcBef>
              <a:spcAft>
                <a:spcPts val="0"/>
              </a:spcAft>
              <a:buClr>
                <a:schemeClr val="dk1"/>
              </a:buClr>
              <a:buSzPts val="2400"/>
              <a:buNone/>
            </a:pPr>
            <a:r>
              <a:rPr lang="en-US" sz="2400" b="1" dirty="0">
                <a:solidFill>
                  <a:srgbClr val="FF0000"/>
                </a:solidFill>
                <a:latin typeface="Calibri" panose="020F0502020204030204" pitchFamily="34" charset="0"/>
                <a:cs typeface="Calibri" panose="020F0502020204030204" pitchFamily="34" charset="0"/>
              </a:rPr>
              <a:t>(e) None of these</a:t>
            </a:r>
            <a:endParaRPr sz="2400"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561929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204" name="Google Shape;204;p18"/>
          <p:cNvSpPr txBox="1">
            <a:spLocks noGrp="1"/>
          </p:cNvSpPr>
          <p:nvPr>
            <p:ph type="body" idx="4294967295"/>
          </p:nvPr>
        </p:nvSpPr>
        <p:spPr>
          <a:xfrm>
            <a:off x="204952" y="571501"/>
            <a:ext cx="11733048" cy="5845066"/>
          </a:xfrm>
          <a:prstGeom prst="rect">
            <a:avLst/>
          </a:prstGeom>
          <a:noFill/>
          <a:ln>
            <a:noFill/>
          </a:ln>
        </p:spPr>
        <p:txBody>
          <a:bodyPr spcFirstLastPara="1" wrap="square" lIns="91425" tIns="45700" rIns="91425" bIns="45700" anchor="t" anchorCtr="0">
            <a:normAutofit/>
          </a:bodyPr>
          <a:lstStyle/>
          <a:p>
            <a:pPr marL="228600" lvl="0" indent="-228600" algn="just" rtl="0">
              <a:spcBef>
                <a:spcPts val="60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latin typeface="Calibri" panose="020F0502020204030204" pitchFamily="34" charset="0"/>
              <a:cs typeface="Calibri" panose="020F0502020204030204" pitchFamily="34" charset="0"/>
            </a:endParaRPr>
          </a:p>
          <a:p>
            <a:pPr lvl="0" algn="just" rtl="0">
              <a:spcBef>
                <a:spcPts val="600"/>
              </a:spcBef>
              <a:spcAft>
                <a:spcPts val="0"/>
              </a:spcAft>
              <a:buClr>
                <a:schemeClr val="dk1"/>
              </a:buClr>
              <a:buSzPts val="2400"/>
              <a:buNone/>
            </a:pPr>
            <a:r>
              <a:rPr lang="en-US" sz="2400" b="1" dirty="0">
                <a:latin typeface="Arial Black" panose="020B0A04020102020204" pitchFamily="34" charset="0"/>
                <a:cs typeface="Calibri" panose="020F0502020204030204" pitchFamily="34" charset="0"/>
                <a:sym typeface="Arial Black"/>
              </a:rPr>
              <a:t>Q 9</a:t>
            </a:r>
            <a:r>
              <a:rPr lang="en-US" sz="2400" b="1" dirty="0">
                <a:latin typeface="Arial Black" panose="020B0A0402010202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A man is facing west. He turns 45° in the clockwise direction and then another 180° in the same direction and then 270° in the anti-clockwise direction. Which direction is he facing now? </a:t>
            </a:r>
            <a:endParaRPr sz="2400" dirty="0">
              <a:latin typeface="Calibri" panose="020F0502020204030204" pitchFamily="34" charset="0"/>
              <a:cs typeface="Calibri" panose="020F0502020204030204" pitchFamily="34" charset="0"/>
            </a:endParaRPr>
          </a:p>
          <a:p>
            <a:pPr lvl="0" indent="-457200" algn="just" rtl="0">
              <a:spcBef>
                <a:spcPts val="600"/>
              </a:spcBef>
              <a:spcAft>
                <a:spcPts val="0"/>
              </a:spcAft>
              <a:buClr>
                <a:schemeClr val="dk1"/>
              </a:buClr>
              <a:buSzPts val="2400"/>
              <a:buAutoNum type="alphaLcParenBoth"/>
            </a:pPr>
            <a:r>
              <a:rPr lang="en-US" sz="2400" b="1" dirty="0">
                <a:latin typeface="Calibri" panose="020F0502020204030204" pitchFamily="34" charset="0"/>
                <a:cs typeface="Calibri" panose="020F0502020204030204" pitchFamily="34" charset="0"/>
              </a:rPr>
              <a:t>South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(b) North-West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(c) West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(d) South-West</a:t>
            </a:r>
            <a:endParaRPr sz="2400" dirty="0">
              <a:latin typeface="Calibri" panose="020F0502020204030204" pitchFamily="34" charset="0"/>
              <a:cs typeface="Calibri" panose="020F050202020403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204" name="Google Shape;204;p18"/>
          <p:cNvSpPr txBox="1">
            <a:spLocks noGrp="1"/>
          </p:cNvSpPr>
          <p:nvPr>
            <p:ph type="body" idx="4294967295"/>
          </p:nvPr>
        </p:nvSpPr>
        <p:spPr>
          <a:xfrm>
            <a:off x="204952" y="581025"/>
            <a:ext cx="11733048" cy="5835541"/>
          </a:xfrm>
          <a:prstGeom prst="rect">
            <a:avLst/>
          </a:prstGeom>
          <a:noFill/>
          <a:ln>
            <a:noFill/>
          </a:ln>
        </p:spPr>
        <p:txBody>
          <a:bodyPr spcFirstLastPara="1" wrap="square" lIns="91425" tIns="45700" rIns="91425" bIns="45700" anchor="t" anchorCtr="0">
            <a:normAutofit/>
          </a:bodyPr>
          <a:lstStyle/>
          <a:p>
            <a:pPr marL="228600" lvl="0" indent="-228600" algn="just" rtl="0">
              <a:spcBef>
                <a:spcPts val="60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latin typeface="Calibri" panose="020F0502020204030204" pitchFamily="34" charset="0"/>
              <a:cs typeface="Calibri" panose="020F0502020204030204" pitchFamily="34" charset="0"/>
            </a:endParaRPr>
          </a:p>
          <a:p>
            <a:pPr lvl="0" algn="just" rtl="0">
              <a:spcBef>
                <a:spcPts val="600"/>
              </a:spcBef>
              <a:spcAft>
                <a:spcPts val="0"/>
              </a:spcAft>
              <a:buClr>
                <a:schemeClr val="dk1"/>
              </a:buClr>
              <a:buSzPts val="2400"/>
              <a:buNone/>
            </a:pPr>
            <a:r>
              <a:rPr lang="en-US" sz="2400" b="1" dirty="0">
                <a:latin typeface="Arial Black" panose="020B0A04020102020204" pitchFamily="34" charset="0"/>
                <a:cs typeface="Calibri" panose="020F0502020204030204" pitchFamily="34" charset="0"/>
                <a:sym typeface="Arial Black"/>
              </a:rPr>
              <a:t>Q 9</a:t>
            </a:r>
            <a:r>
              <a:rPr lang="en-US" sz="2400" b="1" dirty="0">
                <a:latin typeface="Arial Black" panose="020B0A0402010202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A man is facing west. He turns 45° in the clockwise direction and then another 180° in the same direction and then 270° in the anti-clockwise direction. Which direction is he facing now? </a:t>
            </a:r>
            <a:endParaRPr sz="2400" dirty="0">
              <a:latin typeface="Calibri" panose="020F0502020204030204" pitchFamily="34" charset="0"/>
              <a:cs typeface="Calibri" panose="020F0502020204030204" pitchFamily="34" charset="0"/>
            </a:endParaRPr>
          </a:p>
          <a:p>
            <a:pPr lvl="0" indent="-457200" algn="just" rtl="0">
              <a:spcBef>
                <a:spcPts val="600"/>
              </a:spcBef>
              <a:spcAft>
                <a:spcPts val="0"/>
              </a:spcAft>
              <a:buClr>
                <a:schemeClr val="dk1"/>
              </a:buClr>
              <a:buSzPts val="2400"/>
              <a:buAutoNum type="alphaLcParenBoth"/>
            </a:pPr>
            <a:r>
              <a:rPr lang="en-US" sz="2400" b="1" dirty="0">
                <a:latin typeface="Calibri" panose="020F0502020204030204" pitchFamily="34" charset="0"/>
                <a:cs typeface="Calibri" panose="020F0502020204030204" pitchFamily="34" charset="0"/>
              </a:rPr>
              <a:t>South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(b) North-West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(c) West 	</a:t>
            </a:r>
          </a:p>
          <a:p>
            <a:pPr marL="0" lvl="0" indent="0" algn="just" rtl="0">
              <a:spcBef>
                <a:spcPts val="600"/>
              </a:spcBef>
              <a:spcAft>
                <a:spcPts val="0"/>
              </a:spcAft>
              <a:buClr>
                <a:schemeClr val="dk1"/>
              </a:buClr>
              <a:buSzPts val="2400"/>
              <a:buNone/>
            </a:pPr>
            <a:r>
              <a:rPr lang="en-US" sz="2400" b="1" dirty="0">
                <a:solidFill>
                  <a:srgbClr val="FF0000"/>
                </a:solidFill>
                <a:latin typeface="Calibri" panose="020F0502020204030204" pitchFamily="34" charset="0"/>
                <a:cs typeface="Calibri" panose="020F0502020204030204" pitchFamily="34" charset="0"/>
              </a:rPr>
              <a:t>(d) South-West</a:t>
            </a:r>
            <a:endParaRPr sz="2400"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3262303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222" name="Google Shape;222;p21"/>
          <p:cNvSpPr txBox="1">
            <a:spLocks noGrp="1"/>
          </p:cNvSpPr>
          <p:nvPr>
            <p:ph type="body" idx="4294967295"/>
          </p:nvPr>
        </p:nvSpPr>
        <p:spPr>
          <a:xfrm>
            <a:off x="204952" y="571501"/>
            <a:ext cx="11733048" cy="5845066"/>
          </a:xfrm>
          <a:prstGeom prst="rect">
            <a:avLst/>
          </a:prstGeom>
          <a:noFill/>
          <a:ln>
            <a:noFill/>
          </a:ln>
        </p:spPr>
        <p:txBody>
          <a:bodyPr spcFirstLastPara="1" wrap="square" lIns="91425" tIns="45700" rIns="91425" bIns="45700" anchor="t" anchorCtr="0">
            <a:normAutofit/>
          </a:bodyPr>
          <a:lstStyle/>
          <a:p>
            <a:pPr marL="228600" lvl="0" indent="-228600" algn="just" rtl="0">
              <a:spcBef>
                <a:spcPts val="60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latin typeface="Calibri" panose="020F0502020204030204" pitchFamily="34" charset="0"/>
              <a:cs typeface="Calibri" panose="020F0502020204030204" pitchFamily="34" charset="0"/>
            </a:endParaRPr>
          </a:p>
          <a:p>
            <a:pPr lvl="0" algn="just">
              <a:spcBef>
                <a:spcPts val="600"/>
              </a:spcBef>
              <a:buClr>
                <a:schemeClr val="dk1"/>
              </a:buClr>
              <a:buSzPts val="2400"/>
            </a:pPr>
            <a:r>
              <a:rPr lang="en-US" sz="2400" b="1" dirty="0">
                <a:latin typeface="Arial Black" panose="020B0A04020102020204" pitchFamily="34" charset="0"/>
                <a:cs typeface="Calibri" panose="020F0502020204030204" pitchFamily="34" charset="0"/>
                <a:sym typeface="Arial Black"/>
              </a:rPr>
              <a:t>Q 10</a:t>
            </a:r>
            <a:r>
              <a:rPr lang="en-US" sz="2400" b="1" dirty="0">
                <a:latin typeface="Arial Black" panose="020B0A0402010202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Nitu starts from point T and walks straight to point U, which is </a:t>
            </a:r>
            <a:r>
              <a:rPr lang="en-US" sz="2400" b="1">
                <a:latin typeface="Calibri" panose="020F0502020204030204" pitchFamily="34" charset="0"/>
                <a:cs typeface="Calibri" panose="020F0502020204030204" pitchFamily="34" charset="0"/>
              </a:rPr>
              <a:t>4 Ft </a:t>
            </a:r>
            <a:r>
              <a:rPr lang="en-US" sz="2400" b="1" dirty="0">
                <a:latin typeface="Calibri" panose="020F0502020204030204" pitchFamily="34" charset="0"/>
                <a:cs typeface="Calibri" panose="020F0502020204030204" pitchFamily="34" charset="0"/>
              </a:rPr>
              <a:t>away. She </a:t>
            </a:r>
            <a:r>
              <a:rPr lang="en-US" sz="2400" b="1">
                <a:latin typeface="Calibri" panose="020F0502020204030204" pitchFamily="34" charset="0"/>
                <a:cs typeface="Calibri" panose="020F0502020204030204" pitchFamily="34" charset="0"/>
              </a:rPr>
              <a:t>turns left </a:t>
            </a:r>
            <a:r>
              <a:rPr lang="en-US" sz="2400" b="1" dirty="0">
                <a:latin typeface="Calibri" panose="020F0502020204030204" pitchFamily="34" charset="0"/>
                <a:cs typeface="Calibri" panose="020F0502020204030204" pitchFamily="34" charset="0"/>
              </a:rPr>
              <a:t>at 90</a:t>
            </a:r>
            <a:r>
              <a:rPr lang="en-US" sz="2400" b="1" baseline="30000" dirty="0">
                <a:latin typeface="Calibri" panose="020F0502020204030204" pitchFamily="34" charset="0"/>
                <a:cs typeface="Calibri" panose="020F0502020204030204" pitchFamily="34" charset="0"/>
              </a:rPr>
              <a:t>o</a:t>
            </a:r>
            <a:r>
              <a:rPr lang="en-US" sz="2400" b="1" dirty="0">
                <a:latin typeface="Calibri" panose="020F0502020204030204" pitchFamily="34" charset="0"/>
                <a:cs typeface="Calibri" panose="020F0502020204030204" pitchFamily="34" charset="0"/>
              </a:rPr>
              <a:t> and walks to W which is </a:t>
            </a:r>
            <a:r>
              <a:rPr lang="en-US" sz="2400" b="1">
                <a:latin typeface="Calibri" panose="020F0502020204030204" pitchFamily="34" charset="0"/>
                <a:cs typeface="Calibri" panose="020F0502020204030204" pitchFamily="34" charset="0"/>
              </a:rPr>
              <a:t>4 Ft </a:t>
            </a:r>
            <a:r>
              <a:rPr lang="en-US" sz="2400" b="1" dirty="0">
                <a:latin typeface="Calibri" panose="020F0502020204030204" pitchFamily="34" charset="0"/>
                <a:cs typeface="Calibri" panose="020F0502020204030204" pitchFamily="34" charset="0"/>
              </a:rPr>
              <a:t>away, turns 90</a:t>
            </a:r>
            <a:r>
              <a:rPr lang="en-US" sz="2400" b="1" baseline="30000" dirty="0">
                <a:latin typeface="Calibri" panose="020F0502020204030204" pitchFamily="34" charset="0"/>
                <a:cs typeface="Calibri" panose="020F0502020204030204" pitchFamily="34" charset="0"/>
              </a:rPr>
              <a:t>o</a:t>
            </a:r>
            <a:r>
              <a:rPr lang="en-US" sz="2400" b="1" dirty="0">
                <a:latin typeface="Calibri" panose="020F0502020204030204" pitchFamily="34" charset="0"/>
                <a:cs typeface="Calibri" panose="020F0502020204030204" pitchFamily="34" charset="0"/>
              </a:rPr>
              <a:t> right and goes </a:t>
            </a:r>
            <a:r>
              <a:rPr lang="en-US" sz="2400" b="1">
                <a:latin typeface="Calibri" panose="020F0502020204030204" pitchFamily="34" charset="0"/>
                <a:cs typeface="Calibri" panose="020F0502020204030204" pitchFamily="34" charset="0"/>
              </a:rPr>
              <a:t>3 Ft </a:t>
            </a:r>
            <a:r>
              <a:rPr lang="en-US" sz="2400" b="1" dirty="0">
                <a:latin typeface="Calibri" panose="020F0502020204030204" pitchFamily="34" charset="0"/>
                <a:cs typeface="Calibri" panose="020F0502020204030204" pitchFamily="34" charset="0"/>
              </a:rPr>
              <a:t>to P, turns 90º right, and walks </a:t>
            </a:r>
            <a:r>
              <a:rPr lang="en-US" sz="2400" b="1">
                <a:latin typeface="Calibri" panose="020F0502020204030204" pitchFamily="34" charset="0"/>
                <a:cs typeface="Calibri" panose="020F0502020204030204" pitchFamily="34" charset="0"/>
              </a:rPr>
              <a:t>1 Ft </a:t>
            </a:r>
            <a:r>
              <a:rPr lang="en-US" sz="2400" b="1" dirty="0">
                <a:latin typeface="Calibri" panose="020F0502020204030204" pitchFamily="34" charset="0"/>
                <a:cs typeface="Calibri" panose="020F0502020204030204" pitchFamily="34" charset="0"/>
              </a:rPr>
              <a:t>to Q. Again, turns </a:t>
            </a:r>
            <a:r>
              <a:rPr lang="en-US" sz="2400" b="1">
                <a:latin typeface="Calibri" panose="020F0502020204030204" pitchFamily="34" charset="0"/>
                <a:cs typeface="Calibri" panose="020F0502020204030204" pitchFamily="34" charset="0"/>
              </a:rPr>
              <a:t>90</a:t>
            </a:r>
            <a:r>
              <a:rPr lang="en-US" sz="2400" b="1" baseline="30000">
                <a:latin typeface="Calibri" panose="020F0502020204030204" pitchFamily="34" charset="0"/>
                <a:cs typeface="Calibri" panose="020F0502020204030204" pitchFamily="34" charset="0"/>
              </a:rPr>
              <a:t>o</a:t>
            </a:r>
            <a:r>
              <a:rPr lang="en-US" sz="2400" b="1">
                <a:latin typeface="Calibri" panose="020F0502020204030204" pitchFamily="34" charset="0"/>
                <a:cs typeface="Calibri" panose="020F0502020204030204" pitchFamily="34" charset="0"/>
              </a:rPr>
              <a:t> left </a:t>
            </a:r>
            <a:r>
              <a:rPr lang="en-US" sz="2400" b="1" dirty="0">
                <a:latin typeface="Calibri" panose="020F0502020204030204" pitchFamily="34" charset="0"/>
                <a:cs typeface="Calibri" panose="020F0502020204030204" pitchFamily="34" charset="0"/>
              </a:rPr>
              <a:t>and walks </a:t>
            </a:r>
            <a:r>
              <a:rPr lang="en-US" sz="2400" b="1">
                <a:latin typeface="Calibri" panose="020F0502020204030204" pitchFamily="34" charset="0"/>
                <a:cs typeface="Calibri" panose="020F0502020204030204" pitchFamily="34" charset="0"/>
              </a:rPr>
              <a:t>1 Ft </a:t>
            </a:r>
            <a:r>
              <a:rPr lang="en-US" sz="2400" b="1" dirty="0">
                <a:latin typeface="Calibri" panose="020F0502020204030204" pitchFamily="34" charset="0"/>
                <a:cs typeface="Calibri" panose="020F0502020204030204" pitchFamily="34" charset="0"/>
              </a:rPr>
              <a:t>to V. Finally turns 90</a:t>
            </a:r>
            <a:r>
              <a:rPr lang="en-US" sz="2400" b="1" baseline="30000" dirty="0">
                <a:latin typeface="Calibri" panose="020F0502020204030204" pitchFamily="34" charset="0"/>
                <a:cs typeface="Calibri" panose="020F0502020204030204" pitchFamily="34" charset="0"/>
              </a:rPr>
              <a:t>o</a:t>
            </a:r>
            <a:r>
              <a:rPr lang="en-US" sz="2400" b="1" dirty="0">
                <a:latin typeface="Calibri" panose="020F0502020204030204" pitchFamily="34" charset="0"/>
                <a:cs typeface="Calibri" panose="020F0502020204030204" pitchFamily="34" charset="0"/>
              </a:rPr>
              <a:t> right walk </a:t>
            </a:r>
            <a:r>
              <a:rPr lang="en-US" sz="2400" b="1">
                <a:latin typeface="Calibri" panose="020F0502020204030204" pitchFamily="34" charset="0"/>
                <a:cs typeface="Calibri" panose="020F0502020204030204" pitchFamily="34" charset="0"/>
              </a:rPr>
              <a:t>3 Ft </a:t>
            </a:r>
            <a:r>
              <a:rPr lang="en-US" sz="2400" b="1" dirty="0">
                <a:latin typeface="Calibri" panose="020F0502020204030204" pitchFamily="34" charset="0"/>
                <a:cs typeface="Calibri" panose="020F0502020204030204" pitchFamily="34" charset="0"/>
              </a:rPr>
              <a:t>to reach R. Then what is the distance between T and R? </a:t>
            </a:r>
            <a:endParaRPr sz="2400" dirty="0">
              <a:latin typeface="Calibri" panose="020F0502020204030204" pitchFamily="34" charset="0"/>
              <a:cs typeface="Calibri" panose="020F0502020204030204" pitchFamily="34" charset="0"/>
            </a:endParaRPr>
          </a:p>
          <a:p>
            <a:pPr lvl="0" indent="-457200" algn="just" rtl="0">
              <a:spcBef>
                <a:spcPts val="600"/>
              </a:spcBef>
              <a:spcAft>
                <a:spcPts val="0"/>
              </a:spcAft>
              <a:buClr>
                <a:schemeClr val="dk1"/>
              </a:buClr>
              <a:buSzPts val="2400"/>
              <a:buAutoNum type="alphaLcParenBoth"/>
            </a:pPr>
            <a:r>
              <a:rPr lang="en-US" sz="2400" b="1">
                <a:latin typeface="Calibri" panose="020F0502020204030204" pitchFamily="34" charset="0"/>
                <a:cs typeface="Calibri" panose="020F0502020204030204" pitchFamily="34" charset="0"/>
              </a:rPr>
              <a:t>4 Ft </a:t>
            </a:r>
            <a:r>
              <a:rPr lang="en-US" sz="2400" b="1" dirty="0">
                <a:latin typeface="Calibri" panose="020F0502020204030204" pitchFamily="34" charset="0"/>
                <a:cs typeface="Calibri" panose="020F0502020204030204" pitchFamily="34" charset="0"/>
              </a:rPr>
              <a:t>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(b) </a:t>
            </a:r>
            <a:r>
              <a:rPr lang="en-US" sz="2400" b="1">
                <a:latin typeface="Calibri" panose="020F0502020204030204" pitchFamily="34" charset="0"/>
                <a:cs typeface="Calibri" panose="020F0502020204030204" pitchFamily="34" charset="0"/>
              </a:rPr>
              <a:t>5 Ft </a:t>
            </a:r>
            <a:r>
              <a:rPr lang="en-US" sz="2400" b="1" dirty="0">
                <a:latin typeface="Calibri" panose="020F0502020204030204" pitchFamily="34" charset="0"/>
                <a:cs typeface="Calibri" panose="020F0502020204030204" pitchFamily="34" charset="0"/>
              </a:rPr>
              <a:t>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(c) </a:t>
            </a:r>
            <a:r>
              <a:rPr lang="en-US" sz="2400" b="1">
                <a:latin typeface="Calibri" panose="020F0502020204030204" pitchFamily="34" charset="0"/>
                <a:cs typeface="Calibri" panose="020F0502020204030204" pitchFamily="34" charset="0"/>
              </a:rPr>
              <a:t>7 Ft </a:t>
            </a:r>
            <a:r>
              <a:rPr lang="en-US" sz="2400" b="1" dirty="0">
                <a:latin typeface="Calibri" panose="020F0502020204030204" pitchFamily="34" charset="0"/>
                <a:cs typeface="Calibri" panose="020F0502020204030204" pitchFamily="34" charset="0"/>
              </a:rPr>
              <a:t>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(d) </a:t>
            </a:r>
            <a:r>
              <a:rPr lang="en-US" sz="2400" b="1">
                <a:latin typeface="Calibri" panose="020F0502020204030204" pitchFamily="34" charset="0"/>
                <a:cs typeface="Calibri" panose="020F0502020204030204" pitchFamily="34" charset="0"/>
              </a:rPr>
              <a:t>8 Ft</a:t>
            </a:r>
            <a:endParaRPr sz="2400" dirty="0">
              <a:latin typeface="Calibri" panose="020F0502020204030204" pitchFamily="34" charset="0"/>
              <a:cs typeface="Calibri" panose="020F050202020403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0">
          <a:extLst>
            <a:ext uri="{FF2B5EF4-FFF2-40B4-BE49-F238E27FC236}">
              <a16:creationId xmlns:a16="http://schemas.microsoft.com/office/drawing/2014/main" id="{642A95C8-B3B5-41B5-FB67-4C3BE4B37C5C}"/>
            </a:ext>
          </a:extLst>
        </p:cNvPr>
        <p:cNvGrpSpPr/>
        <p:nvPr/>
      </p:nvGrpSpPr>
      <p:grpSpPr>
        <a:xfrm>
          <a:off x="0" y="0"/>
          <a:ext cx="0" cy="0"/>
          <a:chOff x="0" y="0"/>
          <a:chExt cx="0" cy="0"/>
        </a:xfrm>
      </p:grpSpPr>
      <p:sp>
        <p:nvSpPr>
          <p:cNvPr id="221" name="Google Shape;221;p21">
            <a:extLst>
              <a:ext uri="{FF2B5EF4-FFF2-40B4-BE49-F238E27FC236}">
                <a16:creationId xmlns:a16="http://schemas.microsoft.com/office/drawing/2014/main" id="{D6E3CC4C-1D1E-288B-25B9-ADE34BABD91F}"/>
              </a:ext>
            </a:extLst>
          </p:cNvPr>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222" name="Google Shape;222;p21">
            <a:extLst>
              <a:ext uri="{FF2B5EF4-FFF2-40B4-BE49-F238E27FC236}">
                <a16:creationId xmlns:a16="http://schemas.microsoft.com/office/drawing/2014/main" id="{F5B64B71-E520-407E-E667-6D0A33AAE8D2}"/>
              </a:ext>
            </a:extLst>
          </p:cNvPr>
          <p:cNvSpPr txBox="1">
            <a:spLocks noGrp="1"/>
          </p:cNvSpPr>
          <p:nvPr>
            <p:ph type="body" idx="4294967295"/>
          </p:nvPr>
        </p:nvSpPr>
        <p:spPr>
          <a:xfrm>
            <a:off x="204952" y="571501"/>
            <a:ext cx="11733048" cy="5845066"/>
          </a:xfrm>
          <a:prstGeom prst="rect">
            <a:avLst/>
          </a:prstGeom>
          <a:noFill/>
          <a:ln>
            <a:noFill/>
          </a:ln>
        </p:spPr>
        <p:txBody>
          <a:bodyPr spcFirstLastPara="1" wrap="square" lIns="91425" tIns="45700" rIns="91425" bIns="45700" anchor="t" anchorCtr="0">
            <a:normAutofit/>
          </a:bodyPr>
          <a:lstStyle/>
          <a:p>
            <a:pPr marL="228600" lvl="0" indent="-228600" algn="just" rtl="0">
              <a:spcBef>
                <a:spcPts val="60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latin typeface="Calibri" panose="020F0502020204030204" pitchFamily="34" charset="0"/>
              <a:cs typeface="Calibri" panose="020F0502020204030204" pitchFamily="34" charset="0"/>
            </a:endParaRPr>
          </a:p>
          <a:p>
            <a:pPr lvl="0" algn="just">
              <a:spcBef>
                <a:spcPts val="600"/>
              </a:spcBef>
              <a:buClr>
                <a:schemeClr val="dk1"/>
              </a:buClr>
              <a:buSzPts val="2400"/>
            </a:pPr>
            <a:r>
              <a:rPr lang="en-US" sz="2400" b="1" dirty="0">
                <a:latin typeface="Arial Black" panose="020B0A04020102020204" pitchFamily="34" charset="0"/>
                <a:cs typeface="Calibri" panose="020F0502020204030204" pitchFamily="34" charset="0"/>
                <a:sym typeface="Arial Black"/>
              </a:rPr>
              <a:t>Q 10</a:t>
            </a:r>
            <a:r>
              <a:rPr lang="en-US" sz="2400" b="1" dirty="0">
                <a:latin typeface="Arial Black" panose="020B0A0402010202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Nitu starts from point T and walks straight to point U, which is 4 Ft away. She turns left at 90</a:t>
            </a:r>
            <a:r>
              <a:rPr lang="en-US" sz="2400" b="1" baseline="30000" dirty="0">
                <a:latin typeface="Calibri" panose="020F0502020204030204" pitchFamily="34" charset="0"/>
                <a:cs typeface="Calibri" panose="020F0502020204030204" pitchFamily="34" charset="0"/>
              </a:rPr>
              <a:t>o</a:t>
            </a:r>
            <a:r>
              <a:rPr lang="en-US" sz="2400" b="1" dirty="0">
                <a:latin typeface="Calibri" panose="020F0502020204030204" pitchFamily="34" charset="0"/>
                <a:cs typeface="Calibri" panose="020F0502020204030204" pitchFamily="34" charset="0"/>
              </a:rPr>
              <a:t> and walks to W which is 4 Ft away, turns 90</a:t>
            </a:r>
            <a:r>
              <a:rPr lang="en-US" sz="2400" b="1" baseline="30000" dirty="0">
                <a:latin typeface="Calibri" panose="020F0502020204030204" pitchFamily="34" charset="0"/>
                <a:cs typeface="Calibri" panose="020F0502020204030204" pitchFamily="34" charset="0"/>
              </a:rPr>
              <a:t>o</a:t>
            </a:r>
            <a:r>
              <a:rPr lang="en-US" sz="2400" b="1" dirty="0">
                <a:latin typeface="Calibri" panose="020F0502020204030204" pitchFamily="34" charset="0"/>
                <a:cs typeface="Calibri" panose="020F0502020204030204" pitchFamily="34" charset="0"/>
              </a:rPr>
              <a:t> right and goes 3 Ft to P, turns 90º right, and walks 1 Ft to Q. Again, turns 90</a:t>
            </a:r>
            <a:r>
              <a:rPr lang="en-US" sz="2400" b="1" baseline="30000" dirty="0">
                <a:latin typeface="Calibri" panose="020F0502020204030204" pitchFamily="34" charset="0"/>
                <a:cs typeface="Calibri" panose="020F0502020204030204" pitchFamily="34" charset="0"/>
              </a:rPr>
              <a:t>o</a:t>
            </a:r>
            <a:r>
              <a:rPr lang="en-US" sz="2400" b="1" dirty="0">
                <a:latin typeface="Calibri" panose="020F0502020204030204" pitchFamily="34" charset="0"/>
                <a:cs typeface="Calibri" panose="020F0502020204030204" pitchFamily="34" charset="0"/>
              </a:rPr>
              <a:t> left and walks 1 Ft to V. Finally turns 90</a:t>
            </a:r>
            <a:r>
              <a:rPr lang="en-US" sz="2400" b="1" baseline="30000" dirty="0">
                <a:latin typeface="Calibri" panose="020F0502020204030204" pitchFamily="34" charset="0"/>
                <a:cs typeface="Calibri" panose="020F0502020204030204" pitchFamily="34" charset="0"/>
              </a:rPr>
              <a:t>o</a:t>
            </a:r>
            <a:r>
              <a:rPr lang="en-US" sz="2400" b="1" dirty="0">
                <a:latin typeface="Calibri" panose="020F0502020204030204" pitchFamily="34" charset="0"/>
                <a:cs typeface="Calibri" panose="020F0502020204030204" pitchFamily="34" charset="0"/>
              </a:rPr>
              <a:t> right walk 3 Ft to reach R. Then what is the distance between T and R? </a:t>
            </a:r>
            <a:endParaRPr sz="2400" dirty="0">
              <a:latin typeface="Calibri" panose="020F0502020204030204" pitchFamily="34" charset="0"/>
              <a:cs typeface="Calibri" panose="020F0502020204030204" pitchFamily="34" charset="0"/>
            </a:endParaRPr>
          </a:p>
          <a:p>
            <a:pPr lvl="0" indent="-457200" algn="just" rtl="0">
              <a:spcBef>
                <a:spcPts val="600"/>
              </a:spcBef>
              <a:spcAft>
                <a:spcPts val="0"/>
              </a:spcAft>
              <a:buClr>
                <a:schemeClr val="dk1"/>
              </a:buClr>
              <a:buSzPts val="2400"/>
              <a:buAutoNum type="alphaLcParenBoth"/>
            </a:pPr>
            <a:r>
              <a:rPr lang="en-US" sz="2400" b="1" dirty="0">
                <a:latin typeface="Calibri" panose="020F0502020204030204" pitchFamily="34" charset="0"/>
                <a:cs typeface="Calibri" panose="020F0502020204030204" pitchFamily="34" charset="0"/>
              </a:rPr>
              <a:t>4 Ft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(b) 5 Ft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(c) 7 Ft 	</a:t>
            </a:r>
          </a:p>
          <a:p>
            <a:pPr marL="0" lvl="0" indent="0" algn="just" rtl="0">
              <a:spcBef>
                <a:spcPts val="600"/>
              </a:spcBef>
              <a:spcAft>
                <a:spcPts val="0"/>
              </a:spcAft>
              <a:buClr>
                <a:schemeClr val="dk1"/>
              </a:buClr>
              <a:buSzPts val="2400"/>
              <a:buNone/>
            </a:pPr>
            <a:r>
              <a:rPr lang="en-US" sz="2400" b="1" dirty="0">
                <a:solidFill>
                  <a:srgbClr val="FF0000"/>
                </a:solidFill>
                <a:latin typeface="Calibri" panose="020F0502020204030204" pitchFamily="34" charset="0"/>
                <a:cs typeface="Calibri" panose="020F0502020204030204" pitchFamily="34" charset="0"/>
              </a:rPr>
              <a:t>(d) 8 Ft</a:t>
            </a:r>
            <a:endParaRPr sz="2400"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280909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210" name="Google Shape;210;p19"/>
          <p:cNvSpPr txBox="1">
            <a:spLocks noGrp="1"/>
          </p:cNvSpPr>
          <p:nvPr>
            <p:ph type="body" idx="4294967295"/>
          </p:nvPr>
        </p:nvSpPr>
        <p:spPr>
          <a:xfrm>
            <a:off x="204952" y="571501"/>
            <a:ext cx="11733048" cy="5845066"/>
          </a:xfrm>
          <a:prstGeom prst="rect">
            <a:avLst/>
          </a:prstGeom>
          <a:noFill/>
          <a:ln>
            <a:noFill/>
          </a:ln>
        </p:spPr>
        <p:txBody>
          <a:bodyPr spcFirstLastPara="1" wrap="square" lIns="91425" tIns="45700" rIns="91425" bIns="45700" anchor="t" anchorCtr="0">
            <a:normAutofit/>
          </a:bodyPr>
          <a:lstStyle/>
          <a:p>
            <a:pPr marL="228600" lvl="0" indent="-228600" algn="just" rtl="0">
              <a:spcBef>
                <a:spcPts val="60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latin typeface="Calibri" panose="020F0502020204030204" pitchFamily="34" charset="0"/>
              <a:cs typeface="Calibri" panose="020F0502020204030204" pitchFamily="34" charset="0"/>
            </a:endParaRPr>
          </a:p>
          <a:p>
            <a:pPr lvl="0" algn="just" rtl="0">
              <a:spcBef>
                <a:spcPts val="600"/>
              </a:spcBef>
              <a:spcAft>
                <a:spcPts val="0"/>
              </a:spcAft>
              <a:buClr>
                <a:schemeClr val="dk1"/>
              </a:buClr>
              <a:buSzPts val="2400"/>
              <a:buNone/>
            </a:pPr>
            <a:r>
              <a:rPr lang="en-US" sz="2400" b="1" dirty="0">
                <a:latin typeface="Arial Black" panose="020B0A04020102020204" pitchFamily="34" charset="0"/>
                <a:cs typeface="Calibri" panose="020F0502020204030204" pitchFamily="34" charset="0"/>
                <a:sym typeface="Arial Black"/>
              </a:rPr>
              <a:t>Q 11</a:t>
            </a:r>
            <a:r>
              <a:rPr lang="en-US" sz="2400" b="1" dirty="0">
                <a:latin typeface="Arial Black" panose="020B0A0402010202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A man is looking for his friend. He went 90m in the east before turning to his right. He went 20m before turning to his right again and goes further to look for his friend at his uncle’s place 30m from this point. His friend was not there. From there, he went 100m north before meeting his friend in a street. How far did the man meet his friend from the starting point? </a:t>
            </a:r>
            <a:endParaRPr sz="2400" dirty="0">
              <a:latin typeface="Calibri" panose="020F0502020204030204" pitchFamily="34" charset="0"/>
              <a:cs typeface="Calibri" panose="020F0502020204030204" pitchFamily="34" charset="0"/>
            </a:endParaRPr>
          </a:p>
          <a:p>
            <a:pPr marL="457200" lvl="0" indent="-457200" algn="just" rtl="0">
              <a:spcBef>
                <a:spcPts val="600"/>
              </a:spcBef>
              <a:spcAft>
                <a:spcPts val="0"/>
              </a:spcAft>
              <a:buClr>
                <a:schemeClr val="dk1"/>
              </a:buClr>
              <a:buSzPts val="2400"/>
              <a:buAutoNum type="alphaLcParenBoth"/>
            </a:pPr>
            <a:r>
              <a:rPr lang="en-US" sz="2400" b="1" dirty="0">
                <a:latin typeface="Calibri" panose="020F0502020204030204" pitchFamily="34" charset="0"/>
                <a:cs typeface="Calibri" panose="020F0502020204030204" pitchFamily="34" charset="0"/>
              </a:rPr>
              <a:t>80 meters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(b) 100 meters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(c) 140 meters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(d) 260 meters </a:t>
            </a:r>
            <a:endParaRPr sz="2400" dirty="0">
              <a:latin typeface="Calibri" panose="020F0502020204030204" pitchFamily="34" charset="0"/>
              <a:cs typeface="Calibri" panose="020F0502020204030204" pitchFamily="34" charset="0"/>
            </a:endParaRPr>
          </a:p>
          <a:p>
            <a:pPr marL="457200" lvl="0" indent="-45720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(e) None of these</a:t>
            </a:r>
            <a:endParaRPr sz="2400" dirty="0">
              <a:latin typeface="Calibri" panose="020F0502020204030204" pitchFamily="34" charset="0"/>
              <a:cs typeface="Calibri" panose="020F050202020403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210" name="Google Shape;210;p19"/>
          <p:cNvSpPr txBox="1">
            <a:spLocks noGrp="1"/>
          </p:cNvSpPr>
          <p:nvPr>
            <p:ph type="body" idx="4294967295"/>
          </p:nvPr>
        </p:nvSpPr>
        <p:spPr>
          <a:xfrm>
            <a:off x="204952" y="581025"/>
            <a:ext cx="11733048" cy="5835541"/>
          </a:xfrm>
          <a:prstGeom prst="rect">
            <a:avLst/>
          </a:prstGeom>
          <a:noFill/>
          <a:ln>
            <a:noFill/>
          </a:ln>
        </p:spPr>
        <p:txBody>
          <a:bodyPr spcFirstLastPara="1" wrap="square" lIns="91425" tIns="45700" rIns="91425" bIns="45700" anchor="t" anchorCtr="0">
            <a:normAutofit/>
          </a:bodyPr>
          <a:lstStyle/>
          <a:p>
            <a:pPr marL="228600" lvl="0" indent="-228600" algn="just" rtl="0">
              <a:spcBef>
                <a:spcPts val="60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latin typeface="Calibri" panose="020F0502020204030204" pitchFamily="34" charset="0"/>
              <a:cs typeface="Calibri" panose="020F0502020204030204" pitchFamily="34" charset="0"/>
            </a:endParaRPr>
          </a:p>
          <a:p>
            <a:pPr lvl="0" algn="just" rtl="0">
              <a:spcBef>
                <a:spcPts val="600"/>
              </a:spcBef>
              <a:spcAft>
                <a:spcPts val="0"/>
              </a:spcAft>
              <a:buClr>
                <a:schemeClr val="dk1"/>
              </a:buClr>
              <a:buSzPts val="2400"/>
              <a:buNone/>
            </a:pPr>
            <a:r>
              <a:rPr lang="en-US" sz="2400" b="1" dirty="0">
                <a:latin typeface="Arial Black" panose="020B0A04020102020204" pitchFamily="34" charset="0"/>
                <a:cs typeface="Calibri" panose="020F0502020204030204" pitchFamily="34" charset="0"/>
                <a:sym typeface="Arial Black"/>
              </a:rPr>
              <a:t>Q 11</a:t>
            </a:r>
            <a:r>
              <a:rPr lang="en-US" sz="2400" b="1" dirty="0">
                <a:latin typeface="Arial Black" panose="020B0A0402010202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A man is looking for his friend. He went 90m in the east before turning to his right. He went 20m before turning to his right again and goes further to look for his friend at his uncle’s place 30m from this point. His friend was not there. From there, he went 100m north before meeting his friend in a street. How far did the man meet his friend from the starting point? </a:t>
            </a:r>
            <a:endParaRPr sz="2400" dirty="0">
              <a:latin typeface="Calibri" panose="020F0502020204030204" pitchFamily="34" charset="0"/>
              <a:cs typeface="Calibri" panose="020F0502020204030204" pitchFamily="34" charset="0"/>
            </a:endParaRPr>
          </a:p>
          <a:p>
            <a:pPr marL="457200" lvl="0" indent="-457200" algn="just" rtl="0">
              <a:spcBef>
                <a:spcPts val="600"/>
              </a:spcBef>
              <a:spcAft>
                <a:spcPts val="0"/>
              </a:spcAft>
              <a:buClr>
                <a:schemeClr val="dk1"/>
              </a:buClr>
              <a:buSzPts val="2400"/>
              <a:buAutoNum type="alphaLcParenBoth"/>
            </a:pPr>
            <a:r>
              <a:rPr lang="en-US" sz="2400" b="1" dirty="0">
                <a:latin typeface="Calibri" panose="020F0502020204030204" pitchFamily="34" charset="0"/>
                <a:cs typeface="Calibri" panose="020F0502020204030204" pitchFamily="34" charset="0"/>
              </a:rPr>
              <a:t>80 meters 	</a:t>
            </a:r>
          </a:p>
          <a:p>
            <a:pPr marL="0" lvl="0" indent="0" algn="just" rtl="0">
              <a:spcBef>
                <a:spcPts val="600"/>
              </a:spcBef>
              <a:spcAft>
                <a:spcPts val="0"/>
              </a:spcAft>
              <a:buClr>
                <a:schemeClr val="dk1"/>
              </a:buClr>
              <a:buSzPts val="2400"/>
              <a:buNone/>
            </a:pPr>
            <a:r>
              <a:rPr lang="en-US" sz="2400" b="1" dirty="0">
                <a:solidFill>
                  <a:srgbClr val="FF0000"/>
                </a:solidFill>
                <a:latin typeface="Calibri" panose="020F0502020204030204" pitchFamily="34" charset="0"/>
                <a:cs typeface="Calibri" panose="020F0502020204030204" pitchFamily="34" charset="0"/>
              </a:rPr>
              <a:t>(b) 100 meters </a:t>
            </a:r>
            <a:r>
              <a:rPr lang="en-US" sz="2400" b="1" dirty="0">
                <a:latin typeface="Calibri" panose="020F0502020204030204" pitchFamily="34" charset="0"/>
                <a:cs typeface="Calibri" panose="020F0502020204030204" pitchFamily="34" charset="0"/>
              </a:rPr>
              <a:t>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(c) 140 meters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(d) 260 meters </a:t>
            </a:r>
            <a:endParaRPr sz="2400" dirty="0">
              <a:latin typeface="Calibri" panose="020F0502020204030204" pitchFamily="34" charset="0"/>
              <a:cs typeface="Calibri" panose="020F0502020204030204" pitchFamily="34" charset="0"/>
            </a:endParaRPr>
          </a:p>
          <a:p>
            <a:pPr marL="457200" lvl="0" indent="-45720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(e) None of these</a:t>
            </a:r>
            <a:endParaRPr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38951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228" name="Google Shape;228;p22"/>
          <p:cNvSpPr txBox="1">
            <a:spLocks noGrp="1"/>
          </p:cNvSpPr>
          <p:nvPr>
            <p:ph type="body" idx="4294967295"/>
          </p:nvPr>
        </p:nvSpPr>
        <p:spPr>
          <a:xfrm>
            <a:off x="204952" y="581025"/>
            <a:ext cx="11733048" cy="5835541"/>
          </a:xfrm>
          <a:prstGeom prst="rect">
            <a:avLst/>
          </a:prstGeom>
          <a:noFill/>
          <a:ln>
            <a:noFill/>
          </a:ln>
        </p:spPr>
        <p:txBody>
          <a:bodyPr spcFirstLastPara="1" wrap="square" lIns="91425" tIns="45700" rIns="91425" bIns="45700" anchor="t" anchorCtr="0">
            <a:normAutofit/>
          </a:bodyPr>
          <a:lstStyle/>
          <a:p>
            <a:pPr marL="228600" lvl="0" indent="-228600" algn="just" rtl="0">
              <a:spcBef>
                <a:spcPts val="60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latin typeface="Calibri" panose="020F0502020204030204" pitchFamily="34" charset="0"/>
              <a:cs typeface="Calibri" panose="020F0502020204030204" pitchFamily="34" charset="0"/>
            </a:endParaRPr>
          </a:p>
          <a:p>
            <a:pPr lvl="0" algn="just" rtl="0">
              <a:spcBef>
                <a:spcPts val="600"/>
              </a:spcBef>
              <a:spcAft>
                <a:spcPts val="0"/>
              </a:spcAft>
              <a:buClr>
                <a:schemeClr val="dk1"/>
              </a:buClr>
              <a:buSzPts val="2400"/>
              <a:buNone/>
            </a:pPr>
            <a:r>
              <a:rPr lang="en-US" sz="2400" b="1" dirty="0">
                <a:latin typeface="Arial Black" panose="020B0A04020102020204" pitchFamily="34" charset="0"/>
                <a:cs typeface="Calibri" panose="020F0502020204030204" pitchFamily="34" charset="0"/>
                <a:sym typeface="Arial Black"/>
              </a:rPr>
              <a:t>Q 12</a:t>
            </a:r>
            <a:r>
              <a:rPr lang="en-US" sz="2400" b="1" dirty="0">
                <a:latin typeface="Arial Black" panose="020B0A0402010202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A person starts from point A and travels 3 Km eastwards to B and then </a:t>
            </a:r>
            <a:r>
              <a:rPr lang="en-US" sz="2400" b="1">
                <a:latin typeface="Calibri" panose="020F0502020204030204" pitchFamily="34" charset="0"/>
                <a:cs typeface="Calibri" panose="020F0502020204030204" pitchFamily="34" charset="0"/>
              </a:rPr>
              <a:t>turns left </a:t>
            </a:r>
            <a:r>
              <a:rPr lang="en-US" sz="2400" b="1" dirty="0">
                <a:latin typeface="Calibri" panose="020F0502020204030204" pitchFamily="34" charset="0"/>
                <a:cs typeface="Calibri" panose="020F0502020204030204" pitchFamily="34" charset="0"/>
              </a:rPr>
              <a:t>and travels thrice that distance to reach C. He again </a:t>
            </a:r>
            <a:r>
              <a:rPr lang="en-US" sz="2400" b="1">
                <a:latin typeface="Calibri" panose="020F0502020204030204" pitchFamily="34" charset="0"/>
                <a:cs typeface="Calibri" panose="020F0502020204030204" pitchFamily="34" charset="0"/>
              </a:rPr>
              <a:t>turns left </a:t>
            </a:r>
            <a:r>
              <a:rPr lang="en-US" sz="2400" b="1" dirty="0">
                <a:latin typeface="Calibri" panose="020F0502020204030204" pitchFamily="34" charset="0"/>
                <a:cs typeface="Calibri" panose="020F0502020204030204" pitchFamily="34" charset="0"/>
              </a:rPr>
              <a:t>and travels five times the distance he covered between A and B and reaches his destination D. The shortest between the starting point and the destination is </a:t>
            </a:r>
          </a:p>
          <a:p>
            <a:pPr marL="228600" lvl="0" indent="-22860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(a) 12Km 	</a:t>
            </a:r>
          </a:p>
          <a:p>
            <a:pPr marL="228600" lvl="0" indent="-22860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(b) 15Km 	</a:t>
            </a:r>
          </a:p>
          <a:p>
            <a:pPr marL="228600" lvl="0" indent="-22860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(c) 16Km 	</a:t>
            </a:r>
          </a:p>
          <a:p>
            <a:pPr marL="228600" lvl="0" indent="-22860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(d) 18Km</a:t>
            </a:r>
            <a:endParaRPr sz="2400" dirty="0">
              <a:latin typeface="Calibri" panose="020F0502020204030204" pitchFamily="34" charset="0"/>
              <a:cs typeface="Calibri" panose="020F0502020204030204" pitchFamily="34" charset="0"/>
            </a:endParaRPr>
          </a:p>
          <a:p>
            <a:pPr marL="228600" lvl="0" indent="-22860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 </a:t>
            </a:r>
            <a:endParaRPr sz="2400" dirty="0">
              <a:latin typeface="Calibri" panose="020F0502020204030204" pitchFamily="34" charset="0"/>
              <a:cs typeface="Calibri" panose="020F050202020403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228" name="Google Shape;228;p22"/>
          <p:cNvSpPr txBox="1">
            <a:spLocks noGrp="1"/>
          </p:cNvSpPr>
          <p:nvPr>
            <p:ph type="body" idx="4294967295"/>
          </p:nvPr>
        </p:nvSpPr>
        <p:spPr>
          <a:xfrm>
            <a:off x="204952" y="581025"/>
            <a:ext cx="11733048" cy="5835541"/>
          </a:xfrm>
          <a:prstGeom prst="rect">
            <a:avLst/>
          </a:prstGeom>
          <a:noFill/>
          <a:ln>
            <a:noFill/>
          </a:ln>
        </p:spPr>
        <p:txBody>
          <a:bodyPr spcFirstLastPara="1" wrap="square" lIns="91425" tIns="45700" rIns="91425" bIns="45700" anchor="t" anchorCtr="0">
            <a:normAutofit/>
          </a:bodyPr>
          <a:lstStyle/>
          <a:p>
            <a:pPr marL="228600" lvl="0" indent="-228600" algn="just" rtl="0">
              <a:spcBef>
                <a:spcPts val="60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latin typeface="Calibri" panose="020F0502020204030204" pitchFamily="34" charset="0"/>
              <a:cs typeface="Calibri" panose="020F0502020204030204" pitchFamily="34" charset="0"/>
            </a:endParaRPr>
          </a:p>
          <a:p>
            <a:pPr lvl="0" algn="just" rtl="0">
              <a:spcBef>
                <a:spcPts val="600"/>
              </a:spcBef>
              <a:spcAft>
                <a:spcPts val="0"/>
              </a:spcAft>
              <a:buClr>
                <a:schemeClr val="dk1"/>
              </a:buClr>
              <a:buSzPts val="2400"/>
              <a:buNone/>
            </a:pPr>
            <a:r>
              <a:rPr lang="en-US" sz="2400" b="1" dirty="0">
                <a:latin typeface="Arial Black" panose="020B0A04020102020204" pitchFamily="34" charset="0"/>
                <a:cs typeface="Calibri" panose="020F0502020204030204" pitchFamily="34" charset="0"/>
                <a:sym typeface="Arial Black"/>
              </a:rPr>
              <a:t>Q 12</a:t>
            </a:r>
            <a:r>
              <a:rPr lang="en-US" sz="2400" b="1" dirty="0">
                <a:latin typeface="Arial Black" panose="020B0A0402010202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A person starts from point A and travels 3 Km eastwards to B and then </a:t>
            </a:r>
            <a:r>
              <a:rPr lang="en-US" sz="2400" b="1">
                <a:latin typeface="Calibri" panose="020F0502020204030204" pitchFamily="34" charset="0"/>
                <a:cs typeface="Calibri" panose="020F0502020204030204" pitchFamily="34" charset="0"/>
              </a:rPr>
              <a:t>turns left </a:t>
            </a:r>
            <a:r>
              <a:rPr lang="en-US" sz="2400" b="1" dirty="0">
                <a:latin typeface="Calibri" panose="020F0502020204030204" pitchFamily="34" charset="0"/>
                <a:cs typeface="Calibri" panose="020F0502020204030204" pitchFamily="34" charset="0"/>
              </a:rPr>
              <a:t>and travels thrice that distance to reach C. He again </a:t>
            </a:r>
            <a:r>
              <a:rPr lang="en-US" sz="2400" b="1">
                <a:latin typeface="Calibri" panose="020F0502020204030204" pitchFamily="34" charset="0"/>
                <a:cs typeface="Calibri" panose="020F0502020204030204" pitchFamily="34" charset="0"/>
              </a:rPr>
              <a:t>turns left </a:t>
            </a:r>
            <a:r>
              <a:rPr lang="en-US" sz="2400" b="1" dirty="0">
                <a:latin typeface="Calibri" panose="020F0502020204030204" pitchFamily="34" charset="0"/>
                <a:cs typeface="Calibri" panose="020F0502020204030204" pitchFamily="34" charset="0"/>
              </a:rPr>
              <a:t>and travels five times the distance he covered between A and B and reaches his destination D. The shortest between the starting point and the destination is </a:t>
            </a:r>
          </a:p>
          <a:p>
            <a:pPr marL="228600" lvl="0" indent="-22860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(a) 12Km 	</a:t>
            </a:r>
          </a:p>
          <a:p>
            <a:pPr marL="228600" lvl="0" indent="-228600" algn="just" rtl="0">
              <a:spcBef>
                <a:spcPts val="600"/>
              </a:spcBef>
              <a:spcAft>
                <a:spcPts val="0"/>
              </a:spcAft>
              <a:buClr>
                <a:schemeClr val="dk1"/>
              </a:buClr>
              <a:buSzPts val="2400"/>
              <a:buNone/>
            </a:pPr>
            <a:r>
              <a:rPr lang="en-US" sz="2400" b="1" dirty="0">
                <a:solidFill>
                  <a:srgbClr val="FF0000"/>
                </a:solidFill>
                <a:latin typeface="Calibri" panose="020F0502020204030204" pitchFamily="34" charset="0"/>
                <a:cs typeface="Calibri" panose="020F0502020204030204" pitchFamily="34" charset="0"/>
              </a:rPr>
              <a:t>(b) 15Km </a:t>
            </a:r>
            <a:r>
              <a:rPr lang="en-US" sz="2400" b="1" dirty="0">
                <a:latin typeface="Calibri" panose="020F0502020204030204" pitchFamily="34" charset="0"/>
                <a:cs typeface="Calibri" panose="020F0502020204030204" pitchFamily="34" charset="0"/>
              </a:rPr>
              <a:t>	</a:t>
            </a:r>
          </a:p>
          <a:p>
            <a:pPr marL="228600" lvl="0" indent="-22860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(c) 16Km 	</a:t>
            </a:r>
          </a:p>
          <a:p>
            <a:pPr marL="228600" lvl="0" indent="-22860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(d) 18Km</a:t>
            </a:r>
            <a:endParaRPr sz="2400" dirty="0">
              <a:latin typeface="Calibri" panose="020F0502020204030204" pitchFamily="34" charset="0"/>
              <a:cs typeface="Calibri" panose="020F0502020204030204" pitchFamily="34" charset="0"/>
            </a:endParaRPr>
          </a:p>
          <a:p>
            <a:pPr marL="228600" lvl="0" indent="-22860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 </a:t>
            </a:r>
            <a:endParaRPr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4380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108" name="Google Shape;108;p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p>
          <a:p>
            <a:pPr marL="228600" lvl="0" indent="-228600" algn="just" rtl="0">
              <a:lnSpc>
                <a:spcPct val="90000"/>
              </a:lnSpc>
              <a:spcBef>
                <a:spcPts val="0"/>
              </a:spcBef>
              <a:spcAft>
                <a:spcPts val="0"/>
              </a:spcAft>
              <a:buClr>
                <a:srgbClr val="0C0C0C"/>
              </a:buClr>
              <a:buSzPts val="2400"/>
              <a:buNone/>
            </a:pPr>
            <a:endParaRPr lang="en-US" sz="2400" b="1" dirty="0">
              <a:solidFill>
                <a:srgbClr val="0C0C0C"/>
              </a:solidFill>
              <a:latin typeface="Arial Black"/>
              <a:ea typeface="Arial Black"/>
              <a:cs typeface="Arial Black"/>
              <a:sym typeface="Arial Black"/>
            </a:endParaRPr>
          </a:p>
          <a:p>
            <a:pPr marL="228600" lvl="0" indent="-228600" algn="just" rtl="0">
              <a:lnSpc>
                <a:spcPct val="90000"/>
              </a:lnSpc>
              <a:spcBef>
                <a:spcPts val="0"/>
              </a:spcBef>
              <a:spcAft>
                <a:spcPts val="0"/>
              </a:spcAft>
              <a:buClr>
                <a:srgbClr val="0C0C0C"/>
              </a:buClr>
              <a:buSzPts val="2400"/>
              <a:buNone/>
            </a:pPr>
            <a:r>
              <a:rPr lang="en-GB" sz="2400" dirty="0">
                <a:solidFill>
                  <a:srgbClr val="FF0000"/>
                </a:solidFill>
                <a:latin typeface="Calibri" panose="020F0502020204030204" pitchFamily="34" charset="0"/>
                <a:ea typeface="Arial Black"/>
                <a:cs typeface="Arial Black"/>
                <a:sym typeface="Arial Black"/>
              </a:rPr>
              <a:t>Types of Direction and Distance</a:t>
            </a:r>
          </a:p>
          <a:p>
            <a:pPr marL="228600" lvl="0" indent="-228600" algn="just" rtl="0">
              <a:lnSpc>
                <a:spcPct val="90000"/>
              </a:lnSpc>
              <a:spcBef>
                <a:spcPts val="0"/>
              </a:spcBef>
              <a:spcAft>
                <a:spcPts val="0"/>
              </a:spcAft>
              <a:buClr>
                <a:srgbClr val="0C0C0C"/>
              </a:buClr>
              <a:buSzPts val="2400"/>
              <a:buNone/>
            </a:pPr>
            <a:endParaRPr lang="en-GB" sz="2400" dirty="0">
              <a:solidFill>
                <a:srgbClr val="0C0C0C"/>
              </a:solidFill>
              <a:latin typeface="Calibri" panose="020F0502020204030204" pitchFamily="34" charset="0"/>
              <a:ea typeface="Arial Black"/>
              <a:cs typeface="Arial Black"/>
              <a:sym typeface="Arial Black"/>
            </a:endParaRPr>
          </a:p>
          <a:p>
            <a:pPr marL="228600" lvl="0" indent="-228600" algn="just" rtl="0">
              <a:lnSpc>
                <a:spcPct val="90000"/>
              </a:lnSpc>
              <a:spcBef>
                <a:spcPts val="0"/>
              </a:spcBef>
              <a:spcAft>
                <a:spcPts val="0"/>
              </a:spcAft>
              <a:buClr>
                <a:srgbClr val="0C0C0C"/>
              </a:buClr>
              <a:buSzPts val="2400"/>
              <a:buNone/>
            </a:pPr>
            <a:r>
              <a:rPr lang="en-GB" sz="2400" dirty="0">
                <a:solidFill>
                  <a:srgbClr val="0C0C0C"/>
                </a:solidFill>
                <a:latin typeface="Calibri" panose="020F0502020204030204" pitchFamily="34" charset="0"/>
                <a:ea typeface="Arial Black"/>
                <a:cs typeface="Arial Black"/>
                <a:sym typeface="Arial Black"/>
              </a:rPr>
              <a:t>As now we know what consists of the questions related to the Direction and Distance reasoning section, let us see the various types of Direction and Distance one by one below.</a:t>
            </a:r>
          </a:p>
          <a:p>
            <a:pPr lvl="0" indent="-457200" algn="just" rtl="0">
              <a:lnSpc>
                <a:spcPct val="90000"/>
              </a:lnSpc>
              <a:spcBef>
                <a:spcPts val="0"/>
              </a:spcBef>
              <a:spcAft>
                <a:spcPts val="0"/>
              </a:spcAft>
              <a:buClr>
                <a:srgbClr val="0C0C0C"/>
              </a:buClr>
              <a:buSzPts val="2400"/>
              <a:buAutoNum type="arabicPeriod"/>
            </a:pPr>
            <a:r>
              <a:rPr lang="en-GB" sz="2400" dirty="0">
                <a:solidFill>
                  <a:srgbClr val="FF0000"/>
                </a:solidFill>
                <a:latin typeface="Calibri" panose="020F0502020204030204" pitchFamily="34" charset="0"/>
                <a:ea typeface="Arial Black"/>
                <a:cs typeface="Arial Black"/>
                <a:sym typeface="Arial Black"/>
              </a:rPr>
              <a:t>Turns and Rotations : </a:t>
            </a:r>
            <a:r>
              <a:rPr lang="en-GB" sz="2400" dirty="0">
                <a:solidFill>
                  <a:srgbClr val="0C0C0C"/>
                </a:solidFill>
                <a:latin typeface="Calibri" panose="020F0502020204030204" pitchFamily="34" charset="0"/>
                <a:ea typeface="Arial Black"/>
                <a:cs typeface="Arial Black"/>
                <a:sym typeface="Arial Black"/>
              </a:rPr>
              <a:t>In this type of Direction and Distance, rotations such as clockwise or anticlockwise, and turns such </a:t>
            </a:r>
            <a:r>
              <a:rPr lang="en-GB" sz="2400">
                <a:solidFill>
                  <a:srgbClr val="0C0C0C"/>
                </a:solidFill>
                <a:latin typeface="Calibri" panose="020F0502020204030204" pitchFamily="34" charset="0"/>
                <a:ea typeface="Arial Black"/>
                <a:cs typeface="Arial Black"/>
                <a:sym typeface="Arial Black"/>
              </a:rPr>
              <a:t>as left </a:t>
            </a:r>
            <a:r>
              <a:rPr lang="en-GB" sz="2400" dirty="0">
                <a:solidFill>
                  <a:srgbClr val="0C0C0C"/>
                </a:solidFill>
                <a:latin typeface="Calibri" panose="020F0502020204030204" pitchFamily="34" charset="0"/>
                <a:ea typeface="Arial Black"/>
                <a:cs typeface="Arial Black"/>
                <a:sym typeface="Arial Black"/>
              </a:rPr>
              <a:t>or right taken by people will be given and candidates will need to find his/her final position.</a:t>
            </a:r>
          </a:p>
          <a:p>
            <a:pPr lvl="0" indent="-457200" algn="just" rtl="0">
              <a:lnSpc>
                <a:spcPct val="90000"/>
              </a:lnSpc>
              <a:spcBef>
                <a:spcPts val="0"/>
              </a:spcBef>
              <a:spcAft>
                <a:spcPts val="0"/>
              </a:spcAft>
              <a:buClr>
                <a:srgbClr val="0C0C0C"/>
              </a:buClr>
              <a:buSzPts val="2400"/>
              <a:buAutoNum type="arabicPeriod"/>
            </a:pPr>
            <a:endParaRPr lang="en-GB" sz="2400" dirty="0">
              <a:solidFill>
                <a:srgbClr val="0C0C0C"/>
              </a:solidFill>
              <a:latin typeface="Calibri" panose="020F0502020204030204" pitchFamily="34" charset="0"/>
              <a:ea typeface="Arial Black"/>
              <a:cs typeface="Arial Black"/>
              <a:sym typeface="Arial Black"/>
            </a:endParaRPr>
          </a:p>
          <a:p>
            <a:pPr lvl="0" indent="-457200" algn="just" rtl="0">
              <a:lnSpc>
                <a:spcPct val="90000"/>
              </a:lnSpc>
              <a:spcBef>
                <a:spcPts val="0"/>
              </a:spcBef>
              <a:spcAft>
                <a:spcPts val="0"/>
              </a:spcAft>
              <a:buClr>
                <a:srgbClr val="0C0C0C"/>
              </a:buClr>
              <a:buSzPts val="2400"/>
              <a:buAutoNum type="arabicPeriod"/>
            </a:pPr>
            <a:r>
              <a:rPr lang="en-GB" sz="2400" dirty="0">
                <a:solidFill>
                  <a:srgbClr val="FF0000"/>
                </a:solidFill>
                <a:latin typeface="Calibri" panose="020F0502020204030204" pitchFamily="34" charset="0"/>
                <a:ea typeface="Arial Black"/>
                <a:cs typeface="Arial Black"/>
                <a:sym typeface="Arial Black"/>
              </a:rPr>
              <a:t>Distance and Displacement : </a:t>
            </a:r>
            <a:r>
              <a:rPr lang="en-GB" sz="2400" dirty="0">
                <a:solidFill>
                  <a:srgbClr val="0C0C0C"/>
                </a:solidFill>
                <a:latin typeface="Calibri" panose="020F0502020204030204" pitchFamily="34" charset="0"/>
                <a:ea typeface="Arial Black"/>
                <a:cs typeface="Arial Black"/>
                <a:sym typeface="Arial Black"/>
              </a:rPr>
              <a:t>A displacement is a short distance between the initial and final position of a point or a person. It quantifies both distance and direction. For example, if a person starts walking from a point </a:t>
            </a:r>
            <a:r>
              <a:rPr lang="en-GB" sz="2400">
                <a:solidFill>
                  <a:srgbClr val="0C0C0C"/>
                </a:solidFill>
                <a:latin typeface="Calibri" panose="020F0502020204030204" pitchFamily="34" charset="0"/>
                <a:ea typeface="Arial Black"/>
                <a:cs typeface="Arial Black"/>
                <a:sym typeface="Arial Black"/>
              </a:rPr>
              <a:t>and after </a:t>
            </a:r>
            <a:r>
              <a:rPr lang="en-GB" sz="2400" dirty="0">
                <a:solidFill>
                  <a:srgbClr val="0C0C0C"/>
                </a:solidFill>
                <a:latin typeface="Calibri" panose="020F0502020204030204" pitchFamily="34" charset="0"/>
                <a:ea typeface="Arial Black"/>
                <a:cs typeface="Arial Black"/>
                <a:sym typeface="Arial Black"/>
              </a:rPr>
              <a:t>walking 100m, reaches the same point from where he started then the displacement of that person is 0, whereas the distance travelled by him is 100m.</a:t>
            </a:r>
            <a:endParaRPr lang="en-US" sz="2400" dirty="0">
              <a:solidFill>
                <a:srgbClr val="0C0C0C"/>
              </a:solidFill>
              <a:latin typeface="Calibri" panose="020F0502020204030204" pitchFamily="34" charset="0"/>
              <a:ea typeface="Arial Black"/>
              <a:cs typeface="Arial Black"/>
              <a:sym typeface="Arial Black"/>
            </a:endParaRPr>
          </a:p>
        </p:txBody>
      </p:sp>
    </p:spTree>
    <p:extLst>
      <p:ext uri="{BB962C8B-B14F-4D97-AF65-F5344CB8AC3E}">
        <p14:creationId xmlns:p14="http://schemas.microsoft.com/office/powerpoint/2010/main" val="5771586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234" name="Google Shape;234;p23"/>
          <p:cNvSpPr txBox="1">
            <a:spLocks noGrp="1"/>
          </p:cNvSpPr>
          <p:nvPr>
            <p:ph type="body" idx="4294967295"/>
          </p:nvPr>
        </p:nvSpPr>
        <p:spPr>
          <a:xfrm>
            <a:off x="204952" y="590551"/>
            <a:ext cx="11733048" cy="5826016"/>
          </a:xfrm>
          <a:prstGeom prst="rect">
            <a:avLst/>
          </a:prstGeom>
          <a:noFill/>
          <a:ln>
            <a:noFill/>
          </a:ln>
        </p:spPr>
        <p:txBody>
          <a:bodyPr spcFirstLastPara="1" wrap="square" lIns="91425" tIns="45700" rIns="91425" bIns="45700" anchor="t" anchorCtr="0">
            <a:normAutofit/>
          </a:bodyPr>
          <a:lstStyle/>
          <a:p>
            <a:pPr marL="228600" lvl="0" indent="-228600" algn="just" rtl="0">
              <a:spcBef>
                <a:spcPts val="60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latin typeface="Calibri" panose="020F0502020204030204" pitchFamily="34" charset="0"/>
              <a:cs typeface="Calibri" panose="020F0502020204030204" pitchFamily="34" charset="0"/>
            </a:endParaRPr>
          </a:p>
          <a:p>
            <a:pPr lvl="0" algn="just" rtl="0">
              <a:spcBef>
                <a:spcPts val="600"/>
              </a:spcBef>
              <a:spcAft>
                <a:spcPts val="0"/>
              </a:spcAft>
              <a:buClr>
                <a:schemeClr val="dk1"/>
              </a:buClr>
              <a:buSzPts val="2400"/>
              <a:buNone/>
            </a:pPr>
            <a:r>
              <a:rPr lang="en-US" sz="2400" b="1" dirty="0">
                <a:latin typeface="Arial Black" panose="020B0A04020102020204" pitchFamily="34" charset="0"/>
                <a:cs typeface="Calibri" panose="020F0502020204030204" pitchFamily="34" charset="0"/>
                <a:sym typeface="Arial Black"/>
              </a:rPr>
              <a:t>Q </a:t>
            </a:r>
            <a:r>
              <a:rPr lang="en-US" sz="2400" b="1" dirty="0">
                <a:latin typeface="Arial Black" panose="020B0A04020102020204" pitchFamily="34" charset="0"/>
                <a:cs typeface="Calibri" panose="020F0502020204030204" pitchFamily="34" charset="0"/>
              </a:rPr>
              <a:t>13. </a:t>
            </a:r>
            <a:r>
              <a:rPr lang="en-US" sz="2400" b="1" dirty="0">
                <a:latin typeface="Calibri" panose="020F0502020204030204" pitchFamily="34" charset="0"/>
                <a:cs typeface="Calibri" panose="020F0502020204030204" pitchFamily="34" charset="0"/>
              </a:rPr>
              <a:t>Pran and Khan start from their office and walk in opposite directions</a:t>
            </a:r>
            <a:r>
              <a:rPr lang="en-US" sz="2400" b="1">
                <a:latin typeface="Calibri" panose="020F0502020204030204" pitchFamily="34" charset="0"/>
                <a:cs typeface="Calibri" panose="020F0502020204030204" pitchFamily="34" charset="0"/>
              </a:rPr>
              <a:t>, After </a:t>
            </a:r>
            <a:r>
              <a:rPr lang="en-US" sz="2400" b="1" dirty="0">
                <a:latin typeface="Calibri" panose="020F0502020204030204" pitchFamily="34" charset="0"/>
                <a:cs typeface="Calibri" panose="020F0502020204030204" pitchFamily="34" charset="0"/>
              </a:rPr>
              <a:t>both traveled 10 km, Pran </a:t>
            </a:r>
            <a:r>
              <a:rPr lang="en-US" sz="2400" b="1">
                <a:latin typeface="Calibri" panose="020F0502020204030204" pitchFamily="34" charset="0"/>
                <a:cs typeface="Calibri" panose="020F0502020204030204" pitchFamily="34" charset="0"/>
              </a:rPr>
              <a:t>turns left </a:t>
            </a:r>
            <a:r>
              <a:rPr lang="en-US" sz="2400" b="1" dirty="0">
                <a:latin typeface="Calibri" panose="020F0502020204030204" pitchFamily="34" charset="0"/>
                <a:cs typeface="Calibri" panose="020F0502020204030204" pitchFamily="34" charset="0"/>
              </a:rPr>
              <a:t>and walks 10 km while Khan turns right and walks 10 km How far are they now from each other? </a:t>
            </a:r>
            <a:endParaRPr sz="2400" dirty="0">
              <a:latin typeface="Calibri" panose="020F0502020204030204" pitchFamily="34" charset="0"/>
              <a:cs typeface="Calibri" panose="020F0502020204030204" pitchFamily="34" charset="0"/>
            </a:endParaRPr>
          </a:p>
          <a:p>
            <a:pPr lvl="0" indent="-457200" algn="just" rtl="0">
              <a:spcBef>
                <a:spcPts val="600"/>
              </a:spcBef>
              <a:spcAft>
                <a:spcPts val="0"/>
              </a:spcAft>
              <a:buClr>
                <a:schemeClr val="dk1"/>
              </a:buClr>
              <a:buSzPts val="2400"/>
              <a:buAutoNum type="alphaLcParenBoth"/>
            </a:pPr>
            <a:r>
              <a:rPr lang="en-US" sz="2400" b="1" dirty="0">
                <a:latin typeface="Calibri" panose="020F0502020204030204" pitchFamily="34" charset="0"/>
                <a:cs typeface="Calibri" panose="020F0502020204030204" pitchFamily="34" charset="0"/>
              </a:rPr>
              <a:t>0 Km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(b) 5 Km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(c) 10 Km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(d) 20 Km</a:t>
            </a:r>
            <a:endParaRPr sz="2400" dirty="0">
              <a:latin typeface="Calibri" panose="020F0502020204030204" pitchFamily="34" charset="0"/>
              <a:cs typeface="Calibri" panose="020F050202020403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234" name="Google Shape;234;p23"/>
          <p:cNvSpPr txBox="1">
            <a:spLocks noGrp="1"/>
          </p:cNvSpPr>
          <p:nvPr>
            <p:ph type="body" idx="4294967295"/>
          </p:nvPr>
        </p:nvSpPr>
        <p:spPr>
          <a:xfrm>
            <a:off x="204952" y="590551"/>
            <a:ext cx="11733048" cy="5826016"/>
          </a:xfrm>
          <a:prstGeom prst="rect">
            <a:avLst/>
          </a:prstGeom>
          <a:noFill/>
          <a:ln>
            <a:noFill/>
          </a:ln>
        </p:spPr>
        <p:txBody>
          <a:bodyPr spcFirstLastPara="1" wrap="square" lIns="91425" tIns="45700" rIns="91425" bIns="45700" anchor="t" anchorCtr="0">
            <a:normAutofit/>
          </a:bodyPr>
          <a:lstStyle/>
          <a:p>
            <a:pPr marL="228600" lvl="0" indent="-228600" algn="just" rtl="0">
              <a:spcBef>
                <a:spcPts val="60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latin typeface="Calibri" panose="020F0502020204030204" pitchFamily="34" charset="0"/>
              <a:cs typeface="Calibri" panose="020F0502020204030204" pitchFamily="34" charset="0"/>
            </a:endParaRPr>
          </a:p>
          <a:p>
            <a:pPr lvl="0" algn="just" rtl="0">
              <a:spcBef>
                <a:spcPts val="600"/>
              </a:spcBef>
              <a:spcAft>
                <a:spcPts val="0"/>
              </a:spcAft>
              <a:buClr>
                <a:schemeClr val="dk1"/>
              </a:buClr>
              <a:buSzPts val="2400"/>
              <a:buNone/>
            </a:pPr>
            <a:r>
              <a:rPr lang="en-US" sz="2400" b="1" dirty="0">
                <a:latin typeface="Arial Black" panose="020B0A04020102020204" pitchFamily="34" charset="0"/>
                <a:cs typeface="Calibri" panose="020F0502020204030204" pitchFamily="34" charset="0"/>
                <a:sym typeface="Arial Black"/>
              </a:rPr>
              <a:t>Q </a:t>
            </a:r>
            <a:r>
              <a:rPr lang="en-US" sz="2400" b="1" dirty="0">
                <a:latin typeface="Arial Black" panose="020B0A04020102020204" pitchFamily="34" charset="0"/>
                <a:cs typeface="Calibri" panose="020F0502020204030204" pitchFamily="34" charset="0"/>
              </a:rPr>
              <a:t>13. </a:t>
            </a:r>
            <a:r>
              <a:rPr lang="en-US" sz="2400" b="1" dirty="0">
                <a:latin typeface="Calibri" panose="020F0502020204030204" pitchFamily="34" charset="0"/>
                <a:cs typeface="Calibri" panose="020F0502020204030204" pitchFamily="34" charset="0"/>
              </a:rPr>
              <a:t>Pran and Khan start from their office and walk in opposite directions</a:t>
            </a:r>
            <a:r>
              <a:rPr lang="en-US" sz="2400" b="1">
                <a:latin typeface="Calibri" panose="020F0502020204030204" pitchFamily="34" charset="0"/>
                <a:cs typeface="Calibri" panose="020F0502020204030204" pitchFamily="34" charset="0"/>
              </a:rPr>
              <a:t>, After </a:t>
            </a:r>
            <a:r>
              <a:rPr lang="en-US" sz="2400" b="1" dirty="0">
                <a:latin typeface="Calibri" panose="020F0502020204030204" pitchFamily="34" charset="0"/>
                <a:cs typeface="Calibri" panose="020F0502020204030204" pitchFamily="34" charset="0"/>
              </a:rPr>
              <a:t>both traveled 10 km, Pran </a:t>
            </a:r>
            <a:r>
              <a:rPr lang="en-US" sz="2400" b="1">
                <a:latin typeface="Calibri" panose="020F0502020204030204" pitchFamily="34" charset="0"/>
                <a:cs typeface="Calibri" panose="020F0502020204030204" pitchFamily="34" charset="0"/>
              </a:rPr>
              <a:t>turns left </a:t>
            </a:r>
            <a:r>
              <a:rPr lang="en-US" sz="2400" b="1" dirty="0">
                <a:latin typeface="Calibri" panose="020F0502020204030204" pitchFamily="34" charset="0"/>
                <a:cs typeface="Calibri" panose="020F0502020204030204" pitchFamily="34" charset="0"/>
              </a:rPr>
              <a:t>and walks 10 km while Khan turns right and walks 10 km How far are they now from each other? </a:t>
            </a:r>
            <a:endParaRPr sz="2400" dirty="0">
              <a:latin typeface="Calibri" panose="020F0502020204030204" pitchFamily="34" charset="0"/>
              <a:cs typeface="Calibri" panose="020F0502020204030204" pitchFamily="34" charset="0"/>
            </a:endParaRPr>
          </a:p>
          <a:p>
            <a:pPr lvl="0" indent="-457200" algn="just" rtl="0">
              <a:spcBef>
                <a:spcPts val="600"/>
              </a:spcBef>
              <a:spcAft>
                <a:spcPts val="0"/>
              </a:spcAft>
              <a:buClr>
                <a:schemeClr val="dk1"/>
              </a:buClr>
              <a:buSzPts val="2400"/>
              <a:buAutoNum type="alphaLcParenBoth"/>
            </a:pPr>
            <a:r>
              <a:rPr lang="en-US" sz="2400" b="1" dirty="0">
                <a:latin typeface="Calibri" panose="020F0502020204030204" pitchFamily="34" charset="0"/>
                <a:cs typeface="Calibri" panose="020F0502020204030204" pitchFamily="34" charset="0"/>
              </a:rPr>
              <a:t>0 Km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(b) 5 Km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(c) 10 Km 	</a:t>
            </a:r>
          </a:p>
          <a:p>
            <a:pPr marL="0" lvl="0" indent="0" algn="just" rtl="0">
              <a:spcBef>
                <a:spcPts val="600"/>
              </a:spcBef>
              <a:spcAft>
                <a:spcPts val="0"/>
              </a:spcAft>
              <a:buClr>
                <a:schemeClr val="dk1"/>
              </a:buClr>
              <a:buSzPts val="2400"/>
              <a:buNone/>
            </a:pPr>
            <a:r>
              <a:rPr lang="en-US" sz="2400" b="1" dirty="0">
                <a:solidFill>
                  <a:srgbClr val="FF0000"/>
                </a:solidFill>
                <a:latin typeface="Calibri" panose="020F0502020204030204" pitchFamily="34" charset="0"/>
                <a:cs typeface="Calibri" panose="020F0502020204030204" pitchFamily="34" charset="0"/>
              </a:rPr>
              <a:t>(d) 20 Km</a:t>
            </a:r>
            <a:endParaRPr sz="2400"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25018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246" name="Google Shape;246;p25"/>
          <p:cNvSpPr txBox="1">
            <a:spLocks noGrp="1"/>
          </p:cNvSpPr>
          <p:nvPr>
            <p:ph type="body" idx="4294967295"/>
          </p:nvPr>
        </p:nvSpPr>
        <p:spPr>
          <a:xfrm>
            <a:off x="204952" y="590551"/>
            <a:ext cx="11733048" cy="5826016"/>
          </a:xfrm>
          <a:prstGeom prst="rect">
            <a:avLst/>
          </a:prstGeom>
          <a:noFill/>
          <a:ln>
            <a:noFill/>
          </a:ln>
        </p:spPr>
        <p:txBody>
          <a:bodyPr spcFirstLastPara="1" wrap="square" lIns="91425" tIns="45700" rIns="91425" bIns="45700" anchor="t" anchorCtr="0">
            <a:normAutofit/>
          </a:bodyPr>
          <a:lstStyle/>
          <a:p>
            <a:pPr marL="228600" lvl="0" indent="-228600" algn="just" rtl="0">
              <a:spcBef>
                <a:spcPts val="60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latin typeface="Calibri" panose="020F0502020204030204" pitchFamily="34" charset="0"/>
              <a:cs typeface="Calibri" panose="020F0502020204030204" pitchFamily="34" charset="0"/>
            </a:endParaRPr>
          </a:p>
          <a:p>
            <a:pPr lvl="0" algn="just" rtl="0">
              <a:spcBef>
                <a:spcPts val="600"/>
              </a:spcBef>
              <a:spcAft>
                <a:spcPts val="0"/>
              </a:spcAft>
              <a:buClr>
                <a:schemeClr val="dk1"/>
              </a:buClr>
              <a:buSzPts val="2400"/>
              <a:buNone/>
            </a:pPr>
            <a:r>
              <a:rPr lang="en-US" sz="2400" b="1" dirty="0">
                <a:latin typeface="Arial Black" panose="020B0A04020102020204" pitchFamily="34" charset="0"/>
                <a:cs typeface="Calibri" panose="020F0502020204030204" pitchFamily="34" charset="0"/>
                <a:sym typeface="Arial Black"/>
              </a:rPr>
              <a:t>Q 14</a:t>
            </a:r>
            <a:r>
              <a:rPr lang="en-US" sz="2400" b="1" dirty="0">
                <a:latin typeface="Arial Black" panose="020B0A0402010202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If A is 50 meters North-West of B and C is 50 meters North-East of B and D is 50 meters South of B then who is in the East direction of A? </a:t>
            </a:r>
            <a:endParaRPr sz="2400" dirty="0">
              <a:latin typeface="Calibri" panose="020F0502020204030204" pitchFamily="34" charset="0"/>
              <a:cs typeface="Calibri" panose="020F0502020204030204" pitchFamily="34" charset="0"/>
            </a:endParaRPr>
          </a:p>
          <a:p>
            <a:pPr lvl="0" indent="-457200" algn="just" rtl="0">
              <a:spcBef>
                <a:spcPts val="600"/>
              </a:spcBef>
              <a:spcAft>
                <a:spcPts val="0"/>
              </a:spcAft>
              <a:buClr>
                <a:schemeClr val="dk1"/>
              </a:buClr>
              <a:buSzPts val="2400"/>
              <a:buAutoNum type="alphaLcParenBoth"/>
            </a:pPr>
            <a:r>
              <a:rPr lang="en-US" sz="2400" b="1" dirty="0">
                <a:latin typeface="Calibri" panose="020F0502020204030204" pitchFamily="34" charset="0"/>
                <a:cs typeface="Calibri" panose="020F0502020204030204" pitchFamily="34" charset="0"/>
              </a:rPr>
              <a:t>A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(b) B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(c) C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(d) D</a:t>
            </a:r>
            <a:endParaRPr sz="2400" dirty="0">
              <a:latin typeface="Calibri" panose="020F0502020204030204" pitchFamily="34" charset="0"/>
              <a:cs typeface="Calibri" panose="020F050202020403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246" name="Google Shape;246;p25"/>
          <p:cNvSpPr txBox="1">
            <a:spLocks noGrp="1"/>
          </p:cNvSpPr>
          <p:nvPr>
            <p:ph type="body" idx="4294967295"/>
          </p:nvPr>
        </p:nvSpPr>
        <p:spPr>
          <a:xfrm>
            <a:off x="204952" y="571501"/>
            <a:ext cx="11733048" cy="5845066"/>
          </a:xfrm>
          <a:prstGeom prst="rect">
            <a:avLst/>
          </a:prstGeom>
          <a:noFill/>
          <a:ln>
            <a:noFill/>
          </a:ln>
        </p:spPr>
        <p:txBody>
          <a:bodyPr spcFirstLastPara="1" wrap="square" lIns="91425" tIns="45700" rIns="91425" bIns="45700" anchor="t" anchorCtr="0">
            <a:normAutofit/>
          </a:bodyPr>
          <a:lstStyle/>
          <a:p>
            <a:pPr marL="228600" lvl="0" indent="-228600" algn="just" rtl="0">
              <a:spcBef>
                <a:spcPts val="60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latin typeface="Calibri" panose="020F0502020204030204" pitchFamily="34" charset="0"/>
              <a:cs typeface="Calibri" panose="020F0502020204030204" pitchFamily="34" charset="0"/>
            </a:endParaRPr>
          </a:p>
          <a:p>
            <a:pPr lvl="0" algn="just" rtl="0">
              <a:spcBef>
                <a:spcPts val="600"/>
              </a:spcBef>
              <a:spcAft>
                <a:spcPts val="0"/>
              </a:spcAft>
              <a:buClr>
                <a:schemeClr val="dk1"/>
              </a:buClr>
              <a:buSzPts val="2400"/>
              <a:buNone/>
            </a:pPr>
            <a:r>
              <a:rPr lang="en-US" sz="2400" b="1" dirty="0">
                <a:latin typeface="Arial Black" panose="020B0A04020102020204" pitchFamily="34" charset="0"/>
                <a:cs typeface="Calibri" panose="020F0502020204030204" pitchFamily="34" charset="0"/>
                <a:sym typeface="Arial Black"/>
              </a:rPr>
              <a:t>Q 14</a:t>
            </a:r>
            <a:r>
              <a:rPr lang="en-US" sz="2400" b="1" dirty="0">
                <a:latin typeface="Arial Black" panose="020B0A0402010202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If A is 50 meters North-West of B and C is 50 meters North-East of B and D is 50 meters South of B then who is in the East direction of A? </a:t>
            </a:r>
            <a:endParaRPr sz="2400" dirty="0">
              <a:latin typeface="Calibri" panose="020F0502020204030204" pitchFamily="34" charset="0"/>
              <a:cs typeface="Calibri" panose="020F0502020204030204" pitchFamily="34" charset="0"/>
            </a:endParaRPr>
          </a:p>
          <a:p>
            <a:pPr lvl="0" indent="-457200" algn="just" rtl="0">
              <a:spcBef>
                <a:spcPts val="600"/>
              </a:spcBef>
              <a:spcAft>
                <a:spcPts val="0"/>
              </a:spcAft>
              <a:buClr>
                <a:schemeClr val="dk1"/>
              </a:buClr>
              <a:buSzPts val="2400"/>
              <a:buAutoNum type="alphaLcParenBoth"/>
            </a:pPr>
            <a:r>
              <a:rPr lang="en-US" sz="2400" b="1" dirty="0">
                <a:latin typeface="Calibri" panose="020F0502020204030204" pitchFamily="34" charset="0"/>
                <a:cs typeface="Calibri" panose="020F0502020204030204" pitchFamily="34" charset="0"/>
              </a:rPr>
              <a:t>A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(b) B 		</a:t>
            </a:r>
          </a:p>
          <a:p>
            <a:pPr marL="0" lvl="0" indent="0" algn="just" rtl="0">
              <a:spcBef>
                <a:spcPts val="600"/>
              </a:spcBef>
              <a:spcAft>
                <a:spcPts val="0"/>
              </a:spcAft>
              <a:buClr>
                <a:schemeClr val="dk1"/>
              </a:buClr>
              <a:buSzPts val="2400"/>
              <a:buNone/>
            </a:pPr>
            <a:r>
              <a:rPr lang="en-US" sz="2400" b="1" dirty="0">
                <a:solidFill>
                  <a:srgbClr val="FF0000"/>
                </a:solidFill>
                <a:latin typeface="Calibri" panose="020F0502020204030204" pitchFamily="34" charset="0"/>
                <a:cs typeface="Calibri" panose="020F0502020204030204" pitchFamily="34" charset="0"/>
              </a:rPr>
              <a:t>(c) C </a:t>
            </a:r>
            <a:r>
              <a:rPr lang="en-US" sz="2400" b="1" dirty="0">
                <a:latin typeface="Calibri" panose="020F0502020204030204" pitchFamily="34" charset="0"/>
                <a:cs typeface="Calibri" panose="020F0502020204030204" pitchFamily="34" charset="0"/>
              </a:rPr>
              <a:t>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(d) D</a:t>
            </a:r>
            <a:endParaRPr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689797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252" name="Google Shape;252;p26"/>
          <p:cNvSpPr txBox="1">
            <a:spLocks noGrp="1"/>
          </p:cNvSpPr>
          <p:nvPr>
            <p:ph type="body" idx="4294967295"/>
          </p:nvPr>
        </p:nvSpPr>
        <p:spPr>
          <a:xfrm>
            <a:off x="204952" y="552451"/>
            <a:ext cx="11733048" cy="5864116"/>
          </a:xfrm>
          <a:prstGeom prst="rect">
            <a:avLst/>
          </a:prstGeom>
          <a:noFill/>
          <a:ln>
            <a:noFill/>
          </a:ln>
        </p:spPr>
        <p:txBody>
          <a:bodyPr spcFirstLastPara="1" wrap="square" lIns="91425" tIns="45700" rIns="91425" bIns="45700" anchor="t" anchorCtr="0">
            <a:normAutofit/>
          </a:bodyPr>
          <a:lstStyle/>
          <a:p>
            <a:pPr marL="228600" lvl="0" indent="-228600" algn="just" rtl="0">
              <a:spcBef>
                <a:spcPts val="60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latin typeface="Calibri" panose="020F0502020204030204" pitchFamily="34" charset="0"/>
              <a:cs typeface="Calibri" panose="020F0502020204030204" pitchFamily="34" charset="0"/>
            </a:endParaRPr>
          </a:p>
          <a:p>
            <a:pPr lvl="0" algn="just" rtl="0">
              <a:spcBef>
                <a:spcPts val="600"/>
              </a:spcBef>
              <a:spcAft>
                <a:spcPts val="0"/>
              </a:spcAft>
              <a:buClr>
                <a:schemeClr val="dk1"/>
              </a:buClr>
              <a:buSzPts val="2400"/>
              <a:buNone/>
            </a:pPr>
            <a:r>
              <a:rPr lang="en-US" sz="2400" b="1" dirty="0">
                <a:latin typeface="Arial Black" panose="020B0A04020102020204" pitchFamily="34" charset="0"/>
                <a:cs typeface="Calibri" panose="020F0502020204030204" pitchFamily="34" charset="0"/>
                <a:sym typeface="Arial Black"/>
              </a:rPr>
              <a:t>Q 15</a:t>
            </a:r>
            <a:r>
              <a:rPr lang="en-US" sz="2400" b="1" dirty="0">
                <a:latin typeface="Arial Black" panose="020B0A0402010202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K is P’s neighbor and he stays 400 meters away toward the east. N is K’s neighbor and resides 400 meters away towards North. S is N’s neighbor and stays 400 m to the west If the distance between S and P is also 400 meters, Then who stays in the South East direction of S? </a:t>
            </a:r>
            <a:endParaRPr sz="2400" dirty="0">
              <a:latin typeface="Calibri" panose="020F0502020204030204" pitchFamily="34" charset="0"/>
              <a:cs typeface="Calibri" panose="020F0502020204030204" pitchFamily="34" charset="0"/>
            </a:endParaRPr>
          </a:p>
          <a:p>
            <a:pPr lvl="0" indent="-457200" algn="just" rtl="0">
              <a:spcBef>
                <a:spcPts val="600"/>
              </a:spcBef>
              <a:spcAft>
                <a:spcPts val="0"/>
              </a:spcAft>
              <a:buClr>
                <a:schemeClr val="dk1"/>
              </a:buClr>
              <a:buSzPts val="2400"/>
              <a:buAutoNum type="alphaLcParenBoth"/>
            </a:pPr>
            <a:r>
              <a:rPr lang="en-US" sz="2400" b="1" dirty="0">
                <a:latin typeface="Calibri" panose="020F0502020204030204" pitchFamily="34" charset="0"/>
                <a:cs typeface="Calibri" panose="020F0502020204030204" pitchFamily="34" charset="0"/>
              </a:rPr>
              <a:t>S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(b) P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(c) N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(d) K</a:t>
            </a:r>
            <a:endParaRPr sz="2400" dirty="0">
              <a:latin typeface="Calibri" panose="020F0502020204030204" pitchFamily="34" charset="0"/>
              <a:cs typeface="Calibri" panose="020F050202020403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252" name="Google Shape;252;p26"/>
          <p:cNvSpPr txBox="1">
            <a:spLocks noGrp="1"/>
          </p:cNvSpPr>
          <p:nvPr>
            <p:ph type="body" idx="4294967295"/>
          </p:nvPr>
        </p:nvSpPr>
        <p:spPr>
          <a:xfrm>
            <a:off x="204952" y="561975"/>
            <a:ext cx="11733048" cy="5854591"/>
          </a:xfrm>
          <a:prstGeom prst="rect">
            <a:avLst/>
          </a:prstGeom>
          <a:noFill/>
          <a:ln>
            <a:noFill/>
          </a:ln>
        </p:spPr>
        <p:txBody>
          <a:bodyPr spcFirstLastPara="1" wrap="square" lIns="91425" tIns="45700" rIns="91425" bIns="45700" anchor="t" anchorCtr="0">
            <a:normAutofit/>
          </a:bodyPr>
          <a:lstStyle/>
          <a:p>
            <a:pPr marL="228600" lvl="0" indent="-228600" algn="just" rtl="0">
              <a:spcBef>
                <a:spcPts val="60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latin typeface="Calibri" panose="020F0502020204030204" pitchFamily="34" charset="0"/>
              <a:cs typeface="Calibri" panose="020F0502020204030204" pitchFamily="34" charset="0"/>
            </a:endParaRPr>
          </a:p>
          <a:p>
            <a:pPr lvl="0" algn="just" rtl="0">
              <a:spcBef>
                <a:spcPts val="600"/>
              </a:spcBef>
              <a:spcAft>
                <a:spcPts val="0"/>
              </a:spcAft>
              <a:buClr>
                <a:schemeClr val="dk1"/>
              </a:buClr>
              <a:buSzPts val="2400"/>
              <a:buNone/>
            </a:pPr>
            <a:r>
              <a:rPr lang="en-US" sz="2400" b="1" dirty="0">
                <a:latin typeface="Arial Black" panose="020B0A04020102020204" pitchFamily="34" charset="0"/>
                <a:cs typeface="Calibri" panose="020F0502020204030204" pitchFamily="34" charset="0"/>
                <a:sym typeface="Arial Black"/>
              </a:rPr>
              <a:t>Q 15</a:t>
            </a:r>
            <a:r>
              <a:rPr lang="en-US" sz="2400" b="1" dirty="0">
                <a:latin typeface="Arial Black" panose="020B0A0402010202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K is P’s neighbor and he stays 400 meters away toward the east. N is K’s neighbor and resides 400 meters away towards North. S is N’s neighbor and stays 400 m to the west If the distance between S and P is also 400 meters, Then who stays in the South East direction of S? </a:t>
            </a:r>
            <a:endParaRPr sz="2400" dirty="0">
              <a:latin typeface="Calibri" panose="020F0502020204030204" pitchFamily="34" charset="0"/>
              <a:cs typeface="Calibri" panose="020F0502020204030204" pitchFamily="34" charset="0"/>
            </a:endParaRPr>
          </a:p>
          <a:p>
            <a:pPr lvl="0" indent="-457200" algn="just" rtl="0">
              <a:spcBef>
                <a:spcPts val="600"/>
              </a:spcBef>
              <a:spcAft>
                <a:spcPts val="0"/>
              </a:spcAft>
              <a:buClr>
                <a:schemeClr val="dk1"/>
              </a:buClr>
              <a:buSzPts val="2400"/>
              <a:buAutoNum type="alphaLcParenBoth"/>
            </a:pPr>
            <a:r>
              <a:rPr lang="en-US" sz="2400" b="1" dirty="0">
                <a:latin typeface="Calibri" panose="020F0502020204030204" pitchFamily="34" charset="0"/>
                <a:cs typeface="Calibri" panose="020F0502020204030204" pitchFamily="34" charset="0"/>
              </a:rPr>
              <a:t>S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(b) P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(c) N 		</a:t>
            </a:r>
          </a:p>
          <a:p>
            <a:pPr marL="0" lvl="0" indent="0" algn="just" rtl="0">
              <a:spcBef>
                <a:spcPts val="600"/>
              </a:spcBef>
              <a:spcAft>
                <a:spcPts val="0"/>
              </a:spcAft>
              <a:buClr>
                <a:schemeClr val="dk1"/>
              </a:buClr>
              <a:buSzPts val="2400"/>
              <a:buNone/>
            </a:pPr>
            <a:r>
              <a:rPr lang="en-US" sz="2400" b="1" dirty="0">
                <a:solidFill>
                  <a:srgbClr val="FF0000"/>
                </a:solidFill>
                <a:latin typeface="Calibri" panose="020F0502020204030204" pitchFamily="34" charset="0"/>
                <a:cs typeface="Calibri" panose="020F0502020204030204" pitchFamily="34" charset="0"/>
              </a:rPr>
              <a:t>(d) K</a:t>
            </a:r>
            <a:endParaRPr sz="2400"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354198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258" name="Google Shape;258;p27"/>
          <p:cNvSpPr txBox="1">
            <a:spLocks noGrp="1"/>
          </p:cNvSpPr>
          <p:nvPr>
            <p:ph type="body" idx="4294967295"/>
          </p:nvPr>
        </p:nvSpPr>
        <p:spPr>
          <a:xfrm>
            <a:off x="204952" y="581025"/>
            <a:ext cx="11733048" cy="5835541"/>
          </a:xfrm>
          <a:prstGeom prst="rect">
            <a:avLst/>
          </a:prstGeom>
          <a:noFill/>
          <a:ln>
            <a:noFill/>
          </a:ln>
        </p:spPr>
        <p:txBody>
          <a:bodyPr spcFirstLastPara="1" wrap="square" lIns="91425" tIns="45700" rIns="91425" bIns="45700" anchor="t" anchorCtr="0">
            <a:normAutofit/>
          </a:bodyPr>
          <a:lstStyle/>
          <a:p>
            <a:pPr marL="228600" lvl="0" indent="-228600" algn="just" rtl="0">
              <a:spcBef>
                <a:spcPts val="60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latin typeface="Calibri" panose="020F0502020204030204" pitchFamily="34" charset="0"/>
              <a:cs typeface="Calibri" panose="020F0502020204030204" pitchFamily="34" charset="0"/>
            </a:endParaRPr>
          </a:p>
          <a:p>
            <a:pPr lvl="0" algn="just" rtl="0">
              <a:spcBef>
                <a:spcPts val="600"/>
              </a:spcBef>
              <a:spcAft>
                <a:spcPts val="0"/>
              </a:spcAft>
              <a:buClr>
                <a:schemeClr val="dk1"/>
              </a:buClr>
              <a:buSzPts val="2400"/>
              <a:buNone/>
            </a:pPr>
            <a:r>
              <a:rPr lang="en-US" sz="2400" b="1" dirty="0">
                <a:latin typeface="Arial Black" panose="020B0A04020102020204" pitchFamily="34" charset="0"/>
                <a:cs typeface="Calibri" panose="020F0502020204030204" pitchFamily="34" charset="0"/>
                <a:sym typeface="Arial Black"/>
              </a:rPr>
              <a:t>Q 16</a:t>
            </a:r>
            <a:r>
              <a:rPr lang="en-US" sz="2400" b="1">
                <a:latin typeface="Arial Black" panose="020B0A04020102020204" pitchFamily="34" charset="0"/>
                <a:cs typeface="Calibri" panose="020F0502020204030204" pitchFamily="34" charset="0"/>
              </a:rPr>
              <a:t>. </a:t>
            </a:r>
            <a:r>
              <a:rPr lang="en-US" sz="2400" b="1">
                <a:latin typeface="Calibri" panose="020F0502020204030204" pitchFamily="34" charset="0"/>
                <a:cs typeface="Calibri" panose="020F0502020204030204" pitchFamily="34" charset="0"/>
              </a:rPr>
              <a:t>After </a:t>
            </a:r>
            <a:r>
              <a:rPr lang="en-US" sz="2400" b="1" dirty="0">
                <a:latin typeface="Calibri" panose="020F0502020204030204" pitchFamily="34" charset="0"/>
                <a:cs typeface="Calibri" panose="020F0502020204030204" pitchFamily="34" charset="0"/>
              </a:rPr>
              <a:t>sunrise, Sudhir faces the Sun and walks for one Kilometer. Then he turns right and walks for 2 km, Then he turns right again and walks for one km In which direction is Sudhir from his starting point? </a:t>
            </a:r>
            <a:endParaRPr sz="2400" dirty="0">
              <a:latin typeface="Calibri" panose="020F0502020204030204" pitchFamily="34" charset="0"/>
              <a:cs typeface="Calibri" panose="020F0502020204030204" pitchFamily="34" charset="0"/>
            </a:endParaRPr>
          </a:p>
          <a:p>
            <a:pPr lvl="0" indent="-457200" algn="just" rtl="0">
              <a:spcBef>
                <a:spcPts val="600"/>
              </a:spcBef>
              <a:spcAft>
                <a:spcPts val="0"/>
              </a:spcAft>
              <a:buClr>
                <a:schemeClr val="dk1"/>
              </a:buClr>
              <a:buSzPts val="2400"/>
              <a:buAutoNum type="alphaLcParenBoth"/>
            </a:pPr>
            <a:r>
              <a:rPr lang="en-US" sz="2400" b="1" dirty="0">
                <a:latin typeface="Calibri" panose="020F0502020204030204" pitchFamily="34" charset="0"/>
                <a:cs typeface="Calibri" panose="020F0502020204030204" pitchFamily="34" charset="0"/>
              </a:rPr>
              <a:t>South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(b) North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(c) East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(d) West</a:t>
            </a:r>
            <a:endParaRPr sz="2400" dirty="0">
              <a:latin typeface="Calibri" panose="020F0502020204030204" pitchFamily="34" charset="0"/>
              <a:cs typeface="Calibri" panose="020F0502020204030204" pitchFamily="3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258" name="Google Shape;258;p27"/>
          <p:cNvSpPr txBox="1">
            <a:spLocks noGrp="1"/>
          </p:cNvSpPr>
          <p:nvPr>
            <p:ph type="body" idx="4294967295"/>
          </p:nvPr>
        </p:nvSpPr>
        <p:spPr>
          <a:xfrm>
            <a:off x="204952" y="571501"/>
            <a:ext cx="11733048" cy="5845066"/>
          </a:xfrm>
          <a:prstGeom prst="rect">
            <a:avLst/>
          </a:prstGeom>
          <a:noFill/>
          <a:ln>
            <a:noFill/>
          </a:ln>
        </p:spPr>
        <p:txBody>
          <a:bodyPr spcFirstLastPara="1" wrap="square" lIns="91425" tIns="45700" rIns="91425" bIns="45700" anchor="t" anchorCtr="0">
            <a:normAutofit/>
          </a:bodyPr>
          <a:lstStyle/>
          <a:p>
            <a:pPr marL="228600" lvl="0" indent="-228600" algn="just" rtl="0">
              <a:spcBef>
                <a:spcPts val="60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latin typeface="Calibri" panose="020F0502020204030204" pitchFamily="34" charset="0"/>
              <a:cs typeface="Calibri" panose="020F0502020204030204" pitchFamily="34" charset="0"/>
            </a:endParaRPr>
          </a:p>
          <a:p>
            <a:pPr lvl="0" algn="just" rtl="0">
              <a:spcBef>
                <a:spcPts val="600"/>
              </a:spcBef>
              <a:spcAft>
                <a:spcPts val="0"/>
              </a:spcAft>
              <a:buClr>
                <a:schemeClr val="dk1"/>
              </a:buClr>
              <a:buSzPts val="2400"/>
              <a:buNone/>
            </a:pPr>
            <a:r>
              <a:rPr lang="en-US" sz="2400" b="1" dirty="0">
                <a:latin typeface="Arial Black" panose="020B0A04020102020204" pitchFamily="34" charset="0"/>
                <a:cs typeface="Calibri" panose="020F0502020204030204" pitchFamily="34" charset="0"/>
                <a:sym typeface="Arial Black"/>
              </a:rPr>
              <a:t>Q 16</a:t>
            </a:r>
            <a:r>
              <a:rPr lang="en-US" sz="2400" b="1">
                <a:latin typeface="Arial Black" panose="020B0A04020102020204" pitchFamily="34" charset="0"/>
                <a:cs typeface="Calibri" panose="020F0502020204030204" pitchFamily="34" charset="0"/>
              </a:rPr>
              <a:t>. </a:t>
            </a:r>
            <a:r>
              <a:rPr lang="en-US" sz="2400" b="1">
                <a:latin typeface="Calibri" panose="020F0502020204030204" pitchFamily="34" charset="0"/>
                <a:cs typeface="Calibri" panose="020F0502020204030204" pitchFamily="34" charset="0"/>
              </a:rPr>
              <a:t>After </a:t>
            </a:r>
            <a:r>
              <a:rPr lang="en-US" sz="2400" b="1" dirty="0">
                <a:latin typeface="Calibri" panose="020F0502020204030204" pitchFamily="34" charset="0"/>
                <a:cs typeface="Calibri" panose="020F0502020204030204" pitchFamily="34" charset="0"/>
              </a:rPr>
              <a:t>sunrise, Sudhir faces the Sun and walks for one Kilometer. Then he turns right and walks for 2 km, Then he turns right again and walks for one km In which direction is Sudhir from his starting point? </a:t>
            </a:r>
            <a:endParaRPr sz="2400" dirty="0">
              <a:latin typeface="Calibri" panose="020F0502020204030204" pitchFamily="34" charset="0"/>
              <a:cs typeface="Calibri" panose="020F0502020204030204" pitchFamily="34" charset="0"/>
            </a:endParaRPr>
          </a:p>
          <a:p>
            <a:pPr lvl="0" indent="-457200" algn="just" rtl="0">
              <a:spcBef>
                <a:spcPts val="600"/>
              </a:spcBef>
              <a:spcAft>
                <a:spcPts val="0"/>
              </a:spcAft>
              <a:buClr>
                <a:schemeClr val="dk1"/>
              </a:buClr>
              <a:buSzPts val="2400"/>
              <a:buAutoNum type="alphaLcParenBoth"/>
            </a:pPr>
            <a:r>
              <a:rPr lang="en-US" sz="2400" b="1" dirty="0">
                <a:solidFill>
                  <a:srgbClr val="FF0000"/>
                </a:solidFill>
                <a:latin typeface="Calibri" panose="020F0502020204030204" pitchFamily="34" charset="0"/>
                <a:cs typeface="Calibri" panose="020F0502020204030204" pitchFamily="34" charset="0"/>
              </a:rPr>
              <a:t>South </a:t>
            </a:r>
            <a:r>
              <a:rPr lang="en-US" sz="2400" b="1" dirty="0">
                <a:latin typeface="Calibri" panose="020F0502020204030204" pitchFamily="34" charset="0"/>
                <a:cs typeface="Calibri" panose="020F0502020204030204" pitchFamily="34" charset="0"/>
              </a:rPr>
              <a:t>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(b) North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(c) East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(d) West</a:t>
            </a:r>
            <a:endParaRPr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695662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264" name="Google Shape;264;p28"/>
          <p:cNvSpPr txBox="1">
            <a:spLocks noGrp="1"/>
          </p:cNvSpPr>
          <p:nvPr>
            <p:ph type="body" idx="4294967295"/>
          </p:nvPr>
        </p:nvSpPr>
        <p:spPr>
          <a:xfrm>
            <a:off x="204952" y="571501"/>
            <a:ext cx="11733048" cy="5845066"/>
          </a:xfrm>
          <a:prstGeom prst="rect">
            <a:avLst/>
          </a:prstGeom>
          <a:noFill/>
          <a:ln>
            <a:noFill/>
          </a:ln>
        </p:spPr>
        <p:txBody>
          <a:bodyPr spcFirstLastPara="1" wrap="square" lIns="91425" tIns="45700" rIns="91425" bIns="45700" anchor="t" anchorCtr="0">
            <a:normAutofit/>
          </a:bodyPr>
          <a:lstStyle/>
          <a:p>
            <a:pPr marL="228600" lvl="0" indent="-228600" algn="just" rtl="0">
              <a:spcBef>
                <a:spcPts val="60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latin typeface="Calibri" panose="020F0502020204030204" pitchFamily="34" charset="0"/>
              <a:cs typeface="Calibri" panose="020F0502020204030204" pitchFamily="34" charset="0"/>
            </a:endParaRPr>
          </a:p>
          <a:p>
            <a:pPr lvl="0" algn="just" rtl="0">
              <a:spcBef>
                <a:spcPts val="600"/>
              </a:spcBef>
              <a:spcAft>
                <a:spcPts val="0"/>
              </a:spcAft>
              <a:buClr>
                <a:schemeClr val="dk1"/>
              </a:buClr>
              <a:buSzPts val="2400"/>
              <a:buNone/>
            </a:pPr>
            <a:r>
              <a:rPr lang="en-US" sz="2400" b="1" dirty="0">
                <a:latin typeface="Arial Black" panose="020B0A04020102020204" pitchFamily="34" charset="0"/>
                <a:cs typeface="Calibri" panose="020F0502020204030204" pitchFamily="34" charset="0"/>
                <a:sym typeface="Arial Black"/>
              </a:rPr>
              <a:t>Q 17</a:t>
            </a:r>
            <a:r>
              <a:rPr lang="en-US" sz="2400" b="1" dirty="0">
                <a:latin typeface="Arial Black" panose="020B0A0402010202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If A stands on his head with his face towards the north, in which direction will </a:t>
            </a:r>
            <a:r>
              <a:rPr lang="en-US" sz="2400" b="1">
                <a:latin typeface="Calibri" panose="020F0502020204030204" pitchFamily="34" charset="0"/>
                <a:cs typeface="Calibri" panose="020F0502020204030204" pitchFamily="34" charset="0"/>
              </a:rPr>
              <a:t>his left-hand </a:t>
            </a:r>
            <a:r>
              <a:rPr lang="en-US" sz="2400" b="1" dirty="0">
                <a:latin typeface="Calibri" panose="020F0502020204030204" pitchFamily="34" charset="0"/>
                <a:cs typeface="Calibri" panose="020F0502020204030204" pitchFamily="34" charset="0"/>
              </a:rPr>
              <a:t>point? </a:t>
            </a:r>
            <a:endParaRPr sz="2400" dirty="0">
              <a:latin typeface="Calibri" panose="020F0502020204030204" pitchFamily="34" charset="0"/>
              <a:cs typeface="Calibri" panose="020F0502020204030204" pitchFamily="34" charset="0"/>
            </a:endParaRPr>
          </a:p>
          <a:p>
            <a:pPr lvl="0" indent="-457200" algn="just" rtl="0">
              <a:spcBef>
                <a:spcPts val="600"/>
              </a:spcBef>
              <a:spcAft>
                <a:spcPts val="0"/>
              </a:spcAft>
              <a:buClr>
                <a:schemeClr val="dk1"/>
              </a:buClr>
              <a:buSzPts val="2400"/>
              <a:buAutoNum type="alphaLcParenBoth"/>
            </a:pPr>
            <a:r>
              <a:rPr lang="en-US" sz="2400" b="1" dirty="0">
                <a:latin typeface="Calibri" panose="020F0502020204030204" pitchFamily="34" charset="0"/>
                <a:cs typeface="Calibri" panose="020F0502020204030204" pitchFamily="34" charset="0"/>
              </a:rPr>
              <a:t>North-East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(b) North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(c) East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(d) West</a:t>
            </a:r>
            <a:endParaRPr sz="2400" dirty="0">
              <a:latin typeface="Calibri" panose="020F0502020204030204" pitchFamily="34" charset="0"/>
              <a:cs typeface="Calibri" panose="020F0502020204030204" pitchFamily="34" charset="0"/>
            </a:endParaRPr>
          </a:p>
          <a:p>
            <a:pPr marL="228600" lvl="0" indent="-228600" algn="just" rtl="0">
              <a:spcBef>
                <a:spcPts val="600"/>
              </a:spcBef>
              <a:spcAft>
                <a:spcPts val="0"/>
              </a:spcAft>
              <a:buClr>
                <a:schemeClr val="dk1"/>
              </a:buClr>
              <a:buSzPts val="2400"/>
              <a:buNone/>
            </a:pPr>
            <a:r>
              <a:rPr lang="en-US" sz="2400" b="1" dirty="0">
                <a:latin typeface="Arial Black"/>
                <a:ea typeface="Arial Black"/>
                <a:cs typeface="Arial Black"/>
                <a:sym typeface="Arial Black"/>
              </a:rPr>
              <a:t> </a:t>
            </a:r>
            <a:r>
              <a:rPr lang="en-US" sz="2400" b="1" dirty="0">
                <a:latin typeface="Calibri" panose="020F0502020204030204" pitchFamily="34" charset="0"/>
                <a:cs typeface="Calibri" panose="020F0502020204030204" pitchFamily="34" charset="0"/>
              </a:rPr>
              <a:t> </a:t>
            </a:r>
            <a:endParaRPr sz="2400" dirty="0">
              <a:latin typeface="Calibri" panose="020F0502020204030204" pitchFamily="34" charset="0"/>
              <a:cs typeface="Calibri" panose="020F0502020204030204" pitchFamily="34" charset="0"/>
            </a:endParaRPr>
          </a:p>
          <a:p>
            <a:pPr marL="228600" lvl="0" indent="-22860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 </a:t>
            </a:r>
            <a:endParaRPr sz="2400" dirty="0">
              <a:latin typeface="Calibri" panose="020F0502020204030204" pitchFamily="34" charset="0"/>
              <a:cs typeface="Calibri" panose="020F050202020403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264" name="Google Shape;264;p28"/>
          <p:cNvSpPr txBox="1">
            <a:spLocks noGrp="1"/>
          </p:cNvSpPr>
          <p:nvPr>
            <p:ph type="body" idx="4294967295"/>
          </p:nvPr>
        </p:nvSpPr>
        <p:spPr>
          <a:xfrm>
            <a:off x="204952" y="590551"/>
            <a:ext cx="11733048" cy="5826016"/>
          </a:xfrm>
          <a:prstGeom prst="rect">
            <a:avLst/>
          </a:prstGeom>
          <a:noFill/>
          <a:ln>
            <a:noFill/>
          </a:ln>
        </p:spPr>
        <p:txBody>
          <a:bodyPr spcFirstLastPara="1" wrap="square" lIns="91425" tIns="45700" rIns="91425" bIns="45700" anchor="t" anchorCtr="0">
            <a:normAutofit/>
          </a:bodyPr>
          <a:lstStyle/>
          <a:p>
            <a:pPr marL="228600" lvl="0" indent="-228600" algn="just" rtl="0">
              <a:spcBef>
                <a:spcPts val="60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latin typeface="Calibri" panose="020F0502020204030204" pitchFamily="34" charset="0"/>
              <a:cs typeface="Calibri" panose="020F0502020204030204" pitchFamily="34" charset="0"/>
            </a:endParaRPr>
          </a:p>
          <a:p>
            <a:pPr lvl="0" algn="just" rtl="0">
              <a:spcBef>
                <a:spcPts val="600"/>
              </a:spcBef>
              <a:spcAft>
                <a:spcPts val="0"/>
              </a:spcAft>
              <a:buClr>
                <a:schemeClr val="dk1"/>
              </a:buClr>
              <a:buSzPts val="2400"/>
              <a:buNone/>
            </a:pPr>
            <a:r>
              <a:rPr lang="en-US" sz="2400" b="1" dirty="0">
                <a:latin typeface="Arial Black" panose="020B0A04020102020204" pitchFamily="34" charset="0"/>
                <a:cs typeface="Calibri" panose="020F0502020204030204" pitchFamily="34" charset="0"/>
                <a:sym typeface="Arial Black"/>
              </a:rPr>
              <a:t>Q 17</a:t>
            </a:r>
            <a:r>
              <a:rPr lang="en-US" sz="2400" b="1" dirty="0">
                <a:latin typeface="Arial Black" panose="020B0A0402010202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If A stands on his head with his face towards the north, in which direction will </a:t>
            </a:r>
            <a:r>
              <a:rPr lang="en-US" sz="2400" b="1">
                <a:latin typeface="Calibri" panose="020F0502020204030204" pitchFamily="34" charset="0"/>
                <a:cs typeface="Calibri" panose="020F0502020204030204" pitchFamily="34" charset="0"/>
              </a:rPr>
              <a:t>his left-hand </a:t>
            </a:r>
            <a:r>
              <a:rPr lang="en-US" sz="2400" b="1" dirty="0">
                <a:latin typeface="Calibri" panose="020F0502020204030204" pitchFamily="34" charset="0"/>
                <a:cs typeface="Calibri" panose="020F0502020204030204" pitchFamily="34" charset="0"/>
              </a:rPr>
              <a:t>point? </a:t>
            </a:r>
            <a:endParaRPr sz="2400" dirty="0">
              <a:latin typeface="Calibri" panose="020F0502020204030204" pitchFamily="34" charset="0"/>
              <a:cs typeface="Calibri" panose="020F0502020204030204" pitchFamily="34" charset="0"/>
            </a:endParaRPr>
          </a:p>
          <a:p>
            <a:pPr lvl="0" indent="-457200" algn="just" rtl="0">
              <a:spcBef>
                <a:spcPts val="600"/>
              </a:spcBef>
              <a:spcAft>
                <a:spcPts val="0"/>
              </a:spcAft>
              <a:buClr>
                <a:schemeClr val="dk1"/>
              </a:buClr>
              <a:buSzPts val="2400"/>
              <a:buAutoNum type="alphaLcParenBoth"/>
            </a:pPr>
            <a:r>
              <a:rPr lang="en-US" sz="2400" b="1" dirty="0">
                <a:latin typeface="Calibri" panose="020F0502020204030204" pitchFamily="34" charset="0"/>
                <a:cs typeface="Calibri" panose="020F0502020204030204" pitchFamily="34" charset="0"/>
              </a:rPr>
              <a:t>North-East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(b) North 		</a:t>
            </a:r>
          </a:p>
          <a:p>
            <a:pPr marL="0" lvl="0" indent="0" algn="just" rtl="0">
              <a:spcBef>
                <a:spcPts val="600"/>
              </a:spcBef>
              <a:spcAft>
                <a:spcPts val="0"/>
              </a:spcAft>
              <a:buClr>
                <a:schemeClr val="dk1"/>
              </a:buClr>
              <a:buSzPts val="2400"/>
              <a:buNone/>
            </a:pPr>
            <a:r>
              <a:rPr lang="en-US" sz="2400" b="1" dirty="0">
                <a:solidFill>
                  <a:srgbClr val="FF0000"/>
                </a:solidFill>
                <a:latin typeface="Calibri" panose="020F0502020204030204" pitchFamily="34" charset="0"/>
                <a:cs typeface="Calibri" panose="020F0502020204030204" pitchFamily="34" charset="0"/>
              </a:rPr>
              <a:t>(c) East </a:t>
            </a:r>
            <a:r>
              <a:rPr lang="en-US" sz="2400" b="1" dirty="0">
                <a:latin typeface="Calibri" panose="020F0502020204030204" pitchFamily="34" charset="0"/>
                <a:cs typeface="Calibri" panose="020F0502020204030204" pitchFamily="34" charset="0"/>
              </a:rPr>
              <a:t>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(d) West</a:t>
            </a:r>
            <a:endParaRPr sz="2400" dirty="0">
              <a:latin typeface="Calibri" panose="020F0502020204030204" pitchFamily="34" charset="0"/>
              <a:cs typeface="Calibri" panose="020F0502020204030204" pitchFamily="34" charset="0"/>
            </a:endParaRPr>
          </a:p>
          <a:p>
            <a:pPr marL="228600" lvl="0" indent="-228600" algn="just" rtl="0">
              <a:spcBef>
                <a:spcPts val="600"/>
              </a:spcBef>
              <a:spcAft>
                <a:spcPts val="0"/>
              </a:spcAft>
              <a:buClr>
                <a:schemeClr val="dk1"/>
              </a:buClr>
              <a:buSzPts val="2400"/>
              <a:buNone/>
            </a:pPr>
            <a:r>
              <a:rPr lang="en-US" sz="2400" b="1" dirty="0">
                <a:latin typeface="Arial Black"/>
                <a:ea typeface="Arial Black"/>
                <a:cs typeface="Arial Black"/>
                <a:sym typeface="Arial Black"/>
              </a:rPr>
              <a:t> </a:t>
            </a:r>
            <a:r>
              <a:rPr lang="en-US" sz="2400" b="1" dirty="0">
                <a:latin typeface="Calibri" panose="020F0502020204030204" pitchFamily="34" charset="0"/>
                <a:cs typeface="Calibri" panose="020F0502020204030204" pitchFamily="34" charset="0"/>
              </a:rPr>
              <a:t> </a:t>
            </a:r>
            <a:endParaRPr sz="2400" dirty="0">
              <a:latin typeface="Calibri" panose="020F0502020204030204" pitchFamily="34" charset="0"/>
              <a:cs typeface="Calibri" panose="020F0502020204030204" pitchFamily="34" charset="0"/>
            </a:endParaRPr>
          </a:p>
          <a:p>
            <a:pPr marL="228600" lvl="0" indent="-22860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 </a:t>
            </a:r>
            <a:endParaRPr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76122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108" name="Google Shape;108;p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p>
          <a:p>
            <a:pPr marL="228600" lvl="0" indent="-228600" algn="just" rtl="0">
              <a:lnSpc>
                <a:spcPct val="90000"/>
              </a:lnSpc>
              <a:spcBef>
                <a:spcPts val="0"/>
              </a:spcBef>
              <a:spcAft>
                <a:spcPts val="0"/>
              </a:spcAft>
              <a:buClr>
                <a:srgbClr val="0C0C0C"/>
              </a:buClr>
              <a:buSzPts val="2400"/>
              <a:buNone/>
            </a:pPr>
            <a:endParaRPr lang="en-US" sz="2400" b="1" dirty="0">
              <a:solidFill>
                <a:srgbClr val="0C0C0C"/>
              </a:solidFill>
              <a:latin typeface="Arial Black"/>
              <a:ea typeface="Arial Black"/>
              <a:cs typeface="Arial Black"/>
              <a:sym typeface="Arial Black"/>
            </a:endParaRPr>
          </a:p>
          <a:p>
            <a:pPr marL="228600" lvl="0" indent="-228600" algn="just" rtl="0">
              <a:lnSpc>
                <a:spcPct val="90000"/>
              </a:lnSpc>
              <a:spcBef>
                <a:spcPts val="0"/>
              </a:spcBef>
              <a:spcAft>
                <a:spcPts val="0"/>
              </a:spcAft>
              <a:buClr>
                <a:srgbClr val="0C0C0C"/>
              </a:buClr>
              <a:buSzPts val="2400"/>
              <a:buNone/>
            </a:pPr>
            <a:r>
              <a:rPr lang="en-GB" sz="2400" dirty="0">
                <a:solidFill>
                  <a:srgbClr val="FF0000"/>
                </a:solidFill>
                <a:latin typeface="Calibri" panose="020F0502020204030204" pitchFamily="34" charset="0"/>
                <a:ea typeface="Arial Black"/>
                <a:cs typeface="Arial Black"/>
                <a:sym typeface="Arial Black"/>
              </a:rPr>
              <a:t>3. Shadow Based </a:t>
            </a:r>
            <a:r>
              <a:rPr lang="en-GB" sz="2400" dirty="0">
                <a:solidFill>
                  <a:srgbClr val="0C0C0C"/>
                </a:solidFill>
                <a:latin typeface="Calibri" panose="020F0502020204030204" pitchFamily="34" charset="0"/>
                <a:ea typeface="Arial Black"/>
                <a:cs typeface="Arial Black"/>
                <a:sym typeface="Arial Black"/>
              </a:rPr>
              <a:t>: In this type of Direction and Distance, questions are asked based on shadow. Shadows always fall on the opposite side of the Sun. For example, from sunrise </a:t>
            </a:r>
            <a:r>
              <a:rPr lang="en-GB" sz="2400">
                <a:solidFill>
                  <a:srgbClr val="0C0C0C"/>
                </a:solidFill>
                <a:latin typeface="Calibri" panose="020F0502020204030204" pitchFamily="34" charset="0"/>
                <a:ea typeface="Arial Black"/>
                <a:cs typeface="Arial Black"/>
                <a:sym typeface="Arial Black"/>
              </a:rPr>
              <a:t>to afternoon</a:t>
            </a:r>
            <a:r>
              <a:rPr lang="en-GB" sz="2400" dirty="0">
                <a:solidFill>
                  <a:srgbClr val="0C0C0C"/>
                </a:solidFill>
                <a:latin typeface="Calibri" panose="020F0502020204030204" pitchFamily="34" charset="0"/>
                <a:ea typeface="Arial Black"/>
                <a:cs typeface="Arial Black"/>
                <a:sym typeface="Arial Black"/>
              </a:rPr>
              <a:t>, such as before 12 PM, the shadow will fall in the west direction, whereas </a:t>
            </a:r>
            <a:r>
              <a:rPr lang="en-GB" sz="2400">
                <a:solidFill>
                  <a:srgbClr val="0C0C0C"/>
                </a:solidFill>
                <a:latin typeface="Calibri" panose="020F0502020204030204" pitchFamily="34" charset="0"/>
                <a:ea typeface="Arial Black"/>
                <a:cs typeface="Arial Black"/>
                <a:sym typeface="Arial Black"/>
              </a:rPr>
              <a:t>from afternoon </a:t>
            </a:r>
            <a:r>
              <a:rPr lang="en-GB" sz="2400" dirty="0">
                <a:solidFill>
                  <a:srgbClr val="0C0C0C"/>
                </a:solidFill>
                <a:latin typeface="Calibri" panose="020F0502020204030204" pitchFamily="34" charset="0"/>
                <a:ea typeface="Arial Black"/>
                <a:cs typeface="Arial Black"/>
                <a:sym typeface="Arial Black"/>
              </a:rPr>
              <a:t>to evening, such </a:t>
            </a:r>
            <a:r>
              <a:rPr lang="en-GB" sz="2400">
                <a:solidFill>
                  <a:srgbClr val="0C0C0C"/>
                </a:solidFill>
                <a:latin typeface="Calibri" panose="020F0502020204030204" pitchFamily="34" charset="0"/>
                <a:ea typeface="Arial Black"/>
                <a:cs typeface="Arial Black"/>
                <a:sym typeface="Arial Black"/>
              </a:rPr>
              <a:t>as after </a:t>
            </a:r>
            <a:r>
              <a:rPr lang="en-GB" sz="2400" dirty="0">
                <a:solidFill>
                  <a:srgbClr val="0C0C0C"/>
                </a:solidFill>
                <a:latin typeface="Calibri" panose="020F0502020204030204" pitchFamily="34" charset="0"/>
                <a:ea typeface="Arial Black"/>
                <a:cs typeface="Arial Black"/>
                <a:sym typeface="Arial Black"/>
              </a:rPr>
              <a:t>12 PM, the shadow will fall in the east direction. No shadow will be formed at 12 PM.</a:t>
            </a:r>
          </a:p>
          <a:p>
            <a:pPr marL="228600" lvl="0" indent="-228600" algn="just" rtl="0">
              <a:lnSpc>
                <a:spcPct val="90000"/>
              </a:lnSpc>
              <a:spcBef>
                <a:spcPts val="0"/>
              </a:spcBef>
              <a:spcAft>
                <a:spcPts val="0"/>
              </a:spcAft>
              <a:buClr>
                <a:srgbClr val="0C0C0C"/>
              </a:buClr>
              <a:buSzPts val="2400"/>
              <a:buNone/>
            </a:pPr>
            <a:endParaRPr lang="en-GB" sz="2400" dirty="0">
              <a:solidFill>
                <a:srgbClr val="0C0C0C"/>
              </a:solidFill>
              <a:latin typeface="Calibri" panose="020F0502020204030204" pitchFamily="34" charset="0"/>
              <a:ea typeface="Arial Black"/>
              <a:cs typeface="Arial Black"/>
              <a:sym typeface="Arial Black"/>
            </a:endParaRPr>
          </a:p>
          <a:p>
            <a:pPr marL="228600" lvl="0" indent="-228600" algn="just" rtl="0">
              <a:lnSpc>
                <a:spcPct val="90000"/>
              </a:lnSpc>
              <a:spcBef>
                <a:spcPts val="0"/>
              </a:spcBef>
              <a:spcAft>
                <a:spcPts val="0"/>
              </a:spcAft>
              <a:buClr>
                <a:srgbClr val="0C0C0C"/>
              </a:buClr>
              <a:buSzPts val="2400"/>
              <a:buNone/>
            </a:pPr>
            <a:r>
              <a:rPr lang="en-GB" sz="2400" dirty="0">
                <a:solidFill>
                  <a:srgbClr val="FF0000"/>
                </a:solidFill>
                <a:latin typeface="Calibri" panose="020F0502020204030204" pitchFamily="34" charset="0"/>
                <a:ea typeface="Arial Black"/>
                <a:cs typeface="Arial Black"/>
                <a:sym typeface="Arial Black"/>
              </a:rPr>
              <a:t>4. Coded Directions and Distance </a:t>
            </a:r>
            <a:r>
              <a:rPr lang="en-GB" sz="2400" dirty="0">
                <a:solidFill>
                  <a:srgbClr val="0C0C0C"/>
                </a:solidFill>
                <a:latin typeface="Calibri" panose="020F0502020204030204" pitchFamily="34" charset="0"/>
                <a:ea typeface="Arial Black"/>
                <a:cs typeface="Arial Black"/>
                <a:sym typeface="Arial Black"/>
              </a:rPr>
              <a:t>: In this type of Direction and Distance, distance and directions are given in coded form and using the coded expression given in the question, candidates need to decode it and find the final answer.</a:t>
            </a:r>
            <a:endParaRPr lang="en-US" sz="2400" dirty="0">
              <a:solidFill>
                <a:srgbClr val="0C0C0C"/>
              </a:solidFill>
              <a:latin typeface="Calibri" panose="020F0502020204030204" pitchFamily="34" charset="0"/>
              <a:ea typeface="Arial Black"/>
              <a:cs typeface="Arial Black"/>
              <a:sym typeface="Arial Black"/>
            </a:endParaRPr>
          </a:p>
        </p:txBody>
      </p:sp>
    </p:spTree>
    <p:extLst>
      <p:ext uri="{BB962C8B-B14F-4D97-AF65-F5344CB8AC3E}">
        <p14:creationId xmlns:p14="http://schemas.microsoft.com/office/powerpoint/2010/main" val="4866549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282" name="Google Shape;282;p31"/>
          <p:cNvSpPr txBox="1">
            <a:spLocks noGrp="1"/>
          </p:cNvSpPr>
          <p:nvPr>
            <p:ph type="body" idx="4294967295"/>
          </p:nvPr>
        </p:nvSpPr>
        <p:spPr>
          <a:xfrm>
            <a:off x="204952" y="561975"/>
            <a:ext cx="11733048" cy="5854591"/>
          </a:xfrm>
          <a:prstGeom prst="rect">
            <a:avLst/>
          </a:prstGeom>
          <a:noFill/>
          <a:ln>
            <a:noFill/>
          </a:ln>
        </p:spPr>
        <p:txBody>
          <a:bodyPr spcFirstLastPara="1" wrap="square" lIns="91425" tIns="45700" rIns="91425" bIns="45700" anchor="t" anchorCtr="0">
            <a:normAutofit/>
          </a:bodyPr>
          <a:lstStyle/>
          <a:p>
            <a:pPr marL="228600" lvl="0" indent="-228600" algn="just" rtl="0">
              <a:spcBef>
                <a:spcPts val="60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latin typeface="Calibri" panose="020F0502020204030204" pitchFamily="34" charset="0"/>
              <a:cs typeface="Calibri" panose="020F0502020204030204" pitchFamily="34" charset="0"/>
            </a:endParaRPr>
          </a:p>
          <a:p>
            <a:pPr lvl="0" algn="just" rtl="0">
              <a:spcBef>
                <a:spcPts val="600"/>
              </a:spcBef>
              <a:spcAft>
                <a:spcPts val="0"/>
              </a:spcAft>
              <a:buClr>
                <a:schemeClr val="dk1"/>
              </a:buClr>
              <a:buSzPts val="2400"/>
              <a:buNone/>
            </a:pPr>
            <a:r>
              <a:rPr lang="en-US" sz="2400" b="1" dirty="0">
                <a:latin typeface="Arial Black" panose="020B0A04020102020204" pitchFamily="34" charset="0"/>
                <a:cs typeface="Calibri" panose="020F0502020204030204" pitchFamily="34" charset="0"/>
                <a:sym typeface="Arial Black"/>
              </a:rPr>
              <a:t>Q 18</a:t>
            </a:r>
            <a:r>
              <a:rPr lang="en-US" sz="2400" b="1" dirty="0">
                <a:latin typeface="Arial Black" panose="020B0A0402010202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Rahul put his Time piece on the table in such a way that at 6 P.M. hour hand pointed in the North direction. In which direction will the minute’s hand point at 9:15 P.M.? </a:t>
            </a:r>
            <a:endParaRPr sz="2400" dirty="0">
              <a:latin typeface="Calibri" panose="020F0502020204030204" pitchFamily="34" charset="0"/>
              <a:cs typeface="Calibri" panose="020F0502020204030204" pitchFamily="34" charset="0"/>
            </a:endParaRPr>
          </a:p>
          <a:p>
            <a:pPr lvl="0" indent="-457200" algn="just" rtl="0">
              <a:spcBef>
                <a:spcPts val="600"/>
              </a:spcBef>
              <a:spcAft>
                <a:spcPts val="0"/>
              </a:spcAft>
              <a:buClr>
                <a:schemeClr val="dk1"/>
              </a:buClr>
              <a:buSzPts val="2400"/>
              <a:buAutoNum type="alphaLcParenBoth"/>
            </a:pPr>
            <a:r>
              <a:rPr lang="en-US" sz="2400" b="1" dirty="0">
                <a:latin typeface="Calibri" panose="020F0502020204030204" pitchFamily="34" charset="0"/>
                <a:cs typeface="Calibri" panose="020F0502020204030204" pitchFamily="34" charset="0"/>
              </a:rPr>
              <a:t>South-East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(b) South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(c) North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(d) West</a:t>
            </a:r>
            <a:endParaRPr sz="2400" dirty="0">
              <a:latin typeface="Calibri" panose="020F0502020204030204" pitchFamily="34" charset="0"/>
              <a:cs typeface="Calibri" panose="020F050202020403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282" name="Google Shape;282;p31"/>
          <p:cNvSpPr txBox="1">
            <a:spLocks noGrp="1"/>
          </p:cNvSpPr>
          <p:nvPr>
            <p:ph type="body" idx="4294967295"/>
          </p:nvPr>
        </p:nvSpPr>
        <p:spPr>
          <a:xfrm>
            <a:off x="204952" y="590551"/>
            <a:ext cx="11733048" cy="5826016"/>
          </a:xfrm>
          <a:prstGeom prst="rect">
            <a:avLst/>
          </a:prstGeom>
          <a:noFill/>
          <a:ln>
            <a:noFill/>
          </a:ln>
        </p:spPr>
        <p:txBody>
          <a:bodyPr spcFirstLastPara="1" wrap="square" lIns="91425" tIns="45700" rIns="91425" bIns="45700" anchor="t" anchorCtr="0">
            <a:normAutofit/>
          </a:bodyPr>
          <a:lstStyle/>
          <a:p>
            <a:pPr marL="228600" lvl="0" indent="-228600" algn="just" rtl="0">
              <a:spcBef>
                <a:spcPts val="60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latin typeface="Calibri" panose="020F0502020204030204" pitchFamily="34" charset="0"/>
              <a:cs typeface="Calibri" panose="020F0502020204030204" pitchFamily="34" charset="0"/>
            </a:endParaRPr>
          </a:p>
          <a:p>
            <a:pPr lvl="0" algn="just" rtl="0">
              <a:spcBef>
                <a:spcPts val="600"/>
              </a:spcBef>
              <a:spcAft>
                <a:spcPts val="0"/>
              </a:spcAft>
              <a:buClr>
                <a:schemeClr val="dk1"/>
              </a:buClr>
              <a:buSzPts val="2400"/>
              <a:buNone/>
            </a:pPr>
            <a:r>
              <a:rPr lang="en-US" sz="2400" b="1" dirty="0">
                <a:latin typeface="Arial Black" panose="020B0A04020102020204" pitchFamily="34" charset="0"/>
                <a:cs typeface="Calibri" panose="020F0502020204030204" pitchFamily="34" charset="0"/>
                <a:sym typeface="Arial Black"/>
              </a:rPr>
              <a:t>Q 18</a:t>
            </a:r>
            <a:r>
              <a:rPr lang="en-US" sz="2400" b="1" dirty="0">
                <a:latin typeface="Arial Black" panose="020B0A0402010202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Rahul put his Time piece on the table in such a way that at 6 P.M. hour hand pointed in the North direction. In which direction will the minute’s hand point at 9:15 P.M.? </a:t>
            </a:r>
            <a:endParaRPr sz="2400" dirty="0">
              <a:latin typeface="Calibri" panose="020F0502020204030204" pitchFamily="34" charset="0"/>
              <a:cs typeface="Calibri" panose="020F0502020204030204" pitchFamily="34" charset="0"/>
            </a:endParaRPr>
          </a:p>
          <a:p>
            <a:pPr lvl="0" indent="-457200" algn="just" rtl="0">
              <a:spcBef>
                <a:spcPts val="600"/>
              </a:spcBef>
              <a:spcAft>
                <a:spcPts val="0"/>
              </a:spcAft>
              <a:buClr>
                <a:schemeClr val="dk1"/>
              </a:buClr>
              <a:buSzPts val="2400"/>
              <a:buAutoNum type="alphaLcParenBoth"/>
            </a:pPr>
            <a:r>
              <a:rPr lang="en-US" sz="2400" b="1" dirty="0">
                <a:latin typeface="Calibri" panose="020F0502020204030204" pitchFamily="34" charset="0"/>
                <a:cs typeface="Calibri" panose="020F0502020204030204" pitchFamily="34" charset="0"/>
              </a:rPr>
              <a:t>South-East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(b) South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(c) North 		</a:t>
            </a:r>
          </a:p>
          <a:p>
            <a:pPr marL="0" lvl="0" indent="0" algn="just" rtl="0">
              <a:spcBef>
                <a:spcPts val="600"/>
              </a:spcBef>
              <a:spcAft>
                <a:spcPts val="0"/>
              </a:spcAft>
              <a:buClr>
                <a:schemeClr val="dk1"/>
              </a:buClr>
              <a:buSzPts val="2400"/>
              <a:buNone/>
            </a:pPr>
            <a:r>
              <a:rPr lang="en-US" sz="2400" b="1" dirty="0">
                <a:solidFill>
                  <a:srgbClr val="FF0000"/>
                </a:solidFill>
                <a:latin typeface="Calibri" panose="020F0502020204030204" pitchFamily="34" charset="0"/>
                <a:cs typeface="Calibri" panose="020F0502020204030204" pitchFamily="34" charset="0"/>
              </a:rPr>
              <a:t>(d) West</a:t>
            </a:r>
            <a:endParaRPr sz="2400"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91949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294" name="Google Shape;294;p33"/>
          <p:cNvSpPr txBox="1">
            <a:spLocks noGrp="1"/>
          </p:cNvSpPr>
          <p:nvPr>
            <p:ph type="body" idx="4294967295"/>
          </p:nvPr>
        </p:nvSpPr>
        <p:spPr>
          <a:xfrm>
            <a:off x="204952" y="590551"/>
            <a:ext cx="11733048" cy="5826016"/>
          </a:xfrm>
          <a:prstGeom prst="rect">
            <a:avLst/>
          </a:prstGeom>
          <a:noFill/>
          <a:ln>
            <a:noFill/>
          </a:ln>
        </p:spPr>
        <p:txBody>
          <a:bodyPr spcFirstLastPara="1" wrap="square" lIns="91425" tIns="45700" rIns="91425" bIns="45700" anchor="t" anchorCtr="0">
            <a:normAutofit/>
          </a:bodyPr>
          <a:lstStyle/>
          <a:p>
            <a:pPr marL="228600" lvl="0" indent="-228600" algn="just" rtl="0">
              <a:spcBef>
                <a:spcPts val="60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latin typeface="Calibri" panose="020F0502020204030204" pitchFamily="34" charset="0"/>
              <a:cs typeface="Calibri" panose="020F0502020204030204" pitchFamily="34" charset="0"/>
            </a:endParaRPr>
          </a:p>
          <a:p>
            <a:pPr lvl="0" algn="just" rtl="0">
              <a:spcBef>
                <a:spcPts val="600"/>
              </a:spcBef>
              <a:spcAft>
                <a:spcPts val="0"/>
              </a:spcAft>
              <a:buClr>
                <a:schemeClr val="dk1"/>
              </a:buClr>
              <a:buSzPts val="2400"/>
              <a:buNone/>
            </a:pPr>
            <a:r>
              <a:rPr lang="en-US" sz="2400" b="1" dirty="0">
                <a:latin typeface="Arial Black" panose="020B0A04020102020204" pitchFamily="34" charset="0"/>
                <a:cs typeface="Calibri" panose="020F0502020204030204" pitchFamily="34" charset="0"/>
                <a:sym typeface="Arial Black"/>
              </a:rPr>
              <a:t>Q 19</a:t>
            </a:r>
            <a:r>
              <a:rPr lang="en-US" sz="2400" b="1" dirty="0">
                <a:latin typeface="Arial Black" panose="020B0A0402010202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On a clock, at 12:30 P.M. hours, the hand of a watch is in the eastward direction and the minute hand of a watch is in the west. In which direction hours hand of watch at 2:45 P.M.? </a:t>
            </a:r>
            <a:endParaRPr sz="2400" dirty="0">
              <a:latin typeface="Calibri" panose="020F0502020204030204" pitchFamily="34" charset="0"/>
              <a:cs typeface="Calibri" panose="020F0502020204030204" pitchFamily="34" charset="0"/>
            </a:endParaRPr>
          </a:p>
          <a:p>
            <a:pPr lvl="0" indent="-457200" algn="just" rtl="0">
              <a:spcBef>
                <a:spcPts val="600"/>
              </a:spcBef>
              <a:spcAft>
                <a:spcPts val="0"/>
              </a:spcAft>
              <a:buClr>
                <a:schemeClr val="dk1"/>
              </a:buClr>
              <a:buSzPts val="2400"/>
              <a:buAutoNum type="alphaLcParenBoth"/>
            </a:pPr>
            <a:r>
              <a:rPr lang="en-US" sz="2400" b="1" dirty="0">
                <a:latin typeface="Calibri" panose="020F0502020204030204" pitchFamily="34" charset="0"/>
                <a:cs typeface="Calibri" panose="020F0502020204030204" pitchFamily="34" charset="0"/>
              </a:rPr>
              <a:t>South-East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(b) South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(c) South-West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(d) North</a:t>
            </a:r>
            <a:endParaRPr sz="2400" dirty="0">
              <a:latin typeface="Calibri" panose="020F0502020204030204" pitchFamily="34" charset="0"/>
              <a:cs typeface="Calibri" panose="020F050202020403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294" name="Google Shape;294;p33"/>
          <p:cNvSpPr txBox="1">
            <a:spLocks noGrp="1"/>
          </p:cNvSpPr>
          <p:nvPr>
            <p:ph type="body" idx="4294967295"/>
          </p:nvPr>
        </p:nvSpPr>
        <p:spPr>
          <a:xfrm>
            <a:off x="204952" y="590551"/>
            <a:ext cx="11733048" cy="5826016"/>
          </a:xfrm>
          <a:prstGeom prst="rect">
            <a:avLst/>
          </a:prstGeom>
          <a:noFill/>
          <a:ln>
            <a:noFill/>
          </a:ln>
        </p:spPr>
        <p:txBody>
          <a:bodyPr spcFirstLastPara="1" wrap="square" lIns="91425" tIns="45700" rIns="91425" bIns="45700" anchor="t" anchorCtr="0">
            <a:normAutofit/>
          </a:bodyPr>
          <a:lstStyle/>
          <a:p>
            <a:pPr marL="228600" lvl="0" indent="-228600" algn="just" rtl="0">
              <a:spcBef>
                <a:spcPts val="60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latin typeface="Calibri" panose="020F0502020204030204" pitchFamily="34" charset="0"/>
              <a:cs typeface="Calibri" panose="020F0502020204030204" pitchFamily="34" charset="0"/>
            </a:endParaRPr>
          </a:p>
          <a:p>
            <a:pPr lvl="0" algn="just" rtl="0">
              <a:spcBef>
                <a:spcPts val="600"/>
              </a:spcBef>
              <a:spcAft>
                <a:spcPts val="0"/>
              </a:spcAft>
              <a:buClr>
                <a:schemeClr val="dk1"/>
              </a:buClr>
              <a:buSzPts val="2400"/>
              <a:buNone/>
            </a:pPr>
            <a:r>
              <a:rPr lang="en-US" sz="2400" b="1" dirty="0">
                <a:latin typeface="Arial Black" panose="020B0A04020102020204" pitchFamily="34" charset="0"/>
                <a:cs typeface="Calibri" panose="020F0502020204030204" pitchFamily="34" charset="0"/>
                <a:sym typeface="Arial Black"/>
              </a:rPr>
              <a:t>Q 19</a:t>
            </a:r>
            <a:r>
              <a:rPr lang="en-US" sz="2400" b="1" dirty="0">
                <a:latin typeface="Arial Black" panose="020B0A0402010202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On a clock, at 12:30 P.M. hours, the hand of a watch is in the eastward direction and the minute hand of a watch is in the west. In which direction hours hand of watch at 2:45 P.M.? </a:t>
            </a:r>
            <a:endParaRPr sz="2400" dirty="0">
              <a:latin typeface="Calibri" panose="020F0502020204030204" pitchFamily="34" charset="0"/>
              <a:cs typeface="Calibri" panose="020F0502020204030204" pitchFamily="34" charset="0"/>
            </a:endParaRPr>
          </a:p>
          <a:p>
            <a:pPr lvl="0" indent="-457200" algn="just" rtl="0">
              <a:spcBef>
                <a:spcPts val="600"/>
              </a:spcBef>
              <a:spcAft>
                <a:spcPts val="0"/>
              </a:spcAft>
              <a:buClr>
                <a:schemeClr val="dk1"/>
              </a:buClr>
              <a:buSzPts val="2400"/>
              <a:buAutoNum type="alphaLcParenBoth"/>
            </a:pPr>
            <a:r>
              <a:rPr lang="en-US" sz="2400" b="1" dirty="0">
                <a:solidFill>
                  <a:srgbClr val="FF0000"/>
                </a:solidFill>
                <a:latin typeface="Calibri" panose="020F0502020204030204" pitchFamily="34" charset="0"/>
                <a:cs typeface="Calibri" panose="020F0502020204030204" pitchFamily="34" charset="0"/>
              </a:rPr>
              <a:t>South-East </a:t>
            </a:r>
            <a:r>
              <a:rPr lang="en-US" sz="2400" b="1" dirty="0">
                <a:latin typeface="Calibri" panose="020F0502020204030204" pitchFamily="34" charset="0"/>
                <a:cs typeface="Calibri" panose="020F0502020204030204" pitchFamily="34" charset="0"/>
              </a:rPr>
              <a:t>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(b) South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(c) South-West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(d) North</a:t>
            </a:r>
            <a:endParaRPr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525577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300" name="Google Shape;300;p34"/>
          <p:cNvSpPr txBox="1">
            <a:spLocks noGrp="1"/>
          </p:cNvSpPr>
          <p:nvPr>
            <p:ph type="body" idx="4294967295"/>
          </p:nvPr>
        </p:nvSpPr>
        <p:spPr>
          <a:xfrm>
            <a:off x="204952" y="571501"/>
            <a:ext cx="11733048" cy="5845066"/>
          </a:xfrm>
          <a:prstGeom prst="rect">
            <a:avLst/>
          </a:prstGeom>
          <a:noFill/>
          <a:ln>
            <a:noFill/>
          </a:ln>
        </p:spPr>
        <p:txBody>
          <a:bodyPr spcFirstLastPara="1" wrap="square" lIns="91425" tIns="45700" rIns="91425" bIns="45700" anchor="t" anchorCtr="0">
            <a:normAutofit/>
          </a:bodyPr>
          <a:lstStyle/>
          <a:p>
            <a:pPr marL="228600" lvl="0" indent="-228600" algn="just" rtl="0">
              <a:spcBef>
                <a:spcPts val="60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latin typeface="Calibri" panose="020F0502020204030204" pitchFamily="34" charset="0"/>
              <a:cs typeface="Calibri" panose="020F0502020204030204" pitchFamily="34" charset="0"/>
            </a:endParaRPr>
          </a:p>
          <a:p>
            <a:pPr lvl="0" algn="just" rtl="0">
              <a:spcBef>
                <a:spcPts val="600"/>
              </a:spcBef>
              <a:spcAft>
                <a:spcPts val="0"/>
              </a:spcAft>
              <a:buClr>
                <a:schemeClr val="dk1"/>
              </a:buClr>
              <a:buSzPts val="2400"/>
              <a:buNone/>
            </a:pPr>
            <a:r>
              <a:rPr lang="en-US" sz="2400" b="1" dirty="0">
                <a:latin typeface="Arial Black" panose="020B0A04020102020204" pitchFamily="34" charset="0"/>
                <a:cs typeface="Calibri" panose="020F0502020204030204" pitchFamily="34" charset="0"/>
                <a:sym typeface="Arial Black"/>
              </a:rPr>
              <a:t>Q 20</a:t>
            </a:r>
            <a:r>
              <a:rPr lang="en-US" sz="2400" b="1" dirty="0">
                <a:latin typeface="Arial Black" panose="020B0A0402010202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A clock shows 4:30 P.M. If the minute hand toward the east, in which direction does the hour hand? </a:t>
            </a:r>
            <a:endParaRPr sz="2400" dirty="0">
              <a:latin typeface="Calibri" panose="020F0502020204030204" pitchFamily="34" charset="0"/>
              <a:cs typeface="Calibri" panose="020F0502020204030204" pitchFamily="34" charset="0"/>
            </a:endParaRPr>
          </a:p>
          <a:p>
            <a:pPr lvl="0" indent="-457200" algn="just" rtl="0">
              <a:spcBef>
                <a:spcPts val="600"/>
              </a:spcBef>
              <a:spcAft>
                <a:spcPts val="0"/>
              </a:spcAft>
              <a:buClr>
                <a:schemeClr val="dk1"/>
              </a:buClr>
              <a:buSzPts val="2400"/>
              <a:buAutoNum type="alphaLcParenBoth"/>
            </a:pPr>
            <a:r>
              <a:rPr lang="en-US" sz="2400" b="1" dirty="0">
                <a:latin typeface="Calibri" panose="020F0502020204030204" pitchFamily="34" charset="0"/>
                <a:cs typeface="Calibri" panose="020F0502020204030204" pitchFamily="34" charset="0"/>
              </a:rPr>
              <a:t>North-East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(b) South-East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(c) North-West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(d) North </a:t>
            </a:r>
            <a:endParaRPr sz="2400" dirty="0">
              <a:latin typeface="Calibri" panose="020F0502020204030204" pitchFamily="34" charset="0"/>
              <a:cs typeface="Calibri" panose="020F0502020204030204" pitchFamily="34" charset="0"/>
            </a:endParaRPr>
          </a:p>
          <a:p>
            <a:pPr marL="228600" lvl="0" indent="-22860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 </a:t>
            </a:r>
            <a:endParaRPr sz="2400" dirty="0">
              <a:latin typeface="Calibri" panose="020F0502020204030204" pitchFamily="34" charset="0"/>
              <a:cs typeface="Calibri" panose="020F0502020204030204" pitchFamily="34" charset="0"/>
            </a:endParaRPr>
          </a:p>
          <a:p>
            <a:pPr marL="228600" lvl="0" indent="-22860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 </a:t>
            </a:r>
            <a:endParaRPr sz="2400" dirty="0">
              <a:latin typeface="Calibri" panose="020F0502020204030204" pitchFamily="34" charset="0"/>
              <a:cs typeface="Calibri" panose="020F050202020403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300" name="Google Shape;300;p34"/>
          <p:cNvSpPr txBox="1">
            <a:spLocks noGrp="1"/>
          </p:cNvSpPr>
          <p:nvPr>
            <p:ph type="body" idx="4294967295"/>
          </p:nvPr>
        </p:nvSpPr>
        <p:spPr>
          <a:xfrm>
            <a:off x="204952" y="571501"/>
            <a:ext cx="11733048" cy="5845066"/>
          </a:xfrm>
          <a:prstGeom prst="rect">
            <a:avLst/>
          </a:prstGeom>
          <a:noFill/>
          <a:ln>
            <a:noFill/>
          </a:ln>
        </p:spPr>
        <p:txBody>
          <a:bodyPr spcFirstLastPara="1" wrap="square" lIns="91425" tIns="45700" rIns="91425" bIns="45700" anchor="t" anchorCtr="0">
            <a:normAutofit/>
          </a:bodyPr>
          <a:lstStyle/>
          <a:p>
            <a:pPr marL="228600" lvl="0" indent="-228600" algn="just" rtl="0">
              <a:spcBef>
                <a:spcPts val="60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latin typeface="Calibri" panose="020F0502020204030204" pitchFamily="34" charset="0"/>
              <a:cs typeface="Calibri" panose="020F0502020204030204" pitchFamily="34" charset="0"/>
            </a:endParaRPr>
          </a:p>
          <a:p>
            <a:pPr lvl="0" algn="just" rtl="0">
              <a:spcBef>
                <a:spcPts val="600"/>
              </a:spcBef>
              <a:spcAft>
                <a:spcPts val="0"/>
              </a:spcAft>
              <a:buClr>
                <a:schemeClr val="dk1"/>
              </a:buClr>
              <a:buSzPts val="2400"/>
              <a:buNone/>
            </a:pPr>
            <a:r>
              <a:rPr lang="en-US" sz="2400" b="1" dirty="0">
                <a:latin typeface="Arial Black" panose="020B0A04020102020204" pitchFamily="34" charset="0"/>
                <a:cs typeface="Calibri" panose="020F0502020204030204" pitchFamily="34" charset="0"/>
                <a:sym typeface="Arial Black"/>
              </a:rPr>
              <a:t>Q 20</a:t>
            </a:r>
            <a:r>
              <a:rPr lang="en-US" sz="2400" b="1" dirty="0">
                <a:latin typeface="Arial Black" panose="020B0A0402010202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A clock shows 4:30 P.M. If the minute hand toward the east, in which direction does the hour hand? </a:t>
            </a:r>
            <a:endParaRPr sz="2400" dirty="0">
              <a:latin typeface="Calibri" panose="020F0502020204030204" pitchFamily="34" charset="0"/>
              <a:cs typeface="Calibri" panose="020F0502020204030204" pitchFamily="34" charset="0"/>
            </a:endParaRPr>
          </a:p>
          <a:p>
            <a:pPr lvl="0" indent="-457200" algn="just" rtl="0">
              <a:spcBef>
                <a:spcPts val="600"/>
              </a:spcBef>
              <a:spcAft>
                <a:spcPts val="0"/>
              </a:spcAft>
              <a:buClr>
                <a:schemeClr val="dk1"/>
              </a:buClr>
              <a:buSzPts val="2400"/>
              <a:buAutoNum type="alphaLcParenBoth"/>
            </a:pPr>
            <a:r>
              <a:rPr lang="en-US" sz="2400" b="1" dirty="0">
                <a:solidFill>
                  <a:srgbClr val="FF0000"/>
                </a:solidFill>
                <a:latin typeface="Calibri" panose="020F0502020204030204" pitchFamily="34" charset="0"/>
                <a:cs typeface="Calibri" panose="020F0502020204030204" pitchFamily="34" charset="0"/>
              </a:rPr>
              <a:t>North-East </a:t>
            </a:r>
            <a:r>
              <a:rPr lang="en-US" sz="2400" b="1" dirty="0">
                <a:latin typeface="Calibri" panose="020F0502020204030204" pitchFamily="34" charset="0"/>
                <a:cs typeface="Calibri" panose="020F0502020204030204" pitchFamily="34" charset="0"/>
              </a:rPr>
              <a:t>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(b) South-East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(c) North-West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(d) North </a:t>
            </a:r>
            <a:endParaRPr sz="2400" dirty="0">
              <a:latin typeface="Calibri" panose="020F0502020204030204" pitchFamily="34" charset="0"/>
              <a:cs typeface="Calibri" panose="020F0502020204030204" pitchFamily="34" charset="0"/>
            </a:endParaRPr>
          </a:p>
          <a:p>
            <a:pPr marL="228600" lvl="0" indent="-22860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 </a:t>
            </a:r>
            <a:endParaRPr sz="2400" dirty="0">
              <a:latin typeface="Calibri" panose="020F0502020204030204" pitchFamily="34" charset="0"/>
              <a:cs typeface="Calibri" panose="020F0502020204030204" pitchFamily="34" charset="0"/>
            </a:endParaRPr>
          </a:p>
          <a:p>
            <a:pPr marL="228600" lvl="0" indent="-22860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 </a:t>
            </a:r>
            <a:endParaRPr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091366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306" name="Google Shape;306;p35"/>
          <p:cNvSpPr txBox="1">
            <a:spLocks noGrp="1"/>
          </p:cNvSpPr>
          <p:nvPr>
            <p:ph type="body" idx="4294967295"/>
          </p:nvPr>
        </p:nvSpPr>
        <p:spPr>
          <a:xfrm>
            <a:off x="204952" y="552451"/>
            <a:ext cx="11733048" cy="5864116"/>
          </a:xfrm>
          <a:prstGeom prst="rect">
            <a:avLst/>
          </a:prstGeom>
          <a:noFill/>
          <a:ln>
            <a:noFill/>
          </a:ln>
        </p:spPr>
        <p:txBody>
          <a:bodyPr spcFirstLastPara="1" wrap="square" lIns="91425" tIns="45700" rIns="91425" bIns="45700" anchor="t" anchorCtr="0">
            <a:normAutofit/>
          </a:bodyPr>
          <a:lstStyle/>
          <a:p>
            <a:pPr marL="228600" lvl="0" indent="-228600" algn="just" rtl="0">
              <a:spcBef>
                <a:spcPts val="60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latin typeface="Calibri" panose="020F0502020204030204" pitchFamily="34" charset="0"/>
              <a:cs typeface="Calibri" panose="020F0502020204030204" pitchFamily="34" charset="0"/>
            </a:endParaRPr>
          </a:p>
          <a:p>
            <a:pPr lvl="0" algn="just" rtl="0">
              <a:spcBef>
                <a:spcPts val="600"/>
              </a:spcBef>
              <a:spcAft>
                <a:spcPts val="0"/>
              </a:spcAft>
              <a:buClr>
                <a:schemeClr val="dk1"/>
              </a:buClr>
              <a:buSzPts val="2400"/>
              <a:buNone/>
            </a:pPr>
            <a:r>
              <a:rPr lang="en-US" sz="2400" b="1" dirty="0">
                <a:latin typeface="Arial Black" panose="020B0A04020102020204" pitchFamily="34" charset="0"/>
                <a:cs typeface="Calibri" panose="020F0502020204030204" pitchFamily="34" charset="0"/>
                <a:sym typeface="Arial Black"/>
              </a:rPr>
              <a:t>Q 21</a:t>
            </a:r>
            <a:r>
              <a:rPr lang="en-US" sz="2400" b="1" dirty="0">
                <a:latin typeface="Arial Black" panose="020B0A0402010202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If South-East becomes North, North-East becomes west and so on. What becomes west? </a:t>
            </a:r>
            <a:endParaRPr sz="2400" dirty="0">
              <a:latin typeface="Calibri" panose="020F0502020204030204" pitchFamily="34" charset="0"/>
              <a:cs typeface="Calibri" panose="020F0502020204030204" pitchFamily="34" charset="0"/>
            </a:endParaRPr>
          </a:p>
          <a:p>
            <a:pPr marL="457200" lvl="0" indent="-457200" algn="just" rtl="0">
              <a:spcBef>
                <a:spcPts val="600"/>
              </a:spcBef>
              <a:spcAft>
                <a:spcPts val="0"/>
              </a:spcAft>
              <a:buClr>
                <a:schemeClr val="dk1"/>
              </a:buClr>
              <a:buSzPts val="2400"/>
              <a:buAutoNum type="alphaLcParenBoth"/>
            </a:pPr>
            <a:r>
              <a:rPr lang="en-US" sz="2400" b="1" dirty="0">
                <a:latin typeface="Calibri" panose="020F0502020204030204" pitchFamily="34" charset="0"/>
                <a:cs typeface="Calibri" panose="020F0502020204030204" pitchFamily="34" charset="0"/>
              </a:rPr>
              <a:t>North-East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(b) North-West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(c) South-East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(d) South-West </a:t>
            </a:r>
            <a:endParaRPr sz="2400" dirty="0">
              <a:latin typeface="Calibri" panose="020F0502020204030204" pitchFamily="34" charset="0"/>
              <a:cs typeface="Calibri" panose="020F0502020204030204" pitchFamily="34" charset="0"/>
            </a:endParaRPr>
          </a:p>
          <a:p>
            <a:pPr marL="457200" lvl="0" indent="-45720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(e) South</a:t>
            </a:r>
            <a:endParaRPr sz="2400" dirty="0">
              <a:latin typeface="Calibri" panose="020F0502020204030204" pitchFamily="34" charset="0"/>
              <a:cs typeface="Calibri" panose="020F050202020403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306" name="Google Shape;306;p35"/>
          <p:cNvSpPr txBox="1">
            <a:spLocks noGrp="1"/>
          </p:cNvSpPr>
          <p:nvPr>
            <p:ph type="body" idx="4294967295"/>
          </p:nvPr>
        </p:nvSpPr>
        <p:spPr>
          <a:xfrm>
            <a:off x="204952" y="571501"/>
            <a:ext cx="11733048" cy="5845066"/>
          </a:xfrm>
          <a:prstGeom prst="rect">
            <a:avLst/>
          </a:prstGeom>
          <a:noFill/>
          <a:ln>
            <a:noFill/>
          </a:ln>
        </p:spPr>
        <p:txBody>
          <a:bodyPr spcFirstLastPara="1" wrap="square" lIns="91425" tIns="45700" rIns="91425" bIns="45700" anchor="t" anchorCtr="0">
            <a:normAutofit/>
          </a:bodyPr>
          <a:lstStyle/>
          <a:p>
            <a:pPr marL="228600" lvl="0" indent="-228600" algn="just" rtl="0">
              <a:spcBef>
                <a:spcPts val="60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latin typeface="Calibri" panose="020F0502020204030204" pitchFamily="34" charset="0"/>
              <a:cs typeface="Calibri" panose="020F0502020204030204" pitchFamily="34" charset="0"/>
            </a:endParaRPr>
          </a:p>
          <a:p>
            <a:pPr lvl="0" algn="just" rtl="0">
              <a:spcBef>
                <a:spcPts val="600"/>
              </a:spcBef>
              <a:spcAft>
                <a:spcPts val="0"/>
              </a:spcAft>
              <a:buClr>
                <a:schemeClr val="dk1"/>
              </a:buClr>
              <a:buSzPts val="2400"/>
              <a:buNone/>
            </a:pPr>
            <a:r>
              <a:rPr lang="en-US" sz="2400" b="1" dirty="0">
                <a:latin typeface="Arial Black" panose="020B0A04020102020204" pitchFamily="34" charset="0"/>
                <a:cs typeface="Calibri" panose="020F0502020204030204" pitchFamily="34" charset="0"/>
                <a:sym typeface="Arial Black"/>
              </a:rPr>
              <a:t>Q 21</a:t>
            </a:r>
            <a:r>
              <a:rPr lang="en-US" sz="2400" b="1" dirty="0">
                <a:latin typeface="Arial Black" panose="020B0A0402010202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If South-East becomes North, North-East becomes west and so on. What becomes west? </a:t>
            </a:r>
            <a:endParaRPr sz="2400" dirty="0">
              <a:latin typeface="Calibri" panose="020F0502020204030204" pitchFamily="34" charset="0"/>
              <a:cs typeface="Calibri" panose="020F0502020204030204" pitchFamily="34" charset="0"/>
            </a:endParaRPr>
          </a:p>
          <a:p>
            <a:pPr marL="457200" lvl="0" indent="-457200" algn="just" rtl="0">
              <a:spcBef>
                <a:spcPts val="600"/>
              </a:spcBef>
              <a:spcAft>
                <a:spcPts val="0"/>
              </a:spcAft>
              <a:buClr>
                <a:schemeClr val="dk1"/>
              </a:buClr>
              <a:buSzPts val="2400"/>
              <a:buAutoNum type="alphaLcParenBoth"/>
            </a:pPr>
            <a:r>
              <a:rPr lang="en-US" sz="2400" b="1" dirty="0">
                <a:latin typeface="Calibri" panose="020F0502020204030204" pitchFamily="34" charset="0"/>
                <a:cs typeface="Calibri" panose="020F0502020204030204" pitchFamily="34" charset="0"/>
              </a:rPr>
              <a:t>North-East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(b) North-West 	</a:t>
            </a:r>
          </a:p>
          <a:p>
            <a:pPr marL="0" lvl="0" indent="0" algn="just" rtl="0">
              <a:spcBef>
                <a:spcPts val="600"/>
              </a:spcBef>
              <a:spcAft>
                <a:spcPts val="0"/>
              </a:spcAft>
              <a:buClr>
                <a:schemeClr val="dk1"/>
              </a:buClr>
              <a:buSzPts val="2400"/>
              <a:buNone/>
            </a:pPr>
            <a:r>
              <a:rPr lang="en-US" sz="2400" b="1" dirty="0">
                <a:solidFill>
                  <a:srgbClr val="FF0000"/>
                </a:solidFill>
                <a:latin typeface="Calibri" panose="020F0502020204030204" pitchFamily="34" charset="0"/>
                <a:cs typeface="Calibri" panose="020F0502020204030204" pitchFamily="34" charset="0"/>
              </a:rPr>
              <a:t>(c) South-East </a:t>
            </a:r>
            <a:r>
              <a:rPr lang="en-US" sz="2400" b="1" dirty="0">
                <a:latin typeface="Calibri" panose="020F0502020204030204" pitchFamily="34" charset="0"/>
                <a:cs typeface="Calibri" panose="020F0502020204030204" pitchFamily="34" charset="0"/>
              </a:rPr>
              <a:t>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(d) South-West </a:t>
            </a:r>
            <a:endParaRPr sz="2400" dirty="0">
              <a:latin typeface="Calibri" panose="020F0502020204030204" pitchFamily="34" charset="0"/>
              <a:cs typeface="Calibri" panose="020F0502020204030204" pitchFamily="34" charset="0"/>
            </a:endParaRPr>
          </a:p>
          <a:p>
            <a:pPr marL="457200" lvl="0" indent="-45720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(e) South</a:t>
            </a:r>
            <a:endParaRPr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0767584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312" name="Google Shape;312;p36"/>
          <p:cNvSpPr txBox="1">
            <a:spLocks noGrp="1"/>
          </p:cNvSpPr>
          <p:nvPr>
            <p:ph type="body" idx="4294967295"/>
          </p:nvPr>
        </p:nvSpPr>
        <p:spPr>
          <a:xfrm>
            <a:off x="204952" y="571501"/>
            <a:ext cx="11987048" cy="5845066"/>
          </a:xfrm>
          <a:prstGeom prst="rect">
            <a:avLst/>
          </a:prstGeom>
          <a:noFill/>
          <a:ln>
            <a:noFill/>
          </a:ln>
        </p:spPr>
        <p:txBody>
          <a:bodyPr spcFirstLastPara="1" wrap="square" lIns="91425" tIns="45700" rIns="91425" bIns="45700" anchor="t" anchorCtr="0">
            <a:normAutofit/>
          </a:bodyPr>
          <a:lstStyle/>
          <a:p>
            <a:pPr marL="228600" lvl="0" indent="-228600" algn="just" rtl="0">
              <a:spcBef>
                <a:spcPts val="60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latin typeface="Calibri" panose="020F0502020204030204" pitchFamily="34" charset="0"/>
              <a:cs typeface="Calibri" panose="020F0502020204030204" pitchFamily="34" charset="0"/>
            </a:endParaRPr>
          </a:p>
          <a:p>
            <a:pPr lvl="0" algn="just" rtl="0">
              <a:spcBef>
                <a:spcPts val="600"/>
              </a:spcBef>
              <a:spcAft>
                <a:spcPts val="0"/>
              </a:spcAft>
              <a:buClr>
                <a:schemeClr val="dk1"/>
              </a:buClr>
              <a:buSzPts val="2400"/>
              <a:buNone/>
            </a:pPr>
            <a:r>
              <a:rPr lang="en-US" sz="2400" b="1" dirty="0">
                <a:latin typeface="Arial Black" panose="020B0A04020102020204" pitchFamily="34" charset="0"/>
                <a:cs typeface="Calibri" panose="020F0502020204030204" pitchFamily="34" charset="0"/>
                <a:sym typeface="Arial Black"/>
              </a:rPr>
              <a:t>Q 22</a:t>
            </a:r>
            <a:r>
              <a:rPr lang="en-US" sz="2400" b="1" dirty="0">
                <a:latin typeface="Arial Black" panose="020B0A0402010202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Five villages P, Q, R, S, and T are adjacent to each other. P is west of Q, S is East of T. R is South of P. T is North of Q. which direction is R from S? </a:t>
            </a:r>
            <a:endParaRPr sz="2400" dirty="0">
              <a:latin typeface="Calibri" panose="020F0502020204030204" pitchFamily="34" charset="0"/>
              <a:cs typeface="Calibri" panose="020F0502020204030204" pitchFamily="34" charset="0"/>
            </a:endParaRPr>
          </a:p>
          <a:p>
            <a:pPr marL="457200" lvl="0" indent="-457200" algn="just" rtl="0">
              <a:spcBef>
                <a:spcPts val="600"/>
              </a:spcBef>
              <a:spcAft>
                <a:spcPts val="0"/>
              </a:spcAft>
              <a:buClr>
                <a:schemeClr val="dk1"/>
              </a:buClr>
              <a:buSzPts val="2400"/>
              <a:buAutoNum type="alphaLcParenBoth"/>
            </a:pPr>
            <a:r>
              <a:rPr lang="en-US" sz="2400" b="1" dirty="0">
                <a:latin typeface="Calibri" panose="020F0502020204030204" pitchFamily="34" charset="0"/>
                <a:cs typeface="Calibri" panose="020F0502020204030204" pitchFamily="34" charset="0"/>
              </a:rPr>
              <a:t>North-East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(b) South-East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(c) South-west 	</a:t>
            </a:r>
            <a:endParaRPr sz="2400" dirty="0">
              <a:latin typeface="Calibri" panose="020F0502020204030204" pitchFamily="34" charset="0"/>
              <a:cs typeface="Calibri" panose="020F0502020204030204" pitchFamily="34" charset="0"/>
            </a:endParaRPr>
          </a:p>
          <a:p>
            <a:pPr marL="457200" lvl="0" indent="-45720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(d) cannot be determined. 				</a:t>
            </a:r>
          </a:p>
          <a:p>
            <a:pPr marL="457200" lvl="0" indent="-45720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(e) None of these</a:t>
            </a:r>
            <a:endParaRPr sz="2400" dirty="0">
              <a:latin typeface="Calibri" panose="020F0502020204030204" pitchFamily="34" charset="0"/>
              <a:cs typeface="Calibri" panose="020F0502020204030204" pitchFamily="34" charset="0"/>
            </a:endParaRPr>
          </a:p>
          <a:p>
            <a:pPr marL="228600" lvl="0" indent="-22860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 </a:t>
            </a:r>
            <a:endParaRPr sz="2400" dirty="0">
              <a:latin typeface="Calibri" panose="020F0502020204030204" pitchFamily="34" charset="0"/>
              <a:cs typeface="Calibri" panose="020F0502020204030204" pitchFamily="34" charset="0"/>
            </a:endParaRPr>
          </a:p>
          <a:p>
            <a:pPr marL="228600" lvl="0" indent="-22860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 </a:t>
            </a:r>
            <a:endParaRPr sz="2400" dirty="0">
              <a:latin typeface="Calibri" panose="020F0502020204030204" pitchFamily="34" charset="0"/>
              <a:cs typeface="Calibri" panose="020F050202020403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312" name="Google Shape;312;p36"/>
          <p:cNvSpPr txBox="1">
            <a:spLocks noGrp="1"/>
          </p:cNvSpPr>
          <p:nvPr>
            <p:ph type="body" idx="4294967295"/>
          </p:nvPr>
        </p:nvSpPr>
        <p:spPr>
          <a:xfrm>
            <a:off x="204952" y="581025"/>
            <a:ext cx="11987048" cy="5835541"/>
          </a:xfrm>
          <a:prstGeom prst="rect">
            <a:avLst/>
          </a:prstGeom>
          <a:noFill/>
          <a:ln>
            <a:noFill/>
          </a:ln>
        </p:spPr>
        <p:txBody>
          <a:bodyPr spcFirstLastPara="1" wrap="square" lIns="91425" tIns="45700" rIns="91425" bIns="45700" anchor="t" anchorCtr="0">
            <a:normAutofit/>
          </a:bodyPr>
          <a:lstStyle/>
          <a:p>
            <a:pPr marL="228600" lvl="0" indent="-228600" algn="just" rtl="0">
              <a:spcBef>
                <a:spcPts val="60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latin typeface="Calibri" panose="020F0502020204030204" pitchFamily="34" charset="0"/>
              <a:cs typeface="Calibri" panose="020F0502020204030204" pitchFamily="34" charset="0"/>
            </a:endParaRPr>
          </a:p>
          <a:p>
            <a:pPr lvl="0" algn="just" rtl="0">
              <a:spcBef>
                <a:spcPts val="600"/>
              </a:spcBef>
              <a:spcAft>
                <a:spcPts val="0"/>
              </a:spcAft>
              <a:buClr>
                <a:schemeClr val="dk1"/>
              </a:buClr>
              <a:buSzPts val="2400"/>
              <a:buNone/>
            </a:pPr>
            <a:r>
              <a:rPr lang="en-US" sz="2400" b="1" dirty="0">
                <a:latin typeface="Arial Black" panose="020B0A04020102020204" pitchFamily="34" charset="0"/>
                <a:cs typeface="Calibri" panose="020F0502020204030204" pitchFamily="34" charset="0"/>
                <a:sym typeface="Arial Black"/>
              </a:rPr>
              <a:t>Q 22</a:t>
            </a:r>
            <a:r>
              <a:rPr lang="en-US" sz="2400" b="1" dirty="0">
                <a:latin typeface="Arial Black" panose="020B0A0402010202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Five villages P, Q, R, S, and T are adjacent to each other. P is west of Q, S is East of T. R is South of P. T is North of Q. which direction is R from S? </a:t>
            </a:r>
            <a:endParaRPr sz="2400" dirty="0">
              <a:latin typeface="Calibri" panose="020F0502020204030204" pitchFamily="34" charset="0"/>
              <a:cs typeface="Calibri" panose="020F0502020204030204" pitchFamily="34" charset="0"/>
            </a:endParaRPr>
          </a:p>
          <a:p>
            <a:pPr marL="457200" lvl="0" indent="-457200" algn="just" rtl="0">
              <a:spcBef>
                <a:spcPts val="600"/>
              </a:spcBef>
              <a:spcAft>
                <a:spcPts val="0"/>
              </a:spcAft>
              <a:buClr>
                <a:schemeClr val="dk1"/>
              </a:buClr>
              <a:buSzPts val="2400"/>
              <a:buAutoNum type="alphaLcParenBoth"/>
            </a:pPr>
            <a:r>
              <a:rPr lang="en-US" sz="2400" b="1" dirty="0">
                <a:latin typeface="Calibri" panose="020F0502020204030204" pitchFamily="34" charset="0"/>
                <a:cs typeface="Calibri" panose="020F0502020204030204" pitchFamily="34" charset="0"/>
              </a:rPr>
              <a:t>North-East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(b) South-East 		</a:t>
            </a:r>
          </a:p>
          <a:p>
            <a:pPr marL="0" lvl="0" indent="0" algn="just" rtl="0">
              <a:spcBef>
                <a:spcPts val="600"/>
              </a:spcBef>
              <a:spcAft>
                <a:spcPts val="0"/>
              </a:spcAft>
              <a:buClr>
                <a:schemeClr val="dk1"/>
              </a:buClr>
              <a:buSzPts val="2400"/>
              <a:buNone/>
            </a:pPr>
            <a:r>
              <a:rPr lang="en-US" sz="2400" b="1" dirty="0">
                <a:solidFill>
                  <a:srgbClr val="FF0000"/>
                </a:solidFill>
                <a:latin typeface="Calibri" panose="020F0502020204030204" pitchFamily="34" charset="0"/>
                <a:cs typeface="Calibri" panose="020F0502020204030204" pitchFamily="34" charset="0"/>
              </a:rPr>
              <a:t>(c) South-west </a:t>
            </a:r>
            <a:r>
              <a:rPr lang="en-US" sz="2400" b="1" dirty="0">
                <a:latin typeface="Calibri" panose="020F0502020204030204" pitchFamily="34" charset="0"/>
                <a:cs typeface="Calibri" panose="020F0502020204030204" pitchFamily="34" charset="0"/>
              </a:rPr>
              <a:t>	</a:t>
            </a:r>
            <a:endParaRPr sz="2400" dirty="0">
              <a:latin typeface="Calibri" panose="020F0502020204030204" pitchFamily="34" charset="0"/>
              <a:cs typeface="Calibri" panose="020F0502020204030204" pitchFamily="34" charset="0"/>
            </a:endParaRPr>
          </a:p>
          <a:p>
            <a:pPr marL="457200" lvl="0" indent="-45720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(d) cannot be determined. 				</a:t>
            </a:r>
          </a:p>
          <a:p>
            <a:pPr marL="457200" lvl="0" indent="-45720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(e) None of these</a:t>
            </a:r>
            <a:endParaRPr sz="2400" dirty="0">
              <a:latin typeface="Calibri" panose="020F0502020204030204" pitchFamily="34" charset="0"/>
              <a:cs typeface="Calibri" panose="020F0502020204030204" pitchFamily="34" charset="0"/>
            </a:endParaRPr>
          </a:p>
          <a:p>
            <a:pPr marL="228600" lvl="0" indent="-22860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 </a:t>
            </a:r>
            <a:endParaRPr sz="2400" dirty="0">
              <a:latin typeface="Calibri" panose="020F0502020204030204" pitchFamily="34" charset="0"/>
              <a:cs typeface="Calibri" panose="020F0502020204030204" pitchFamily="34" charset="0"/>
            </a:endParaRPr>
          </a:p>
          <a:p>
            <a:pPr marL="228600" lvl="0" indent="-22860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 </a:t>
            </a:r>
            <a:endParaRPr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672188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108" name="Google Shape;108;p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just"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p>
          <a:p>
            <a:pPr marL="228600" lvl="0" indent="-228600" algn="just" rtl="0">
              <a:lnSpc>
                <a:spcPct val="90000"/>
              </a:lnSpc>
              <a:spcBef>
                <a:spcPts val="0"/>
              </a:spcBef>
              <a:spcAft>
                <a:spcPts val="0"/>
              </a:spcAft>
              <a:buClr>
                <a:srgbClr val="0C0C0C"/>
              </a:buClr>
              <a:buSzPts val="2400"/>
              <a:buNone/>
            </a:pPr>
            <a:r>
              <a:rPr lang="en-GB" sz="2400" dirty="0">
                <a:solidFill>
                  <a:srgbClr val="FF0000"/>
                </a:solidFill>
                <a:latin typeface="Calibri" panose="020F0502020204030204" pitchFamily="34" charset="0"/>
                <a:ea typeface="Arial Black"/>
                <a:cs typeface="Arial Black"/>
                <a:sym typeface="Arial Black"/>
              </a:rPr>
              <a:t>Tip #1:</a:t>
            </a:r>
            <a:r>
              <a:rPr lang="en-GB" sz="2400" dirty="0">
                <a:solidFill>
                  <a:srgbClr val="0C0C0C"/>
                </a:solidFill>
                <a:latin typeface="Calibri" panose="020F0502020204030204" pitchFamily="34" charset="0"/>
                <a:ea typeface="Arial Black"/>
                <a:cs typeface="Arial Black"/>
                <a:sym typeface="Arial Black"/>
              </a:rPr>
              <a:t> To resolve these types of questions, candidates need to know about the directions, there are 4 main directions and four sub directions. The main directions are; East, West, North, and South, whereas the sub directions are: North-East, North-West, South- East, and South-West.</a:t>
            </a:r>
          </a:p>
          <a:p>
            <a:pPr marL="228600" lvl="0" indent="-228600" algn="just" rtl="0">
              <a:lnSpc>
                <a:spcPct val="90000"/>
              </a:lnSpc>
              <a:spcBef>
                <a:spcPts val="0"/>
              </a:spcBef>
              <a:spcAft>
                <a:spcPts val="0"/>
              </a:spcAft>
              <a:buClr>
                <a:srgbClr val="0C0C0C"/>
              </a:buClr>
              <a:buSzPts val="2400"/>
              <a:buNone/>
            </a:pPr>
            <a:r>
              <a:rPr lang="en-GB" sz="2400" dirty="0">
                <a:solidFill>
                  <a:srgbClr val="FF0000"/>
                </a:solidFill>
                <a:latin typeface="Calibri" panose="020F0502020204030204" pitchFamily="34" charset="0"/>
                <a:ea typeface="Arial Black"/>
                <a:cs typeface="Arial Black"/>
                <a:sym typeface="Arial Black"/>
              </a:rPr>
              <a:t>Tip #2:</a:t>
            </a:r>
            <a:r>
              <a:rPr lang="en-GB" sz="2400" dirty="0">
                <a:solidFill>
                  <a:srgbClr val="0C0C0C"/>
                </a:solidFill>
                <a:latin typeface="Calibri" panose="020F0502020204030204" pitchFamily="34" charset="0"/>
                <a:ea typeface="Arial Black"/>
                <a:cs typeface="Arial Black"/>
                <a:sym typeface="Arial Black"/>
              </a:rPr>
              <a:t> Besides this, the right turn </a:t>
            </a:r>
            <a:r>
              <a:rPr lang="en-GB" sz="2400">
                <a:solidFill>
                  <a:srgbClr val="0C0C0C"/>
                </a:solidFill>
                <a:latin typeface="Calibri" panose="020F0502020204030204" pitchFamily="34" charset="0"/>
                <a:ea typeface="Arial Black"/>
                <a:cs typeface="Arial Black"/>
                <a:sym typeface="Arial Black"/>
              </a:rPr>
              <a:t>and left </a:t>
            </a:r>
            <a:r>
              <a:rPr lang="en-GB" sz="2400" dirty="0">
                <a:solidFill>
                  <a:srgbClr val="0C0C0C"/>
                </a:solidFill>
                <a:latin typeface="Calibri" panose="020F0502020204030204" pitchFamily="34" charset="0"/>
                <a:ea typeface="Arial Black"/>
                <a:cs typeface="Arial Black"/>
                <a:sym typeface="Arial Black"/>
              </a:rPr>
              <a:t>turn are generally asked in the direction and distance reasoning section. The direction of the right turn is always clockwise whereas the direction of </a:t>
            </a:r>
            <a:r>
              <a:rPr lang="en-GB" sz="2400">
                <a:solidFill>
                  <a:srgbClr val="0C0C0C"/>
                </a:solidFill>
                <a:latin typeface="Calibri" panose="020F0502020204030204" pitchFamily="34" charset="0"/>
                <a:ea typeface="Arial Black"/>
                <a:cs typeface="Arial Black"/>
                <a:sym typeface="Arial Black"/>
              </a:rPr>
              <a:t>the left </a:t>
            </a:r>
            <a:r>
              <a:rPr lang="en-GB" sz="2400" dirty="0">
                <a:solidFill>
                  <a:srgbClr val="0C0C0C"/>
                </a:solidFill>
                <a:latin typeface="Calibri" panose="020F0502020204030204" pitchFamily="34" charset="0"/>
                <a:ea typeface="Arial Black"/>
                <a:cs typeface="Arial Black"/>
                <a:sym typeface="Arial Black"/>
              </a:rPr>
              <a:t>turn is always anticlockwise.</a:t>
            </a:r>
          </a:p>
          <a:p>
            <a:pPr marL="228600" lvl="0" indent="-228600" algn="just" rtl="0">
              <a:lnSpc>
                <a:spcPct val="90000"/>
              </a:lnSpc>
              <a:spcBef>
                <a:spcPts val="0"/>
              </a:spcBef>
              <a:spcAft>
                <a:spcPts val="0"/>
              </a:spcAft>
              <a:buClr>
                <a:srgbClr val="0C0C0C"/>
              </a:buClr>
              <a:buSzPts val="2400"/>
              <a:buNone/>
            </a:pPr>
            <a:r>
              <a:rPr lang="en-GB" sz="2400" dirty="0">
                <a:solidFill>
                  <a:srgbClr val="FF0000"/>
                </a:solidFill>
                <a:latin typeface="Calibri" panose="020F0502020204030204" pitchFamily="34" charset="0"/>
                <a:ea typeface="Arial Black"/>
                <a:cs typeface="Arial Black"/>
                <a:sym typeface="Arial Black"/>
              </a:rPr>
              <a:t>Tip #3: </a:t>
            </a:r>
            <a:r>
              <a:rPr lang="en-GB" sz="2400" dirty="0">
                <a:solidFill>
                  <a:srgbClr val="0C0C0C"/>
                </a:solidFill>
                <a:latin typeface="Calibri" panose="020F0502020204030204" pitchFamily="34" charset="0"/>
                <a:ea typeface="Arial Black"/>
                <a:cs typeface="Arial Black"/>
                <a:sym typeface="Arial Black"/>
              </a:rPr>
              <a:t>To find the shortest distance covered between a starting point and the end point, candidates need to use the Pythagoras formula such as H^2 = B^2 + P^2, where H is the hypotenuse, B is the Base, and P is the Perpendicular.</a:t>
            </a:r>
          </a:p>
          <a:p>
            <a:pPr marL="228600" lvl="0" indent="-228600" algn="just" rtl="0">
              <a:lnSpc>
                <a:spcPct val="90000"/>
              </a:lnSpc>
              <a:spcBef>
                <a:spcPts val="0"/>
              </a:spcBef>
              <a:spcAft>
                <a:spcPts val="0"/>
              </a:spcAft>
              <a:buClr>
                <a:srgbClr val="0C0C0C"/>
              </a:buClr>
              <a:buSzPts val="2400"/>
              <a:buNone/>
            </a:pPr>
            <a:r>
              <a:rPr lang="en-GB" sz="2400" dirty="0">
                <a:solidFill>
                  <a:srgbClr val="FF0000"/>
                </a:solidFill>
                <a:latin typeface="Calibri" panose="020F0502020204030204" pitchFamily="34" charset="0"/>
                <a:ea typeface="Arial Black"/>
                <a:cs typeface="Arial Black"/>
                <a:sym typeface="Arial Black"/>
              </a:rPr>
              <a:t>Tip #4: </a:t>
            </a:r>
            <a:r>
              <a:rPr lang="en-GB" sz="2400" dirty="0">
                <a:solidFill>
                  <a:srgbClr val="0C0C0C"/>
                </a:solidFill>
                <a:latin typeface="Calibri" panose="020F0502020204030204" pitchFamily="34" charset="0"/>
                <a:ea typeface="Arial Black"/>
                <a:cs typeface="Arial Black"/>
                <a:sym typeface="Arial Black"/>
              </a:rPr>
              <a:t>Always use NESW in a clockwise direction. North is opposite to South and East is opposite to West.</a:t>
            </a:r>
            <a:endParaRPr lang="en-US" sz="2400" dirty="0">
              <a:solidFill>
                <a:srgbClr val="0C0C0C"/>
              </a:solidFill>
              <a:latin typeface="Calibri" panose="020F0502020204030204" pitchFamily="34" charset="0"/>
              <a:ea typeface="Arial Black"/>
              <a:cs typeface="Arial Black"/>
              <a:sym typeface="Arial Black"/>
            </a:endParaRPr>
          </a:p>
        </p:txBody>
      </p:sp>
    </p:spTree>
    <p:extLst>
      <p:ext uri="{BB962C8B-B14F-4D97-AF65-F5344CB8AC3E}">
        <p14:creationId xmlns:p14="http://schemas.microsoft.com/office/powerpoint/2010/main" val="6903122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318" name="Google Shape;318;p37"/>
          <p:cNvSpPr txBox="1">
            <a:spLocks noGrp="1"/>
          </p:cNvSpPr>
          <p:nvPr>
            <p:ph type="body" idx="4294967295"/>
          </p:nvPr>
        </p:nvSpPr>
        <p:spPr>
          <a:xfrm>
            <a:off x="204952" y="552451"/>
            <a:ext cx="11987048" cy="5864116"/>
          </a:xfrm>
          <a:prstGeom prst="rect">
            <a:avLst/>
          </a:prstGeom>
          <a:noFill/>
          <a:ln>
            <a:noFill/>
          </a:ln>
        </p:spPr>
        <p:txBody>
          <a:bodyPr spcFirstLastPara="1" wrap="square" lIns="91425" tIns="45700" rIns="91425" bIns="45700" anchor="t" anchorCtr="0">
            <a:normAutofit/>
          </a:bodyPr>
          <a:lstStyle/>
          <a:p>
            <a:pPr marL="228600" lvl="0" indent="-228600" algn="just" rtl="0">
              <a:spcBef>
                <a:spcPts val="60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latin typeface="Calibri" panose="020F0502020204030204" pitchFamily="34" charset="0"/>
              <a:cs typeface="Calibri" panose="020F0502020204030204" pitchFamily="34" charset="0"/>
            </a:endParaRPr>
          </a:p>
          <a:p>
            <a:pPr lvl="0" algn="just" rtl="0">
              <a:spcBef>
                <a:spcPts val="600"/>
              </a:spcBef>
              <a:spcAft>
                <a:spcPts val="0"/>
              </a:spcAft>
              <a:buClr>
                <a:schemeClr val="dk1"/>
              </a:buClr>
              <a:buSzPts val="2400"/>
              <a:buNone/>
            </a:pPr>
            <a:r>
              <a:rPr lang="en-US" sz="2400" b="1" dirty="0">
                <a:latin typeface="Arial Black" panose="020B0A04020102020204" pitchFamily="34" charset="0"/>
                <a:cs typeface="Calibri" panose="020F0502020204030204" pitchFamily="34" charset="0"/>
                <a:sym typeface="Arial Black"/>
              </a:rPr>
              <a:t>Q 23</a:t>
            </a:r>
            <a:r>
              <a:rPr lang="en-US" sz="2400" b="1" dirty="0">
                <a:latin typeface="Arial Black" panose="020B0A0402010202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Q travelled towards the East, M travelled towards the North, and S and T travelled in the opposite direction. T travelled right to Q. which statement is true in the following sentence? </a:t>
            </a:r>
            <a:endParaRPr sz="2400" dirty="0">
              <a:latin typeface="Calibri" panose="020F0502020204030204" pitchFamily="34" charset="0"/>
              <a:cs typeface="Calibri" panose="020F0502020204030204" pitchFamily="34" charset="0"/>
            </a:endParaRPr>
          </a:p>
          <a:p>
            <a:pPr marL="457200" lvl="0" indent="-457200" algn="just" rtl="0">
              <a:spcBef>
                <a:spcPts val="600"/>
              </a:spcBef>
              <a:spcAft>
                <a:spcPts val="0"/>
              </a:spcAft>
              <a:buClr>
                <a:schemeClr val="dk1"/>
              </a:buClr>
              <a:buSzPts val="2400"/>
              <a:buAutoNum type="alphaLcParenBoth"/>
            </a:pPr>
            <a:r>
              <a:rPr lang="en-US" sz="2400" b="1" dirty="0">
                <a:latin typeface="Calibri" panose="020F0502020204030204" pitchFamily="34" charset="0"/>
                <a:cs typeface="Calibri" panose="020F0502020204030204" pitchFamily="34" charset="0"/>
              </a:rPr>
              <a:t>M and S are travelling in opposite direction 	</a:t>
            </a:r>
            <a:endParaRPr sz="2400" dirty="0">
              <a:latin typeface="Calibri" panose="020F0502020204030204" pitchFamily="34" charset="0"/>
              <a:cs typeface="Calibri" panose="020F0502020204030204" pitchFamily="34" charset="0"/>
            </a:endParaRPr>
          </a:p>
          <a:p>
            <a:pPr marL="457200" lvl="0" indent="-45720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(b) T travelled towards West</a:t>
            </a:r>
            <a:endParaRPr sz="2400" dirty="0">
              <a:latin typeface="Calibri" panose="020F0502020204030204" pitchFamily="34" charset="0"/>
              <a:cs typeface="Calibri" panose="020F0502020204030204" pitchFamily="34" charset="0"/>
            </a:endParaRPr>
          </a:p>
          <a:p>
            <a:pPr marL="457200" lvl="0" indent="-45720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(c) T travelled towards North 		        </a:t>
            </a:r>
            <a:endParaRPr sz="2400" dirty="0">
              <a:latin typeface="Calibri" panose="020F0502020204030204" pitchFamily="34" charset="0"/>
              <a:cs typeface="Calibri" panose="020F0502020204030204" pitchFamily="34" charset="0"/>
            </a:endParaRPr>
          </a:p>
          <a:p>
            <a:pPr marL="457200" lvl="0" indent="-45720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(d) M and S travelled in the same direction </a:t>
            </a:r>
            <a:endParaRPr sz="2400" dirty="0">
              <a:latin typeface="Calibri" panose="020F0502020204030204" pitchFamily="34" charset="0"/>
              <a:cs typeface="Calibri" panose="020F0502020204030204" pitchFamily="34" charset="0"/>
            </a:endParaRPr>
          </a:p>
          <a:p>
            <a:pPr marL="457200" lvl="0" indent="-45720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(e) None of these</a:t>
            </a:r>
            <a:endParaRPr sz="2400" dirty="0">
              <a:latin typeface="Calibri" panose="020F0502020204030204" pitchFamily="34" charset="0"/>
              <a:cs typeface="Calibri" panose="020F050202020403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318" name="Google Shape;318;p37"/>
          <p:cNvSpPr txBox="1">
            <a:spLocks noGrp="1"/>
          </p:cNvSpPr>
          <p:nvPr>
            <p:ph type="body" idx="4294967295"/>
          </p:nvPr>
        </p:nvSpPr>
        <p:spPr>
          <a:xfrm>
            <a:off x="204952" y="571501"/>
            <a:ext cx="11987048" cy="5845066"/>
          </a:xfrm>
          <a:prstGeom prst="rect">
            <a:avLst/>
          </a:prstGeom>
          <a:noFill/>
          <a:ln>
            <a:noFill/>
          </a:ln>
        </p:spPr>
        <p:txBody>
          <a:bodyPr spcFirstLastPara="1" wrap="square" lIns="91425" tIns="45700" rIns="91425" bIns="45700" anchor="t" anchorCtr="0">
            <a:normAutofit/>
          </a:bodyPr>
          <a:lstStyle/>
          <a:p>
            <a:pPr marL="228600" lvl="0" indent="-228600" algn="just" rtl="0">
              <a:spcBef>
                <a:spcPts val="60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latin typeface="Calibri" panose="020F0502020204030204" pitchFamily="34" charset="0"/>
              <a:cs typeface="Calibri" panose="020F0502020204030204" pitchFamily="34" charset="0"/>
            </a:endParaRPr>
          </a:p>
          <a:p>
            <a:pPr lvl="0" algn="just" rtl="0">
              <a:spcBef>
                <a:spcPts val="600"/>
              </a:spcBef>
              <a:spcAft>
                <a:spcPts val="0"/>
              </a:spcAft>
              <a:buClr>
                <a:schemeClr val="dk1"/>
              </a:buClr>
              <a:buSzPts val="2400"/>
              <a:buNone/>
            </a:pPr>
            <a:r>
              <a:rPr lang="en-US" sz="2400" b="1" dirty="0">
                <a:latin typeface="Arial Black" panose="020B0A04020102020204" pitchFamily="34" charset="0"/>
                <a:cs typeface="Calibri" panose="020F0502020204030204" pitchFamily="34" charset="0"/>
                <a:sym typeface="Arial Black"/>
              </a:rPr>
              <a:t>Q 23</a:t>
            </a:r>
            <a:r>
              <a:rPr lang="en-US" sz="2400" b="1" dirty="0">
                <a:latin typeface="Arial Black" panose="020B0A04020102020204" pitchFamily="34" charset="0"/>
                <a:cs typeface="Calibri" panose="020F0502020204030204" pitchFamily="34" charset="0"/>
              </a:rPr>
              <a:t>. </a:t>
            </a:r>
            <a:r>
              <a:rPr lang="en-US" sz="2400" b="1" dirty="0">
                <a:latin typeface="Calibri" panose="020F0502020204030204" pitchFamily="34" charset="0"/>
                <a:cs typeface="Calibri" panose="020F0502020204030204" pitchFamily="34" charset="0"/>
              </a:rPr>
              <a:t>Q travelled towards the East, M travelled towards the North, and S and T travelled in the opposite direction. T travelled right to Q. which statement is true in the following sentence? </a:t>
            </a:r>
            <a:endParaRPr sz="2400" dirty="0">
              <a:latin typeface="Calibri" panose="020F0502020204030204" pitchFamily="34" charset="0"/>
              <a:cs typeface="Calibri" panose="020F0502020204030204" pitchFamily="34" charset="0"/>
            </a:endParaRPr>
          </a:p>
          <a:p>
            <a:pPr marL="457200" lvl="0" indent="-457200" algn="just" rtl="0">
              <a:spcBef>
                <a:spcPts val="600"/>
              </a:spcBef>
              <a:spcAft>
                <a:spcPts val="0"/>
              </a:spcAft>
              <a:buClr>
                <a:schemeClr val="dk1"/>
              </a:buClr>
              <a:buSzPts val="2400"/>
              <a:buAutoNum type="alphaLcParenBoth"/>
            </a:pPr>
            <a:r>
              <a:rPr lang="en-US" sz="2400" b="1" dirty="0">
                <a:latin typeface="Calibri" panose="020F0502020204030204" pitchFamily="34" charset="0"/>
                <a:cs typeface="Calibri" panose="020F0502020204030204" pitchFamily="34" charset="0"/>
              </a:rPr>
              <a:t>M and S are travelling in opposite direction 	</a:t>
            </a:r>
            <a:endParaRPr sz="2400" dirty="0">
              <a:latin typeface="Calibri" panose="020F0502020204030204" pitchFamily="34" charset="0"/>
              <a:cs typeface="Calibri" panose="020F0502020204030204" pitchFamily="34" charset="0"/>
            </a:endParaRPr>
          </a:p>
          <a:p>
            <a:pPr marL="457200" lvl="0" indent="-45720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(b) T travelled towards West</a:t>
            </a:r>
            <a:endParaRPr sz="2400" dirty="0">
              <a:latin typeface="Calibri" panose="020F0502020204030204" pitchFamily="34" charset="0"/>
              <a:cs typeface="Calibri" panose="020F0502020204030204" pitchFamily="34" charset="0"/>
            </a:endParaRPr>
          </a:p>
          <a:p>
            <a:pPr marL="457200" lvl="0" indent="-45720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(c) T travelled towards North 		        </a:t>
            </a:r>
            <a:endParaRPr sz="2400" dirty="0">
              <a:latin typeface="Calibri" panose="020F0502020204030204" pitchFamily="34" charset="0"/>
              <a:cs typeface="Calibri" panose="020F0502020204030204" pitchFamily="34" charset="0"/>
            </a:endParaRPr>
          </a:p>
          <a:p>
            <a:pPr marL="457200" lvl="0" indent="-457200" algn="just" rtl="0">
              <a:spcBef>
                <a:spcPts val="600"/>
              </a:spcBef>
              <a:spcAft>
                <a:spcPts val="0"/>
              </a:spcAft>
              <a:buClr>
                <a:schemeClr val="dk1"/>
              </a:buClr>
              <a:buSzPts val="2400"/>
              <a:buNone/>
            </a:pPr>
            <a:r>
              <a:rPr lang="en-US" sz="2400" b="1" dirty="0">
                <a:solidFill>
                  <a:srgbClr val="FF0000"/>
                </a:solidFill>
                <a:latin typeface="Calibri" panose="020F0502020204030204" pitchFamily="34" charset="0"/>
                <a:cs typeface="Calibri" panose="020F0502020204030204" pitchFamily="34" charset="0"/>
              </a:rPr>
              <a:t>(d) M and S travelled in the same direction </a:t>
            </a:r>
            <a:endParaRPr sz="2400" dirty="0">
              <a:solidFill>
                <a:srgbClr val="FF0000"/>
              </a:solidFill>
              <a:latin typeface="Calibri" panose="020F0502020204030204" pitchFamily="34" charset="0"/>
              <a:cs typeface="Calibri" panose="020F0502020204030204" pitchFamily="34" charset="0"/>
            </a:endParaRPr>
          </a:p>
          <a:p>
            <a:pPr marL="457200" lvl="0" indent="-45720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(e) None of these</a:t>
            </a:r>
            <a:endParaRPr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706510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g2163d629d32_0_16"/>
          <p:cNvSpPr txBox="1">
            <a:spLocks noGrp="1"/>
          </p:cNvSpPr>
          <p:nvPr>
            <p:ph type="title" idx="4294967295"/>
          </p:nvPr>
        </p:nvSpPr>
        <p:spPr>
          <a:xfrm>
            <a:off x="254000" y="0"/>
            <a:ext cx="11684100" cy="9798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ct val="1000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a:p>
            <a:pPr marL="0" lvl="0" indent="0" algn="ctr" rtl="0">
              <a:spcBef>
                <a:spcPts val="0"/>
              </a:spcBef>
              <a:spcAft>
                <a:spcPts val="0"/>
              </a:spcAft>
              <a:buNone/>
            </a:pPr>
            <a:endParaRPr dirty="0">
              <a:latin typeface="Calibri" panose="020F0502020204030204" pitchFamily="34" charset="0"/>
              <a:cs typeface="Calibri" panose="020F0502020204030204" pitchFamily="34" charset="0"/>
            </a:endParaRPr>
          </a:p>
        </p:txBody>
      </p:sp>
      <p:sp>
        <p:nvSpPr>
          <p:cNvPr id="325" name="Google Shape;325;g2163d629d32_0_16"/>
          <p:cNvSpPr txBox="1">
            <a:spLocks noGrp="1"/>
          </p:cNvSpPr>
          <p:nvPr>
            <p:ph type="body" idx="4294967295"/>
          </p:nvPr>
        </p:nvSpPr>
        <p:spPr>
          <a:xfrm>
            <a:off x="254000" y="590550"/>
            <a:ext cx="11684100" cy="5600770"/>
          </a:xfrm>
          <a:prstGeom prst="rect">
            <a:avLst/>
          </a:prstGeom>
        </p:spPr>
        <p:txBody>
          <a:bodyPr spcFirstLastPara="1" wrap="square" lIns="91425" tIns="45700" rIns="91425" bIns="45700" anchor="t" anchorCtr="0">
            <a:normAutofit/>
          </a:bodyPr>
          <a:lstStyle/>
          <a:p>
            <a:pPr algn="just">
              <a:spcBef>
                <a:spcPts val="600"/>
              </a:spcBef>
              <a:buClr>
                <a:schemeClr val="dk1"/>
              </a:buClr>
              <a:buSzPts val="2400"/>
            </a:pPr>
            <a:r>
              <a:rPr lang="en-US" sz="2400" b="1" dirty="0">
                <a:solidFill>
                  <a:srgbClr val="0C0C0C"/>
                </a:solidFill>
                <a:latin typeface="Arial Black"/>
                <a:ea typeface="Arial Black"/>
                <a:cs typeface="Arial Black"/>
                <a:sym typeface="Arial Black"/>
              </a:rPr>
              <a:t>		DIRECTION</a:t>
            </a:r>
            <a:endParaRPr lang="en-US" sz="2400" dirty="0">
              <a:latin typeface="Calibri" panose="020F0502020204030204" pitchFamily="34" charset="0"/>
              <a:cs typeface="Calibri" panose="020F0502020204030204" pitchFamily="34" charset="0"/>
            </a:endParaRPr>
          </a:p>
          <a:p>
            <a:pPr algn="just">
              <a:spcBef>
                <a:spcPts val="600"/>
              </a:spcBef>
              <a:buClr>
                <a:schemeClr val="dk1"/>
              </a:buClr>
              <a:buSzPts val="2400"/>
            </a:pPr>
            <a:r>
              <a:rPr lang="en-US" sz="2400" b="1" dirty="0">
                <a:latin typeface="Arial Black" panose="020B0A04020102020204" pitchFamily="34" charset="0"/>
                <a:cs typeface="Calibri" panose="020F0502020204030204" pitchFamily="34" charset="0"/>
              </a:rPr>
              <a:t>Q 24. </a:t>
            </a:r>
            <a:r>
              <a:rPr lang="en-US" sz="2400" b="1" dirty="0">
                <a:latin typeface="Calibri" panose="020F0502020204030204" pitchFamily="34" charset="0"/>
                <a:cs typeface="Calibri" panose="020F0502020204030204" pitchFamily="34" charset="0"/>
              </a:rPr>
              <a:t>One morning after sunrise Juhi while going to school met Lalli at Boring road crossing. Lalli's shadow was exactly to the right of Juhi. If they were face to face, which direction was Juhi facing?</a:t>
            </a:r>
          </a:p>
          <a:p>
            <a:pPr marL="228600" indent="-228600" algn="just">
              <a:spcBef>
                <a:spcPts val="600"/>
              </a:spcBef>
              <a:buClr>
                <a:schemeClr val="dk1"/>
              </a:buClr>
              <a:buSzPts val="2400"/>
            </a:pPr>
            <a:r>
              <a:rPr lang="en-US" sz="2400" b="1" dirty="0">
                <a:latin typeface="Calibri" panose="020F0502020204030204" pitchFamily="34" charset="0"/>
                <a:cs typeface="Calibri" panose="020F0502020204030204" pitchFamily="34" charset="0"/>
              </a:rPr>
              <a:t>(a) East       </a:t>
            </a:r>
          </a:p>
          <a:p>
            <a:pPr marL="228600" indent="-228600" algn="just">
              <a:spcBef>
                <a:spcPts val="600"/>
              </a:spcBef>
              <a:buClr>
                <a:schemeClr val="dk1"/>
              </a:buClr>
              <a:buSzPts val="2400"/>
            </a:pPr>
            <a:r>
              <a:rPr lang="en-US" sz="2400" b="1" dirty="0">
                <a:latin typeface="Calibri" panose="020F0502020204030204" pitchFamily="34" charset="0"/>
                <a:cs typeface="Calibri" panose="020F0502020204030204" pitchFamily="34" charset="0"/>
              </a:rPr>
              <a:t>(b) West       </a:t>
            </a:r>
          </a:p>
          <a:p>
            <a:pPr marL="228600" indent="-228600" algn="just">
              <a:spcBef>
                <a:spcPts val="600"/>
              </a:spcBef>
              <a:buClr>
                <a:schemeClr val="dk1"/>
              </a:buClr>
              <a:buSzPts val="2400"/>
            </a:pPr>
            <a:r>
              <a:rPr lang="en-US" sz="2400" b="1" dirty="0">
                <a:latin typeface="Calibri" panose="020F0502020204030204" pitchFamily="34" charset="0"/>
                <a:cs typeface="Calibri" panose="020F0502020204030204" pitchFamily="34" charset="0"/>
              </a:rPr>
              <a:t>(c) North      </a:t>
            </a:r>
          </a:p>
          <a:p>
            <a:pPr marL="228600" indent="-228600" algn="just">
              <a:spcBef>
                <a:spcPts val="600"/>
              </a:spcBef>
              <a:buClr>
                <a:schemeClr val="dk1"/>
              </a:buClr>
              <a:buSzPts val="2400"/>
            </a:pPr>
            <a:r>
              <a:rPr lang="en-US" sz="2400" b="1" dirty="0">
                <a:latin typeface="Calibri" panose="020F0502020204030204" pitchFamily="34" charset="0"/>
                <a:cs typeface="Calibri" panose="020F0502020204030204" pitchFamily="34" charset="0"/>
              </a:rPr>
              <a:t>(d) South</a:t>
            </a:r>
            <a:endParaRPr sz="2400" b="1" dirty="0">
              <a:latin typeface="Calibri" panose="020F0502020204030204" pitchFamily="34" charset="0"/>
              <a:cs typeface="Calibri" panose="020F050202020403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g2163d629d32_0_16"/>
          <p:cNvSpPr txBox="1">
            <a:spLocks noGrp="1"/>
          </p:cNvSpPr>
          <p:nvPr>
            <p:ph type="title" idx="4294967295"/>
          </p:nvPr>
        </p:nvSpPr>
        <p:spPr>
          <a:xfrm>
            <a:off x="254000" y="0"/>
            <a:ext cx="11684100" cy="9798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ct val="1000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a:p>
            <a:pPr marL="0" lvl="0" indent="0" algn="ctr" rtl="0">
              <a:spcBef>
                <a:spcPts val="0"/>
              </a:spcBef>
              <a:spcAft>
                <a:spcPts val="0"/>
              </a:spcAft>
              <a:buNone/>
            </a:pPr>
            <a:endParaRPr dirty="0">
              <a:latin typeface="Calibri" panose="020F0502020204030204" pitchFamily="34" charset="0"/>
              <a:cs typeface="Calibri" panose="020F0502020204030204" pitchFamily="34" charset="0"/>
            </a:endParaRPr>
          </a:p>
        </p:txBody>
      </p:sp>
      <p:sp>
        <p:nvSpPr>
          <p:cNvPr id="325" name="Google Shape;325;g2163d629d32_0_16"/>
          <p:cNvSpPr txBox="1">
            <a:spLocks noGrp="1"/>
          </p:cNvSpPr>
          <p:nvPr>
            <p:ph type="body" idx="4294967295"/>
          </p:nvPr>
        </p:nvSpPr>
        <p:spPr>
          <a:xfrm>
            <a:off x="254000" y="561975"/>
            <a:ext cx="11684100" cy="5629345"/>
          </a:xfrm>
          <a:prstGeom prst="rect">
            <a:avLst/>
          </a:prstGeom>
        </p:spPr>
        <p:txBody>
          <a:bodyPr spcFirstLastPara="1" wrap="square" lIns="91425" tIns="45700" rIns="91425" bIns="45700" anchor="t" anchorCtr="0">
            <a:normAutofit/>
          </a:bodyPr>
          <a:lstStyle/>
          <a:p>
            <a:pPr algn="just">
              <a:spcBef>
                <a:spcPts val="600"/>
              </a:spcBef>
              <a:buClr>
                <a:schemeClr val="dk1"/>
              </a:buClr>
              <a:buSzPts val="2400"/>
            </a:pPr>
            <a:r>
              <a:rPr lang="en-US" sz="2400" b="1" dirty="0">
                <a:solidFill>
                  <a:srgbClr val="0C0C0C"/>
                </a:solidFill>
                <a:latin typeface="Arial Black"/>
                <a:ea typeface="Arial Black"/>
                <a:cs typeface="Arial Black"/>
                <a:sym typeface="Arial Black"/>
              </a:rPr>
              <a:t>		DIRECTION</a:t>
            </a:r>
            <a:endParaRPr lang="en-US" sz="2400" dirty="0">
              <a:latin typeface="Calibri" panose="020F0502020204030204" pitchFamily="34" charset="0"/>
              <a:cs typeface="Calibri" panose="020F0502020204030204" pitchFamily="34" charset="0"/>
            </a:endParaRPr>
          </a:p>
          <a:p>
            <a:pPr algn="just">
              <a:spcBef>
                <a:spcPts val="600"/>
              </a:spcBef>
              <a:buClr>
                <a:schemeClr val="dk1"/>
              </a:buClr>
              <a:buSzPts val="2400"/>
            </a:pPr>
            <a:r>
              <a:rPr lang="en-US" sz="2400" b="1" dirty="0">
                <a:latin typeface="Arial Black" panose="020B0A04020102020204" pitchFamily="34" charset="0"/>
                <a:cs typeface="Calibri" panose="020F0502020204030204" pitchFamily="34" charset="0"/>
              </a:rPr>
              <a:t>Q 24. </a:t>
            </a:r>
            <a:r>
              <a:rPr lang="en-US" sz="2400" b="1" dirty="0">
                <a:latin typeface="Calibri" panose="020F0502020204030204" pitchFamily="34" charset="0"/>
                <a:cs typeface="Calibri" panose="020F0502020204030204" pitchFamily="34" charset="0"/>
              </a:rPr>
              <a:t>One morning after sunrise Juhi while going to school met Lalli at Boring road crossing. Lalli's shadow was exactly to the right of Juhi. If they were face to face, which direction was Juhi facing?</a:t>
            </a:r>
          </a:p>
          <a:p>
            <a:pPr marL="228600" indent="-228600" algn="just">
              <a:spcBef>
                <a:spcPts val="600"/>
              </a:spcBef>
              <a:buClr>
                <a:schemeClr val="dk1"/>
              </a:buClr>
              <a:buSzPts val="2400"/>
            </a:pPr>
            <a:r>
              <a:rPr lang="en-US" sz="2400" b="1" dirty="0">
                <a:latin typeface="Calibri" panose="020F0502020204030204" pitchFamily="34" charset="0"/>
                <a:cs typeface="Calibri" panose="020F0502020204030204" pitchFamily="34" charset="0"/>
              </a:rPr>
              <a:t>(a) East       </a:t>
            </a:r>
          </a:p>
          <a:p>
            <a:pPr marL="228600" indent="-228600" algn="just">
              <a:spcBef>
                <a:spcPts val="600"/>
              </a:spcBef>
              <a:buClr>
                <a:schemeClr val="dk1"/>
              </a:buClr>
              <a:buSzPts val="2400"/>
            </a:pPr>
            <a:r>
              <a:rPr lang="en-US" sz="2400" b="1" dirty="0">
                <a:latin typeface="Calibri" panose="020F0502020204030204" pitchFamily="34" charset="0"/>
                <a:cs typeface="Calibri" panose="020F0502020204030204" pitchFamily="34" charset="0"/>
              </a:rPr>
              <a:t>(b) West       </a:t>
            </a:r>
          </a:p>
          <a:p>
            <a:pPr marL="228600" indent="-228600" algn="just">
              <a:spcBef>
                <a:spcPts val="600"/>
              </a:spcBef>
              <a:buClr>
                <a:schemeClr val="dk1"/>
              </a:buClr>
              <a:buSzPts val="2400"/>
            </a:pPr>
            <a:r>
              <a:rPr lang="en-US" sz="2400" b="1" dirty="0">
                <a:latin typeface="Calibri" panose="020F0502020204030204" pitchFamily="34" charset="0"/>
                <a:cs typeface="Calibri" panose="020F0502020204030204" pitchFamily="34" charset="0"/>
              </a:rPr>
              <a:t>(c) North      </a:t>
            </a:r>
          </a:p>
          <a:p>
            <a:pPr marL="228600" indent="-228600" algn="just">
              <a:spcBef>
                <a:spcPts val="600"/>
              </a:spcBef>
              <a:buClr>
                <a:schemeClr val="dk1"/>
              </a:buClr>
              <a:buSzPts val="2400"/>
            </a:pPr>
            <a:r>
              <a:rPr lang="en-US" sz="2400" b="1" dirty="0">
                <a:solidFill>
                  <a:srgbClr val="FF0000"/>
                </a:solidFill>
                <a:latin typeface="Calibri" panose="020F0502020204030204" pitchFamily="34" charset="0"/>
                <a:cs typeface="Calibri" panose="020F0502020204030204" pitchFamily="34" charset="0"/>
              </a:rPr>
              <a:t>(d) South</a:t>
            </a:r>
            <a:endParaRPr sz="2400" b="1"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423317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g2163d629d32_0_23"/>
          <p:cNvSpPr txBox="1">
            <a:spLocks noGrp="1"/>
          </p:cNvSpPr>
          <p:nvPr>
            <p:ph type="title" idx="4294967295"/>
          </p:nvPr>
        </p:nvSpPr>
        <p:spPr>
          <a:xfrm>
            <a:off x="254000" y="0"/>
            <a:ext cx="11684100" cy="8619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ct val="1000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a:p>
            <a:pPr marL="0" lvl="0" indent="0" algn="ctr" rtl="0">
              <a:spcBef>
                <a:spcPts val="0"/>
              </a:spcBef>
              <a:spcAft>
                <a:spcPts val="0"/>
              </a:spcAft>
              <a:buNone/>
            </a:pPr>
            <a:endParaRPr dirty="0">
              <a:latin typeface="Calibri" panose="020F0502020204030204" pitchFamily="34" charset="0"/>
              <a:cs typeface="Calibri" panose="020F0502020204030204" pitchFamily="34" charset="0"/>
            </a:endParaRPr>
          </a:p>
        </p:txBody>
      </p:sp>
      <p:sp>
        <p:nvSpPr>
          <p:cNvPr id="332" name="Google Shape;332;g2163d629d32_0_23"/>
          <p:cNvSpPr txBox="1">
            <a:spLocks noGrp="1"/>
          </p:cNvSpPr>
          <p:nvPr>
            <p:ph type="body" idx="4294967295"/>
          </p:nvPr>
        </p:nvSpPr>
        <p:spPr>
          <a:xfrm>
            <a:off x="254000" y="571500"/>
            <a:ext cx="11684100" cy="5619820"/>
          </a:xfrm>
          <a:prstGeom prst="rect">
            <a:avLst/>
          </a:prstGeom>
        </p:spPr>
        <p:txBody>
          <a:bodyPr spcFirstLastPara="1" wrap="square" lIns="91425" tIns="45700" rIns="91425" bIns="45700" anchor="t" anchorCtr="0">
            <a:normAutofit/>
          </a:bodyPr>
          <a:lstStyle/>
          <a:p>
            <a:pPr>
              <a:spcBef>
                <a:spcPts val="600"/>
              </a:spcBef>
            </a:pPr>
            <a:r>
              <a:rPr lang="en-US" sz="2400" b="1" dirty="0">
                <a:solidFill>
                  <a:srgbClr val="0C0C0C"/>
                </a:solidFill>
                <a:latin typeface="Arial Black"/>
                <a:ea typeface="Arial Black"/>
                <a:cs typeface="Arial Black"/>
                <a:sym typeface="Arial Black"/>
              </a:rPr>
              <a:t>		DIRECTION</a:t>
            </a:r>
            <a:endParaRPr lang="en-US" sz="2400" dirty="0">
              <a:latin typeface="Calibri" panose="020F0502020204030204" pitchFamily="34" charset="0"/>
              <a:cs typeface="Calibri" panose="020F0502020204030204" pitchFamily="34" charset="0"/>
            </a:endParaRPr>
          </a:p>
          <a:p>
            <a:pPr lvl="0" algn="l" rtl="0">
              <a:spcBef>
                <a:spcPts val="600"/>
              </a:spcBef>
              <a:spcAft>
                <a:spcPts val="0"/>
              </a:spcAft>
              <a:buNone/>
            </a:pPr>
            <a:r>
              <a:rPr lang="en-US" sz="2400" b="1" dirty="0">
                <a:latin typeface="Arial Black" panose="020B0A04020102020204" pitchFamily="34" charset="0"/>
                <a:cs typeface="Calibri" panose="020F0502020204030204" pitchFamily="34" charset="0"/>
                <a:sym typeface="Verdana"/>
              </a:rPr>
              <a:t>Q 25. </a:t>
            </a:r>
            <a:r>
              <a:rPr lang="en-US" sz="2400" b="1" dirty="0">
                <a:latin typeface="Calibri" panose="020F0502020204030204" pitchFamily="34" charset="0"/>
                <a:cs typeface="Calibri" panose="020F0502020204030204" pitchFamily="34" charset="0"/>
                <a:sym typeface="Verdana"/>
              </a:rPr>
              <a:t>At sunrise, Rohit and Mohit are having a conversation standing in front of each other. The shadow of Mohit is formed towards the right hand of Rohit. What direction is Mohit facing?</a:t>
            </a:r>
            <a:endParaRPr sz="2400" b="1" dirty="0">
              <a:latin typeface="Calibri" panose="020F0502020204030204" pitchFamily="34" charset="0"/>
              <a:cs typeface="Calibri" panose="020F0502020204030204" pitchFamily="34" charset="0"/>
              <a:sym typeface="Verdana"/>
            </a:endParaRPr>
          </a:p>
          <a:p>
            <a:pPr marL="34925" lvl="0" algn="l" rtl="0">
              <a:spcBef>
                <a:spcPts val="600"/>
              </a:spcBef>
              <a:spcAft>
                <a:spcPts val="0"/>
              </a:spcAft>
              <a:buClr>
                <a:srgbClr val="333333"/>
              </a:buClr>
              <a:buSzPts val="3050"/>
            </a:pPr>
            <a:r>
              <a:rPr lang="en-US" sz="2400" b="1" dirty="0">
                <a:latin typeface="Calibri" panose="020F0502020204030204" pitchFamily="34" charset="0"/>
                <a:cs typeface="Calibri" panose="020F0502020204030204" pitchFamily="34" charset="0"/>
                <a:sym typeface="Verdana"/>
              </a:rPr>
              <a:t>(a) East    </a:t>
            </a:r>
          </a:p>
          <a:p>
            <a:pPr marL="34925" lvl="0" algn="l" rtl="0">
              <a:spcBef>
                <a:spcPts val="600"/>
              </a:spcBef>
              <a:spcAft>
                <a:spcPts val="0"/>
              </a:spcAft>
              <a:buClr>
                <a:srgbClr val="333333"/>
              </a:buClr>
              <a:buSzPts val="3050"/>
            </a:pPr>
            <a:r>
              <a:rPr lang="en-US" sz="2400" b="1" dirty="0">
                <a:latin typeface="Calibri" panose="020F0502020204030204" pitchFamily="34" charset="0"/>
                <a:cs typeface="Calibri" panose="020F0502020204030204" pitchFamily="34" charset="0"/>
                <a:sym typeface="Verdana"/>
              </a:rPr>
              <a:t>(b) West   </a:t>
            </a:r>
          </a:p>
          <a:p>
            <a:pPr marL="34925" lvl="0" algn="l" rtl="0">
              <a:spcBef>
                <a:spcPts val="600"/>
              </a:spcBef>
              <a:spcAft>
                <a:spcPts val="0"/>
              </a:spcAft>
              <a:buClr>
                <a:srgbClr val="333333"/>
              </a:buClr>
              <a:buSzPts val="3050"/>
            </a:pPr>
            <a:r>
              <a:rPr lang="en-US" sz="2400" b="1" dirty="0">
                <a:latin typeface="Calibri" panose="020F0502020204030204" pitchFamily="34" charset="0"/>
                <a:cs typeface="Calibri" panose="020F0502020204030204" pitchFamily="34" charset="0"/>
                <a:sym typeface="Verdana"/>
              </a:rPr>
              <a:t>(c) North</a:t>
            </a:r>
          </a:p>
          <a:p>
            <a:pPr marL="34925" lvl="0" algn="l" rtl="0">
              <a:spcBef>
                <a:spcPts val="600"/>
              </a:spcBef>
              <a:spcAft>
                <a:spcPts val="0"/>
              </a:spcAft>
              <a:buClr>
                <a:srgbClr val="333333"/>
              </a:buClr>
              <a:buSzPts val="3050"/>
            </a:pPr>
            <a:r>
              <a:rPr lang="en-US" sz="2400" b="1" dirty="0">
                <a:latin typeface="Calibri" panose="020F0502020204030204" pitchFamily="34" charset="0"/>
                <a:cs typeface="Calibri" panose="020F0502020204030204" pitchFamily="34" charset="0"/>
                <a:sym typeface="Verdana"/>
              </a:rPr>
              <a:t>(d) South</a:t>
            </a:r>
            <a:endParaRPr sz="2400" b="1" dirty="0">
              <a:latin typeface="Calibri" panose="020F0502020204030204" pitchFamily="34" charset="0"/>
              <a:cs typeface="Calibri" panose="020F0502020204030204" pitchFamily="34" charset="0"/>
              <a:sym typeface="Verdana"/>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g2163d629d32_0_23"/>
          <p:cNvSpPr txBox="1">
            <a:spLocks noGrp="1"/>
          </p:cNvSpPr>
          <p:nvPr>
            <p:ph type="title" idx="4294967295"/>
          </p:nvPr>
        </p:nvSpPr>
        <p:spPr>
          <a:xfrm>
            <a:off x="254000" y="0"/>
            <a:ext cx="11684100" cy="861900"/>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Clr>
                <a:schemeClr val="lt1"/>
              </a:buClr>
              <a:buSzPct val="1000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a:p>
            <a:pPr marL="0" lvl="0" indent="0" algn="ctr" rtl="0">
              <a:spcBef>
                <a:spcPts val="0"/>
              </a:spcBef>
              <a:spcAft>
                <a:spcPts val="0"/>
              </a:spcAft>
              <a:buNone/>
            </a:pPr>
            <a:endParaRPr dirty="0">
              <a:latin typeface="Calibri" panose="020F0502020204030204" pitchFamily="34" charset="0"/>
              <a:cs typeface="Calibri" panose="020F0502020204030204" pitchFamily="34" charset="0"/>
            </a:endParaRPr>
          </a:p>
        </p:txBody>
      </p:sp>
      <p:sp>
        <p:nvSpPr>
          <p:cNvPr id="332" name="Google Shape;332;g2163d629d32_0_23"/>
          <p:cNvSpPr txBox="1">
            <a:spLocks noGrp="1"/>
          </p:cNvSpPr>
          <p:nvPr>
            <p:ph type="body" idx="4294967295"/>
          </p:nvPr>
        </p:nvSpPr>
        <p:spPr>
          <a:xfrm>
            <a:off x="254000" y="581025"/>
            <a:ext cx="11684100" cy="5610295"/>
          </a:xfrm>
          <a:prstGeom prst="rect">
            <a:avLst/>
          </a:prstGeom>
        </p:spPr>
        <p:txBody>
          <a:bodyPr spcFirstLastPara="1" wrap="square" lIns="91425" tIns="45700" rIns="91425" bIns="45700" anchor="t" anchorCtr="0">
            <a:normAutofit/>
          </a:bodyPr>
          <a:lstStyle/>
          <a:p>
            <a:pPr>
              <a:spcBef>
                <a:spcPts val="600"/>
              </a:spcBef>
            </a:pPr>
            <a:r>
              <a:rPr lang="en-US" sz="2400" b="1" dirty="0">
                <a:solidFill>
                  <a:srgbClr val="0C0C0C"/>
                </a:solidFill>
                <a:latin typeface="Arial Black"/>
                <a:ea typeface="Arial Black"/>
                <a:cs typeface="Arial Black"/>
                <a:sym typeface="Arial Black"/>
              </a:rPr>
              <a:t>		DIRECTION</a:t>
            </a:r>
            <a:endParaRPr lang="en-US" sz="2400" dirty="0">
              <a:latin typeface="Calibri" panose="020F0502020204030204" pitchFamily="34" charset="0"/>
              <a:cs typeface="Calibri" panose="020F0502020204030204" pitchFamily="34" charset="0"/>
            </a:endParaRPr>
          </a:p>
          <a:p>
            <a:pPr marL="0" lvl="0" indent="0" algn="l" rtl="0">
              <a:spcBef>
                <a:spcPts val="600"/>
              </a:spcBef>
              <a:spcAft>
                <a:spcPts val="0"/>
              </a:spcAft>
              <a:buNone/>
            </a:pPr>
            <a:r>
              <a:rPr lang="en-US" sz="2400" b="1" dirty="0">
                <a:latin typeface="Arial Black" panose="020B0A04020102020204" pitchFamily="34" charset="0"/>
                <a:cs typeface="Calibri" panose="020F0502020204030204" pitchFamily="34" charset="0"/>
                <a:sym typeface="Verdana"/>
              </a:rPr>
              <a:t>Q 25. </a:t>
            </a:r>
            <a:r>
              <a:rPr lang="en-US" sz="2400" b="1" dirty="0">
                <a:latin typeface="Calibri" panose="020F0502020204030204" pitchFamily="34" charset="0"/>
                <a:cs typeface="Calibri" panose="020F0502020204030204" pitchFamily="34" charset="0"/>
                <a:sym typeface="Verdana"/>
              </a:rPr>
              <a:t>At sunrise, Rohit and Mohit are having a conversation standing in front of each other. The shadow of Mohit is formed towards the right hand of Rohit. What direction is Mohit facing?</a:t>
            </a:r>
          </a:p>
          <a:p>
            <a:pPr marL="34925" lvl="0" algn="l" rtl="0">
              <a:spcBef>
                <a:spcPts val="600"/>
              </a:spcBef>
              <a:spcAft>
                <a:spcPts val="0"/>
              </a:spcAft>
              <a:buClr>
                <a:srgbClr val="333333"/>
              </a:buClr>
              <a:buSzPts val="3050"/>
            </a:pPr>
            <a:r>
              <a:rPr lang="en-GB" sz="2400" b="1" dirty="0">
                <a:latin typeface="Calibri" panose="020F0502020204030204" pitchFamily="34" charset="0"/>
                <a:cs typeface="Calibri" panose="020F0502020204030204" pitchFamily="34" charset="0"/>
                <a:sym typeface="Verdana"/>
              </a:rPr>
              <a:t>(a) East    </a:t>
            </a:r>
          </a:p>
          <a:p>
            <a:pPr marL="34925" lvl="0" algn="l" rtl="0">
              <a:spcBef>
                <a:spcPts val="600"/>
              </a:spcBef>
              <a:spcAft>
                <a:spcPts val="0"/>
              </a:spcAft>
              <a:buClr>
                <a:srgbClr val="333333"/>
              </a:buClr>
              <a:buSzPts val="3050"/>
            </a:pPr>
            <a:r>
              <a:rPr lang="en-GB" sz="2400" b="1" dirty="0">
                <a:latin typeface="Calibri" panose="020F0502020204030204" pitchFamily="34" charset="0"/>
                <a:cs typeface="Calibri" panose="020F0502020204030204" pitchFamily="34" charset="0"/>
                <a:sym typeface="Verdana"/>
              </a:rPr>
              <a:t>(b) West   </a:t>
            </a:r>
          </a:p>
          <a:p>
            <a:pPr marL="34925" lvl="0" algn="l" rtl="0">
              <a:spcBef>
                <a:spcPts val="600"/>
              </a:spcBef>
              <a:spcAft>
                <a:spcPts val="0"/>
              </a:spcAft>
              <a:buClr>
                <a:srgbClr val="333333"/>
              </a:buClr>
              <a:buSzPts val="3050"/>
            </a:pPr>
            <a:r>
              <a:rPr lang="en-GB" sz="2400" b="1" dirty="0">
                <a:solidFill>
                  <a:srgbClr val="FF0000"/>
                </a:solidFill>
                <a:latin typeface="Calibri" panose="020F0502020204030204" pitchFamily="34" charset="0"/>
                <a:cs typeface="Calibri" panose="020F0502020204030204" pitchFamily="34" charset="0"/>
                <a:sym typeface="Verdana"/>
              </a:rPr>
              <a:t>(c) North</a:t>
            </a:r>
          </a:p>
          <a:p>
            <a:pPr marL="34925" lvl="0" algn="l" rtl="0">
              <a:spcBef>
                <a:spcPts val="600"/>
              </a:spcBef>
              <a:spcAft>
                <a:spcPts val="0"/>
              </a:spcAft>
              <a:buClr>
                <a:srgbClr val="333333"/>
              </a:buClr>
              <a:buSzPts val="3050"/>
            </a:pPr>
            <a:r>
              <a:rPr lang="en-GB" sz="2400" b="1" dirty="0">
                <a:latin typeface="Calibri" panose="020F0502020204030204" pitchFamily="34" charset="0"/>
                <a:cs typeface="Calibri" panose="020F0502020204030204" pitchFamily="34" charset="0"/>
                <a:sym typeface="Verdana"/>
              </a:rPr>
              <a:t>(d) South</a:t>
            </a:r>
          </a:p>
          <a:p>
            <a:pPr marL="0" lvl="0" indent="0" algn="l" rtl="0">
              <a:spcBef>
                <a:spcPts val="600"/>
              </a:spcBef>
              <a:spcAft>
                <a:spcPts val="0"/>
              </a:spcAft>
              <a:buNone/>
            </a:pPr>
            <a:endParaRPr sz="2400" b="1" dirty="0">
              <a:latin typeface="Calibri" panose="020F0502020204030204" pitchFamily="34" charset="0"/>
              <a:cs typeface="Calibri" panose="020F0502020204030204" pitchFamily="34" charset="0"/>
              <a:sym typeface="Verdana"/>
            </a:endParaRPr>
          </a:p>
        </p:txBody>
      </p:sp>
    </p:spTree>
    <p:extLst>
      <p:ext uri="{BB962C8B-B14F-4D97-AF65-F5344CB8AC3E}">
        <p14:creationId xmlns:p14="http://schemas.microsoft.com/office/powerpoint/2010/main" val="29178667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
          <p:cNvSpPr txBox="1"/>
          <p:nvPr/>
        </p:nvSpPr>
        <p:spPr>
          <a:xfrm>
            <a:off x="3209896" y="2875002"/>
            <a:ext cx="6097656" cy="110799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600" b="1" i="0" u="none" strike="noStrike" cap="none" dirty="0">
                <a:solidFill>
                  <a:srgbClr val="FF0000"/>
                </a:solidFill>
                <a:latin typeface="Arial Black"/>
                <a:ea typeface="Arial Black"/>
                <a:cs typeface="Arial Black"/>
                <a:sym typeface="Arial Black"/>
              </a:rPr>
              <a:t>Thank you</a:t>
            </a:r>
            <a:endParaRPr sz="6600" dirty="0">
              <a:solidFill>
                <a:srgbClr val="FF0000"/>
              </a:solidFill>
              <a:latin typeface="Calibri"/>
              <a:ea typeface="Calibri"/>
              <a:cs typeface="Calibri"/>
              <a:sym typeface="Calibri"/>
            </a:endParaRPr>
          </a:p>
        </p:txBody>
      </p:sp>
    </p:spTree>
    <p:extLst>
      <p:ext uri="{BB962C8B-B14F-4D97-AF65-F5344CB8AC3E}">
        <p14:creationId xmlns:p14="http://schemas.microsoft.com/office/powerpoint/2010/main" val="2154506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108" name="Google Shape;108;p2"/>
          <p:cNvSpPr txBox="1">
            <a:spLocks noGrp="1"/>
          </p:cNvSpPr>
          <p:nvPr>
            <p:ph type="body" idx="4294967295"/>
          </p:nvPr>
        </p:nvSpPr>
        <p:spPr>
          <a:xfrm>
            <a:off x="204952" y="561975"/>
            <a:ext cx="11733048" cy="5854591"/>
          </a:xfrm>
          <a:prstGeom prst="rect">
            <a:avLst/>
          </a:prstGeom>
          <a:noFill/>
          <a:ln>
            <a:noFill/>
          </a:ln>
        </p:spPr>
        <p:txBody>
          <a:bodyPr spcFirstLastPara="1" wrap="square" lIns="91425" tIns="45700" rIns="91425" bIns="45700" anchor="t" anchorCtr="0">
            <a:normAutofit/>
          </a:bodyPr>
          <a:lstStyle/>
          <a:p>
            <a:pPr marL="228600" lvl="0" indent="-228600" algn="just" rtl="0">
              <a:spcBef>
                <a:spcPts val="60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latin typeface="Calibri" panose="020F0502020204030204" pitchFamily="34" charset="0"/>
              <a:cs typeface="Calibri" panose="020F0502020204030204" pitchFamily="34" charset="0"/>
            </a:endParaRPr>
          </a:p>
          <a:p>
            <a:pPr lvl="0" algn="just" rtl="0">
              <a:spcBef>
                <a:spcPts val="600"/>
              </a:spcBef>
              <a:spcAft>
                <a:spcPts val="0"/>
              </a:spcAft>
              <a:buClr>
                <a:schemeClr val="dk1"/>
              </a:buClr>
              <a:buSzPts val="2400"/>
              <a:buNone/>
            </a:pPr>
            <a:r>
              <a:rPr lang="en-US" sz="2400" b="1" dirty="0">
                <a:latin typeface="Arial Black" panose="020B0A04020102020204" pitchFamily="34" charset="0"/>
                <a:ea typeface="Arial Black"/>
                <a:cs typeface="Arial Black"/>
                <a:sym typeface="Arial Black"/>
              </a:rPr>
              <a:t>Q </a:t>
            </a:r>
            <a:r>
              <a:rPr lang="en-US" sz="2400" b="1" dirty="0">
                <a:latin typeface="Arial Black" panose="020B0A04020102020204" pitchFamily="34" charset="0"/>
                <a:cs typeface="Calibri" panose="020F0502020204030204" pitchFamily="34" charset="0"/>
              </a:rPr>
              <a:t>1. </a:t>
            </a:r>
            <a:r>
              <a:rPr lang="en-US" sz="2400" b="1" dirty="0">
                <a:latin typeface="Calibri" panose="020F0502020204030204" pitchFamily="34" charset="0"/>
                <a:cs typeface="Calibri" panose="020F0502020204030204" pitchFamily="34" charset="0"/>
              </a:rPr>
              <a:t>Ashok went 8 Km South and turned west and walked 3 Km, again he turned north and walked 5 Km. He took a final turn to the east and walked 3 km. In which direction was Ashok from the starting point? </a:t>
            </a:r>
            <a:endParaRPr sz="2400" dirty="0">
              <a:latin typeface="Calibri" panose="020F0502020204030204" pitchFamily="34" charset="0"/>
              <a:cs typeface="Calibri" panose="020F0502020204030204" pitchFamily="34" charset="0"/>
            </a:endParaRPr>
          </a:p>
          <a:p>
            <a:pPr lvl="0" indent="-457200" algn="just" rtl="0">
              <a:spcBef>
                <a:spcPts val="600"/>
              </a:spcBef>
              <a:spcAft>
                <a:spcPts val="0"/>
              </a:spcAft>
              <a:buClr>
                <a:schemeClr val="dk1"/>
              </a:buClr>
              <a:buSzPts val="2400"/>
              <a:buAutoNum type="alphaLcParenBoth"/>
            </a:pPr>
            <a:r>
              <a:rPr lang="en-US" sz="2400" b="1" dirty="0">
                <a:latin typeface="Calibri" panose="020F0502020204030204" pitchFamily="34" charset="0"/>
                <a:cs typeface="Calibri" panose="020F0502020204030204" pitchFamily="34" charset="0"/>
              </a:rPr>
              <a:t>East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(b) North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(c) West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(d) South</a:t>
            </a:r>
            <a:endParaRPr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97553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108" name="Google Shape;108;p2"/>
          <p:cNvSpPr txBox="1">
            <a:spLocks noGrp="1"/>
          </p:cNvSpPr>
          <p:nvPr>
            <p:ph type="body" idx="4294967295"/>
          </p:nvPr>
        </p:nvSpPr>
        <p:spPr>
          <a:xfrm>
            <a:off x="204952" y="581025"/>
            <a:ext cx="11733048" cy="5835541"/>
          </a:xfrm>
          <a:prstGeom prst="rect">
            <a:avLst/>
          </a:prstGeom>
          <a:noFill/>
          <a:ln>
            <a:noFill/>
          </a:ln>
        </p:spPr>
        <p:txBody>
          <a:bodyPr spcFirstLastPara="1" wrap="square" lIns="91425" tIns="45700" rIns="91425" bIns="45700" anchor="t" anchorCtr="0">
            <a:normAutofit/>
          </a:bodyPr>
          <a:lstStyle/>
          <a:p>
            <a:pPr marL="228600" lvl="0" indent="-228600" algn="just" rtl="0">
              <a:spcBef>
                <a:spcPts val="60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latin typeface="Calibri" panose="020F0502020204030204" pitchFamily="34" charset="0"/>
              <a:cs typeface="Calibri" panose="020F0502020204030204" pitchFamily="34" charset="0"/>
            </a:endParaRPr>
          </a:p>
          <a:p>
            <a:pPr lvl="0" algn="just" rtl="0">
              <a:spcBef>
                <a:spcPts val="600"/>
              </a:spcBef>
              <a:spcAft>
                <a:spcPts val="0"/>
              </a:spcAft>
              <a:buClr>
                <a:schemeClr val="dk1"/>
              </a:buClr>
              <a:buSzPts val="2400"/>
              <a:buNone/>
            </a:pPr>
            <a:r>
              <a:rPr lang="en-US" sz="2400" b="1" dirty="0">
                <a:latin typeface="Arial Black" panose="020B0A04020102020204" pitchFamily="34" charset="0"/>
                <a:ea typeface="Arial Black"/>
                <a:cs typeface="Arial Black"/>
                <a:sym typeface="Arial Black"/>
              </a:rPr>
              <a:t>Q </a:t>
            </a:r>
            <a:r>
              <a:rPr lang="en-US" sz="2400" b="1" dirty="0">
                <a:latin typeface="Arial Black" panose="020B0A04020102020204" pitchFamily="34" charset="0"/>
                <a:cs typeface="Calibri" panose="020F0502020204030204" pitchFamily="34" charset="0"/>
              </a:rPr>
              <a:t>1. </a:t>
            </a:r>
            <a:r>
              <a:rPr lang="en-US" sz="2400" b="1" dirty="0">
                <a:latin typeface="Calibri" panose="020F0502020204030204" pitchFamily="34" charset="0"/>
                <a:cs typeface="Calibri" panose="020F0502020204030204" pitchFamily="34" charset="0"/>
              </a:rPr>
              <a:t>Ashok went 8 Km South and turned west and walked 3 Km, again he turned north and walked 5 Km. He took a final turn to the east and walked 3 km. In which direction was Ashok from the starting point? </a:t>
            </a:r>
            <a:endParaRPr sz="2400" dirty="0">
              <a:latin typeface="Calibri" panose="020F0502020204030204" pitchFamily="34" charset="0"/>
              <a:cs typeface="Calibri" panose="020F0502020204030204" pitchFamily="34" charset="0"/>
            </a:endParaRPr>
          </a:p>
          <a:p>
            <a:pPr lvl="0" indent="-457200" algn="just" rtl="0">
              <a:spcBef>
                <a:spcPts val="600"/>
              </a:spcBef>
              <a:spcAft>
                <a:spcPts val="0"/>
              </a:spcAft>
              <a:buClr>
                <a:schemeClr val="dk1"/>
              </a:buClr>
              <a:buSzPts val="2400"/>
              <a:buAutoNum type="alphaLcParenBoth"/>
            </a:pPr>
            <a:r>
              <a:rPr lang="en-US" sz="2400" b="1" dirty="0">
                <a:latin typeface="Calibri" panose="020F0502020204030204" pitchFamily="34" charset="0"/>
                <a:cs typeface="Calibri" panose="020F0502020204030204" pitchFamily="34" charset="0"/>
              </a:rPr>
              <a:t>East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(b) North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(c) West 		</a:t>
            </a:r>
          </a:p>
          <a:p>
            <a:pPr marL="0" lvl="0" indent="0" algn="just" rtl="0">
              <a:spcBef>
                <a:spcPts val="600"/>
              </a:spcBef>
              <a:spcAft>
                <a:spcPts val="0"/>
              </a:spcAft>
              <a:buClr>
                <a:schemeClr val="dk1"/>
              </a:buClr>
              <a:buSzPts val="2400"/>
              <a:buNone/>
            </a:pPr>
            <a:r>
              <a:rPr lang="en-US" sz="2400" b="1" dirty="0">
                <a:solidFill>
                  <a:srgbClr val="FF0000"/>
                </a:solidFill>
                <a:latin typeface="Calibri" panose="020F0502020204030204" pitchFamily="34" charset="0"/>
                <a:cs typeface="Calibri" panose="020F0502020204030204" pitchFamily="34" charset="0"/>
              </a:rPr>
              <a:t>(d) South</a:t>
            </a:r>
            <a:endParaRPr sz="2400"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59527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114" name="Google Shape;114;p3"/>
          <p:cNvSpPr txBox="1">
            <a:spLocks noGrp="1"/>
          </p:cNvSpPr>
          <p:nvPr>
            <p:ph type="body" idx="4294967295"/>
          </p:nvPr>
        </p:nvSpPr>
        <p:spPr>
          <a:xfrm>
            <a:off x="204952" y="552451"/>
            <a:ext cx="11733048" cy="5864116"/>
          </a:xfrm>
          <a:prstGeom prst="rect">
            <a:avLst/>
          </a:prstGeom>
          <a:noFill/>
          <a:ln>
            <a:noFill/>
          </a:ln>
        </p:spPr>
        <p:txBody>
          <a:bodyPr spcFirstLastPara="1" wrap="square" lIns="91425" tIns="45700" rIns="91425" bIns="45700" anchor="t" anchorCtr="0">
            <a:normAutofit/>
          </a:bodyPr>
          <a:lstStyle/>
          <a:p>
            <a:pPr marL="228600" lvl="0" indent="-228600" algn="just" rtl="0">
              <a:spcBef>
                <a:spcPts val="60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latin typeface="Calibri" panose="020F0502020204030204" pitchFamily="34" charset="0"/>
              <a:cs typeface="Calibri" panose="020F0502020204030204" pitchFamily="34" charset="0"/>
            </a:endParaRPr>
          </a:p>
          <a:p>
            <a:pPr lvl="0" algn="just" rtl="0">
              <a:spcBef>
                <a:spcPts val="600"/>
              </a:spcBef>
              <a:spcAft>
                <a:spcPts val="0"/>
              </a:spcAft>
              <a:buClr>
                <a:schemeClr val="dk1"/>
              </a:buClr>
              <a:buSzPts val="2400"/>
              <a:buNone/>
            </a:pPr>
            <a:r>
              <a:rPr lang="en-US" sz="2400" b="1" dirty="0">
                <a:latin typeface="Arial Black" panose="020B0A04020102020204" pitchFamily="34" charset="0"/>
                <a:ea typeface="Arial Black"/>
                <a:cs typeface="Arial Black"/>
                <a:sym typeface="Arial Black"/>
              </a:rPr>
              <a:t>Q </a:t>
            </a:r>
            <a:r>
              <a:rPr lang="en-US" sz="2400" b="1" dirty="0">
                <a:latin typeface="Arial Black" panose="020B0A04020102020204" pitchFamily="34" charset="0"/>
                <a:cs typeface="Calibri" panose="020F0502020204030204" pitchFamily="34" charset="0"/>
              </a:rPr>
              <a:t>2. </a:t>
            </a:r>
            <a:r>
              <a:rPr lang="en-US" sz="2400" b="1" dirty="0">
                <a:latin typeface="Calibri" panose="020F0502020204030204" pitchFamily="34" charset="0"/>
                <a:cs typeface="Calibri" panose="020F0502020204030204" pitchFamily="34" charset="0"/>
              </a:rPr>
              <a:t>Starting from a point P, </a:t>
            </a:r>
            <a:r>
              <a:rPr lang="en-US" sz="2400" b="1" dirty="0" err="1">
                <a:latin typeface="Calibri" panose="020F0502020204030204" pitchFamily="34" charset="0"/>
                <a:cs typeface="Calibri" panose="020F0502020204030204" pitchFamily="34" charset="0"/>
              </a:rPr>
              <a:t>Sachin</a:t>
            </a:r>
            <a:r>
              <a:rPr lang="en-US" sz="2400" b="1" dirty="0">
                <a:latin typeface="Calibri" panose="020F0502020204030204" pitchFamily="34" charset="0"/>
                <a:cs typeface="Calibri" panose="020F0502020204030204" pitchFamily="34" charset="0"/>
              </a:rPr>
              <a:t> walked 20m towards South. He </a:t>
            </a:r>
            <a:r>
              <a:rPr lang="en-US" sz="2400" b="1">
                <a:latin typeface="Calibri" panose="020F0502020204030204" pitchFamily="34" charset="0"/>
                <a:cs typeface="Calibri" panose="020F0502020204030204" pitchFamily="34" charset="0"/>
              </a:rPr>
              <a:t>turned left </a:t>
            </a:r>
            <a:r>
              <a:rPr lang="en-US" sz="2400" b="1" dirty="0">
                <a:latin typeface="Calibri" panose="020F0502020204030204" pitchFamily="34" charset="0"/>
                <a:cs typeface="Calibri" panose="020F0502020204030204" pitchFamily="34" charset="0"/>
              </a:rPr>
              <a:t>and walked 30m. He then </a:t>
            </a:r>
            <a:r>
              <a:rPr lang="en-US" sz="2400" b="1">
                <a:latin typeface="Calibri" panose="020F0502020204030204" pitchFamily="34" charset="0"/>
                <a:cs typeface="Calibri" panose="020F0502020204030204" pitchFamily="34" charset="0"/>
              </a:rPr>
              <a:t>turned left </a:t>
            </a:r>
            <a:r>
              <a:rPr lang="en-US" sz="2400" b="1" dirty="0">
                <a:latin typeface="Calibri" panose="020F0502020204030204" pitchFamily="34" charset="0"/>
                <a:cs typeface="Calibri" panose="020F0502020204030204" pitchFamily="34" charset="0"/>
              </a:rPr>
              <a:t>and walked 20m. He again </a:t>
            </a:r>
            <a:r>
              <a:rPr lang="en-US" sz="2400" b="1">
                <a:latin typeface="Calibri" panose="020F0502020204030204" pitchFamily="34" charset="0"/>
                <a:cs typeface="Calibri" panose="020F0502020204030204" pitchFamily="34" charset="0"/>
              </a:rPr>
              <a:t>turned left </a:t>
            </a:r>
            <a:r>
              <a:rPr lang="en-US" sz="2400" b="1" dirty="0">
                <a:latin typeface="Calibri" panose="020F0502020204030204" pitchFamily="34" charset="0"/>
                <a:cs typeface="Calibri" panose="020F0502020204030204" pitchFamily="34" charset="0"/>
              </a:rPr>
              <a:t>and walked 40 m and reached a point Q. How far and in which direction is the point P from the point Q.? </a:t>
            </a:r>
            <a:endParaRPr sz="2400" dirty="0">
              <a:latin typeface="Calibri" panose="020F0502020204030204" pitchFamily="34" charset="0"/>
              <a:cs typeface="Calibri" panose="020F0502020204030204" pitchFamily="34" charset="0"/>
            </a:endParaRPr>
          </a:p>
          <a:p>
            <a:pPr marL="457200" lvl="0" indent="-457200" algn="just" rtl="0">
              <a:spcBef>
                <a:spcPts val="600"/>
              </a:spcBef>
              <a:spcAft>
                <a:spcPts val="0"/>
              </a:spcAft>
              <a:buClr>
                <a:schemeClr val="dk1"/>
              </a:buClr>
              <a:buSzPts val="2400"/>
              <a:buAutoNum type="alphaLcParenBoth"/>
            </a:pPr>
            <a:r>
              <a:rPr lang="en-US" sz="2400" b="1" dirty="0">
                <a:latin typeface="Calibri" panose="020F0502020204030204" pitchFamily="34" charset="0"/>
                <a:cs typeface="Calibri" panose="020F0502020204030204" pitchFamily="34" charset="0"/>
              </a:rPr>
              <a:t>20 m West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(b) 10 m West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(c) 10 m East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(d) 10 m North </a:t>
            </a:r>
            <a:endParaRPr sz="2400" dirty="0">
              <a:latin typeface="Calibri" panose="020F0502020204030204" pitchFamily="34" charset="0"/>
              <a:cs typeface="Calibri" panose="020F0502020204030204" pitchFamily="34" charset="0"/>
            </a:endParaRPr>
          </a:p>
          <a:p>
            <a:pPr marL="457200" lvl="0" indent="-45720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(e) None of these</a:t>
            </a:r>
            <a:endParaRPr sz="2400" dirty="0">
              <a:latin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latin typeface="Calibri" panose="020F0502020204030204" pitchFamily="34" charset="0"/>
                <a:cs typeface="Calibri" panose="020F0502020204030204" pitchFamily="34" charset="0"/>
              </a:rPr>
              <a:t> </a:t>
            </a:r>
            <a:endParaRPr dirty="0">
              <a:latin typeface="Calibri" panose="020F0502020204030204" pitchFamily="34" charset="0"/>
              <a:cs typeface="Calibri" panose="020F0502020204030204" pitchFamily="34" charset="0"/>
            </a:endParaRPr>
          </a:p>
        </p:txBody>
      </p:sp>
      <p:sp>
        <p:nvSpPr>
          <p:cNvPr id="114" name="Google Shape;114;p3"/>
          <p:cNvSpPr txBox="1">
            <a:spLocks noGrp="1"/>
          </p:cNvSpPr>
          <p:nvPr>
            <p:ph type="body" idx="4294967295"/>
          </p:nvPr>
        </p:nvSpPr>
        <p:spPr>
          <a:xfrm>
            <a:off x="204952" y="552451"/>
            <a:ext cx="11733048" cy="5864116"/>
          </a:xfrm>
          <a:prstGeom prst="rect">
            <a:avLst/>
          </a:prstGeom>
          <a:noFill/>
          <a:ln>
            <a:noFill/>
          </a:ln>
        </p:spPr>
        <p:txBody>
          <a:bodyPr spcFirstLastPara="1" wrap="square" lIns="91425" tIns="45700" rIns="91425" bIns="45700" anchor="t" anchorCtr="0">
            <a:normAutofit/>
          </a:bodyPr>
          <a:lstStyle/>
          <a:p>
            <a:pPr marL="228600" lvl="0" indent="-228600" algn="just" rtl="0">
              <a:spcBef>
                <a:spcPts val="60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DIRECTION</a:t>
            </a:r>
            <a:endParaRPr sz="2400" dirty="0">
              <a:latin typeface="Calibri" panose="020F0502020204030204" pitchFamily="34" charset="0"/>
              <a:cs typeface="Calibri" panose="020F0502020204030204" pitchFamily="34" charset="0"/>
            </a:endParaRPr>
          </a:p>
          <a:p>
            <a:pPr lvl="0" algn="just" rtl="0">
              <a:spcBef>
                <a:spcPts val="600"/>
              </a:spcBef>
              <a:spcAft>
                <a:spcPts val="0"/>
              </a:spcAft>
              <a:buClr>
                <a:schemeClr val="dk1"/>
              </a:buClr>
              <a:buSzPts val="2400"/>
              <a:buNone/>
            </a:pPr>
            <a:r>
              <a:rPr lang="en-US" sz="2400" b="1" dirty="0">
                <a:latin typeface="Arial Black" panose="020B0A04020102020204" pitchFamily="34" charset="0"/>
                <a:cs typeface="Calibri" panose="020F0502020204030204" pitchFamily="34" charset="0"/>
                <a:sym typeface="Arial Black"/>
              </a:rPr>
              <a:t>Q </a:t>
            </a:r>
            <a:r>
              <a:rPr lang="en-US" sz="2400" b="1" dirty="0">
                <a:latin typeface="Arial Black" panose="020B0A04020102020204" pitchFamily="34" charset="0"/>
                <a:cs typeface="Calibri" panose="020F0502020204030204" pitchFamily="34" charset="0"/>
              </a:rPr>
              <a:t>2. </a:t>
            </a:r>
            <a:r>
              <a:rPr lang="en-US" sz="2400" b="1" dirty="0">
                <a:latin typeface="Calibri" panose="020F0502020204030204" pitchFamily="34" charset="0"/>
                <a:cs typeface="Calibri" panose="020F0502020204030204" pitchFamily="34" charset="0"/>
              </a:rPr>
              <a:t>Starting from a point P, Sachin walked 20m towards South. He </a:t>
            </a:r>
            <a:r>
              <a:rPr lang="en-US" sz="2400" b="1">
                <a:latin typeface="Calibri" panose="020F0502020204030204" pitchFamily="34" charset="0"/>
                <a:cs typeface="Calibri" panose="020F0502020204030204" pitchFamily="34" charset="0"/>
              </a:rPr>
              <a:t>turned left </a:t>
            </a:r>
            <a:r>
              <a:rPr lang="en-US" sz="2400" b="1" dirty="0">
                <a:latin typeface="Calibri" panose="020F0502020204030204" pitchFamily="34" charset="0"/>
                <a:cs typeface="Calibri" panose="020F0502020204030204" pitchFamily="34" charset="0"/>
              </a:rPr>
              <a:t>and walked 30m. He then </a:t>
            </a:r>
            <a:r>
              <a:rPr lang="en-US" sz="2400" b="1">
                <a:latin typeface="Calibri" panose="020F0502020204030204" pitchFamily="34" charset="0"/>
                <a:cs typeface="Calibri" panose="020F0502020204030204" pitchFamily="34" charset="0"/>
              </a:rPr>
              <a:t>turned left </a:t>
            </a:r>
            <a:r>
              <a:rPr lang="en-US" sz="2400" b="1" dirty="0">
                <a:latin typeface="Calibri" panose="020F0502020204030204" pitchFamily="34" charset="0"/>
                <a:cs typeface="Calibri" panose="020F0502020204030204" pitchFamily="34" charset="0"/>
              </a:rPr>
              <a:t>and walked 20m. He again </a:t>
            </a:r>
            <a:r>
              <a:rPr lang="en-US" sz="2400" b="1">
                <a:latin typeface="Calibri" panose="020F0502020204030204" pitchFamily="34" charset="0"/>
                <a:cs typeface="Calibri" panose="020F0502020204030204" pitchFamily="34" charset="0"/>
              </a:rPr>
              <a:t>turned left </a:t>
            </a:r>
            <a:r>
              <a:rPr lang="en-US" sz="2400" b="1" dirty="0">
                <a:latin typeface="Calibri" panose="020F0502020204030204" pitchFamily="34" charset="0"/>
                <a:cs typeface="Calibri" panose="020F0502020204030204" pitchFamily="34" charset="0"/>
              </a:rPr>
              <a:t>and walked 40 m and reached a point Q. How far and in which direction is the point P from the point Q.? </a:t>
            </a:r>
            <a:endParaRPr sz="2400" dirty="0">
              <a:latin typeface="Calibri" panose="020F0502020204030204" pitchFamily="34" charset="0"/>
              <a:cs typeface="Calibri" panose="020F0502020204030204" pitchFamily="34" charset="0"/>
            </a:endParaRPr>
          </a:p>
          <a:p>
            <a:pPr marL="457200" lvl="0" indent="-457200" algn="just" rtl="0">
              <a:spcBef>
                <a:spcPts val="600"/>
              </a:spcBef>
              <a:spcAft>
                <a:spcPts val="0"/>
              </a:spcAft>
              <a:buClr>
                <a:schemeClr val="dk1"/>
              </a:buClr>
              <a:buSzPts val="2400"/>
              <a:buAutoNum type="alphaLcParenBoth"/>
            </a:pPr>
            <a:r>
              <a:rPr lang="en-US" sz="2400" b="1" dirty="0">
                <a:latin typeface="Calibri" panose="020F0502020204030204" pitchFamily="34" charset="0"/>
                <a:cs typeface="Calibri" panose="020F0502020204030204" pitchFamily="34" charset="0"/>
              </a:rPr>
              <a:t>20 m West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(b) 10 m West 	</a:t>
            </a:r>
          </a:p>
          <a:p>
            <a:pPr marL="0" lvl="0" indent="0" algn="just" rtl="0">
              <a:spcBef>
                <a:spcPts val="600"/>
              </a:spcBef>
              <a:spcAft>
                <a:spcPts val="0"/>
              </a:spcAft>
              <a:buClr>
                <a:schemeClr val="dk1"/>
              </a:buClr>
              <a:buSzPts val="2400"/>
              <a:buNone/>
            </a:pPr>
            <a:r>
              <a:rPr lang="en-US" sz="2400" b="1" dirty="0">
                <a:solidFill>
                  <a:srgbClr val="FF0000"/>
                </a:solidFill>
                <a:latin typeface="Calibri" panose="020F0502020204030204" pitchFamily="34" charset="0"/>
                <a:cs typeface="Calibri" panose="020F0502020204030204" pitchFamily="34" charset="0"/>
              </a:rPr>
              <a:t>(c) 10 m East</a:t>
            </a:r>
            <a:r>
              <a:rPr lang="en-US" sz="2400" b="1" dirty="0">
                <a:latin typeface="Calibri" panose="020F0502020204030204" pitchFamily="34" charset="0"/>
                <a:cs typeface="Calibri" panose="020F0502020204030204" pitchFamily="34" charset="0"/>
              </a:rPr>
              <a:t> 	</a:t>
            </a:r>
          </a:p>
          <a:p>
            <a:pPr marL="0" lvl="0" indent="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(d) 10 m North </a:t>
            </a:r>
            <a:endParaRPr sz="2400" dirty="0">
              <a:latin typeface="Calibri" panose="020F0502020204030204" pitchFamily="34" charset="0"/>
              <a:cs typeface="Calibri" panose="020F0502020204030204" pitchFamily="34" charset="0"/>
            </a:endParaRPr>
          </a:p>
          <a:p>
            <a:pPr marL="457200" lvl="0" indent="-457200" algn="just" rtl="0">
              <a:spcBef>
                <a:spcPts val="600"/>
              </a:spcBef>
              <a:spcAft>
                <a:spcPts val="0"/>
              </a:spcAft>
              <a:buClr>
                <a:schemeClr val="dk1"/>
              </a:buClr>
              <a:buSzPts val="2400"/>
              <a:buNone/>
            </a:pPr>
            <a:r>
              <a:rPr lang="en-US" sz="2400" b="1" dirty="0">
                <a:latin typeface="Calibri" panose="020F0502020204030204" pitchFamily="34" charset="0"/>
                <a:cs typeface="Calibri" panose="020F0502020204030204" pitchFamily="34" charset="0"/>
              </a:rPr>
              <a:t>(e) None of these</a:t>
            </a:r>
            <a:endParaRPr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9632507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541</TotalTime>
  <Words>4350</Words>
  <Application>Microsoft Office PowerPoint</Application>
  <PresentationFormat>Widescreen</PresentationFormat>
  <Paragraphs>424</Paragraphs>
  <Slides>56</Slides>
  <Notes>56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56</vt:i4>
      </vt:variant>
    </vt:vector>
  </HeadingPairs>
  <TitlesOfParts>
    <vt:vector size="60" baseType="lpstr">
      <vt:lpstr>Arial Black</vt:lpstr>
      <vt:lpstr>Arial</vt:lpstr>
      <vt:lpstr>Calibri</vt:lpstr>
      <vt:lpstr>Office Theme</vt:lpstr>
      <vt:lpstr>PowerPoint Presentation</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anuj gupta</dc:creator>
  <cp:lastModifiedBy>Vivek Kumar</cp:lastModifiedBy>
  <cp:revision>27</cp:revision>
  <dcterms:created xsi:type="dcterms:W3CDTF">2020-02-23T06:37:57Z</dcterms:created>
  <dcterms:modified xsi:type="dcterms:W3CDTF">2025-06-04T05:55:24Z</dcterms:modified>
</cp:coreProperties>
</file>