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8"/>
  </p:notesMasterIdLst>
  <p:sldIdLst>
    <p:sldId id="359" r:id="rId2"/>
    <p:sldId id="306" r:id="rId3"/>
    <p:sldId id="360" r:id="rId4"/>
    <p:sldId id="361" r:id="rId5"/>
    <p:sldId id="362" r:id="rId6"/>
    <p:sldId id="256" r:id="rId7"/>
    <p:sldId id="363" r:id="rId8"/>
    <p:sldId id="257" r:id="rId9"/>
    <p:sldId id="309" r:id="rId10"/>
    <p:sldId id="310" r:id="rId11"/>
    <p:sldId id="364" r:id="rId12"/>
    <p:sldId id="259" r:id="rId13"/>
    <p:sldId id="311" r:id="rId14"/>
    <p:sldId id="260" r:id="rId15"/>
    <p:sldId id="312" r:id="rId16"/>
    <p:sldId id="261" r:id="rId17"/>
    <p:sldId id="313" r:id="rId18"/>
    <p:sldId id="262" r:id="rId19"/>
    <p:sldId id="314" r:id="rId20"/>
    <p:sldId id="263" r:id="rId21"/>
    <p:sldId id="315" r:id="rId22"/>
    <p:sldId id="264" r:id="rId23"/>
    <p:sldId id="316" r:id="rId24"/>
    <p:sldId id="265" r:id="rId25"/>
    <p:sldId id="317" r:id="rId26"/>
    <p:sldId id="266" r:id="rId27"/>
    <p:sldId id="318" r:id="rId28"/>
    <p:sldId id="267" r:id="rId29"/>
    <p:sldId id="319" r:id="rId30"/>
    <p:sldId id="268" r:id="rId31"/>
    <p:sldId id="320" r:id="rId32"/>
    <p:sldId id="269" r:id="rId33"/>
    <p:sldId id="321" r:id="rId34"/>
    <p:sldId id="270" r:id="rId35"/>
    <p:sldId id="322" r:id="rId36"/>
    <p:sldId id="271" r:id="rId37"/>
    <p:sldId id="323" r:id="rId38"/>
    <p:sldId id="272" r:id="rId39"/>
    <p:sldId id="324" r:id="rId40"/>
    <p:sldId id="273" r:id="rId41"/>
    <p:sldId id="325" r:id="rId42"/>
    <p:sldId id="274" r:id="rId43"/>
    <p:sldId id="326" r:id="rId44"/>
    <p:sldId id="275" r:id="rId45"/>
    <p:sldId id="327" r:id="rId46"/>
    <p:sldId id="276" r:id="rId47"/>
    <p:sldId id="328" r:id="rId48"/>
    <p:sldId id="277" r:id="rId49"/>
    <p:sldId id="329" r:id="rId50"/>
    <p:sldId id="278" r:id="rId51"/>
    <p:sldId id="330" r:id="rId52"/>
    <p:sldId id="279" r:id="rId53"/>
    <p:sldId id="331" r:id="rId54"/>
    <p:sldId id="280" r:id="rId55"/>
    <p:sldId id="332" r:id="rId56"/>
    <p:sldId id="281" r:id="rId57"/>
    <p:sldId id="333" r:id="rId58"/>
    <p:sldId id="282" r:id="rId59"/>
    <p:sldId id="334" r:id="rId60"/>
    <p:sldId id="283" r:id="rId61"/>
    <p:sldId id="335" r:id="rId62"/>
    <p:sldId id="284" r:id="rId63"/>
    <p:sldId id="336" r:id="rId64"/>
    <p:sldId id="285" r:id="rId65"/>
    <p:sldId id="337" r:id="rId66"/>
    <p:sldId id="286" r:id="rId67"/>
    <p:sldId id="338" r:id="rId68"/>
    <p:sldId id="287" r:id="rId69"/>
    <p:sldId id="340" r:id="rId70"/>
    <p:sldId id="288" r:id="rId71"/>
    <p:sldId id="341" r:id="rId72"/>
    <p:sldId id="289" r:id="rId73"/>
    <p:sldId id="342" r:id="rId74"/>
    <p:sldId id="290" r:id="rId75"/>
    <p:sldId id="343" r:id="rId76"/>
    <p:sldId id="291" r:id="rId77"/>
    <p:sldId id="344" r:id="rId78"/>
    <p:sldId id="292" r:id="rId79"/>
    <p:sldId id="345" r:id="rId80"/>
    <p:sldId id="293" r:id="rId81"/>
    <p:sldId id="346" r:id="rId82"/>
    <p:sldId id="294" r:id="rId83"/>
    <p:sldId id="347" r:id="rId84"/>
    <p:sldId id="295" r:id="rId85"/>
    <p:sldId id="348" r:id="rId86"/>
    <p:sldId id="296" r:id="rId87"/>
    <p:sldId id="349" r:id="rId88"/>
    <p:sldId id="297" r:id="rId89"/>
    <p:sldId id="350" r:id="rId90"/>
    <p:sldId id="298" r:id="rId91"/>
    <p:sldId id="351" r:id="rId92"/>
    <p:sldId id="299" r:id="rId93"/>
    <p:sldId id="352" r:id="rId94"/>
    <p:sldId id="300" r:id="rId95"/>
    <p:sldId id="353" r:id="rId96"/>
    <p:sldId id="301" r:id="rId97"/>
    <p:sldId id="354" r:id="rId98"/>
    <p:sldId id="302" r:id="rId99"/>
    <p:sldId id="355" r:id="rId100"/>
    <p:sldId id="303" r:id="rId101"/>
    <p:sldId id="356" r:id="rId102"/>
    <p:sldId id="304" r:id="rId103"/>
    <p:sldId id="357" r:id="rId104"/>
    <p:sldId id="305" r:id="rId105"/>
    <p:sldId id="365" r:id="rId106"/>
    <p:sldId id="307" r:id="rId107"/>
  </p:sldIdLst>
  <p:sldSz cx="12192000" cy="6858000"/>
  <p:notesSz cx="6858000" cy="9144000"/>
  <p:embeddedFontLst>
    <p:embeddedFont>
      <p:font typeface="Arial Black" panose="020B0A04020102020204" pitchFamily="34" charset="0"/>
      <p:bold r:id="rId10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5" roundtripDataSignature="AMtx7miYm+km/8HH9J3RP02kT+GqdH7j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75" d="100"/>
          <a:sy n="75" d="100"/>
        </p:scale>
        <p:origin x="874" y="67"/>
      </p:cViewPr>
      <p:guideLst>
        <p:guide orient="horz" pos="2160"/>
        <p:guide pos="3840"/>
      </p:guideLst>
    </p:cSldViewPr>
  </p:slideViewPr>
  <p:outlineViewPr>
    <p:cViewPr>
      <p:scale>
        <a:sx n="33" d="100"/>
        <a:sy n="33" d="100"/>
      </p:scale>
      <p:origin x="36" y="202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5"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a:extLst>
            <a:ext uri="{FF2B5EF4-FFF2-40B4-BE49-F238E27FC236}">
              <a16:creationId xmlns:a16="http://schemas.microsoft.com/office/drawing/2014/main" id="{CB42352A-21D4-E73C-4D14-C05F5F95BCDE}"/>
            </a:ext>
          </a:extLst>
        </p:cNvPr>
        <p:cNvGrpSpPr/>
        <p:nvPr/>
      </p:nvGrpSpPr>
      <p:grpSpPr>
        <a:xfrm>
          <a:off x="0" y="0"/>
          <a:ext cx="0" cy="0"/>
          <a:chOff x="0" y="0"/>
          <a:chExt cx="0" cy="0"/>
        </a:xfrm>
      </p:grpSpPr>
      <p:sp>
        <p:nvSpPr>
          <p:cNvPr id="392" name="Google Shape;392;p50:notes">
            <a:extLst>
              <a:ext uri="{FF2B5EF4-FFF2-40B4-BE49-F238E27FC236}">
                <a16:creationId xmlns:a16="http://schemas.microsoft.com/office/drawing/2014/main" id="{9777FBAF-963C-AB68-51BE-54BA66C7218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a:extLst>
              <a:ext uri="{FF2B5EF4-FFF2-40B4-BE49-F238E27FC236}">
                <a16:creationId xmlns:a16="http://schemas.microsoft.com/office/drawing/2014/main" id="{CA90ACFD-88BA-EC3E-85AC-6CFFF86D9A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05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7654A151-873F-9637-0D1F-A46A28D481EC}"/>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E8337D38-D8FB-A004-02A5-8377B8243A69}"/>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a:extLst>
              <a:ext uri="{FF2B5EF4-FFF2-40B4-BE49-F238E27FC236}">
                <a16:creationId xmlns:a16="http://schemas.microsoft.com/office/drawing/2014/main" id="{BA08431C-041E-FDDF-3698-9E81F53F6C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31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F03F0EC7-EB25-863B-6578-98A25E17CA7F}"/>
            </a:ext>
          </a:extLst>
        </p:cNvPr>
        <p:cNvGrpSpPr/>
        <p:nvPr/>
      </p:nvGrpSpPr>
      <p:grpSpPr>
        <a:xfrm>
          <a:off x="0" y="0"/>
          <a:ext cx="0" cy="0"/>
          <a:chOff x="0" y="0"/>
          <a:chExt cx="0" cy="0"/>
        </a:xfrm>
      </p:grpSpPr>
      <p:sp>
        <p:nvSpPr>
          <p:cNvPr id="110" name="Google Shape;110;p3:notes">
            <a:extLst>
              <a:ext uri="{FF2B5EF4-FFF2-40B4-BE49-F238E27FC236}">
                <a16:creationId xmlns:a16="http://schemas.microsoft.com/office/drawing/2014/main" id="{A7267C7D-64DA-5D62-41AB-D735FDEBD797}"/>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a:extLst>
              <a:ext uri="{FF2B5EF4-FFF2-40B4-BE49-F238E27FC236}">
                <a16:creationId xmlns:a16="http://schemas.microsoft.com/office/drawing/2014/main" id="{A5576A49-C78A-BAEB-F860-C671E0D05E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2790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0" name="Google Shape;80;p61"/>
          <p:cNvSpPr>
            <a:spLocks noGrp="1"/>
          </p:cNvSpPr>
          <p:nvPr>
            <p:ph type="pic" idx="2"/>
          </p:nvPr>
        </p:nvSpPr>
        <p:spPr>
          <a:xfrm>
            <a:off x="5183188" y="987425"/>
            <a:ext cx="6172200" cy="4873625"/>
          </a:xfrm>
          <a:prstGeom prst="rect">
            <a:avLst/>
          </a:prstGeom>
          <a:noFill/>
          <a:ln>
            <a:noFill/>
          </a:ln>
        </p:spPr>
      </p:sp>
      <p:sp>
        <p:nvSpPr>
          <p:cNvPr id="81" name="Google Shape;81;p6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Calibri" panose="020F0502020204030204" pitchFamily="34" charset="0"/>
                <a:cs typeface="Calibri" panose="020F050202020403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82" name="Google Shape;8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3" name="Google Shape;8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4" name="Google Shape;8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7" name="Google Shape;87;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Calibri" panose="020F0502020204030204" pitchFamily="34" charset="0"/>
                <a:cs typeface="Calibri" panose="020F050202020403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8" name="Google Shape;8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89" name="Google Shape;8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90" name="Google Shape;9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6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3" name="Google Shape;93;p6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Calibri" panose="020F0502020204030204" pitchFamily="34" charset="0"/>
                <a:cs typeface="Calibri" panose="020F050202020403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94" name="Google Shape;9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95" name="Google Shape;9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96" name="Google Shape;96;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Calibri" panose="020F0502020204030204" pitchFamily="34" charset="0"/>
                <a:cs typeface="Calibri" panose="020F050202020403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30" name="Google Shape;3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1" name="Google Shape;3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2" name="Google Shape;3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5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Calibri" panose="020F0502020204030204" pitchFamily="34" charset="0"/>
                <a:ea typeface="Calibri" panose="020F0502020204030204" pitchFamily="34" charset="0"/>
                <a:cs typeface="Calibri" panose="020F0502020204030204" pitchFamily="34" charset="0"/>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5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alibri" panose="020F0502020204030204" pitchFamily="34" charset="0"/>
                <a:ea typeface="Calibri" panose="020F0502020204030204" pitchFamily="34" charset="0"/>
                <a:cs typeface="Calibri" panose="020F0502020204030204" pitchFamily="34" charset="0"/>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5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7" name="Google Shape;37;p5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38" name="Google Shape;38;p5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
        <p:nvSpPr>
          <p:cNvPr id="39" name="Google Shape;39;p5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5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latin typeface="Calibri" panose="020F0502020204030204" pitchFamily="34" charset="0"/>
                <a:cs typeface="Calibri" panose="020F0502020204030204" pitchFamily="34"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3" name="Google Shape;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44" name="Google Shape;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45" name="Google Shape;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8" name="Google Shape;48;p5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Calibri" panose="020F0502020204030204" pitchFamily="34" charset="0"/>
                <a:cs typeface="Calibri" panose="020F050202020403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5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Calibri" panose="020F0502020204030204" pitchFamily="34" charset="0"/>
                <a:cs typeface="Calibri" panose="020F050202020403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1" name="Google Shape;5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52" name="Google Shape;5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5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5" name="Google Shape;55;p5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Calibri" panose="020F0502020204030204" pitchFamily="34" charset="0"/>
                <a:cs typeface="Calibri" panose="020F050202020403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56" name="Google Shape;56;p5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Calibri" panose="020F0502020204030204" pitchFamily="34" charset="0"/>
                <a:cs typeface="Calibri" panose="020F050202020403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7" name="Google Shape;57;p5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atin typeface="Calibri" panose="020F0502020204030204" pitchFamily="34" charset="0"/>
                <a:cs typeface="Calibri" panose="020F0502020204030204" pitchFamily="34" charset="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58" name="Google Shape;58;p5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Calibri" panose="020F0502020204030204" pitchFamily="34" charset="0"/>
                <a:cs typeface="Calibri" panose="020F0502020204030204" pitchFamily="34"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9" name="Google Shape;5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0" name="Google Shape;6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1" name="Google Shape;6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4" name="Google Shape;6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5" name="Google Shape;6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6" name="Google Shape;6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69" name="Google Shape;6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0" name="Google Shape;7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endParaRPr lang="en-IN" dirty="0"/>
          </a:p>
        </p:txBody>
      </p:sp>
      <p:pic>
        <p:nvPicPr>
          <p:cNvPr id="3" name="Picture 2">
            <a:extLst>
              <a:ext uri="{FF2B5EF4-FFF2-40B4-BE49-F238E27FC236}">
                <a16:creationId xmlns:a16="http://schemas.microsoft.com/office/drawing/2014/main" id="{D8222FDC-FE02-42C9-83DE-23F2F7D266FC}"/>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6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Calibri" panose="020F0502020204030204" pitchFamily="34" charset="0"/>
                <a:cs typeface="Calibri" panose="020F0502020204030204" pitchFamily="34" charset="0"/>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74" name="Google Shape;74;p6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Calibri" panose="020F0502020204030204" pitchFamily="34" charset="0"/>
                <a:cs typeface="Calibri" panose="020F0502020204030204" pitchFamily="34"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75" name="Google Shape;7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6" name="Google Shape;7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dirty="0"/>
          </a:p>
        </p:txBody>
      </p:sp>
      <p:sp>
        <p:nvSpPr>
          <p:cNvPr id="77" name="Google Shape;7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atin typeface="Calibri" panose="020F0502020204030204" pitchFamily="34" charset="0"/>
                <a:cs typeface="Calibri" panose="020F0502020204030204" pitchFamily="34" charset="0"/>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pic>
        <p:nvPicPr>
          <p:cNvPr id="3" name="Picture 2">
            <a:extLst>
              <a:ext uri="{FF2B5EF4-FFF2-40B4-BE49-F238E27FC236}">
                <a16:creationId xmlns:a16="http://schemas.microsoft.com/office/drawing/2014/main" id="{5761426B-862E-4B9B-B4BE-6D00601BF2E5}"/>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3520" y="589280"/>
            <a:ext cx="9204960" cy="1569660"/>
          </a:xfrm>
          <a:prstGeom prst="rect">
            <a:avLst/>
          </a:prstGeom>
          <a:noFill/>
        </p:spPr>
        <p:txBody>
          <a:bodyPr wrap="square" rtlCol="0">
            <a:spAutoFit/>
          </a:bodyPr>
          <a:lstStyle/>
          <a:p>
            <a:pPr algn="ctr"/>
            <a:r>
              <a:rPr lang="en-US" sz="9600" dirty="0">
                <a:solidFill>
                  <a:srgbClr val="FF0000"/>
                </a:solidFill>
                <a:latin typeface="Calibri" panose="020F0502020204030204" pitchFamily="34" charset="0"/>
                <a:cs typeface="Calibri" panose="020F0502020204030204" pitchFamily="34" charset="0"/>
              </a:rPr>
              <a:t>ANALOGY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14" name="Google Shape;114;p3"/>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 </a:t>
            </a:r>
            <a:r>
              <a:rPr lang="en-US" sz="2800" b="1" dirty="0">
                <a:latin typeface="Calibri" panose="020F0502020204030204" pitchFamily="34" charset="0"/>
                <a:cs typeface="Calibri" panose="020F0502020204030204" pitchFamily="34" charset="0"/>
              </a:rPr>
              <a:t>Bird : Aeroplan : : Fish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Swim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Water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Food 	</a:t>
            </a:r>
          </a:p>
          <a:p>
            <a:pPr marL="0" lvl="0" indent="0" algn="l" rtl="0">
              <a:lnSpc>
                <a:spcPct val="110000"/>
              </a:lnSpc>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4) Ship </a:t>
            </a:r>
            <a:r>
              <a:rPr lang="en-US" sz="2800" b="1" dirty="0">
                <a:latin typeface="Calibri" panose="020F0502020204030204" pitchFamily="34" charset="0"/>
                <a:cs typeface="Calibri" panose="020F0502020204030204" pitchFamily="34" charset="0"/>
              </a:rPr>
              <a:t>	</a:t>
            </a:r>
          </a:p>
          <a:p>
            <a:pPr marL="0" lvl="0" indent="0" algn="l" rtl="0">
              <a:lnSpc>
                <a:spcPct val="110000"/>
              </a:lnSpc>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5) Sailor</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84" name="Google Shape;384;p48"/>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48. </a:t>
            </a:r>
            <a:r>
              <a:rPr lang="en-US" sz="2800" b="1" dirty="0">
                <a:solidFill>
                  <a:srgbClr val="0C0C0C"/>
                </a:solidFill>
                <a:latin typeface="Calibri" panose="020F0502020204030204" pitchFamily="34" charset="0"/>
                <a:cs typeface="Calibri" panose="020F0502020204030204" pitchFamily="34" charset="0"/>
              </a:rPr>
              <a:t>THEREFORE is to TEEOERFRH as HELICOPTER is to ..................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HELICORETP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HLCPERTOIE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RETPOCILEH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RETPOCILHE </a:t>
            </a: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84" name="Google Shape;384;p48"/>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48. </a:t>
            </a:r>
            <a:r>
              <a:rPr lang="en-US" sz="2800" b="1" dirty="0">
                <a:latin typeface="Calibri" panose="020F0502020204030204" pitchFamily="34" charset="0"/>
                <a:cs typeface="Calibri" panose="020F0502020204030204" pitchFamily="34" charset="0"/>
              </a:rPr>
              <a:t>THEREFORE is to TEEOERFRH as HELICOPTER is to ..................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HELICORETP 	</a:t>
            </a:r>
          </a:p>
          <a:p>
            <a:pPr marL="457200"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HLCPERTOIE </a:t>
            </a:r>
            <a:r>
              <a:rPr lang="en-US" sz="2800" b="1" dirty="0">
                <a:latin typeface="Calibri" panose="020F0502020204030204" pitchFamily="34" charset="0"/>
                <a:cs typeface="Calibri" panose="020F0502020204030204" pitchFamily="34" charset="0"/>
              </a:rPr>
              <a:t>	</a:t>
            </a: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RETPOCILEH 	</a:t>
            </a: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4) RETPOCILHE </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90" name="Google Shape;390;p49"/>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49. </a:t>
            </a:r>
            <a:r>
              <a:rPr lang="en-US" sz="2800" b="1" dirty="0">
                <a:solidFill>
                  <a:srgbClr val="0C0C0C"/>
                </a:solidFill>
                <a:latin typeface="Calibri" panose="020F0502020204030204" pitchFamily="34" charset="0"/>
                <a:cs typeface="Calibri" panose="020F0502020204030204" pitchFamily="34" charset="0"/>
              </a:rPr>
              <a:t>DRIVEN is related to EIDRVN in the same way as BEGUM is related to ...............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BGMEU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BGMUE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EUBGM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UBEGM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90" name="Google Shape;390;p49"/>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49. </a:t>
            </a:r>
            <a:r>
              <a:rPr lang="en-US" sz="2800" b="1" dirty="0">
                <a:latin typeface="Calibri" panose="020F0502020204030204" pitchFamily="34" charset="0"/>
                <a:cs typeface="Calibri" panose="020F0502020204030204" pitchFamily="34" charset="0"/>
              </a:rPr>
              <a:t>DRIVEN is related to EIDRVN in the same way as BEGUM is related to ............... </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pPr>
            <a:r>
              <a:rPr lang="en-US" sz="2800" b="1" dirty="0">
                <a:solidFill>
                  <a:schemeClr val="tx1"/>
                </a:solidFill>
                <a:latin typeface="Calibri" panose="020F0502020204030204" pitchFamily="34" charset="0"/>
                <a:cs typeface="Calibri" panose="020F0502020204030204" pitchFamily="34" charset="0"/>
              </a:rPr>
              <a:t>1) BGMEU </a:t>
            </a:r>
            <a:r>
              <a:rPr lang="en-US" sz="2800" b="1" dirty="0">
                <a:latin typeface="Calibri" panose="020F0502020204030204" pitchFamily="34" charset="0"/>
                <a:cs typeface="Calibri" panose="020F0502020204030204" pitchFamily="34" charset="0"/>
              </a:rPr>
              <a:t>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BGMUE 	</a:t>
            </a:r>
          </a:p>
          <a:p>
            <a:pPr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EUBGM </a:t>
            </a:r>
            <a:r>
              <a:rPr lang="en-US" sz="2800" b="1" dirty="0">
                <a:latin typeface="Calibri" panose="020F0502020204030204" pitchFamily="34" charset="0"/>
                <a:cs typeface="Calibri" panose="020F0502020204030204" pitchFamily="34" charset="0"/>
              </a:rPr>
              <a:t>	</a:t>
            </a:r>
          </a:p>
          <a:p>
            <a:pPr lvl="0" indent="-457200" algn="l" rtl="0">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4) UBEGM </a:t>
            </a:r>
            <a:r>
              <a:rPr lang="en-US" sz="2800" b="1" dirty="0">
                <a:latin typeface="Calibri" panose="020F0502020204030204" pitchFamily="34" charset="0"/>
                <a:cs typeface="Calibri" panose="020F0502020204030204" pitchFamily="34" charset="0"/>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96" name="Google Shape;396;p50"/>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50. </a:t>
            </a:r>
            <a:r>
              <a:rPr lang="en-GB" sz="2800" b="1" dirty="0">
                <a:solidFill>
                  <a:srgbClr val="0C0C0C"/>
                </a:solidFill>
                <a:latin typeface="Calibri" panose="020F0502020204030204" pitchFamily="34" charset="0"/>
                <a:cs typeface="Calibri" panose="020F0502020204030204" pitchFamily="34" charset="0"/>
              </a:rPr>
              <a:t>In a certain code, 'RATIONAL' is written as 'RTANIOLA'. How would TRIBAL' be written in the same code.?</a:t>
            </a:r>
            <a:r>
              <a:rPr lang="en-US" sz="2800" b="1" dirty="0">
                <a:solidFill>
                  <a:srgbClr val="0C0C0C"/>
                </a:solidFill>
                <a:latin typeface="Calibri" panose="020F0502020204030204" pitchFamily="34" charset="0"/>
                <a:cs typeface="Calibri" panose="020F0502020204030204" pitchFamily="34" charset="0"/>
              </a:rPr>
              <a:t>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TIRLAB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TRIALB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TIRLBA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TRILBA 	</a:t>
            </a: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94">
          <a:extLst>
            <a:ext uri="{FF2B5EF4-FFF2-40B4-BE49-F238E27FC236}">
              <a16:creationId xmlns:a16="http://schemas.microsoft.com/office/drawing/2014/main" id="{13634BCC-FA37-1217-013D-DFBB945786FA}"/>
            </a:ext>
          </a:extLst>
        </p:cNvPr>
        <p:cNvGrpSpPr/>
        <p:nvPr/>
      </p:nvGrpSpPr>
      <p:grpSpPr>
        <a:xfrm>
          <a:off x="0" y="0"/>
          <a:ext cx="0" cy="0"/>
          <a:chOff x="0" y="0"/>
          <a:chExt cx="0" cy="0"/>
        </a:xfrm>
      </p:grpSpPr>
      <p:sp>
        <p:nvSpPr>
          <p:cNvPr id="395" name="Google Shape;395;p50">
            <a:extLst>
              <a:ext uri="{FF2B5EF4-FFF2-40B4-BE49-F238E27FC236}">
                <a16:creationId xmlns:a16="http://schemas.microsoft.com/office/drawing/2014/main" id="{E11D0E7E-A4D5-38DD-889B-93A01BE438B4}"/>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96" name="Google Shape;396;p50">
            <a:extLst>
              <a:ext uri="{FF2B5EF4-FFF2-40B4-BE49-F238E27FC236}">
                <a16:creationId xmlns:a16="http://schemas.microsoft.com/office/drawing/2014/main" id="{CFEB782A-142C-8BBC-79FD-74B956C158E4}"/>
              </a:ext>
            </a:extLst>
          </p:cNvPr>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50. </a:t>
            </a:r>
            <a:r>
              <a:rPr lang="en-GB" sz="2800" b="1" dirty="0">
                <a:solidFill>
                  <a:srgbClr val="0C0C0C"/>
                </a:solidFill>
                <a:latin typeface="Calibri" panose="020F0502020204030204" pitchFamily="34" charset="0"/>
                <a:cs typeface="Calibri" panose="020F0502020204030204" pitchFamily="34" charset="0"/>
              </a:rPr>
              <a:t>In a certain code, 'RATIONAL' is written as 'RTANIOLA'. How would TRIBAL' be written in the same code.?</a:t>
            </a:r>
            <a:r>
              <a:rPr lang="en-US" sz="2800" b="1" dirty="0">
                <a:solidFill>
                  <a:srgbClr val="0C0C0C"/>
                </a:solidFill>
                <a:latin typeface="Calibri" panose="020F0502020204030204" pitchFamily="34" charset="0"/>
                <a:cs typeface="Calibri" panose="020F0502020204030204" pitchFamily="34" charset="0"/>
              </a:rPr>
              <a:t>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TIRLAB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TRIALB 	</a:t>
            </a:r>
          </a:p>
          <a:p>
            <a:pPr marL="228600" indent="-228600">
              <a:buClr>
                <a:srgbClr val="0C0C0C"/>
              </a:buClr>
              <a:buSzPts val="2400"/>
            </a:pPr>
            <a:r>
              <a:rPr lang="en-US" sz="2800" b="1" dirty="0">
                <a:solidFill>
                  <a:srgbClr val="FF0000"/>
                </a:solidFill>
                <a:latin typeface="Calibri" panose="020F0502020204030204" pitchFamily="34" charset="0"/>
                <a:cs typeface="Calibri" panose="020F0502020204030204" pitchFamily="34" charset="0"/>
              </a:rPr>
              <a:t>3) TIRLBA </a:t>
            </a:r>
            <a:r>
              <a:rPr lang="en-US" sz="2800" b="1" dirty="0">
                <a:solidFill>
                  <a:srgbClr val="0C0C0C"/>
                </a:solidFill>
                <a:latin typeface="Calibri" panose="020F0502020204030204" pitchFamily="34" charset="0"/>
                <a:cs typeface="Calibri" panose="020F0502020204030204" pitchFamily="34" charset="0"/>
              </a:rPr>
              <a:t>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TRILBA 	</a:t>
            </a: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9819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760" y="1427089"/>
            <a:ext cx="11206480" cy="1862048"/>
          </a:xfrm>
          <a:prstGeom prst="rect">
            <a:avLst/>
          </a:prstGeom>
          <a:noFill/>
        </p:spPr>
        <p:txBody>
          <a:bodyPr wrap="square" rtlCol="0">
            <a:spAutoFit/>
          </a:bodyPr>
          <a:lstStyle/>
          <a:p>
            <a:pPr algn="ctr"/>
            <a:r>
              <a:rPr lang="en-US" sz="11500" b="1" dirty="0">
                <a:solidFill>
                  <a:srgbClr val="FF0000"/>
                </a:solidFill>
                <a:latin typeface="Calibri" panose="020F0502020204030204" pitchFamily="34" charset="0"/>
                <a:cs typeface="Calibri" panose="020F0502020204030204" pitchFamily="34" charset="0"/>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9E0135B1-27AE-2D7B-D185-88AB4B69FEC2}"/>
            </a:ext>
          </a:extLst>
        </p:cNvPr>
        <p:cNvGrpSpPr/>
        <p:nvPr/>
      </p:nvGrpSpPr>
      <p:grpSpPr>
        <a:xfrm>
          <a:off x="0" y="0"/>
          <a:ext cx="0" cy="0"/>
          <a:chOff x="0" y="0"/>
          <a:chExt cx="0" cy="0"/>
        </a:xfrm>
      </p:grpSpPr>
      <p:sp>
        <p:nvSpPr>
          <p:cNvPr id="113" name="Google Shape;113;p3">
            <a:extLst>
              <a:ext uri="{FF2B5EF4-FFF2-40B4-BE49-F238E27FC236}">
                <a16:creationId xmlns:a16="http://schemas.microsoft.com/office/drawing/2014/main" id="{65C3AC1C-0A6E-E659-D560-09DF60A4CA9E}"/>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14" name="Google Shape;114;p3">
            <a:extLst>
              <a:ext uri="{FF2B5EF4-FFF2-40B4-BE49-F238E27FC236}">
                <a16:creationId xmlns:a16="http://schemas.microsoft.com/office/drawing/2014/main" id="{2FE9A393-EAAE-C5A3-308A-BF300126A987}"/>
              </a:ext>
            </a:extLst>
          </p:cNvPr>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 </a:t>
            </a:r>
            <a:r>
              <a:rPr lang="en-US" sz="2800" b="1" dirty="0">
                <a:latin typeface="Calibri" panose="020F0502020204030204" pitchFamily="34" charset="0"/>
                <a:cs typeface="Calibri" panose="020F0502020204030204" pitchFamily="34" charset="0"/>
              </a:rPr>
              <a:t>Bird : Aeroplan : : Fish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Swim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Water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Food 	</a:t>
            </a:r>
          </a:p>
          <a:p>
            <a:pPr marL="0" lvl="0" indent="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Ship </a:t>
            </a:r>
            <a:r>
              <a:rPr lang="en-US" sz="2800" b="1" dirty="0">
                <a:latin typeface="Calibri" panose="020F0502020204030204" pitchFamily="34" charset="0"/>
                <a:cs typeface="Calibri" panose="020F0502020204030204" pitchFamily="34" charset="0"/>
              </a:rPr>
              <a:t>	</a:t>
            </a:r>
          </a:p>
          <a:p>
            <a:pPr marL="0" lvl="0" indent="0" algn="l" rtl="0">
              <a:lnSpc>
                <a:spcPct val="110000"/>
              </a:lnSpc>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5) Sailor</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17230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20" name="Google Shape;120;p4"/>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 </a:t>
            </a:r>
            <a:r>
              <a:rPr lang="en-US" sz="2800" b="1" dirty="0">
                <a:latin typeface="Calibri" panose="020F0502020204030204" pitchFamily="34" charset="0"/>
                <a:cs typeface="Calibri" panose="020F0502020204030204" pitchFamily="34" charset="0"/>
              </a:rPr>
              <a:t>Cap : Head : : </a:t>
            </a:r>
            <a:r>
              <a:rPr lang="en-US" sz="2800" b="1" dirty="0" err="1">
                <a:latin typeface="Calibri" panose="020F0502020204030204" pitchFamily="34" charset="0"/>
                <a:cs typeface="Calibri" panose="020F0502020204030204" pitchFamily="34" charset="0"/>
              </a:rPr>
              <a:t>Spex</a:t>
            </a:r>
            <a:r>
              <a:rPr lang="en-US" sz="2800" b="1" dirty="0">
                <a:latin typeface="Calibri" panose="020F0502020204030204" pitchFamily="34" charset="0"/>
                <a:cs typeface="Calibri" panose="020F0502020204030204" pitchFamily="34" charset="0"/>
              </a:rPr>
              <a:t>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chemeClr val="tx1"/>
                </a:solidFill>
                <a:latin typeface="Calibri" panose="020F0502020204030204" pitchFamily="34" charset="0"/>
                <a:cs typeface="Calibri" panose="020F0502020204030204" pitchFamily="34" charset="0"/>
              </a:rPr>
              <a:t>Eye </a:t>
            </a:r>
            <a:r>
              <a:rPr lang="en-US" sz="2800" b="1" dirty="0">
                <a:latin typeface="Calibri" panose="020F0502020204030204" pitchFamily="34" charset="0"/>
                <a:cs typeface="Calibri" panose="020F0502020204030204" pitchFamily="34" charset="0"/>
              </a:rPr>
              <a:t>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Hat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Cloth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Hair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Face</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20" name="Google Shape;120;p4"/>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 </a:t>
            </a:r>
            <a:r>
              <a:rPr lang="en-US" sz="2800" b="1" dirty="0">
                <a:latin typeface="Calibri" panose="020F0502020204030204" pitchFamily="34" charset="0"/>
                <a:cs typeface="Calibri" panose="020F0502020204030204" pitchFamily="34" charset="0"/>
              </a:rPr>
              <a:t>Cap : Head : : </a:t>
            </a:r>
            <a:r>
              <a:rPr lang="en-US" sz="2800" b="1" dirty="0" err="1">
                <a:latin typeface="Calibri" panose="020F0502020204030204" pitchFamily="34" charset="0"/>
                <a:cs typeface="Calibri" panose="020F0502020204030204" pitchFamily="34" charset="0"/>
              </a:rPr>
              <a:t>Spex</a:t>
            </a:r>
            <a:r>
              <a:rPr lang="en-US" sz="2800" b="1" dirty="0">
                <a:latin typeface="Calibri" panose="020F0502020204030204" pitchFamily="34" charset="0"/>
                <a:cs typeface="Calibri" panose="020F0502020204030204" pitchFamily="34" charset="0"/>
              </a:rPr>
              <a:t>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Eye </a:t>
            </a:r>
            <a:r>
              <a:rPr lang="en-US" sz="2800" b="1" dirty="0">
                <a:latin typeface="Calibri" panose="020F0502020204030204" pitchFamily="34" charset="0"/>
                <a:cs typeface="Calibri" panose="020F0502020204030204" pitchFamily="34" charset="0"/>
              </a:rPr>
              <a:t>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Hat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Cloth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Hair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Face</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26" name="Google Shape;126;p5"/>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that holds the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5. </a:t>
            </a:r>
            <a:r>
              <a:rPr lang="en-US" sz="2800" b="1" dirty="0">
                <a:latin typeface="Calibri" panose="020F0502020204030204" pitchFamily="34" charset="0"/>
                <a:cs typeface="Calibri" panose="020F0502020204030204" pitchFamily="34" charset="0"/>
              </a:rPr>
              <a:t>Water : Ocean : : Air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Earth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Sea 	</a:t>
            </a:r>
          </a:p>
          <a:p>
            <a:pPr lvl="0" indent="-457200" algn="l" rtl="0">
              <a:lnSpc>
                <a:spcPct val="110000"/>
              </a:lnSpc>
              <a:spcAft>
                <a:spcPts val="0"/>
              </a:spcAft>
              <a:buClr>
                <a:schemeClr val="dk1"/>
              </a:buClr>
              <a:buSzPts val="2400"/>
              <a:buAutoNum type="arabicParenR"/>
            </a:pPr>
            <a:r>
              <a:rPr lang="en-US" sz="2800" b="1" dirty="0">
                <a:solidFill>
                  <a:schemeClr val="tx1"/>
                </a:solidFill>
                <a:latin typeface="Calibri" panose="020F0502020204030204" pitchFamily="34" charset="0"/>
                <a:cs typeface="Calibri" panose="020F0502020204030204" pitchFamily="34" charset="0"/>
              </a:rPr>
              <a:t>Atmosphere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Moon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Vacuum</a:t>
            </a:r>
          </a:p>
          <a:p>
            <a:pPr lvl="0" indent="-457200">
              <a:lnSpc>
                <a:spcPct val="110000"/>
              </a:lnSpc>
              <a:buNone/>
            </a:pPr>
            <a:endParaRPr lang="en-US" sz="2800" b="1" dirty="0">
              <a:latin typeface="Calibri" panose="020F0502020204030204" pitchFamily="34" charset="0"/>
              <a:cs typeface="Calibri" panose="020F0502020204030204" pitchFamily="34" charset="0"/>
            </a:endParaRPr>
          </a:p>
        </p:txBody>
      </p:sp>
      <p:sp>
        <p:nvSpPr>
          <p:cNvPr id="4" name="Rectangle 3"/>
          <p:cNvSpPr/>
          <p:nvPr/>
        </p:nvSpPr>
        <p:spPr>
          <a:xfrm>
            <a:off x="1" y="3275112"/>
            <a:ext cx="2414954" cy="307777"/>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26" name="Google Shape;126;p5"/>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that holds the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5. </a:t>
            </a:r>
            <a:r>
              <a:rPr lang="en-US" sz="2800" b="1" dirty="0">
                <a:latin typeface="Calibri" panose="020F0502020204030204" pitchFamily="34" charset="0"/>
                <a:cs typeface="Calibri" panose="020F0502020204030204" pitchFamily="34" charset="0"/>
              </a:rPr>
              <a:t>Water : Ocean : : Air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Earth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 Sea 	</a:t>
            </a: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Atmosphere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Moon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Vacuum</a:t>
            </a:r>
          </a:p>
          <a:p>
            <a:pPr lvl="0" indent="-457200">
              <a:lnSpc>
                <a:spcPct val="110000"/>
              </a:lnSpc>
              <a:buNone/>
            </a:pPr>
            <a:endParaRPr lang="en-US" sz="2800" b="1"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32" name="Google Shape;132;p6"/>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6. </a:t>
            </a:r>
            <a:r>
              <a:rPr lang="en-US" sz="2800" b="1" dirty="0">
                <a:latin typeface="Calibri" panose="020F0502020204030204" pitchFamily="34" charset="0"/>
                <a:cs typeface="Calibri" panose="020F0502020204030204" pitchFamily="34" charset="0"/>
              </a:rPr>
              <a:t>Man : Walk : : Fish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Swim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Water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Live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Eat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Run</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
        <p:nvSpPr>
          <p:cNvPr id="4" name="Rectangle 3"/>
          <p:cNvSpPr/>
          <p:nvPr/>
        </p:nvSpPr>
        <p:spPr>
          <a:xfrm>
            <a:off x="175846" y="3275112"/>
            <a:ext cx="2813539" cy="307777"/>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32" name="Google Shape;132;p6"/>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6. </a:t>
            </a:r>
            <a:r>
              <a:rPr lang="en-US" sz="2800" b="1" dirty="0">
                <a:latin typeface="Calibri" panose="020F0502020204030204" pitchFamily="34" charset="0"/>
                <a:cs typeface="Calibri" panose="020F0502020204030204" pitchFamily="34" charset="0"/>
              </a:rPr>
              <a:t>Man : Walk : : Fish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Swim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Water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Live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Eat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Run</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
        <p:nvSpPr>
          <p:cNvPr id="4" name="Rectangle 3"/>
          <p:cNvSpPr/>
          <p:nvPr/>
        </p:nvSpPr>
        <p:spPr>
          <a:xfrm>
            <a:off x="175846" y="3275112"/>
            <a:ext cx="2813539" cy="307777"/>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38" name="Google Shape;138;p7"/>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7. </a:t>
            </a:r>
            <a:r>
              <a:rPr lang="en-US" sz="2800" b="1" dirty="0">
                <a:latin typeface="Calibri" panose="020F0502020204030204" pitchFamily="34" charset="0"/>
                <a:cs typeface="Calibri" panose="020F0502020204030204" pitchFamily="34" charset="0"/>
              </a:rPr>
              <a:t>Parrot : Cage : : Man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Life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House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Jungle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Jail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Road</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38" name="Google Shape;138;p7"/>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7. </a:t>
            </a:r>
            <a:r>
              <a:rPr lang="en-US" sz="2800" b="1" dirty="0">
                <a:latin typeface="Calibri" panose="020F0502020204030204" pitchFamily="34" charset="0"/>
                <a:cs typeface="Calibri" panose="020F0502020204030204" pitchFamily="34" charset="0"/>
              </a:rPr>
              <a:t>Parrot : Cage : : Man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Life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House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Jungle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Jail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Road</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244" y="829779"/>
            <a:ext cx="11183816" cy="1569660"/>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An analogy is a   issue in which two items are contrasted and conclusions are reached based on their similarities. Candidates will be given a question with words that are related to one another based on some logic, and they must find a word or terms that are similar to those given in the question.</a:t>
            </a:r>
          </a:p>
        </p:txBody>
      </p:sp>
      <p:sp>
        <p:nvSpPr>
          <p:cNvPr id="3" name="TextBox 2"/>
          <p:cNvSpPr txBox="1"/>
          <p:nvPr/>
        </p:nvSpPr>
        <p:spPr>
          <a:xfrm>
            <a:off x="235528" y="2701637"/>
            <a:ext cx="11956472"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Analogy Reasoning Types:</a:t>
            </a:r>
          </a:p>
          <a:p>
            <a:r>
              <a:rPr lang="en-US" sz="2400" b="1" dirty="0">
                <a:latin typeface="Calibri" panose="020F0502020204030204" pitchFamily="34" charset="0"/>
                <a:cs typeface="Calibri" panose="020F0502020204030204" pitchFamily="34" charset="0"/>
              </a:rPr>
              <a:t>We now know what the questions in the Analogy reasoning portion are about. Let’s take a look at the many types of queries that might be asked one by 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44" name="Google Shape;144;p8"/>
          <p:cNvSpPr txBox="1">
            <a:spLocks noGrp="1"/>
          </p:cNvSpPr>
          <p:nvPr>
            <p:ph type="body" idx="4294967295"/>
          </p:nvPr>
        </p:nvSpPr>
        <p:spPr>
          <a:xfrm>
            <a:off x="204952" y="599441"/>
            <a:ext cx="11987048" cy="581712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8. </a:t>
            </a:r>
            <a:r>
              <a:rPr lang="en-US" sz="2800" b="1" dirty="0">
                <a:latin typeface="Calibri" panose="020F0502020204030204" pitchFamily="34" charset="0"/>
                <a:cs typeface="Calibri" panose="020F0502020204030204" pitchFamily="34" charset="0"/>
              </a:rPr>
              <a:t>Umbrella : Rain : : Coat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Winter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Sunlight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Summer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Light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Dir</a:t>
            </a:r>
          </a:p>
          <a:p>
            <a:pPr lvl="0" indent="-457200">
              <a:lnSpc>
                <a:spcPct val="110000"/>
              </a:lnSpc>
              <a:buNone/>
            </a:pP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44" name="Google Shape;144;p8"/>
          <p:cNvSpPr txBox="1">
            <a:spLocks noGrp="1"/>
          </p:cNvSpPr>
          <p:nvPr>
            <p:ph type="body" idx="4294967295"/>
          </p:nvPr>
        </p:nvSpPr>
        <p:spPr>
          <a:xfrm>
            <a:off x="204952" y="579121"/>
            <a:ext cx="11987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8. </a:t>
            </a:r>
            <a:r>
              <a:rPr lang="en-US" sz="2800" b="1" dirty="0">
                <a:latin typeface="Calibri" panose="020F0502020204030204" pitchFamily="34" charset="0"/>
                <a:cs typeface="Calibri" panose="020F0502020204030204" pitchFamily="34" charset="0"/>
              </a:rPr>
              <a:t>Umbrella : Rain : : Coat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Winter</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Sunlight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Summer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Light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Dir</a:t>
            </a:r>
          </a:p>
          <a:p>
            <a:pPr lvl="0" indent="-457200">
              <a:lnSpc>
                <a:spcPct val="110000"/>
              </a:lnSpc>
              <a:buNone/>
            </a:pP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50" name="Google Shape;150;p9"/>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9. </a:t>
            </a:r>
            <a:r>
              <a:rPr lang="en-US" sz="2800" b="1" dirty="0">
                <a:latin typeface="Calibri" panose="020F0502020204030204" pitchFamily="34" charset="0"/>
                <a:cs typeface="Calibri" panose="020F0502020204030204" pitchFamily="34" charset="0"/>
              </a:rPr>
              <a:t>Sympathy : Antipathy : : ? : Hatred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Attachment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Love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Anger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Affection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a:t>
            </a:r>
            <a:r>
              <a:rPr lang="en-US" sz="2800" b="1" dirty="0" err="1">
                <a:latin typeface="Calibri" panose="020F0502020204030204" pitchFamily="34" charset="0"/>
                <a:cs typeface="Calibri" panose="020F0502020204030204" pitchFamily="34" charset="0"/>
              </a:rPr>
              <a:t>Naiveness</a:t>
            </a:r>
            <a:endParaRPr lang="en-US" sz="2800" b="1" dirty="0">
              <a:latin typeface="Calibri" panose="020F0502020204030204" pitchFamily="34" charset="0"/>
              <a:cs typeface="Calibri" panose="020F0502020204030204" pitchFamily="34" charset="0"/>
            </a:endParaRP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50" name="Google Shape;150;p9"/>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9. </a:t>
            </a:r>
            <a:r>
              <a:rPr lang="en-US" sz="2800" b="1" dirty="0">
                <a:latin typeface="Calibri" panose="020F0502020204030204" pitchFamily="34" charset="0"/>
                <a:cs typeface="Calibri" panose="020F0502020204030204" pitchFamily="34" charset="0"/>
              </a:rPr>
              <a:t>Sympathy : Antipathy : : ? : Hatred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Attachment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Love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Anger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Affection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Naiveness</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56" name="Google Shape;156;p10"/>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10. </a:t>
            </a:r>
            <a:r>
              <a:rPr lang="en-US" sz="2800" b="1" dirty="0">
                <a:latin typeface="Calibri" panose="020F0502020204030204" pitchFamily="34" charset="0"/>
                <a:cs typeface="Calibri" panose="020F0502020204030204" pitchFamily="34" charset="0"/>
              </a:rPr>
              <a:t>Chapter : Book : : Flower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Plant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Garden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Pollen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Bouquet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Lotus</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56" name="Google Shape;156;p10"/>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10. </a:t>
            </a:r>
            <a:r>
              <a:rPr lang="en-US" sz="2800" b="1" dirty="0">
                <a:latin typeface="Calibri" panose="020F0502020204030204" pitchFamily="34" charset="0"/>
                <a:cs typeface="Calibri" panose="020F0502020204030204" pitchFamily="34" charset="0"/>
              </a:rPr>
              <a:t>Chapter : Book : : Flower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Plant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Garden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Pollen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Bouquet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Lotus</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62" name="Google Shape;162;p11"/>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11. </a:t>
            </a:r>
            <a:r>
              <a:rPr lang="en-US" sz="2800" b="1" dirty="0">
                <a:latin typeface="Calibri" panose="020F0502020204030204" pitchFamily="34" charset="0"/>
                <a:cs typeface="Calibri" panose="020F0502020204030204" pitchFamily="34" charset="0"/>
              </a:rPr>
              <a:t>Horse : Hair : : Sheep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Wool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Milk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Fur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Lamb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Meat</a:t>
            </a:r>
            <a:r>
              <a:rPr lang="en-US" sz="2800" b="1" dirty="0">
                <a:latin typeface="Calibri" panose="020F0502020204030204" pitchFamily="34" charset="0"/>
                <a:ea typeface="Arial Black"/>
                <a:cs typeface="Calibri" panose="020F0502020204030204" pitchFamily="34" charset="0"/>
                <a:sym typeface="Arial Black"/>
              </a:rPr>
              <a:t> </a:t>
            </a:r>
          </a:p>
          <a:p>
            <a:pPr lvl="0" indent="-457200">
              <a:lnSpc>
                <a:spcPct val="110000"/>
              </a:lnSpc>
              <a:buNone/>
            </a:pP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62" name="Google Shape;162;p11"/>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11. </a:t>
            </a:r>
            <a:r>
              <a:rPr lang="en-US" sz="2800" b="1" dirty="0">
                <a:latin typeface="Calibri" panose="020F0502020204030204" pitchFamily="34" charset="0"/>
                <a:cs typeface="Calibri" panose="020F0502020204030204" pitchFamily="34" charset="0"/>
              </a:rPr>
              <a:t>Horse : Hair : : Sheep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Wool</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Milk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Fur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Lamb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Meat</a:t>
            </a:r>
            <a:r>
              <a:rPr lang="en-US" sz="2800" b="1" dirty="0">
                <a:latin typeface="Calibri" panose="020F0502020204030204" pitchFamily="34" charset="0"/>
                <a:ea typeface="Arial Black"/>
                <a:cs typeface="Calibri" panose="020F0502020204030204" pitchFamily="34" charset="0"/>
                <a:sym typeface="Arial Black"/>
              </a:rPr>
              <a:t> </a:t>
            </a:r>
          </a:p>
          <a:p>
            <a:pPr lvl="0" indent="-457200">
              <a:lnSpc>
                <a:spcPct val="110000"/>
              </a:lnSpc>
              <a:buNone/>
            </a:pP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68" name="Google Shape;168;p12"/>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12. </a:t>
            </a:r>
            <a:r>
              <a:rPr lang="en-US" sz="2800" b="1" dirty="0">
                <a:latin typeface="Calibri" panose="020F0502020204030204" pitchFamily="34" charset="0"/>
                <a:cs typeface="Calibri" panose="020F0502020204030204" pitchFamily="34" charset="0"/>
              </a:rPr>
              <a:t>Necklace is related to </a:t>
            </a:r>
            <a:r>
              <a:rPr lang="en-US" sz="2800" b="1" dirty="0" err="1">
                <a:latin typeface="Calibri" panose="020F0502020204030204" pitchFamily="34" charset="0"/>
                <a:cs typeface="Calibri" panose="020F0502020204030204" pitchFamily="34" charset="0"/>
              </a:rPr>
              <a:t>Jewellery</a:t>
            </a:r>
            <a:r>
              <a:rPr lang="en-US" sz="2800" b="1" dirty="0">
                <a:latin typeface="Calibri" panose="020F0502020204030204" pitchFamily="34" charset="0"/>
                <a:cs typeface="Calibri" panose="020F0502020204030204" pitchFamily="34" charset="0"/>
              </a:rPr>
              <a:t> in the same way as a Shirt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Thread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Cloth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Cotton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Apparel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68" name="Google Shape;168;p12"/>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12. </a:t>
            </a:r>
            <a:r>
              <a:rPr lang="en-US" sz="2800" b="1" dirty="0">
                <a:latin typeface="Calibri" panose="020F0502020204030204" pitchFamily="34" charset="0"/>
                <a:cs typeface="Calibri" panose="020F0502020204030204" pitchFamily="34" charset="0"/>
              </a:rPr>
              <a:t>Necklace is related to </a:t>
            </a:r>
            <a:r>
              <a:rPr lang="en-US" sz="2800" b="1" dirty="0" err="1">
                <a:latin typeface="Calibri" panose="020F0502020204030204" pitchFamily="34" charset="0"/>
                <a:cs typeface="Calibri" panose="020F0502020204030204" pitchFamily="34" charset="0"/>
              </a:rPr>
              <a:t>Jewellery</a:t>
            </a:r>
            <a:r>
              <a:rPr lang="en-US" sz="2800" b="1" dirty="0">
                <a:latin typeface="Calibri" panose="020F0502020204030204" pitchFamily="34" charset="0"/>
                <a:cs typeface="Calibri" panose="020F0502020204030204" pitchFamily="34" charset="0"/>
              </a:rPr>
              <a:t> in the same way as Shirt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Thread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Cloth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Cotton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Apparel </a:t>
            </a:r>
            <a:r>
              <a:rPr lang="en-US" sz="2800" b="1" dirty="0">
                <a:latin typeface="Calibri" panose="020F0502020204030204" pitchFamily="34" charset="0"/>
                <a:cs typeface="Calibri" panose="020F0502020204030204" pitchFamily="34" charset="0"/>
              </a:rPr>
              <a: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 y="831273"/>
            <a:ext cx="11836399" cy="489364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1. Analogy based on letters/words:</a:t>
            </a:r>
          </a:p>
          <a:p>
            <a:r>
              <a:rPr lang="en-US" sz="2400" b="1" dirty="0">
                <a:latin typeface="Calibri" panose="020F0502020204030204" pitchFamily="34" charset="0"/>
                <a:cs typeface="Calibri" panose="020F0502020204030204" pitchFamily="34" charset="0"/>
              </a:rPr>
              <a:t>A pair of letters or words are presented in a certain likeness between them in this form of analogy reasoning. Another word or letter with similar characteristics is also supplied. Candidates must determine the similarities between the first two words and select the word from the alternatives that has the same similarities to the “?” as the first two.</a:t>
            </a:r>
          </a:p>
          <a:p>
            <a:r>
              <a:rPr lang="en-US" sz="2400" b="1" dirty="0">
                <a:latin typeface="Calibri" panose="020F0502020204030204" pitchFamily="34" charset="0"/>
                <a:cs typeface="Calibri" panose="020F0502020204030204" pitchFamily="34" charset="0"/>
              </a:rPr>
              <a:t>Addition/ Subtraction/ Multiplication with constant numbers, Reverse letter of constant numbers, and so on are examples of letter-based analogies.</a:t>
            </a:r>
          </a:p>
          <a:p>
            <a:r>
              <a:rPr lang="en-US" sz="2400" b="1" dirty="0">
                <a:latin typeface="Calibri" panose="020F0502020204030204" pitchFamily="34" charset="0"/>
                <a:cs typeface="Calibri" panose="020F0502020204030204" pitchFamily="34" charset="0"/>
              </a:rPr>
              <a:t>2. Analogy based on numbers/numerical analogy:</a:t>
            </a:r>
          </a:p>
          <a:p>
            <a:r>
              <a:rPr lang="en-US" sz="2400" b="1" dirty="0">
                <a:latin typeface="Calibri" panose="020F0502020204030204" pitchFamily="34" charset="0"/>
                <a:cs typeface="Calibri" panose="020F0502020204030204" pitchFamily="34" charset="0"/>
              </a:rPr>
              <a:t>A pair of numbers are presented in a certain likeness between them in this type of analogy reasoning. Another number is supplied with similar characteristics. Candidates must determine the similarities between the first two numbers and select the number from the options that has the same relationship to the “?” as the first two.</a:t>
            </a:r>
          </a:p>
          <a:p>
            <a:r>
              <a:rPr lang="en-US" sz="2400" b="1" dirty="0">
                <a:latin typeface="Calibri" panose="020F0502020204030204" pitchFamily="34" charset="0"/>
                <a:cs typeface="Calibri" panose="020F0502020204030204" pitchFamily="34" charset="0"/>
              </a:rPr>
              <a:t>Addition/ Subtraction/ Multiplication with constant numbers, Square/Cube of cons.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74" name="Google Shape;174;p13"/>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13. </a:t>
            </a:r>
            <a:r>
              <a:rPr lang="en-US" sz="2800" b="1" dirty="0">
                <a:latin typeface="Calibri" panose="020F0502020204030204" pitchFamily="34" charset="0"/>
                <a:cs typeface="Calibri" panose="020F0502020204030204" pitchFamily="34" charset="0"/>
              </a:rPr>
              <a:t>Needle is related to Thread in the same way as Pen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Ink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Cap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Paper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Word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74" name="Google Shape;174;p13"/>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13. </a:t>
            </a:r>
            <a:r>
              <a:rPr lang="en-US" sz="2800" b="1" dirty="0">
                <a:latin typeface="Calibri" panose="020F0502020204030204" pitchFamily="34" charset="0"/>
                <a:cs typeface="Calibri" panose="020F0502020204030204" pitchFamily="34" charset="0"/>
              </a:rPr>
              <a:t>Needle is related to Thread in the same way as Pen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Ink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Cap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Paper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Word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0" name="Google Shape;180;p14"/>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14. </a:t>
            </a:r>
            <a:r>
              <a:rPr lang="en-US" sz="2800" b="1" dirty="0">
                <a:latin typeface="Calibri" panose="020F0502020204030204" pitchFamily="34" charset="0"/>
                <a:cs typeface="Calibri" panose="020F0502020204030204" pitchFamily="34" charset="0"/>
              </a:rPr>
              <a:t>Laborer is related to Wages in the same way as an Entrepreneur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Loan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Interest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Taxes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Profit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0" name="Google Shape;180;p14"/>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14. </a:t>
            </a:r>
            <a:r>
              <a:rPr lang="en-US" sz="2800" b="1" dirty="0">
                <a:latin typeface="Calibri" panose="020F0502020204030204" pitchFamily="34" charset="0"/>
                <a:cs typeface="Calibri" panose="020F0502020204030204" pitchFamily="34" charset="0"/>
              </a:rPr>
              <a:t>Laborer is related to Wages in the same way as Entrepreneur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Loan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Interest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Taxes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Profit </a:t>
            </a:r>
            <a:r>
              <a:rPr lang="en-US" sz="2800" b="1" dirty="0">
                <a:latin typeface="Calibri" panose="020F0502020204030204" pitchFamily="34" charset="0"/>
                <a:cs typeface="Calibri" panose="020F0502020204030204" pitchFamily="34" charset="0"/>
              </a:rPr>
              <a: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6" name="Google Shape;186;p15"/>
          <p:cNvSpPr txBox="1">
            <a:spLocks noGrp="1"/>
          </p:cNvSpPr>
          <p:nvPr>
            <p:ph type="body" idx="4294967295"/>
          </p:nvPr>
        </p:nvSpPr>
        <p:spPr>
          <a:xfrm>
            <a:off x="204952" y="599441"/>
            <a:ext cx="11733048" cy="581712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15. </a:t>
            </a:r>
            <a:r>
              <a:rPr lang="en-US" sz="2800" b="1" dirty="0">
                <a:latin typeface="Calibri" panose="020F0502020204030204" pitchFamily="34" charset="0"/>
                <a:cs typeface="Calibri" panose="020F0502020204030204" pitchFamily="34" charset="0"/>
              </a:rPr>
              <a:t>College is related to Student in the same way as Hospital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Doctor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Nurse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Treatment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Patient 	</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6" name="Google Shape;186;p15"/>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15. </a:t>
            </a:r>
            <a:r>
              <a:rPr lang="en-US" sz="2800" b="1" dirty="0">
                <a:latin typeface="Calibri" panose="020F0502020204030204" pitchFamily="34" charset="0"/>
                <a:cs typeface="Calibri" panose="020F0502020204030204" pitchFamily="34" charset="0"/>
              </a:rPr>
              <a:t>College is related to Student in the same way as Hospital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Doctor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Nurse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Treatment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Patient </a:t>
            </a:r>
            <a:r>
              <a:rPr lang="en-US" sz="2800" b="1" dirty="0">
                <a:latin typeface="Calibri" panose="020F0502020204030204" pitchFamily="34" charset="0"/>
                <a:cs typeface="Calibri" panose="020F0502020204030204" pitchFamily="34" charset="0"/>
              </a:rPr>
              <a:t>	</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92" name="Google Shape;192;p16"/>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16. </a:t>
            </a:r>
            <a:r>
              <a:rPr lang="en-US" sz="2800" b="1" dirty="0">
                <a:latin typeface="Calibri" panose="020F0502020204030204" pitchFamily="34" charset="0"/>
                <a:cs typeface="Calibri" panose="020F0502020204030204" pitchFamily="34" charset="0"/>
              </a:rPr>
              <a:t>Neck is related to Tie in the same way as Waist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Watch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Belt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Ribbon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Shirt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92" name="Google Shape;192;p16"/>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16. </a:t>
            </a:r>
            <a:r>
              <a:rPr lang="en-US" sz="2800" b="1" dirty="0">
                <a:latin typeface="Calibri" panose="020F0502020204030204" pitchFamily="34" charset="0"/>
                <a:cs typeface="Calibri" panose="020F0502020204030204" pitchFamily="34" charset="0"/>
              </a:rPr>
              <a:t>Neck is related to Tie in the same way as Waist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Watch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Belt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Ribbon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Shirt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98" name="Google Shape;198;p17"/>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17. </a:t>
            </a:r>
            <a:r>
              <a:rPr lang="en-US" sz="2800" b="1" dirty="0">
                <a:latin typeface="Calibri" panose="020F0502020204030204" pitchFamily="34" charset="0"/>
                <a:cs typeface="Calibri" panose="020F0502020204030204" pitchFamily="34" charset="0"/>
              </a:rPr>
              <a:t>Writer is related to Reader in the same way as Producer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Product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Consumer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Seller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Film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98" name="Google Shape;198;p17"/>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17. </a:t>
            </a:r>
            <a:r>
              <a:rPr lang="en-US" sz="2800" b="1" dirty="0">
                <a:latin typeface="Calibri" panose="020F0502020204030204" pitchFamily="34" charset="0"/>
                <a:cs typeface="Calibri" panose="020F0502020204030204" pitchFamily="34" charset="0"/>
              </a:rPr>
              <a:t>Writer is related to Reader in the same way as Producer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Product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Consumer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Seller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Film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468" y="652146"/>
            <a:ext cx="11798531" cy="2308324"/>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3. Analogy based on letters and numbers (Mixed Analogy):</a:t>
            </a:r>
          </a:p>
          <a:p>
            <a:r>
              <a:rPr lang="en-US" sz="2400" b="1" dirty="0">
                <a:latin typeface="Calibri" panose="020F0502020204030204" pitchFamily="34" charset="0"/>
                <a:cs typeface="Calibri" panose="020F0502020204030204" pitchFamily="34" charset="0"/>
              </a:rPr>
              <a:t>A mixed pair of numbers and letters are supplied in a certain likeness between them in this type of analogy reasoning. Another mixed pair of numbers and letters with the same similarities is also offered. Candidates must identify the similarities between the first two pairs and select the pair from the options that has the same similarities to the “?” as the first two.</a:t>
            </a:r>
          </a:p>
        </p:txBody>
      </p:sp>
      <p:sp>
        <p:nvSpPr>
          <p:cNvPr id="4" name="TextBox 3"/>
          <p:cNvSpPr txBox="1"/>
          <p:nvPr/>
        </p:nvSpPr>
        <p:spPr>
          <a:xfrm>
            <a:off x="294640" y="2866707"/>
            <a:ext cx="8835073"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Addition/Subtraction with Letters and Numbers, Place Value Operation, and so on are examples of letter and number-based analogies.</a:t>
            </a:r>
          </a:p>
        </p:txBody>
      </p:sp>
      <p:sp>
        <p:nvSpPr>
          <p:cNvPr id="5" name="TextBox 4"/>
          <p:cNvSpPr txBox="1"/>
          <p:nvPr/>
        </p:nvSpPr>
        <p:spPr>
          <a:xfrm>
            <a:off x="4169761" y="3908830"/>
            <a:ext cx="1219657" cy="307777"/>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6" name="TextBox 5"/>
          <p:cNvSpPr txBox="1"/>
          <p:nvPr/>
        </p:nvSpPr>
        <p:spPr>
          <a:xfrm>
            <a:off x="294639" y="4047374"/>
            <a:ext cx="5341615"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4. Analogy based on images:</a:t>
            </a:r>
          </a:p>
          <a:p>
            <a:endParaRPr lang="en-US" sz="2400" b="1" dirty="0">
              <a:latin typeface="Calibri" panose="020F0502020204030204" pitchFamily="34" charset="0"/>
              <a:cs typeface="Calibri" panose="020F0502020204030204" pitchFamily="34" charset="0"/>
            </a:endParaRPr>
          </a:p>
        </p:txBody>
      </p:sp>
      <p:sp>
        <p:nvSpPr>
          <p:cNvPr id="7" name="TextBox 6"/>
          <p:cNvSpPr txBox="1"/>
          <p:nvPr/>
        </p:nvSpPr>
        <p:spPr>
          <a:xfrm>
            <a:off x="294638" y="4463012"/>
            <a:ext cx="11731107" cy="1569660"/>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 pair of Images are supplied in a specific likeness between them in this form of analogy reasoning. Another image with comparable features is also provided. Candidates must identify the similarities between the first two images and select the proper image from the options that has the same “?” similarities as the first two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04" name="Google Shape;204;p18"/>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18. </a:t>
            </a:r>
            <a:r>
              <a:rPr lang="en-US" sz="2800" b="1" dirty="0">
                <a:latin typeface="Calibri" panose="020F0502020204030204" pitchFamily="34" charset="0"/>
                <a:cs typeface="Calibri" panose="020F0502020204030204" pitchFamily="34" charset="0"/>
              </a:rPr>
              <a:t>‘Kangaroo’ is related to Australia in the same way as 'Giraffe'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India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Pakistan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Japan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Antarctica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Africa</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04" name="Google Shape;204;p18"/>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18. </a:t>
            </a:r>
            <a:r>
              <a:rPr lang="en-US" sz="2800" b="1" dirty="0">
                <a:latin typeface="Calibri" panose="020F0502020204030204" pitchFamily="34" charset="0"/>
                <a:cs typeface="Calibri" panose="020F0502020204030204" pitchFamily="34" charset="0"/>
              </a:rPr>
              <a:t>‘Kangaroo’ is related to Australia in the same way as 'Giraffe'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India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Pakistan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Japan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Antarctica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5) Africa</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10" name="Google Shape;210;p19"/>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19. </a:t>
            </a:r>
            <a:r>
              <a:rPr lang="en-US" sz="2800" b="1" dirty="0">
                <a:latin typeface="Calibri" panose="020F0502020204030204" pitchFamily="34" charset="0"/>
                <a:cs typeface="Calibri" panose="020F0502020204030204" pitchFamily="34" charset="0"/>
              </a:rPr>
              <a:t>'March' is related to 'Year' in the same way as Summer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Winter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Cold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Hot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Spring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Season</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10" name="Google Shape;210;p19"/>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19. </a:t>
            </a:r>
            <a:r>
              <a:rPr lang="en-US" sz="2800" b="1" dirty="0">
                <a:latin typeface="Calibri" panose="020F0502020204030204" pitchFamily="34" charset="0"/>
                <a:cs typeface="Calibri" panose="020F0502020204030204" pitchFamily="34" charset="0"/>
              </a:rPr>
              <a:t>'March' is related to 'Year' in the same way as Summer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Winter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Cold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Hot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Spring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5) Season</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16" name="Google Shape;216;p20"/>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20. </a:t>
            </a:r>
            <a:r>
              <a:rPr lang="en-US" sz="2800" b="1" dirty="0">
                <a:latin typeface="Calibri" panose="020F0502020204030204" pitchFamily="34" charset="0"/>
                <a:cs typeface="Calibri" panose="020F0502020204030204" pitchFamily="34" charset="0"/>
              </a:rPr>
              <a:t>'Smoke' is related to 'Pollution' in the same way as ‘War’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Victory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Enemy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Army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Death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Treaty</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16" name="Google Shape;216;p20"/>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20. </a:t>
            </a:r>
            <a:r>
              <a:rPr lang="en-US" sz="2800" b="1" dirty="0">
                <a:latin typeface="Calibri" panose="020F0502020204030204" pitchFamily="34" charset="0"/>
                <a:cs typeface="Calibri" panose="020F0502020204030204" pitchFamily="34" charset="0"/>
              </a:rPr>
              <a:t>'Smoke' is related to 'Pollution' in the same way as ‘War’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Victory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Enemy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Army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Death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Treaty</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2" name="Google Shape;222;p21"/>
          <p:cNvSpPr txBox="1">
            <a:spLocks noGrp="1"/>
          </p:cNvSpPr>
          <p:nvPr>
            <p:ph type="body" idx="4294967295"/>
          </p:nvPr>
        </p:nvSpPr>
        <p:spPr>
          <a:xfrm>
            <a:off x="204952" y="599441"/>
            <a:ext cx="11733048" cy="5817126"/>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21. </a:t>
            </a:r>
            <a:r>
              <a:rPr lang="en-US" sz="2800" b="1" dirty="0">
                <a:latin typeface="Calibri" panose="020F0502020204030204" pitchFamily="34" charset="0"/>
                <a:cs typeface="Calibri" panose="020F0502020204030204" pitchFamily="34" charset="0"/>
              </a:rPr>
              <a:t>‘Mother’ is related to ‘Child’ in the same way as ‘Tree’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Plant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Fruit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Root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Trunk 	</a:t>
            </a:r>
          </a:p>
          <a:p>
            <a:pPr lvl="0" indent="-457200">
              <a:lnSpc>
                <a:spcPct val="110000"/>
              </a:lnSpc>
              <a:buNone/>
            </a:pP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2" name="Google Shape;222;p21"/>
          <p:cNvSpPr txBox="1">
            <a:spLocks noGrp="1"/>
          </p:cNvSpPr>
          <p:nvPr>
            <p:ph type="body" idx="4294967295"/>
          </p:nvPr>
        </p:nvSpPr>
        <p:spPr>
          <a:xfrm>
            <a:off x="204952" y="599441"/>
            <a:ext cx="11733048" cy="5817126"/>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21. </a:t>
            </a:r>
            <a:r>
              <a:rPr lang="en-US" sz="2800" b="1" dirty="0">
                <a:latin typeface="Calibri" panose="020F0502020204030204" pitchFamily="34" charset="0"/>
                <a:cs typeface="Calibri" panose="020F0502020204030204" pitchFamily="34" charset="0"/>
              </a:rPr>
              <a:t>‘Mother’ is related to ‘Child’ in the same way as ‘Tree’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Plant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Fruit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Root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Trunk 	</a:t>
            </a:r>
          </a:p>
          <a:p>
            <a:pPr lvl="0" indent="-457200">
              <a:lnSpc>
                <a:spcPct val="110000"/>
              </a:lnSpc>
              <a:buNone/>
            </a:pP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8" name="Google Shape;228;p22"/>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22. </a:t>
            </a:r>
            <a:r>
              <a:rPr lang="en-US" sz="2800" b="1" dirty="0">
                <a:latin typeface="Calibri" panose="020F0502020204030204" pitchFamily="34" charset="0"/>
                <a:cs typeface="Calibri" panose="020F0502020204030204" pitchFamily="34" charset="0"/>
              </a:rPr>
              <a:t>‘Day’ is related to ‘Calendar’ in the same way as ‘Time’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Day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Hour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Sun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Clock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8" name="Google Shape;228;p22"/>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22. </a:t>
            </a:r>
            <a:r>
              <a:rPr lang="en-US" sz="2800" b="1" dirty="0">
                <a:latin typeface="Calibri" panose="020F0502020204030204" pitchFamily="34" charset="0"/>
                <a:cs typeface="Calibri" panose="020F0502020204030204" pitchFamily="34" charset="0"/>
              </a:rPr>
              <a:t>‘Day’ is related to ‘Calendar’ in the same way as ‘Time’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Day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Hour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Sun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Clock </a:t>
            </a:r>
            <a:r>
              <a:rPr lang="en-US" sz="2800" b="1" dirty="0">
                <a:latin typeface="Calibri" panose="020F0502020204030204" pitchFamily="34" charset="0"/>
                <a:cs typeface="Calibri" panose="020F0502020204030204" pitchFamily="34" charset="0"/>
              </a:rPr>
              <a: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900546"/>
            <a:ext cx="12025745" cy="2677656"/>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5. Analogy based on general knowledge:</a:t>
            </a:r>
          </a:p>
          <a:p>
            <a:r>
              <a:rPr lang="en-US" sz="2400" b="1" dirty="0">
                <a:latin typeface="Calibri" panose="020F0502020204030204" pitchFamily="34" charset="0"/>
                <a:cs typeface="Calibri" panose="020F0502020204030204" pitchFamily="34" charset="0"/>
              </a:rPr>
              <a:t>A pair of words are supplied in a certain likeness between them in this form of analogy reasoning. Another word with comparable meanings is also supplied. Candidates must identify the similarities between the first two words and select the proper word from the options that have the same similarities to the “?” as the two first.</a:t>
            </a:r>
          </a:p>
          <a:p>
            <a:r>
              <a:rPr lang="en-US" sz="2400" b="1" dirty="0">
                <a:latin typeface="Calibri" panose="020F0502020204030204" pitchFamily="34" charset="0"/>
                <a:cs typeface="Calibri" panose="020F0502020204030204" pitchFamily="34" charset="0"/>
              </a:rPr>
              <a:t>Country/State and Capital/Currency, Instrument and Measurement, Individual and Group, Word and Synonym/Antonym, and so on are examples of general knowledge analogies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34" name="Google Shape;234;p23"/>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23. </a:t>
            </a:r>
            <a:r>
              <a:rPr lang="en-US" sz="2800" b="1" dirty="0">
                <a:latin typeface="Calibri" panose="020F0502020204030204" pitchFamily="34" charset="0"/>
                <a:cs typeface="Calibri" panose="020F0502020204030204" pitchFamily="34" charset="0"/>
              </a:rPr>
              <a:t>‘Coach’ is related to ––––––––––, in the same way as ‘Teacher’ is related to ‘Student’.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Team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Player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Play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Sport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34" name="Google Shape;234;p23"/>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23. </a:t>
            </a:r>
            <a:r>
              <a:rPr lang="en-US" sz="2800" b="1" dirty="0">
                <a:latin typeface="Calibri" panose="020F0502020204030204" pitchFamily="34" charset="0"/>
                <a:cs typeface="Calibri" panose="020F0502020204030204" pitchFamily="34" charset="0"/>
              </a:rPr>
              <a:t>‘Coach’ is related to ––––––––––, in the same way as ‘Teacher’ is related to ‘Student’.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Team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Player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Play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Sport 	</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40" name="Google Shape;240;p24"/>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24. </a:t>
            </a:r>
            <a:r>
              <a:rPr lang="en-US" sz="2800" b="1" dirty="0">
                <a:latin typeface="Calibri" panose="020F0502020204030204" pitchFamily="34" charset="0"/>
                <a:cs typeface="Calibri" panose="020F0502020204030204" pitchFamily="34" charset="0"/>
              </a:rPr>
              <a:t>‘Dawn' is related to ‘Evening’ in the same way as ‘Light’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Sun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Noon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Electricity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Heavy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Torch</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40" name="Google Shape;240;p24"/>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24. </a:t>
            </a:r>
            <a:r>
              <a:rPr lang="en-US" sz="2800" b="1" dirty="0">
                <a:latin typeface="Calibri" panose="020F0502020204030204" pitchFamily="34" charset="0"/>
                <a:cs typeface="Calibri" panose="020F0502020204030204" pitchFamily="34" charset="0"/>
              </a:rPr>
              <a:t>‘Dawn' is related to ‘Evening’ in the same way as ‘Light’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Sun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Noon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Electricity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Heavy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Torch</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46" name="Google Shape;246;p25"/>
          <p:cNvSpPr txBox="1">
            <a:spLocks noGrp="1"/>
          </p:cNvSpPr>
          <p:nvPr>
            <p:ph type="body" idx="4294967295"/>
          </p:nvPr>
        </p:nvSpPr>
        <p:spPr>
          <a:xfrm>
            <a:off x="204952" y="568961"/>
            <a:ext cx="11987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25. </a:t>
            </a:r>
            <a:r>
              <a:rPr lang="en-US" sz="2800" b="1" dirty="0">
                <a:latin typeface="Calibri" panose="020F0502020204030204" pitchFamily="34" charset="0"/>
                <a:cs typeface="Calibri" panose="020F0502020204030204" pitchFamily="34" charset="0"/>
              </a:rPr>
              <a:t>‘Bird’ is related to ‘Aves’ in the same way as ‘Man’ is related to –––––––––– </a:t>
            </a:r>
            <a:endParaRPr sz="2800" dirty="0">
              <a:latin typeface="Calibri" panose="020F0502020204030204" pitchFamily="34" charset="0"/>
              <a:cs typeface="Calibri" panose="020F0502020204030204" pitchFamily="34" charset="0"/>
            </a:endParaRPr>
          </a:p>
          <a:p>
            <a:pPr marL="457200"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Mammal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Lizard 		</a:t>
            </a:r>
          </a:p>
          <a:p>
            <a:pPr marL="457200" lvl="0" indent="-457200">
              <a:lnSpc>
                <a:spcPct val="110000"/>
              </a:lnSpc>
              <a:buClr>
                <a:schemeClr val="dk1"/>
              </a:buClr>
              <a:buSzPts val="2400"/>
            </a:pPr>
            <a:r>
              <a:rPr lang="en-US" sz="2800" b="1" dirty="0">
                <a:latin typeface="Calibri" panose="020F0502020204030204" pitchFamily="34" charset="0"/>
                <a:cs typeface="Calibri" panose="020F0502020204030204" pitchFamily="34" charset="0"/>
              </a:rPr>
              <a:t>3) Homo sapiens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Holothuroidea </a:t>
            </a:r>
            <a:endParaRPr sz="2800" dirty="0">
              <a:latin typeface="Calibri" panose="020F0502020204030204" pitchFamily="34" charset="0"/>
              <a:cs typeface="Calibri" panose="020F0502020204030204" pitchFamily="34" charset="0"/>
            </a:endParaRP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46" name="Google Shape;246;p25"/>
          <p:cNvSpPr txBox="1">
            <a:spLocks noGrp="1"/>
          </p:cNvSpPr>
          <p:nvPr>
            <p:ph type="body" idx="4294967295"/>
          </p:nvPr>
        </p:nvSpPr>
        <p:spPr>
          <a:xfrm>
            <a:off x="204952" y="568961"/>
            <a:ext cx="11987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25. </a:t>
            </a:r>
            <a:r>
              <a:rPr lang="en-US" sz="2800" b="1" dirty="0">
                <a:latin typeface="Calibri" panose="020F0502020204030204" pitchFamily="34" charset="0"/>
                <a:cs typeface="Calibri" panose="020F0502020204030204" pitchFamily="34" charset="0"/>
              </a:rPr>
              <a:t>‘Bird’ is related to ‘Aves’ in the same way as ‘Man’ is related to –––––––––– </a:t>
            </a:r>
            <a:endParaRPr sz="2800" dirty="0">
              <a:latin typeface="Calibri" panose="020F0502020204030204" pitchFamily="34" charset="0"/>
              <a:cs typeface="Calibri" panose="020F0502020204030204" pitchFamily="34" charset="0"/>
            </a:endParaRPr>
          </a:p>
          <a:p>
            <a:pPr marL="457200"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Mammal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Lizard 		</a:t>
            </a:r>
          </a:p>
          <a:p>
            <a:pPr marL="457200"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Homo sapiens </a:t>
            </a:r>
            <a:r>
              <a:rPr lang="en-US" sz="2800" b="1" dirty="0">
                <a:latin typeface="Calibri" panose="020F0502020204030204" pitchFamily="34" charset="0"/>
                <a:cs typeface="Calibri" panose="020F0502020204030204" pitchFamily="34" charset="0"/>
              </a:rPr>
              <a:t>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Holothuroidea </a:t>
            </a:r>
            <a:endParaRPr sz="2800" dirty="0">
              <a:latin typeface="Calibri" panose="020F0502020204030204" pitchFamily="34" charset="0"/>
              <a:cs typeface="Calibri" panose="020F0502020204030204" pitchFamily="34" charset="0"/>
            </a:endParaRP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2" name="Google Shape;252;p26"/>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26. </a:t>
            </a:r>
            <a:r>
              <a:rPr lang="en-US" sz="2800" b="1" dirty="0">
                <a:latin typeface="Calibri" panose="020F0502020204030204" pitchFamily="34" charset="0"/>
                <a:cs typeface="Calibri" panose="020F0502020204030204" pitchFamily="34" charset="0"/>
              </a:rPr>
              <a:t>‘Newspaper’ is related to ‘Press’ in the same way as ‘Cloth’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Tailor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Mill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Cotton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Market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Thread</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2" name="Google Shape;252;p26"/>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26. </a:t>
            </a:r>
            <a:r>
              <a:rPr lang="en-US" sz="2800" b="1" dirty="0">
                <a:latin typeface="Calibri" panose="020F0502020204030204" pitchFamily="34" charset="0"/>
                <a:cs typeface="Calibri" panose="020F0502020204030204" pitchFamily="34" charset="0"/>
              </a:rPr>
              <a:t>‘Newspaper’ is related to ‘Press’ in the same way as ‘Cloth’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Tailor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Mill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Cotton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Market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Thread</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8" name="Google Shape;258;p27"/>
          <p:cNvSpPr txBox="1">
            <a:spLocks noGrp="1"/>
          </p:cNvSpPr>
          <p:nvPr>
            <p:ph type="body" idx="4294967295"/>
          </p:nvPr>
        </p:nvSpPr>
        <p:spPr>
          <a:xfrm>
            <a:off x="204952" y="599441"/>
            <a:ext cx="11733048" cy="581712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27. </a:t>
            </a:r>
            <a:r>
              <a:rPr lang="en-US" sz="2800" b="1" dirty="0">
                <a:latin typeface="Calibri" panose="020F0502020204030204" pitchFamily="34" charset="0"/>
                <a:cs typeface="Calibri" panose="020F0502020204030204" pitchFamily="34" charset="0"/>
              </a:rPr>
              <a:t>‘Punishment’ is related to ‘Prisoner’ in the same way as ‘Operation’ is related to –––––– </a:t>
            </a:r>
            <a:endParaRPr sz="2800" dirty="0">
              <a:latin typeface="Calibri" panose="020F0502020204030204" pitchFamily="34" charset="0"/>
              <a:cs typeface="Calibri" panose="020F0502020204030204" pitchFamily="34" charset="0"/>
            </a:endParaRPr>
          </a:p>
          <a:p>
            <a:pPr marL="457200"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Hospital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Doctor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Patient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Disease </a:t>
            </a:r>
            <a:endParaRPr sz="2800" dirty="0">
              <a:latin typeface="Calibri" panose="020F0502020204030204" pitchFamily="34" charset="0"/>
              <a:cs typeface="Calibri" panose="020F0502020204030204" pitchFamily="34" charset="0"/>
            </a:endParaRP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Operation Theatre</a:t>
            </a:r>
          </a:p>
          <a:p>
            <a:pPr lvl="0" indent="-457200">
              <a:lnSpc>
                <a:spcPct val="110000"/>
              </a:lnSpc>
              <a:buNone/>
            </a:pP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8" name="Google Shape;258;p27"/>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27. </a:t>
            </a:r>
            <a:r>
              <a:rPr lang="en-US" sz="2800" b="1" dirty="0">
                <a:latin typeface="Calibri" panose="020F0502020204030204" pitchFamily="34" charset="0"/>
                <a:cs typeface="Calibri" panose="020F0502020204030204" pitchFamily="34" charset="0"/>
              </a:rPr>
              <a:t>‘Punishment’ is related to ‘Prisoner’ in the same way as ‘Operation’ is related to –––––– </a:t>
            </a:r>
            <a:endParaRPr sz="2800" dirty="0">
              <a:latin typeface="Calibri" panose="020F0502020204030204" pitchFamily="34" charset="0"/>
              <a:cs typeface="Calibri" panose="020F0502020204030204" pitchFamily="34" charset="0"/>
            </a:endParaRPr>
          </a:p>
          <a:p>
            <a:pPr marL="457200"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Hospital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Doctor 		</a:t>
            </a:r>
          </a:p>
          <a:p>
            <a:pPr marL="457200"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Patient </a:t>
            </a:r>
            <a:r>
              <a:rPr lang="en-US" sz="2800" b="1" dirty="0">
                <a:latin typeface="Calibri" panose="020F0502020204030204" pitchFamily="34" charset="0"/>
                <a:cs typeface="Calibri" panose="020F0502020204030204" pitchFamily="34" charset="0"/>
              </a:rPr>
              <a:t>		</a:t>
            </a: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Disease </a:t>
            </a:r>
            <a:endParaRPr sz="2800" dirty="0">
              <a:latin typeface="Calibri" panose="020F0502020204030204" pitchFamily="34" charset="0"/>
              <a:cs typeface="Calibri" panose="020F0502020204030204" pitchFamily="34" charset="0"/>
            </a:endParaRPr>
          </a:p>
          <a:p>
            <a:pPr marL="457200"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Operation Theatre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2" name="Google Shape;102;p1"/>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that holds the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ea typeface="Arial Black"/>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 </a:t>
            </a:r>
            <a:r>
              <a:rPr lang="en-US" sz="2800" b="1" dirty="0">
                <a:latin typeface="Calibri" panose="020F0502020204030204" pitchFamily="34" charset="0"/>
                <a:cs typeface="Calibri" panose="020F0502020204030204" pitchFamily="34" charset="0"/>
              </a:rPr>
              <a:t>Mango : Fruit : : Potato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Root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Fruit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Stem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Flower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Vegetable</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64" name="Google Shape;264;p28"/>
          <p:cNvSpPr txBox="1">
            <a:spLocks noGrp="1"/>
          </p:cNvSpPr>
          <p:nvPr>
            <p:ph type="body" idx="4294967295"/>
          </p:nvPr>
        </p:nvSpPr>
        <p:spPr>
          <a:xfrm>
            <a:off x="204952" y="538481"/>
            <a:ext cx="11987048" cy="58780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28. </a:t>
            </a:r>
            <a:r>
              <a:rPr lang="en-US" sz="2800" b="1" dirty="0">
                <a:latin typeface="Calibri" panose="020F0502020204030204" pitchFamily="34" charset="0"/>
                <a:cs typeface="Calibri" panose="020F0502020204030204" pitchFamily="34" charset="0"/>
              </a:rPr>
              <a:t>‘Waiting’ is related to ‘Boredom’ in the same way as ‘Education’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Schooling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Books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Enlightenment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Syllabus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Enthusiasm</a:t>
            </a:r>
          </a:p>
          <a:p>
            <a:pPr lvl="0" indent="-457200">
              <a:lnSpc>
                <a:spcPct val="110000"/>
              </a:lnSpc>
              <a:buNone/>
            </a:pP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64" name="Google Shape;264;p28"/>
          <p:cNvSpPr txBox="1">
            <a:spLocks noGrp="1"/>
          </p:cNvSpPr>
          <p:nvPr>
            <p:ph type="body" idx="4294967295"/>
          </p:nvPr>
        </p:nvSpPr>
        <p:spPr>
          <a:xfrm>
            <a:off x="204952" y="558801"/>
            <a:ext cx="11987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28. </a:t>
            </a:r>
            <a:r>
              <a:rPr lang="en-US" sz="2800" b="1" dirty="0">
                <a:latin typeface="Calibri" panose="020F0502020204030204" pitchFamily="34" charset="0"/>
                <a:cs typeface="Calibri" panose="020F0502020204030204" pitchFamily="34" charset="0"/>
              </a:rPr>
              <a:t>‘Waiting’ is related to ‘Boredom’ in the same way as ‘Education’ is related to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Schooling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Books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Enlightenment</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Syllabus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Enthusiasm</a:t>
            </a:r>
          </a:p>
          <a:p>
            <a:pPr lvl="0" indent="-457200">
              <a:lnSpc>
                <a:spcPct val="110000"/>
              </a:lnSpc>
              <a:buNone/>
            </a:pP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70" name="Google Shape;270;p29"/>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just"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marL="228600" lvl="0" indent="-228600" algn="just"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29. </a:t>
            </a:r>
            <a:r>
              <a:rPr lang="en-US" sz="2800" b="1" dirty="0">
                <a:latin typeface="Calibri" panose="020F0502020204030204" pitchFamily="34" charset="0"/>
                <a:cs typeface="Calibri" panose="020F0502020204030204" pitchFamily="34" charset="0"/>
              </a:rPr>
              <a:t>21 : 3 : : 574 : ? </a:t>
            </a:r>
            <a:endParaRPr sz="2800" dirty="0">
              <a:latin typeface="Calibri" panose="020F0502020204030204" pitchFamily="34" charset="0"/>
              <a:cs typeface="Calibri" panose="020F0502020204030204" pitchFamily="34" charset="0"/>
            </a:endParaRPr>
          </a:p>
          <a:p>
            <a:pPr lvl="0" indent="-457200" algn="just"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23 		</a:t>
            </a:r>
          </a:p>
          <a:p>
            <a:pPr marL="0" lvl="0" indent="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82 		</a:t>
            </a:r>
          </a:p>
          <a:p>
            <a:pPr lvl="0" indent="-45720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97 		</a:t>
            </a:r>
          </a:p>
          <a:p>
            <a:pPr lvl="0" indent="-45720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113 	</a:t>
            </a:r>
          </a:p>
          <a:p>
            <a:pPr lvl="0" indent="-45720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117</a:t>
            </a:r>
          </a:p>
          <a:p>
            <a:pPr lvl="0" indent="-457200" algn="just">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70" name="Google Shape;270;p29"/>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just"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marL="228600" lvl="0" indent="-228600" algn="just"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29. </a:t>
            </a:r>
            <a:r>
              <a:rPr lang="en-US" sz="2800" b="1" dirty="0">
                <a:latin typeface="Calibri" panose="020F0502020204030204" pitchFamily="34" charset="0"/>
                <a:cs typeface="Calibri" panose="020F0502020204030204" pitchFamily="34" charset="0"/>
              </a:rPr>
              <a:t>21 : 3 : : 574 : ? </a:t>
            </a:r>
            <a:endParaRPr sz="2800" dirty="0">
              <a:latin typeface="Calibri" panose="020F0502020204030204" pitchFamily="34" charset="0"/>
              <a:cs typeface="Calibri" panose="020F0502020204030204" pitchFamily="34" charset="0"/>
            </a:endParaRPr>
          </a:p>
          <a:p>
            <a:pPr lvl="0" indent="-457200" algn="just"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23 		</a:t>
            </a:r>
          </a:p>
          <a:p>
            <a:pPr marL="0" lvl="0" indent="0" algn="just"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82 </a:t>
            </a:r>
            <a:r>
              <a:rPr lang="en-US" sz="2800" b="1" dirty="0">
                <a:latin typeface="Calibri" panose="020F0502020204030204" pitchFamily="34" charset="0"/>
                <a:cs typeface="Calibri" panose="020F0502020204030204" pitchFamily="34" charset="0"/>
              </a:rPr>
              <a:t>		</a:t>
            </a:r>
          </a:p>
          <a:p>
            <a:pPr lvl="0" indent="-45720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97 		</a:t>
            </a:r>
          </a:p>
          <a:p>
            <a:pPr lvl="0" indent="-45720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113 	</a:t>
            </a:r>
          </a:p>
          <a:p>
            <a:pPr lvl="0" indent="-457200" algn="just"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117</a:t>
            </a:r>
          </a:p>
          <a:p>
            <a:pPr lvl="0" indent="-457200" algn="just">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76" name="Google Shape;276;p30"/>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30. </a:t>
            </a:r>
            <a:r>
              <a:rPr lang="en-US" sz="2800" b="1" dirty="0">
                <a:latin typeface="Calibri" panose="020F0502020204030204" pitchFamily="34" charset="0"/>
                <a:cs typeface="Calibri" panose="020F0502020204030204" pitchFamily="34" charset="0"/>
              </a:rPr>
              <a:t>26 : 5 : : 65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6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7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8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9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12</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76" name="Google Shape;276;p30"/>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30. </a:t>
            </a:r>
            <a:r>
              <a:rPr lang="en-US" sz="2800" b="1" dirty="0">
                <a:latin typeface="Calibri" panose="020F0502020204030204" pitchFamily="34" charset="0"/>
                <a:cs typeface="Calibri" panose="020F0502020204030204" pitchFamily="34" charset="0"/>
              </a:rPr>
              <a:t>26 : 5 : : 65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6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7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8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9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12</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82" name="Google Shape;282;p31"/>
          <p:cNvSpPr txBox="1">
            <a:spLocks noGrp="1"/>
          </p:cNvSpPr>
          <p:nvPr>
            <p:ph type="body" idx="4294967295"/>
          </p:nvPr>
        </p:nvSpPr>
        <p:spPr>
          <a:xfrm>
            <a:off x="204952" y="558801"/>
            <a:ext cx="11987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31. </a:t>
            </a:r>
            <a:r>
              <a:rPr lang="en-US" sz="2800" b="1" dirty="0">
                <a:latin typeface="Calibri" panose="020F0502020204030204" pitchFamily="34" charset="0"/>
                <a:cs typeface="Calibri" panose="020F0502020204030204" pitchFamily="34" charset="0"/>
              </a:rPr>
              <a:t>3265 : 4376 : : 4673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2154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3562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5487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5784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5984</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82" name="Google Shape;282;p31"/>
          <p:cNvSpPr txBox="1">
            <a:spLocks noGrp="1"/>
          </p:cNvSpPr>
          <p:nvPr>
            <p:ph type="body" idx="4294967295"/>
          </p:nvPr>
        </p:nvSpPr>
        <p:spPr>
          <a:xfrm>
            <a:off x="204952" y="558801"/>
            <a:ext cx="11987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31. </a:t>
            </a:r>
            <a:r>
              <a:rPr lang="en-US" sz="2800" b="1" dirty="0">
                <a:latin typeface="Calibri" panose="020F0502020204030204" pitchFamily="34" charset="0"/>
                <a:cs typeface="Calibri" panose="020F0502020204030204" pitchFamily="34" charset="0"/>
              </a:rPr>
              <a:t>3265 : 4376 : : 4673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2154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3562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5487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5784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5984</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88" name="Google Shape;288;p32"/>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32. </a:t>
            </a:r>
            <a:r>
              <a:rPr lang="en-US" sz="2800" b="1" dirty="0">
                <a:latin typeface="Calibri" panose="020F0502020204030204" pitchFamily="34" charset="0"/>
                <a:cs typeface="Calibri" panose="020F0502020204030204" pitchFamily="34" charset="0"/>
              </a:rPr>
              <a:t>182 : ? : : 210 : 380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156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240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272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342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346</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88" name="Google Shape;288;p32"/>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32. </a:t>
            </a:r>
            <a:r>
              <a:rPr lang="en-US" sz="2800" b="1" dirty="0">
                <a:latin typeface="Calibri" panose="020F0502020204030204" pitchFamily="34" charset="0"/>
                <a:cs typeface="Calibri" panose="020F0502020204030204" pitchFamily="34" charset="0"/>
              </a:rPr>
              <a:t>182 : ? : : 210 : 380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156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240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272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342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346</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AEA7F551-C8A9-FB37-0015-B051DE04DA95}"/>
            </a:ext>
          </a:extLst>
        </p:cNvPr>
        <p:cNvGrpSpPr/>
        <p:nvPr/>
      </p:nvGrpSpPr>
      <p:grpSpPr>
        <a:xfrm>
          <a:off x="0" y="0"/>
          <a:ext cx="0" cy="0"/>
          <a:chOff x="0" y="0"/>
          <a:chExt cx="0" cy="0"/>
        </a:xfrm>
      </p:grpSpPr>
      <p:sp>
        <p:nvSpPr>
          <p:cNvPr id="101" name="Google Shape;101;p1">
            <a:extLst>
              <a:ext uri="{FF2B5EF4-FFF2-40B4-BE49-F238E27FC236}">
                <a16:creationId xmlns:a16="http://schemas.microsoft.com/office/drawing/2014/main" id="{67845D7D-66B3-0CF0-27C3-270B3D0436EF}"/>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2" name="Google Shape;102;p1">
            <a:extLst>
              <a:ext uri="{FF2B5EF4-FFF2-40B4-BE49-F238E27FC236}">
                <a16:creationId xmlns:a16="http://schemas.microsoft.com/office/drawing/2014/main" id="{E5B083EC-0994-03CC-0D3C-40D30457169C}"/>
              </a:ext>
            </a:extLst>
          </p:cNvPr>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that holds the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ea typeface="Arial Black"/>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1. </a:t>
            </a:r>
            <a:r>
              <a:rPr lang="en-US" sz="2800" b="1" dirty="0">
                <a:latin typeface="Calibri" panose="020F0502020204030204" pitchFamily="34" charset="0"/>
                <a:cs typeface="Calibri" panose="020F0502020204030204" pitchFamily="34" charset="0"/>
              </a:rPr>
              <a:t>Mango : Fruit : : Potato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Root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Fruit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Stem 	</a:t>
            </a: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Flower 	</a:t>
            </a: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Vegetable</a:t>
            </a:r>
            <a:endParaRPr sz="28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5983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94" name="Google Shape;294;p33"/>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solidFill>
                <a:srgbClr val="0C0C0C"/>
              </a:solidFill>
              <a:latin typeface="Calibri" panose="020F0502020204030204" pitchFamily="34" charset="0"/>
              <a:cs typeface="Calibri" panose="020F0502020204030204" pitchFamily="34" charset="0"/>
              <a:sym typeface="Arial Black"/>
            </a:endParaRPr>
          </a:p>
          <a:p>
            <a:pPr>
              <a:lnSpc>
                <a:spcPct val="110000"/>
              </a:lnSpc>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33. </a:t>
            </a:r>
            <a:r>
              <a:rPr lang="en-US" sz="2800" b="1" dirty="0">
                <a:solidFill>
                  <a:srgbClr val="0C0C0C"/>
                </a:solidFill>
                <a:latin typeface="Calibri" panose="020F0502020204030204" pitchFamily="34" charset="0"/>
                <a:cs typeface="Calibri" panose="020F0502020204030204" pitchFamily="34" charset="0"/>
              </a:rPr>
              <a:t>5 : 100, 4 : 64 : : 4 : 80, 3 :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26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48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54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60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5) 64</a:t>
            </a:r>
          </a:p>
          <a:p>
            <a:pPr marL="228600" indent="-228600">
              <a:lnSpc>
                <a:spcPct val="110000"/>
              </a:lnSpc>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94" name="Google Shape;294;p33"/>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33. </a:t>
            </a:r>
            <a:r>
              <a:rPr lang="en-US" sz="2800" b="1" dirty="0">
                <a:latin typeface="Calibri" panose="020F0502020204030204" pitchFamily="34" charset="0"/>
                <a:cs typeface="Calibri" panose="020F0502020204030204" pitchFamily="34" charset="0"/>
              </a:rPr>
              <a:t>5 : 100, 4 : 64 : : 4 : 80, 3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26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48 	</a:t>
            </a:r>
            <a:r>
              <a:rPr lang="en-US" sz="2800" b="1" dirty="0">
                <a:latin typeface="Calibri" panose="020F0502020204030204" pitchFamily="34" charset="0"/>
                <a:cs typeface="Calibri" panose="020F0502020204030204" pitchFamily="34" charset="0"/>
              </a:rPr>
              <a:t>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54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60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64</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0" name="Google Shape;300;p34"/>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solidFill>
                <a:srgbClr val="0C0C0C"/>
              </a:solidFill>
              <a:latin typeface="Calibri" panose="020F0502020204030204" pitchFamily="34" charset="0"/>
              <a:cs typeface="Calibri" panose="020F0502020204030204" pitchFamily="34" charset="0"/>
              <a:sym typeface="Arial Black"/>
            </a:endParaRPr>
          </a:p>
          <a:p>
            <a:pPr>
              <a:lnSpc>
                <a:spcPct val="110000"/>
              </a:lnSpc>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34. </a:t>
            </a:r>
            <a:r>
              <a:rPr lang="en-US" sz="2800" b="1" dirty="0">
                <a:solidFill>
                  <a:srgbClr val="0C0C0C"/>
                </a:solidFill>
                <a:latin typeface="Calibri" panose="020F0502020204030204" pitchFamily="34" charset="0"/>
                <a:cs typeface="Calibri" panose="020F0502020204030204" pitchFamily="34" charset="0"/>
              </a:rPr>
              <a:t>122 : 170 : : 290 :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299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315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332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344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5) 362</a:t>
            </a:r>
          </a:p>
          <a:p>
            <a:pPr marL="228600" indent="-228600">
              <a:lnSpc>
                <a:spcPct val="110000"/>
              </a:lnSpc>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0" name="Google Shape;300;p34"/>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34. </a:t>
            </a:r>
            <a:r>
              <a:rPr lang="en-US" sz="2800" b="1" dirty="0">
                <a:latin typeface="Calibri" panose="020F0502020204030204" pitchFamily="34" charset="0"/>
                <a:cs typeface="Calibri" panose="020F0502020204030204" pitchFamily="34" charset="0"/>
              </a:rPr>
              <a:t>122 : 170 : : 290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299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315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332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344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5) 362</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6" name="Google Shape;306;p35"/>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solidFill>
                <a:srgbClr val="0C0C0C"/>
              </a:solidFill>
              <a:latin typeface="Calibri" panose="020F0502020204030204" pitchFamily="34" charset="0"/>
              <a:cs typeface="Calibri" panose="020F0502020204030204" pitchFamily="34" charset="0"/>
              <a:sym typeface="Arial Black"/>
            </a:endParaRPr>
          </a:p>
          <a:p>
            <a:pPr>
              <a:lnSpc>
                <a:spcPct val="110000"/>
              </a:lnSpc>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35. </a:t>
            </a:r>
            <a:r>
              <a:rPr lang="en-US" sz="2800" b="1" dirty="0">
                <a:solidFill>
                  <a:srgbClr val="0C0C0C"/>
                </a:solidFill>
                <a:latin typeface="Calibri" panose="020F0502020204030204" pitchFamily="34" charset="0"/>
                <a:cs typeface="Calibri" panose="020F0502020204030204" pitchFamily="34" charset="0"/>
              </a:rPr>
              <a:t>3 : 16 : : 7 :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49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52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64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73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5) 81</a:t>
            </a:r>
          </a:p>
          <a:p>
            <a:pPr marL="228600" indent="-228600">
              <a:lnSpc>
                <a:spcPct val="110000"/>
              </a:lnSpc>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6" name="Google Shape;306;p35"/>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35. </a:t>
            </a:r>
            <a:r>
              <a:rPr lang="en-US" sz="2800" b="1" dirty="0">
                <a:latin typeface="Calibri" panose="020F0502020204030204" pitchFamily="34" charset="0"/>
                <a:cs typeface="Calibri" panose="020F0502020204030204" pitchFamily="34" charset="0"/>
              </a:rPr>
              <a:t>3 : 16 : : 7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49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52 		</a:t>
            </a:r>
          </a:p>
          <a:p>
            <a:pPr lvl="0" indent="-457200" algn="l" rtl="0">
              <a:lnSpc>
                <a:spcPct val="110000"/>
              </a:lnSpc>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64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73 		</a:t>
            </a:r>
          </a:p>
          <a:p>
            <a:pPr lvl="0" indent="-45720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81</a:t>
            </a:r>
          </a:p>
          <a:p>
            <a:pPr lvl="0" indent="-457200">
              <a:lnSpc>
                <a:spcPct val="110000"/>
              </a:lnSpc>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2" name="Google Shape;312;p36"/>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lnSpcReduction="10000"/>
          </a:bodyPr>
          <a:lstStyle/>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solidFill>
                <a:srgbClr val="0C0C0C"/>
              </a:solidFill>
              <a:latin typeface="Calibri" panose="020F0502020204030204" pitchFamily="34" charset="0"/>
              <a:cs typeface="Calibri" panose="020F0502020204030204" pitchFamily="34" charset="0"/>
              <a:sym typeface="Arial Black"/>
            </a:endParaRPr>
          </a:p>
          <a:p>
            <a:pPr>
              <a:lnSpc>
                <a:spcPct val="110000"/>
              </a:lnSpc>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36. </a:t>
            </a:r>
            <a:r>
              <a:rPr lang="en-US" sz="2800" b="1" dirty="0">
                <a:solidFill>
                  <a:srgbClr val="0C0C0C"/>
                </a:solidFill>
                <a:latin typeface="Calibri" panose="020F0502020204030204" pitchFamily="34" charset="0"/>
                <a:cs typeface="Calibri" panose="020F0502020204030204" pitchFamily="34" charset="0"/>
              </a:rPr>
              <a:t>42 : 56 : : 110 :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132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136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144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149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5) 156</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t>
            </a: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2" name="Google Shape;312;p36"/>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Bef>
                <a:spcPts val="10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spcBef>
                <a:spcPts val="1000"/>
              </a:spcBef>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36. </a:t>
            </a:r>
            <a:r>
              <a:rPr lang="en-US" sz="2800" b="1" dirty="0">
                <a:latin typeface="Calibri" panose="020F0502020204030204" pitchFamily="34" charset="0"/>
                <a:cs typeface="Calibri" panose="020F0502020204030204" pitchFamily="34" charset="0"/>
              </a:rPr>
              <a:t>42 : 56 : : 110 : ? </a:t>
            </a:r>
            <a:endParaRPr sz="2800" dirty="0">
              <a:latin typeface="Calibri" panose="020F0502020204030204" pitchFamily="34" charset="0"/>
              <a:cs typeface="Calibri" panose="020F0502020204030204" pitchFamily="34" charset="0"/>
            </a:endParaRPr>
          </a:p>
          <a:p>
            <a:pPr lvl="0" indent="-457200" algn="l" rtl="0">
              <a:spcBef>
                <a:spcPts val="1000"/>
              </a:spcBef>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132 </a:t>
            </a:r>
            <a:r>
              <a:rPr lang="en-US" sz="2800" b="1" dirty="0">
                <a:latin typeface="Calibri" panose="020F0502020204030204" pitchFamily="34" charset="0"/>
                <a:cs typeface="Calibri" panose="020F0502020204030204" pitchFamily="34" charset="0"/>
              </a:rPr>
              <a:t>	</a:t>
            </a:r>
          </a:p>
          <a:p>
            <a:pPr lvl="0" indent="-457200" algn="l" rtl="0">
              <a:spcBef>
                <a:spcPts val="10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2) 136 	</a:t>
            </a:r>
          </a:p>
          <a:p>
            <a:pPr lvl="0" indent="-457200" algn="l" rtl="0">
              <a:spcBef>
                <a:spcPts val="10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3) 144 	</a:t>
            </a:r>
          </a:p>
          <a:p>
            <a:pPr lvl="0" indent="-457200" algn="l" rtl="0">
              <a:spcBef>
                <a:spcPts val="10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4) 149 	</a:t>
            </a:r>
          </a:p>
          <a:p>
            <a:pPr lvl="0" indent="-457200" algn="l" rtl="0">
              <a:spcBef>
                <a:spcPts val="10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5) 156</a:t>
            </a:r>
            <a:endParaRPr sz="2800" dirty="0">
              <a:latin typeface="Calibri" panose="020F0502020204030204" pitchFamily="34" charset="0"/>
              <a:cs typeface="Calibri" panose="020F0502020204030204" pitchFamily="34" charset="0"/>
            </a:endParaRPr>
          </a:p>
          <a:p>
            <a:pPr marL="228600" lvl="0" indent="-228600" algn="l" rtl="0">
              <a:spcBef>
                <a:spcPts val="1000"/>
              </a:spcBef>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8" name="Google Shape;318;p37"/>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solidFill>
                <a:srgbClr val="0C0C0C"/>
              </a:solidFill>
              <a:latin typeface="Calibri" panose="020F0502020204030204" pitchFamily="34" charset="0"/>
              <a:cs typeface="Calibri" panose="020F0502020204030204" pitchFamily="34" charset="0"/>
              <a:sym typeface="Arial Black"/>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Q </a:t>
            </a:r>
            <a:r>
              <a:rPr lang="en-US" sz="2800" b="1" dirty="0">
                <a:solidFill>
                  <a:srgbClr val="0C0C0C"/>
                </a:solidFill>
                <a:latin typeface="Calibri" panose="020F0502020204030204" pitchFamily="34" charset="0"/>
                <a:cs typeface="Calibri" panose="020F0502020204030204" pitchFamily="34" charset="0"/>
              </a:rPr>
              <a:t>37. 01 : 08 :: 16 :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25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125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64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27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5) 81</a:t>
            </a:r>
          </a:p>
          <a:p>
            <a:pPr marL="228600" indent="-228600">
              <a:lnSpc>
                <a:spcPct val="110000"/>
              </a:lnSpc>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8" name="Google Shape;318;p37"/>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10000"/>
              </a:lnSpc>
              <a:spcBef>
                <a:spcPts val="600"/>
              </a:spcBef>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lnSpc>
                <a:spcPct val="110000"/>
              </a:lnSpc>
              <a:spcBef>
                <a:spcPts val="600"/>
              </a:spcBef>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37. </a:t>
            </a:r>
            <a:r>
              <a:rPr lang="en-US" sz="2800" b="1" dirty="0">
                <a:latin typeface="Calibri" panose="020F0502020204030204" pitchFamily="34" charset="0"/>
                <a:cs typeface="Calibri" panose="020F0502020204030204" pitchFamily="34" charset="0"/>
              </a:rPr>
              <a:t>01 : 08 :: 16 : ? </a:t>
            </a:r>
            <a:endParaRPr sz="2800" dirty="0">
              <a:latin typeface="Calibri" panose="020F0502020204030204" pitchFamily="34" charset="0"/>
              <a:cs typeface="Calibri" panose="020F0502020204030204" pitchFamily="34" charset="0"/>
            </a:endParaRPr>
          </a:p>
          <a:p>
            <a:pPr lvl="0" indent="-457200" algn="l" rtl="0">
              <a:lnSpc>
                <a:spcPct val="110000"/>
              </a:lnSpc>
              <a:spcBef>
                <a:spcPts val="600"/>
              </a:spcBef>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25 		</a:t>
            </a:r>
          </a:p>
          <a:p>
            <a:pPr lvl="0" indent="-457200" algn="l" rtl="0">
              <a:lnSpc>
                <a:spcPct val="110000"/>
              </a:lnSpc>
              <a:spcBef>
                <a:spcPts val="600"/>
              </a:spcBef>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125 </a:t>
            </a:r>
            <a:r>
              <a:rPr lang="en-US" sz="2800" b="1" dirty="0">
                <a:latin typeface="Calibri" panose="020F0502020204030204" pitchFamily="34" charset="0"/>
                <a:cs typeface="Calibri" panose="020F0502020204030204" pitchFamily="34" charset="0"/>
              </a:rPr>
              <a:t>	</a:t>
            </a:r>
          </a:p>
          <a:p>
            <a:pPr lvl="0" indent="-457200" algn="l" rtl="0">
              <a:lnSpc>
                <a:spcPct val="110000"/>
              </a:lnSpc>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3) 64 		</a:t>
            </a:r>
          </a:p>
          <a:p>
            <a:pPr lvl="0" indent="-457200" algn="l" rtl="0">
              <a:lnSpc>
                <a:spcPct val="110000"/>
              </a:lnSpc>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4) 27 		</a:t>
            </a:r>
          </a:p>
          <a:p>
            <a:pPr lvl="0" indent="-457200" algn="l" rtl="0">
              <a:lnSpc>
                <a:spcPct val="110000"/>
              </a:lnSpc>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5) 81</a:t>
            </a:r>
          </a:p>
          <a:p>
            <a:pPr lvl="0" indent="-457200">
              <a:lnSpc>
                <a:spcPct val="110000"/>
              </a:lnSpc>
              <a:spcBef>
                <a:spcPts val="600"/>
              </a:spcBef>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579121"/>
            <a:ext cx="11987048" cy="583744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 </a:t>
            </a:r>
            <a:r>
              <a:rPr lang="en-US" sz="2800" b="1" dirty="0">
                <a:latin typeface="Calibri" panose="020F0502020204030204" pitchFamily="34" charset="0"/>
                <a:cs typeface="Calibri" panose="020F0502020204030204" pitchFamily="34" charset="0"/>
              </a:rPr>
              <a:t>Book : Publisher : : Film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Producer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2) Director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Editor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Writer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Audience</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24" name="Google Shape;324;p38"/>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Autofit/>
          </a:bodyPr>
          <a:lstStyle/>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solidFill>
                <a:srgbClr val="0C0C0C"/>
              </a:solidFill>
              <a:latin typeface="Calibri" panose="020F0502020204030204" pitchFamily="34" charset="0"/>
              <a:cs typeface="Calibri" panose="020F0502020204030204" pitchFamily="34" charset="0"/>
              <a:sym typeface="Arial Black"/>
            </a:endParaRPr>
          </a:p>
          <a:p>
            <a:pPr>
              <a:lnSpc>
                <a:spcPct val="110000"/>
              </a:lnSpc>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38. </a:t>
            </a:r>
            <a:r>
              <a:rPr lang="en-US" sz="2800" b="1" dirty="0">
                <a:solidFill>
                  <a:srgbClr val="0C0C0C"/>
                </a:solidFill>
                <a:latin typeface="Calibri" panose="020F0502020204030204" pitchFamily="34" charset="0"/>
                <a:cs typeface="Calibri" panose="020F0502020204030204" pitchFamily="34" charset="0"/>
              </a:rPr>
              <a:t>12 : 20 : : 30 :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15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32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35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42 		</a:t>
            </a: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5) 48</a:t>
            </a:r>
            <a:r>
              <a:rPr lang="en-US" sz="2800" b="1" dirty="0">
                <a:solidFill>
                  <a:srgbClr val="0C0C0C"/>
                </a:solidFill>
                <a:latin typeface="Calibri" panose="020F0502020204030204" pitchFamily="34" charset="0"/>
                <a:cs typeface="Calibri" panose="020F0502020204030204" pitchFamily="34" charset="0"/>
                <a:sym typeface="Arial Black"/>
              </a:rPr>
              <a:t>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11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t>
            </a: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24" name="Google Shape;324;p38"/>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Autofit/>
          </a:bodyPr>
          <a:lstStyle/>
          <a:p>
            <a:pPr marL="228600" lvl="0" indent="-228600" algn="l" rtl="0">
              <a:spcBef>
                <a:spcPts val="600"/>
              </a:spcBef>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800" b="1" dirty="0">
              <a:latin typeface="Calibri" panose="020F0502020204030204" pitchFamily="34" charset="0"/>
              <a:ea typeface="Arial Black"/>
              <a:cs typeface="Calibri" panose="020F0502020204030204" pitchFamily="34" charset="0"/>
              <a:sym typeface="Arial Black"/>
            </a:endParaRPr>
          </a:p>
          <a:p>
            <a:pPr lvl="0" algn="l" rtl="0">
              <a:spcBef>
                <a:spcPts val="600"/>
              </a:spcBef>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38. </a:t>
            </a:r>
            <a:r>
              <a:rPr lang="en-US" sz="2800" b="1" dirty="0">
                <a:latin typeface="Calibri" panose="020F0502020204030204" pitchFamily="34" charset="0"/>
                <a:cs typeface="Calibri" panose="020F0502020204030204" pitchFamily="34" charset="0"/>
              </a:rPr>
              <a:t>12 : 20 : : 30 : ? </a:t>
            </a:r>
            <a:endParaRPr sz="2800" dirty="0">
              <a:latin typeface="Calibri" panose="020F0502020204030204" pitchFamily="34" charset="0"/>
              <a:cs typeface="Calibri" panose="020F0502020204030204" pitchFamily="34" charset="0"/>
            </a:endParaRPr>
          </a:p>
          <a:p>
            <a:pPr lvl="0" indent="-457200" algn="l" rtl="0">
              <a:spcBef>
                <a:spcPts val="600"/>
              </a:spcBef>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15 		</a:t>
            </a:r>
          </a:p>
          <a:p>
            <a:pPr lvl="0" indent="-457200" algn="l" rtl="0">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2) 32 		</a:t>
            </a:r>
          </a:p>
          <a:p>
            <a:pPr lvl="0" indent="-457200" algn="l" rtl="0">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3) 35 		</a:t>
            </a:r>
          </a:p>
          <a:p>
            <a:pPr lvl="0" indent="-457200" algn="l" rtl="0">
              <a:spcBef>
                <a:spcPts val="600"/>
              </a:spcBef>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42 </a:t>
            </a:r>
            <a:r>
              <a:rPr lang="en-US" sz="2800" b="1" dirty="0">
                <a:latin typeface="Calibri" panose="020F0502020204030204" pitchFamily="34" charset="0"/>
                <a:cs typeface="Calibri" panose="020F0502020204030204" pitchFamily="34" charset="0"/>
              </a:rPr>
              <a:t>		</a:t>
            </a:r>
          </a:p>
          <a:p>
            <a:pPr lvl="0" indent="-457200" algn="l" rtl="0">
              <a:spcBef>
                <a:spcPts val="600"/>
              </a:spcBef>
              <a:spcAft>
                <a:spcPts val="0"/>
              </a:spcAft>
              <a:buClr>
                <a:schemeClr val="dk1"/>
              </a:buClr>
              <a:buSzPts val="2400"/>
              <a:buNone/>
            </a:pPr>
            <a:r>
              <a:rPr lang="en-US" sz="2800" b="1" dirty="0">
                <a:latin typeface="Calibri" panose="020F0502020204030204" pitchFamily="34" charset="0"/>
                <a:cs typeface="Calibri" panose="020F0502020204030204" pitchFamily="34" charset="0"/>
              </a:rPr>
              <a:t>5) 48</a:t>
            </a: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spcBef>
                <a:spcPts val="600"/>
              </a:spcBef>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spcBef>
                <a:spcPts val="600"/>
              </a:spcBef>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a:p>
            <a:pPr marL="228600" lvl="0" indent="-228600" algn="l" rtl="0">
              <a:spcBef>
                <a:spcPts val="600"/>
              </a:spcBef>
              <a:spcAft>
                <a:spcPts val="0"/>
              </a:spcAft>
              <a:buClr>
                <a:schemeClr val="dk1"/>
              </a:buClr>
              <a:buSzPts val="2400"/>
              <a:buNone/>
            </a:pPr>
            <a:r>
              <a:rPr lang="en-US" sz="2800" b="1" dirty="0">
                <a:latin typeface="Calibri" panose="020F0502020204030204" pitchFamily="34" charset="0"/>
                <a:ea typeface="Arial Black"/>
                <a:cs typeface="Calibri" panose="020F0502020204030204" pitchFamily="34" charset="0"/>
                <a:sym typeface="Arial Black"/>
              </a:rPr>
              <a:t>  </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30" name="Google Shape;330;p39"/>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choose that set of numbers from the four alternative sets, that is similar to the given set.</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39. </a:t>
            </a:r>
            <a:r>
              <a:rPr lang="en-US" sz="2800" b="1" dirty="0">
                <a:solidFill>
                  <a:srgbClr val="0C0C0C"/>
                </a:solidFill>
                <a:latin typeface="Calibri" panose="020F0502020204030204" pitchFamily="34" charset="0"/>
                <a:cs typeface="Calibri" panose="020F0502020204030204" pitchFamily="34" charset="0"/>
              </a:rPr>
              <a:t>Given set: (2, 14, 16)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(2, 7, 8)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(2, 9, 16)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(3, 21, 24)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(4, 16, 18)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30" name="Google Shape;330;p39"/>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choose that set of numbers from the four alternative sets, that is similar to the given set.</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39. </a:t>
            </a:r>
            <a:r>
              <a:rPr lang="en-US" sz="2800" b="1" dirty="0">
                <a:latin typeface="Calibri" panose="020F0502020204030204" pitchFamily="34" charset="0"/>
                <a:cs typeface="Calibri" panose="020F0502020204030204" pitchFamily="34" charset="0"/>
              </a:rPr>
              <a:t>Given set: (2, 14, 16)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(2, 7, 8)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(2, 9, 16)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(3, 21, 24) </a:t>
            </a:r>
            <a:endParaRPr sz="2800" dirty="0">
              <a:solidFill>
                <a:srgbClr val="FF0000"/>
              </a:solidFill>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4) (4, 16, 18) </a:t>
            </a:r>
            <a:endParaRPr sz="2800" dirty="0">
              <a:latin typeface="Calibri" panose="020F0502020204030204" pitchFamily="34" charset="0"/>
              <a:cs typeface="Calibri" panose="020F0502020204030204" pitchFamily="34" charset="0"/>
            </a:endParaRPr>
          </a:p>
          <a:p>
            <a:pPr lvl="0" indent="-457200">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36" name="Google Shape;336;p40"/>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choose that set of numbers from the four alternative sets, that is similar to the given set.</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40. </a:t>
            </a:r>
            <a:r>
              <a:rPr lang="en-US" sz="2800" b="1" dirty="0">
                <a:solidFill>
                  <a:srgbClr val="0C0C0C"/>
                </a:solidFill>
                <a:latin typeface="Calibri" panose="020F0502020204030204" pitchFamily="34" charset="0"/>
                <a:cs typeface="Calibri" panose="020F0502020204030204" pitchFamily="34" charset="0"/>
              </a:rPr>
              <a:t>Given set: (3, 18, 36)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(2, 10, 16)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(4, 24, 48)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(6, 42, 48)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(12, 72, 96)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36" name="Google Shape;336;p40"/>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choose that set of numbers from the four alternative sets, that is similar to the given set.</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40. </a:t>
            </a:r>
            <a:r>
              <a:rPr lang="en-US" sz="2800" b="1" dirty="0">
                <a:latin typeface="Calibri" panose="020F0502020204030204" pitchFamily="34" charset="0"/>
                <a:cs typeface="Calibri" panose="020F0502020204030204" pitchFamily="34" charset="0"/>
              </a:rPr>
              <a:t>Given set: (3, 18, 36)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 (2, 10, 16)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(4, 24, 48) </a:t>
            </a:r>
            <a:endParaRPr sz="2800" dirty="0">
              <a:solidFill>
                <a:srgbClr val="FF0000"/>
              </a:solidFill>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(6, 42, 48)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4)   (12, 72, 96) </a:t>
            </a:r>
            <a:endParaRPr sz="2800" dirty="0">
              <a:latin typeface="Calibri" panose="020F0502020204030204" pitchFamily="34" charset="0"/>
              <a:cs typeface="Calibri" panose="020F0502020204030204" pitchFamily="34" charset="0"/>
            </a:endParaRPr>
          </a:p>
          <a:p>
            <a:pPr lvl="0" indent="-457200">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42" name="Google Shape;342;p41"/>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choose that set of numbers from the four alternative sets, that is similar to the given set.</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41. </a:t>
            </a:r>
            <a:r>
              <a:rPr lang="en-US" sz="2800" b="1" dirty="0">
                <a:solidFill>
                  <a:srgbClr val="0C0C0C"/>
                </a:solidFill>
                <a:latin typeface="Calibri" panose="020F0502020204030204" pitchFamily="34" charset="0"/>
                <a:cs typeface="Calibri" panose="020F0502020204030204" pitchFamily="34" charset="0"/>
              </a:rPr>
              <a:t>Given set: (6, 15, 28)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(56, 52, 44)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(50, 59, 71)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(60, 67, 72)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(60, 69, 82)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42" name="Google Shape;342;p41"/>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choose that set of numbers from the four alternative sets, that is similar to the given set.</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41. </a:t>
            </a:r>
            <a:r>
              <a:rPr lang="en-US" sz="2800" b="1" dirty="0">
                <a:latin typeface="Calibri" panose="020F0502020204030204" pitchFamily="34" charset="0"/>
                <a:cs typeface="Calibri" panose="020F0502020204030204" pitchFamily="34" charset="0"/>
              </a:rPr>
              <a:t>Given set: (6, 15, 28)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(56, 52, 44)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(50, 59, 71)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(60, 67, 72)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(60, 69, 82) </a:t>
            </a:r>
            <a:endParaRPr sz="2800" dirty="0">
              <a:solidFill>
                <a:srgbClr val="FF0000"/>
              </a:solidFill>
              <a:latin typeface="Calibri" panose="020F0502020204030204" pitchFamily="34" charset="0"/>
              <a:cs typeface="Calibri" panose="020F0502020204030204" pitchFamily="34" charset="0"/>
            </a:endParaRPr>
          </a:p>
          <a:p>
            <a:pPr lvl="0" indent="-457200">
              <a:buNone/>
            </a:pPr>
            <a:endParaRPr sz="2800" dirty="0">
              <a:latin typeface="Calibri" panose="020F0502020204030204" pitchFamily="34" charset="0"/>
              <a:cs typeface="Calibri" panose="020F0502020204030204" pitchFamily="34" charset="0"/>
            </a:endParaRPr>
          </a:p>
          <a:p>
            <a:pPr marL="228600" lvl="0" indent="-228600" algn="l" rtl="0">
              <a:spcAft>
                <a:spcPts val="0"/>
              </a:spcAft>
              <a:buClr>
                <a:schemeClr val="dk1"/>
              </a:buClr>
              <a:buSzPts val="2400"/>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48" name="Google Shape;348;p42"/>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choose that set of numbers from the four alternative sets, that is similar to the given set.</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42. </a:t>
            </a:r>
            <a:r>
              <a:rPr lang="en-US" sz="2800" b="1" dirty="0">
                <a:solidFill>
                  <a:srgbClr val="0C0C0C"/>
                </a:solidFill>
                <a:latin typeface="Calibri" panose="020F0502020204030204" pitchFamily="34" charset="0"/>
                <a:cs typeface="Calibri" panose="020F0502020204030204" pitchFamily="34" charset="0"/>
              </a:rPr>
              <a:t>Given set: (81, 77, 69)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(56, 52, 44)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(64, 61, 53)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(75, 71, 60)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(92, 88, 79) </a:t>
            </a: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48" name="Google Shape;348;p42"/>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choose that set of numbers from the four alternative sets, that is similar to the given set.</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42. </a:t>
            </a:r>
            <a:r>
              <a:rPr lang="en-US" sz="2800" b="1" dirty="0">
                <a:latin typeface="Calibri" panose="020F0502020204030204" pitchFamily="34" charset="0"/>
                <a:cs typeface="Calibri" panose="020F0502020204030204" pitchFamily="34" charset="0"/>
              </a:rPr>
              <a:t>Given set: (81, 77, 69)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(56, 52, 44) </a:t>
            </a:r>
            <a:endParaRPr sz="2800" dirty="0">
              <a:solidFill>
                <a:srgbClr val="FF0000"/>
              </a:solidFill>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(64, 61, 53)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(75, 71, 60)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4) 	(92, 88, 79) </a:t>
            </a:r>
            <a:endParaRPr sz="28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568961"/>
            <a:ext cx="11987048" cy="584760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 In the following question, find the word which holds same relation with the third word as there is between the first two words. </a:t>
            </a:r>
            <a:endParaRPr sz="2800" dirty="0">
              <a:latin typeface="Calibri" panose="020F0502020204030204" pitchFamily="34" charset="0"/>
              <a:cs typeface="Calibri" panose="020F0502020204030204" pitchFamily="34" charset="0"/>
            </a:endParaRPr>
          </a:p>
          <a:p>
            <a:pPr marL="228600" lvl="0" indent="-228600" algn="l" rtl="0">
              <a:lnSpc>
                <a:spcPct val="110000"/>
              </a:lnSpc>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2. </a:t>
            </a:r>
            <a:r>
              <a:rPr lang="en-US" sz="2800" b="1" dirty="0">
                <a:latin typeface="Calibri" panose="020F0502020204030204" pitchFamily="34" charset="0"/>
                <a:cs typeface="Calibri" panose="020F0502020204030204" pitchFamily="34" charset="0"/>
              </a:rPr>
              <a:t>Book : Publisher : : Film : ? </a:t>
            </a:r>
            <a:endParaRPr sz="2800" dirty="0">
              <a:latin typeface="Calibri" panose="020F0502020204030204" pitchFamily="34" charset="0"/>
              <a:cs typeface="Calibri" panose="020F0502020204030204" pitchFamily="34" charset="0"/>
            </a:endParaRPr>
          </a:p>
          <a:p>
            <a:pPr lvl="0" indent="-457200" algn="l" rtl="0">
              <a:lnSpc>
                <a:spcPct val="110000"/>
              </a:lnSpc>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Producer</a:t>
            </a:r>
            <a:r>
              <a:rPr lang="en-US" sz="2800" b="1" dirty="0">
                <a:latin typeface="Calibri" panose="020F0502020204030204" pitchFamily="34" charset="0"/>
                <a:cs typeface="Calibri" panose="020F0502020204030204" pitchFamily="34" charset="0"/>
              </a:rPr>
              <a:t> 		</a:t>
            </a:r>
          </a:p>
          <a:p>
            <a:pPr marL="0" lvl="0" indent="0" algn="l" rtl="0">
              <a:lnSpc>
                <a:spcPct val="110000"/>
              </a:lnSpc>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2) Director </a:t>
            </a:r>
            <a:r>
              <a:rPr lang="en-US" sz="2800" b="1" dirty="0">
                <a:latin typeface="Calibri" panose="020F0502020204030204" pitchFamily="34" charset="0"/>
                <a:cs typeface="Calibri" panose="020F0502020204030204" pitchFamily="34" charset="0"/>
              </a:rPr>
              <a:t>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3) Editor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4) Writer 	</a:t>
            </a:r>
          </a:p>
          <a:p>
            <a:pPr marL="0" lvl="0" indent="0" algn="l" rtl="0">
              <a:lnSpc>
                <a:spcPct val="110000"/>
              </a:lnSpc>
              <a:spcAft>
                <a:spcPts val="0"/>
              </a:spcAft>
              <a:buClr>
                <a:schemeClr val="dk1"/>
              </a:buClr>
              <a:buSzPts val="2400"/>
              <a:buNone/>
            </a:pPr>
            <a:r>
              <a:rPr lang="en-US" sz="2800" b="1" dirty="0">
                <a:latin typeface="Calibri" panose="020F0502020204030204" pitchFamily="34" charset="0"/>
                <a:cs typeface="Calibri" panose="020F0502020204030204" pitchFamily="34" charset="0"/>
              </a:rPr>
              <a:t>5) Audience</a:t>
            </a: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54" name="Google Shape;354;p43"/>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Directions:  choose that set of numbers from the four alternative sets, that is similar to the given set.</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43. </a:t>
            </a:r>
            <a:r>
              <a:rPr lang="en-US" sz="2800" b="1" dirty="0">
                <a:solidFill>
                  <a:srgbClr val="0C0C0C"/>
                </a:solidFill>
                <a:latin typeface="Calibri" panose="020F0502020204030204" pitchFamily="34" charset="0"/>
                <a:cs typeface="Calibri" panose="020F0502020204030204" pitchFamily="34" charset="0"/>
              </a:rPr>
              <a:t>Given set: (32, 24, 8)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(26, 32, 42)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(34, 24, 14)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(24, 16, 0)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(42, 34, 16)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54" name="Google Shape;354;p43"/>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Directions:  choose that set of numbers from the four alternative sets, that is similar to the given set.</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43. </a:t>
            </a:r>
            <a:r>
              <a:rPr lang="en-US" sz="2800" b="1" dirty="0">
                <a:latin typeface="Calibri" panose="020F0502020204030204" pitchFamily="34" charset="0"/>
                <a:cs typeface="Calibri" panose="020F0502020204030204" pitchFamily="34" charset="0"/>
              </a:rPr>
              <a:t>Given set: (32, 24, 8)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(26, 32, 42)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(34, 24, 14)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3) 	(24, 16, 0) </a:t>
            </a:r>
            <a:endParaRPr sz="2800" dirty="0">
              <a:solidFill>
                <a:srgbClr val="FF0000"/>
              </a:solidFill>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4) 	(42, 34, 16) </a:t>
            </a:r>
            <a:endParaRPr sz="2800" dirty="0">
              <a:latin typeface="Calibri" panose="020F0502020204030204" pitchFamily="34" charset="0"/>
              <a:cs typeface="Calibri" panose="020F0502020204030204" pitchFamily="34" charset="0"/>
            </a:endParaRPr>
          </a:p>
          <a:p>
            <a:pPr marL="228600" lvl="0" indent="-228600" algn="l" rtl="0">
              <a:spcAft>
                <a:spcPts val="0"/>
              </a:spcAft>
              <a:buClr>
                <a:schemeClr val="dk1"/>
              </a:buClr>
              <a:buSzPts val="2400"/>
              <a:buNone/>
            </a:pPr>
            <a:endParaRPr sz="2800" b="1" dirty="0">
              <a:latin typeface="Calibri" panose="020F0502020204030204" pitchFamily="34" charset="0"/>
              <a:cs typeface="Calibri" panose="020F050202020403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60" name="Google Shape;360;p44"/>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44. </a:t>
            </a:r>
            <a:r>
              <a:rPr lang="en-US" sz="2800" b="1" dirty="0">
                <a:solidFill>
                  <a:srgbClr val="0C0C0C"/>
                </a:solidFill>
                <a:latin typeface="Calibri" panose="020F0502020204030204" pitchFamily="34" charset="0"/>
                <a:cs typeface="Calibri" panose="020F0502020204030204" pitchFamily="34" charset="0"/>
              </a:rPr>
              <a:t>DWH is related to WDS in the same way as FUL is related to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UFO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OFU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FOU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ELV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60" name="Google Shape;360;p44"/>
          <p:cNvSpPr txBox="1">
            <a:spLocks noGrp="1"/>
          </p:cNvSpPr>
          <p:nvPr>
            <p:ph type="body" idx="4294967295"/>
          </p:nvPr>
        </p:nvSpPr>
        <p:spPr>
          <a:xfrm>
            <a:off x="204952" y="558801"/>
            <a:ext cx="11733048" cy="585776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44. </a:t>
            </a:r>
            <a:r>
              <a:rPr lang="en-US" sz="2800" b="1" dirty="0">
                <a:latin typeface="Calibri" panose="020F0502020204030204" pitchFamily="34" charset="0"/>
                <a:cs typeface="Calibri" panose="020F0502020204030204" pitchFamily="34" charset="0"/>
              </a:rPr>
              <a:t>DWH is related to WDS in the same way as FUL is related to ....................</a:t>
            </a:r>
            <a:endParaRPr sz="2800" dirty="0">
              <a:latin typeface="Calibri" panose="020F0502020204030204" pitchFamily="34" charset="0"/>
              <a:cs typeface="Calibri" panose="020F0502020204030204" pitchFamily="34" charset="0"/>
            </a:endParaRPr>
          </a:p>
          <a:p>
            <a:pPr lvl="0" indent="-457200" algn="l" rtl="0">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UFO </a:t>
            </a:r>
            <a:r>
              <a:rPr lang="en-US" sz="2800" b="1" dirty="0">
                <a:latin typeface="Calibri" panose="020F0502020204030204" pitchFamily="34" charset="0"/>
                <a:cs typeface="Calibri" panose="020F0502020204030204" pitchFamily="34" charset="0"/>
              </a:rPr>
              <a:t>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OFU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FOU 	</a:t>
            </a:r>
          </a:p>
          <a:p>
            <a:pPr lvl="0" indent="-457200" algn="l" rtl="0">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4) ELV </a:t>
            </a:r>
            <a:r>
              <a:rPr lang="en-US" sz="2800" b="1" dirty="0">
                <a:latin typeface="Calibri" panose="020F0502020204030204" pitchFamily="34" charset="0"/>
                <a:cs typeface="Calibri" panose="020F0502020204030204" pitchFamily="34" charset="0"/>
              </a:rPr>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66" name="Google Shape;366;p45"/>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45. </a:t>
            </a:r>
            <a:r>
              <a:rPr lang="en-US" sz="2800" b="1" dirty="0">
                <a:solidFill>
                  <a:srgbClr val="0C0C0C"/>
                </a:solidFill>
                <a:latin typeface="Calibri" panose="020F0502020204030204" pitchFamily="34" charset="0"/>
                <a:cs typeface="Calibri" panose="020F0502020204030204" pitchFamily="34" charset="0"/>
              </a:rPr>
              <a:t>KORT is related to PJWO in the same way as FINR is related to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KCSM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KDSM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JSMR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JCRN 	</a:t>
            </a:r>
          </a:p>
          <a:p>
            <a:pPr marL="228600" indent="-228600">
              <a:buClr>
                <a:srgbClr val="0C0C0C"/>
              </a:buClr>
              <a:buSzPts val="2400"/>
            </a:pPr>
            <a:endParaRPr lang="en-US"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66" name="Google Shape;366;p45"/>
          <p:cNvSpPr txBox="1">
            <a:spLocks noGrp="1"/>
          </p:cNvSpPr>
          <p:nvPr>
            <p:ph type="body" idx="4294967295"/>
          </p:nvPr>
        </p:nvSpPr>
        <p:spPr>
          <a:xfrm>
            <a:off x="204952" y="548641"/>
            <a:ext cx="11733048" cy="586792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45. </a:t>
            </a:r>
            <a:r>
              <a:rPr lang="en-US" sz="2800" b="1" dirty="0">
                <a:latin typeface="Calibri" panose="020F0502020204030204" pitchFamily="34" charset="0"/>
                <a:cs typeface="Calibri" panose="020F0502020204030204" pitchFamily="34" charset="0"/>
              </a:rPr>
              <a:t>KORT is related to PJWO in the same way as FINR is related to ................</a:t>
            </a:r>
            <a:endParaRPr sz="2800" dirty="0">
              <a:latin typeface="Calibri" panose="020F0502020204030204" pitchFamily="34" charset="0"/>
              <a:cs typeface="Calibri" panose="020F0502020204030204" pitchFamily="34" charset="0"/>
            </a:endParaRPr>
          </a:p>
          <a:p>
            <a:pPr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KCSM </a:t>
            </a:r>
          </a:p>
          <a:p>
            <a:pPr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2) KDSM </a:t>
            </a:r>
            <a:r>
              <a:rPr lang="en-US" sz="2800" b="1" dirty="0">
                <a:latin typeface="Calibri" panose="020F0502020204030204" pitchFamily="34" charset="0"/>
                <a:cs typeface="Calibri" panose="020F0502020204030204" pitchFamily="34" charset="0"/>
              </a:rPr>
              <a:t>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JSMR 	</a:t>
            </a:r>
          </a:p>
          <a:p>
            <a:pPr lvl="0" indent="-457200" algn="l" rtl="0">
              <a:spcAft>
                <a:spcPts val="0"/>
              </a:spcAft>
              <a:buClr>
                <a:schemeClr val="dk1"/>
              </a:buClr>
              <a:buSzPts val="2400"/>
              <a:buNone/>
            </a:pPr>
            <a:r>
              <a:rPr lang="en-US" sz="2800" b="1" dirty="0">
                <a:solidFill>
                  <a:schemeClr val="tx1"/>
                </a:solidFill>
                <a:latin typeface="Calibri" panose="020F0502020204030204" pitchFamily="34" charset="0"/>
                <a:cs typeface="Calibri" panose="020F0502020204030204" pitchFamily="34" charset="0"/>
              </a:rPr>
              <a:t>4) JCRN </a:t>
            </a:r>
            <a:r>
              <a:rPr lang="en-US" sz="2800" b="1" dirty="0">
                <a:latin typeface="Calibri" panose="020F0502020204030204" pitchFamily="34" charset="0"/>
                <a:cs typeface="Calibri" panose="020F0502020204030204" pitchFamily="34" charset="0"/>
              </a:rPr>
              <a:t>	</a:t>
            </a:r>
          </a:p>
          <a:p>
            <a:pPr lvl="0" indent="-457200">
              <a:buNone/>
            </a:pPr>
            <a:endParaRPr lang="en-US" sz="2800" b="1" dirty="0">
              <a:latin typeface="Calibri" panose="020F0502020204030204" pitchFamily="34" charset="0"/>
              <a:cs typeface="Calibri" panose="020F050202020403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72" name="Google Shape;372;p46"/>
          <p:cNvSpPr txBox="1">
            <a:spLocks noGrp="1"/>
          </p:cNvSpPr>
          <p:nvPr>
            <p:ph type="body" idx="4294967295"/>
          </p:nvPr>
        </p:nvSpPr>
        <p:spPr>
          <a:xfrm>
            <a:off x="204952" y="579121"/>
            <a:ext cx="11733048" cy="5837446"/>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lnSpc>
                <a:spcPct val="9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46. </a:t>
            </a:r>
            <a:r>
              <a:rPr lang="en-US" sz="2800" b="1" dirty="0">
                <a:solidFill>
                  <a:srgbClr val="0C0C0C"/>
                </a:solidFill>
                <a:latin typeface="Calibri" panose="020F0502020204030204" pitchFamily="34" charset="0"/>
                <a:cs typeface="Calibri" panose="020F0502020204030204" pitchFamily="34" charset="0"/>
              </a:rPr>
              <a:t>TRADE is related to UQBCF in the same was as PLATE is related to ............. </a:t>
            </a:r>
            <a:endParaRPr sz="2800" b="1" dirty="0">
              <a:solidFill>
                <a:srgbClr val="0C0C0C"/>
              </a:solidFill>
              <a:latin typeface="Calibri" panose="020F0502020204030204" pitchFamily="34" charset="0"/>
              <a:cs typeface="Calibri" panose="020F0502020204030204" pitchFamily="34" charset="0"/>
            </a:endParaRPr>
          </a:p>
          <a:p>
            <a:pPr marL="228600" indent="-228600">
              <a:lnSpc>
                <a:spcPct val="9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QKBSF 	</a:t>
            </a:r>
          </a:p>
          <a:p>
            <a:pPr marL="228600" indent="-228600">
              <a:lnSpc>
                <a:spcPct val="9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QKBUF 	</a:t>
            </a:r>
          </a:p>
          <a:p>
            <a:pPr marL="228600" indent="-228600">
              <a:lnSpc>
                <a:spcPct val="9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OMZUD 	</a:t>
            </a:r>
          </a:p>
          <a:p>
            <a:pPr marL="228600" indent="-228600">
              <a:lnSpc>
                <a:spcPct val="90000"/>
              </a:lnSpc>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QMBUF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72" name="Google Shape;372;p46"/>
          <p:cNvSpPr txBox="1">
            <a:spLocks noGrp="1"/>
          </p:cNvSpPr>
          <p:nvPr>
            <p:ph type="body" idx="4294967295"/>
          </p:nvPr>
        </p:nvSpPr>
        <p:spPr>
          <a:xfrm>
            <a:off x="204952" y="589281"/>
            <a:ext cx="11733048" cy="582728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Arial Black" panose="020B0A0402010202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46. </a:t>
            </a:r>
            <a:r>
              <a:rPr lang="en-US" sz="2800" b="1" dirty="0">
                <a:latin typeface="Calibri" panose="020F0502020204030204" pitchFamily="34" charset="0"/>
                <a:cs typeface="Calibri" panose="020F0502020204030204" pitchFamily="34" charset="0"/>
              </a:rPr>
              <a:t>TRADE is related to UQBCF in the same was as PLATE is related to ............. </a:t>
            </a:r>
            <a:endParaRPr sz="2800" dirty="0">
              <a:latin typeface="Calibri" panose="020F0502020204030204" pitchFamily="34" charset="0"/>
              <a:cs typeface="Calibri" panose="020F0502020204030204" pitchFamily="34" charset="0"/>
            </a:endParaRPr>
          </a:p>
          <a:p>
            <a:pPr lvl="0" indent="-457200" algn="l" rtl="0">
              <a:spcAft>
                <a:spcPts val="0"/>
              </a:spcAft>
              <a:buClr>
                <a:schemeClr val="dk1"/>
              </a:buClr>
              <a:buSzPts val="2400"/>
              <a:buAutoNum type="arabicParenR"/>
            </a:pPr>
            <a:r>
              <a:rPr lang="en-US" sz="2800" b="1" dirty="0">
                <a:solidFill>
                  <a:srgbClr val="FF0000"/>
                </a:solidFill>
                <a:latin typeface="Calibri" panose="020F0502020204030204" pitchFamily="34" charset="0"/>
                <a:cs typeface="Calibri" panose="020F0502020204030204" pitchFamily="34" charset="0"/>
              </a:rPr>
              <a:t>QKBSF </a:t>
            </a:r>
            <a:r>
              <a:rPr lang="en-US" sz="2800" b="1" dirty="0">
                <a:latin typeface="Calibri" panose="020F0502020204030204" pitchFamily="34" charset="0"/>
                <a:cs typeface="Calibri" panose="020F0502020204030204" pitchFamily="34" charset="0"/>
              </a:rPr>
              <a:t>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QKBUF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OMZUD 	</a:t>
            </a:r>
          </a:p>
          <a:p>
            <a:pPr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4) QMBUF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78" name="Google Shape;378;p47"/>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sym typeface="Arial Black"/>
              </a:rPr>
              <a:t>			ANALOGY</a:t>
            </a:r>
            <a:endParaRPr sz="2800" b="1" dirty="0">
              <a:solidFill>
                <a:srgbClr val="0C0C0C"/>
              </a:solidFill>
              <a:latin typeface="Calibri" panose="020F0502020204030204" pitchFamily="34" charset="0"/>
              <a:cs typeface="Calibri" panose="020F0502020204030204" pitchFamily="34" charset="0"/>
            </a:endParaRPr>
          </a:p>
          <a:p>
            <a:pPr>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47. </a:t>
            </a:r>
            <a:r>
              <a:rPr lang="en-US" sz="2800" b="1" dirty="0">
                <a:solidFill>
                  <a:srgbClr val="0C0C0C"/>
                </a:solidFill>
                <a:latin typeface="Calibri" panose="020F0502020204030204" pitchFamily="34" charset="0"/>
                <a:cs typeface="Calibri" panose="020F0502020204030204" pitchFamily="34" charset="0"/>
              </a:rPr>
              <a:t>CIRCLE is related to RICELC in the same way as SQUARE is related to ............... </a:t>
            </a:r>
            <a:endParaRPr sz="2800" b="1" dirty="0">
              <a:solidFill>
                <a:srgbClr val="0C0C0C"/>
              </a:solidFill>
              <a:latin typeface="Calibri" panose="020F0502020204030204" pitchFamily="34" charset="0"/>
              <a:cs typeface="Calibri" panose="020F0502020204030204" pitchFamily="34" charset="0"/>
            </a:endParaRP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1) QSUERA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2) QUSERA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3) UQSAER 		</a:t>
            </a:r>
          </a:p>
          <a:p>
            <a:pPr marL="228600" indent="-228600">
              <a:buClr>
                <a:srgbClr val="0C0C0C"/>
              </a:buClr>
              <a:buSzPts val="2400"/>
            </a:pPr>
            <a:r>
              <a:rPr lang="en-US" sz="2800" b="1" dirty="0">
                <a:solidFill>
                  <a:srgbClr val="0C0C0C"/>
                </a:solidFill>
                <a:latin typeface="Calibri" panose="020F0502020204030204" pitchFamily="34" charset="0"/>
                <a:cs typeface="Calibri" panose="020F0502020204030204" pitchFamily="34" charset="0"/>
              </a:rPr>
              <a:t>4) UQSERA 	</a:t>
            </a:r>
            <a:endParaRPr sz="2800" b="1" dirty="0">
              <a:solidFill>
                <a:srgbClr val="0C0C0C"/>
              </a:solidFill>
              <a:latin typeface="Calibri" panose="020F0502020204030204" pitchFamily="34" charset="0"/>
              <a:cs typeface="Calibri" panose="020F050202020403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78" name="Google Shape;378;p47"/>
          <p:cNvSpPr txBox="1">
            <a:spLocks noGrp="1"/>
          </p:cNvSpPr>
          <p:nvPr>
            <p:ph type="body" idx="4294967295"/>
          </p:nvPr>
        </p:nvSpPr>
        <p:spPr>
          <a:xfrm>
            <a:off x="204952" y="568961"/>
            <a:ext cx="11733048" cy="5847606"/>
          </a:xfrm>
          <a:prstGeom prst="rect">
            <a:avLst/>
          </a:prstGeom>
          <a:noFill/>
          <a:ln>
            <a:noFill/>
          </a:ln>
        </p:spPr>
        <p:txBody>
          <a:bodyPr spcFirstLastPara="1" wrap="square" lIns="91425" tIns="45700" rIns="91425" bIns="45700" anchor="t" anchorCtr="0">
            <a:normAutofit/>
          </a:bodyPr>
          <a:lstStyle/>
          <a:p>
            <a:pPr marL="228600" lvl="0" indent="-228600" algn="l" rtl="0">
              <a:spcAft>
                <a:spcPts val="0"/>
              </a:spcAft>
              <a:buClr>
                <a:srgbClr val="0C0C0C"/>
              </a:buClr>
              <a:buSzPts val="2400"/>
              <a:buNone/>
            </a:pPr>
            <a:r>
              <a:rPr lang="en-US" sz="2800" b="1" dirty="0">
                <a:solidFill>
                  <a:srgbClr val="0C0C0C"/>
                </a:solidFill>
                <a:latin typeface="Calibri" panose="020F0502020204030204" pitchFamily="34" charset="0"/>
                <a:ea typeface="Arial Black"/>
                <a:cs typeface="Calibri" panose="020F0502020204030204" pitchFamily="34" charset="0"/>
                <a:sym typeface="Arial Black"/>
              </a:rPr>
              <a:t>			ANALOGY</a:t>
            </a:r>
            <a:endParaRPr sz="2800" dirty="0">
              <a:latin typeface="Calibri" panose="020F0502020204030204" pitchFamily="34" charset="0"/>
              <a:cs typeface="Calibri" panose="020F0502020204030204" pitchFamily="34" charset="0"/>
            </a:endParaRPr>
          </a:p>
          <a:p>
            <a:pPr lvl="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 </a:t>
            </a:r>
            <a:r>
              <a:rPr lang="en-US" sz="2800" b="1" dirty="0">
                <a:latin typeface="Arial Black" panose="020B0A04020102020204" pitchFamily="34" charset="0"/>
                <a:cs typeface="Calibri" panose="020F0502020204030204" pitchFamily="34" charset="0"/>
                <a:sym typeface="Arial Black"/>
              </a:rPr>
              <a:t>Q </a:t>
            </a:r>
            <a:r>
              <a:rPr lang="en-US" sz="2800" b="1" dirty="0">
                <a:latin typeface="Arial Black" panose="020B0A04020102020204" pitchFamily="34" charset="0"/>
                <a:cs typeface="Calibri" panose="020F0502020204030204" pitchFamily="34" charset="0"/>
              </a:rPr>
              <a:t>47. </a:t>
            </a:r>
            <a:r>
              <a:rPr lang="en-US" sz="2800" b="1" dirty="0">
                <a:latin typeface="Calibri" panose="020F0502020204030204" pitchFamily="34" charset="0"/>
                <a:cs typeface="Calibri" panose="020F0502020204030204" pitchFamily="34" charset="0"/>
              </a:rPr>
              <a:t>CIRCLE is related to RICELC in the same way as SQUARE is related to ............... </a:t>
            </a:r>
            <a:endParaRPr sz="2800" dirty="0">
              <a:latin typeface="Calibri" panose="020F0502020204030204" pitchFamily="34" charset="0"/>
              <a:cs typeface="Calibri" panose="020F0502020204030204" pitchFamily="34" charset="0"/>
            </a:endParaRPr>
          </a:p>
          <a:p>
            <a:pPr marL="457200" lvl="0" indent="-457200" algn="l" rtl="0">
              <a:spcAft>
                <a:spcPts val="0"/>
              </a:spcAft>
              <a:buClr>
                <a:schemeClr val="dk1"/>
              </a:buClr>
              <a:buSzPts val="2400"/>
              <a:buAutoNum type="arabicParenR"/>
            </a:pPr>
            <a:r>
              <a:rPr lang="en-US" sz="2800" b="1" dirty="0">
                <a:latin typeface="Calibri" panose="020F0502020204030204" pitchFamily="34" charset="0"/>
                <a:cs typeface="Calibri" panose="020F0502020204030204" pitchFamily="34" charset="0"/>
              </a:rPr>
              <a:t>QSUERA 		</a:t>
            </a: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2) QUSERA 		</a:t>
            </a:r>
          </a:p>
          <a:p>
            <a:pPr marL="457200" lvl="0" indent="-457200" algn="l" rtl="0">
              <a:spcAft>
                <a:spcPts val="0"/>
              </a:spcAft>
              <a:buClr>
                <a:schemeClr val="dk1"/>
              </a:buClr>
              <a:buSzPts val="2400"/>
              <a:buNone/>
            </a:pPr>
            <a:r>
              <a:rPr lang="en-US" sz="2800" b="1" dirty="0">
                <a:latin typeface="Calibri" panose="020F0502020204030204" pitchFamily="34" charset="0"/>
                <a:cs typeface="Calibri" panose="020F0502020204030204" pitchFamily="34" charset="0"/>
              </a:rPr>
              <a:t>3) UQSAER 		</a:t>
            </a:r>
          </a:p>
          <a:p>
            <a:pPr marL="457200" lvl="0" indent="-457200" algn="l" rtl="0">
              <a:spcAft>
                <a:spcPts val="0"/>
              </a:spcAft>
              <a:buClr>
                <a:schemeClr val="dk1"/>
              </a:buClr>
              <a:buSzPts val="2400"/>
              <a:buNone/>
            </a:pPr>
            <a:r>
              <a:rPr lang="en-US" sz="2800" b="1" dirty="0">
                <a:solidFill>
                  <a:srgbClr val="FF0000"/>
                </a:solidFill>
                <a:latin typeface="Calibri" panose="020F0502020204030204" pitchFamily="34" charset="0"/>
                <a:cs typeface="Calibri" panose="020F0502020204030204" pitchFamily="34" charset="0"/>
              </a:rPr>
              <a:t>4) UQSERA </a:t>
            </a:r>
            <a:r>
              <a:rPr lang="en-US" sz="2800" b="1" dirty="0">
                <a:latin typeface="Calibri" panose="020F0502020204030204" pitchFamily="34" charset="0"/>
                <a:cs typeface="Calibri" panose="020F0502020204030204" pitchFamily="34" charset="0"/>
              </a:rPr>
              <a:t>	</a:t>
            </a:r>
            <a:endParaRPr sz="28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6594</Words>
  <Application>Microsoft Office PowerPoint</Application>
  <PresentationFormat>Widescreen</PresentationFormat>
  <Paragraphs>890</Paragraphs>
  <Slides>106</Slides>
  <Notes>100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Vivek Kumar</cp:lastModifiedBy>
  <cp:revision>37</cp:revision>
  <dcterms:created xsi:type="dcterms:W3CDTF">2020-02-23T06:37:57Z</dcterms:created>
  <dcterms:modified xsi:type="dcterms:W3CDTF">2025-06-04T05:30:34Z</dcterms:modified>
</cp:coreProperties>
</file>