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81" r:id="rId1"/>
  </p:sldMasterIdLst>
  <p:notesMasterIdLst>
    <p:notesMasterId r:id="rId79"/>
  </p:notesMasterIdLst>
  <p:sldIdLst>
    <p:sldId id="256" r:id="rId2"/>
    <p:sldId id="257" r:id="rId3"/>
    <p:sldId id="258" r:id="rId4"/>
    <p:sldId id="296" r:id="rId5"/>
    <p:sldId id="259" r:id="rId6"/>
    <p:sldId id="297" r:id="rId7"/>
    <p:sldId id="260" r:id="rId8"/>
    <p:sldId id="298" r:id="rId9"/>
    <p:sldId id="261" r:id="rId10"/>
    <p:sldId id="299" r:id="rId11"/>
    <p:sldId id="262" r:id="rId12"/>
    <p:sldId id="300" r:id="rId13"/>
    <p:sldId id="263" r:id="rId14"/>
    <p:sldId id="301" r:id="rId15"/>
    <p:sldId id="264" r:id="rId16"/>
    <p:sldId id="302" r:id="rId17"/>
    <p:sldId id="265" r:id="rId18"/>
    <p:sldId id="303" r:id="rId19"/>
    <p:sldId id="266" r:id="rId20"/>
    <p:sldId id="304" r:id="rId21"/>
    <p:sldId id="267" r:id="rId22"/>
    <p:sldId id="305" r:id="rId23"/>
    <p:sldId id="268" r:id="rId24"/>
    <p:sldId id="306" r:id="rId25"/>
    <p:sldId id="269" r:id="rId26"/>
    <p:sldId id="307" r:id="rId27"/>
    <p:sldId id="270" r:id="rId28"/>
    <p:sldId id="308" r:id="rId29"/>
    <p:sldId id="271" r:id="rId30"/>
    <p:sldId id="309" r:id="rId31"/>
    <p:sldId id="272" r:id="rId32"/>
    <p:sldId id="310" r:id="rId33"/>
    <p:sldId id="273" r:id="rId34"/>
    <p:sldId id="311" r:id="rId35"/>
    <p:sldId id="274" r:id="rId36"/>
    <p:sldId id="312" r:id="rId37"/>
    <p:sldId id="275" r:id="rId38"/>
    <p:sldId id="313" r:id="rId39"/>
    <p:sldId id="276" r:id="rId40"/>
    <p:sldId id="314" r:id="rId41"/>
    <p:sldId id="277" r:id="rId42"/>
    <p:sldId id="315" r:id="rId43"/>
    <p:sldId id="278" r:id="rId44"/>
    <p:sldId id="316" r:id="rId45"/>
    <p:sldId id="279" r:id="rId46"/>
    <p:sldId id="317" r:id="rId47"/>
    <p:sldId id="280" r:id="rId48"/>
    <p:sldId id="318" r:id="rId49"/>
    <p:sldId id="281" r:id="rId50"/>
    <p:sldId id="319" r:id="rId51"/>
    <p:sldId id="282" r:id="rId52"/>
    <p:sldId id="320" r:id="rId53"/>
    <p:sldId id="283" r:id="rId54"/>
    <p:sldId id="321" r:id="rId55"/>
    <p:sldId id="284" r:id="rId56"/>
    <p:sldId id="285" r:id="rId57"/>
    <p:sldId id="322" r:id="rId58"/>
    <p:sldId id="286" r:id="rId59"/>
    <p:sldId id="323" r:id="rId60"/>
    <p:sldId id="287" r:id="rId61"/>
    <p:sldId id="324" r:id="rId62"/>
    <p:sldId id="288" r:id="rId63"/>
    <p:sldId id="325" r:id="rId64"/>
    <p:sldId id="289" r:id="rId65"/>
    <p:sldId id="326" r:id="rId66"/>
    <p:sldId id="290" r:id="rId67"/>
    <p:sldId id="327" r:id="rId68"/>
    <p:sldId id="291" r:id="rId69"/>
    <p:sldId id="328" r:id="rId70"/>
    <p:sldId id="292" r:id="rId71"/>
    <p:sldId id="329" r:id="rId72"/>
    <p:sldId id="293" r:id="rId73"/>
    <p:sldId id="330" r:id="rId74"/>
    <p:sldId id="294" r:id="rId75"/>
    <p:sldId id="331" r:id="rId76"/>
    <p:sldId id="295" r:id="rId77"/>
    <p:sldId id="332" r:id="rId78"/>
  </p:sldIdLst>
  <p:sldSz cx="12192000" cy="6858000"/>
  <p:notesSz cx="6858000" cy="9144000"/>
  <p:embeddedFontLst>
    <p:embeddedFont>
      <p:font typeface="Arial Black" panose="020B0A04020102020204" pitchFamily="34" charset="0"/>
      <p:regular r:id="rId80"/>
      <p:bold r:id="rId81"/>
    </p:embeddedFont>
    <p:embeddedFont>
      <p:font typeface="Century Gothic" panose="020B0502020202020204" pitchFamily="34" charset="0"/>
      <p:regular r:id="rId82"/>
      <p:bold r:id="rId83"/>
      <p:italic r:id="rId84"/>
      <p:boldItalic r:id="rId85"/>
    </p:embeddedFont>
    <p:embeddedFont>
      <p:font typeface="Roboto" panose="02000000000000000000" pitchFamily="2" charset="0"/>
      <p:regular r:id="rId86"/>
      <p:bold r:id="rId87"/>
      <p:italic r:id="rId88"/>
      <p:boldItalic r:id="rId89"/>
    </p:embeddedFont>
    <p:embeddedFont>
      <p:font typeface="Wingdings 3" panose="05040102010807070707" pitchFamily="18" charset="2"/>
      <p:regular r:id="rId9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1" roundtripDataSignature="AMtx7mjMwS/z7/GNKIoAxzIIyd3NLBwD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5.fntdata"/><Relationship Id="rId89" Type="http://schemas.openxmlformats.org/officeDocument/2006/relationships/font" Target="fonts/font10.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font" Target="fonts/font11.fntdata"/><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font" Target="fonts/font6.fntdata"/><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font" Target="fonts/font9.fntdata"/><Relationship Id="rId9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8.fntdata"/><Relationship Id="rId61" Type="http://schemas.openxmlformats.org/officeDocument/2006/relationships/slide" Target="slides/slide60.xml"/><Relationship Id="rId82"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7486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994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7451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9039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6414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b5194cf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22b5194c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52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3679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92381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2594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4123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65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165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84650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727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4557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39183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18938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15478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20956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59830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9332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1067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1129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05583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2187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963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9197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5401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2410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3951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5165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2082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5291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5611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3550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642fa07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42fa07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642fa07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42fa07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10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3338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8D922C6-EC3C-4CA6-B898-49ACF671AC17}" type="datetimeFigureOut">
              <a:rPr lang="en-IN" smtClean="0"/>
              <a:t>10-01-2025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BC0F2A1-ABE0-47C9-BDE1-F6CBEF1F33EA}" type="slidenum">
              <a:rPr lang="en-IN" smtClean="0"/>
              <a:t>‹#›</a:t>
            </a:fld>
            <a:endParaRPr lang="en-IN"/>
          </a:p>
        </p:txBody>
      </p:sp>
    </p:spTree>
    <p:extLst>
      <p:ext uri="{BB962C8B-B14F-4D97-AF65-F5344CB8AC3E}">
        <p14:creationId xmlns:p14="http://schemas.microsoft.com/office/powerpoint/2010/main" val="23343855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D922C6-EC3C-4CA6-B898-49ACF671AC17}"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BC0F2A1-ABE0-47C9-BDE1-F6CBEF1F33EA}" type="slidenum">
              <a:rPr lang="en-IN" smtClean="0"/>
              <a:t>‹#›</a:t>
            </a:fld>
            <a:endParaRPr lang="en-IN"/>
          </a:p>
        </p:txBody>
      </p:sp>
    </p:spTree>
    <p:extLst>
      <p:ext uri="{BB962C8B-B14F-4D97-AF65-F5344CB8AC3E}">
        <p14:creationId xmlns:p14="http://schemas.microsoft.com/office/powerpoint/2010/main" val="2657646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8D922C6-EC3C-4CA6-B898-49ACF671AC17}"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C0F2A1-ABE0-47C9-BDE1-F6CBEF1F33EA}" type="slidenum">
              <a:rPr lang="en-IN" smtClean="0"/>
              <a:t>‹#›</a:t>
            </a:fld>
            <a:endParaRPr lang="en-IN"/>
          </a:p>
        </p:txBody>
      </p:sp>
    </p:spTree>
    <p:extLst>
      <p:ext uri="{BB962C8B-B14F-4D97-AF65-F5344CB8AC3E}">
        <p14:creationId xmlns:p14="http://schemas.microsoft.com/office/powerpoint/2010/main" val="10476528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8D922C6-EC3C-4CA6-B898-49ACF671AC17}"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C0F2A1-ABE0-47C9-BDE1-F6CBEF1F33EA}" type="slidenum">
              <a:rPr lang="en-IN" smtClean="0"/>
              <a:t>‹#›</a:t>
            </a:fld>
            <a:endParaRPr lang="en-IN"/>
          </a:p>
        </p:txBody>
      </p:sp>
    </p:spTree>
    <p:extLst>
      <p:ext uri="{BB962C8B-B14F-4D97-AF65-F5344CB8AC3E}">
        <p14:creationId xmlns:p14="http://schemas.microsoft.com/office/powerpoint/2010/main" val="26920226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922C6-EC3C-4CA6-B898-49ACF671AC17}"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C0F2A1-ABE0-47C9-BDE1-F6CBEF1F33EA}" type="slidenum">
              <a:rPr lang="en-IN" smtClean="0"/>
              <a:t>‹#›</a:t>
            </a:fld>
            <a:endParaRPr lang="en-IN"/>
          </a:p>
        </p:txBody>
      </p:sp>
    </p:spTree>
    <p:extLst>
      <p:ext uri="{BB962C8B-B14F-4D97-AF65-F5344CB8AC3E}">
        <p14:creationId xmlns:p14="http://schemas.microsoft.com/office/powerpoint/2010/main" val="3468326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8D922C6-EC3C-4CA6-B898-49ACF671AC17}" type="datetimeFigureOut">
              <a:rPr lang="en-IN" smtClean="0"/>
              <a:t>10-01-2025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C0F2A1-ABE0-47C9-BDE1-F6CBEF1F33EA}" type="slidenum">
              <a:rPr lang="en-IN" smtClean="0"/>
              <a:t>‹#›</a:t>
            </a:fld>
            <a:endParaRPr lang="en-IN"/>
          </a:p>
        </p:txBody>
      </p:sp>
    </p:spTree>
    <p:extLst>
      <p:ext uri="{BB962C8B-B14F-4D97-AF65-F5344CB8AC3E}">
        <p14:creationId xmlns:p14="http://schemas.microsoft.com/office/powerpoint/2010/main" val="10089014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8D922C6-EC3C-4CA6-B898-49ACF671AC17}" type="datetimeFigureOut">
              <a:rPr lang="en-IN" smtClean="0"/>
              <a:t>10-01-2025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BC0F2A1-ABE0-47C9-BDE1-F6CBEF1F33EA}" type="slidenum">
              <a:rPr lang="en-IN" smtClean="0"/>
              <a:t>‹#›</a:t>
            </a:fld>
            <a:endParaRPr lang="en-IN"/>
          </a:p>
        </p:txBody>
      </p:sp>
    </p:spTree>
    <p:extLst>
      <p:ext uri="{BB962C8B-B14F-4D97-AF65-F5344CB8AC3E}">
        <p14:creationId xmlns:p14="http://schemas.microsoft.com/office/powerpoint/2010/main" val="16203080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8D922C6-EC3C-4CA6-B898-49ACF671AC17}"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C0F2A1-ABE0-47C9-BDE1-F6CBEF1F33EA}" type="slidenum">
              <a:rPr lang="en-IN" smtClean="0"/>
              <a:t>‹#›</a:t>
            </a:fld>
            <a:endParaRPr lang="en-IN"/>
          </a:p>
        </p:txBody>
      </p:sp>
    </p:spTree>
    <p:extLst>
      <p:ext uri="{BB962C8B-B14F-4D97-AF65-F5344CB8AC3E}">
        <p14:creationId xmlns:p14="http://schemas.microsoft.com/office/powerpoint/2010/main" val="350595760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8D922C6-EC3C-4CA6-B898-49ACF671AC17}"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C0F2A1-ABE0-47C9-BDE1-F6CBEF1F33EA}" type="slidenum">
              <a:rPr lang="en-IN" smtClean="0"/>
              <a:t>‹#›</a:t>
            </a:fld>
            <a:endParaRPr lang="en-IN"/>
          </a:p>
        </p:txBody>
      </p:sp>
    </p:spTree>
    <p:extLst>
      <p:ext uri="{BB962C8B-B14F-4D97-AF65-F5344CB8AC3E}">
        <p14:creationId xmlns:p14="http://schemas.microsoft.com/office/powerpoint/2010/main" val="353737873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userDrawn="1">
  <p:cSld name="1_Title and Content">
    <p:spTree>
      <p:nvGrpSpPr>
        <p:cNvPr id="1" name="Shape 11"/>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userDrawn="1">
  <p:cSld name="1_Title Slide">
    <p:spTree>
      <p:nvGrpSpPr>
        <p:cNvPr id="1" name="Shape 2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D922C6-EC3C-4CA6-B898-49ACF671AC17}"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C0F2A1-ABE0-47C9-BDE1-F6CBEF1F33EA}" type="slidenum">
              <a:rPr lang="en-IN" smtClean="0"/>
              <a:t>‹#›</a:t>
            </a:fld>
            <a:endParaRPr lang="en-IN"/>
          </a:p>
        </p:txBody>
      </p:sp>
    </p:spTree>
    <p:extLst>
      <p:ext uri="{BB962C8B-B14F-4D97-AF65-F5344CB8AC3E}">
        <p14:creationId xmlns:p14="http://schemas.microsoft.com/office/powerpoint/2010/main" val="235244339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and Content" userDrawn="1">
  <p:cSld name="1_Title and Content">
    <p:spTree>
      <p:nvGrpSpPr>
        <p:cNvPr id="1" name="Shape 29"/>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userDrawn="1">
  <p:cSld name="1_Section Header">
    <p:spTree>
      <p:nvGrpSpPr>
        <p:cNvPr id="1" name="Shape 36"/>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userDrawn="1">
  <p:cSld name="1_Two Content">
    <p:spTree>
      <p:nvGrpSpPr>
        <p:cNvPr id="1" name="Shape 4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userDrawn="1">
  <p:cSld name="1_Comparison">
    <p:spTree>
      <p:nvGrpSpPr>
        <p:cNvPr id="1" name="Shape 49"/>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userDrawn="1">
  <p:cSld name="1_Title Only">
    <p:spTree>
      <p:nvGrpSpPr>
        <p:cNvPr id="1" name="Shape 58"/>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with Caption" userDrawn="1">
  <p:cSld name="1_Content with Caption">
    <p:spTree>
      <p:nvGrpSpPr>
        <p:cNvPr id="1" name="Shape 6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userDrawn="1">
  <p:cSld name="1_Picture with Caption">
    <p:spTree>
      <p:nvGrpSpPr>
        <p:cNvPr id="1" name="Shape 74"/>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userDrawn="1">
  <p:cSld name="1_Title and Vertical Text">
    <p:spTree>
      <p:nvGrpSpPr>
        <p:cNvPr id="1" name="Shape 81"/>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userDrawn="1">
  <p:cSld name="1_Vertical Title and Text">
    <p:spTree>
      <p:nvGrpSpPr>
        <p:cNvPr id="1" name="Shape 8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D922C6-EC3C-4CA6-B898-49ACF671AC17}"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C0F2A1-ABE0-47C9-BDE1-F6CBEF1F33EA}" type="slidenum">
              <a:rPr lang="en-IN" smtClean="0"/>
              <a:t>‹#›</a:t>
            </a:fld>
            <a:endParaRPr lang="en-IN"/>
          </a:p>
        </p:txBody>
      </p:sp>
    </p:spTree>
    <p:extLst>
      <p:ext uri="{BB962C8B-B14F-4D97-AF65-F5344CB8AC3E}">
        <p14:creationId xmlns:p14="http://schemas.microsoft.com/office/powerpoint/2010/main" val="17235294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D922C6-EC3C-4CA6-B898-49ACF671AC17}"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C0F2A1-ABE0-47C9-BDE1-F6CBEF1F33EA}" type="slidenum">
              <a:rPr lang="en-IN" smtClean="0"/>
              <a:t>‹#›</a:t>
            </a:fld>
            <a:endParaRPr lang="en-IN"/>
          </a:p>
        </p:txBody>
      </p:sp>
    </p:spTree>
    <p:extLst>
      <p:ext uri="{BB962C8B-B14F-4D97-AF65-F5344CB8AC3E}">
        <p14:creationId xmlns:p14="http://schemas.microsoft.com/office/powerpoint/2010/main" val="2361554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D922C6-EC3C-4CA6-B898-49ACF671AC17}" type="datetimeFigureOut">
              <a:rPr lang="en-IN" smtClean="0"/>
              <a:t>10-01-2025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C0F2A1-ABE0-47C9-BDE1-F6CBEF1F33EA}" type="slidenum">
              <a:rPr lang="en-IN" smtClean="0"/>
              <a:t>‹#›</a:t>
            </a:fld>
            <a:endParaRPr lang="en-IN"/>
          </a:p>
        </p:txBody>
      </p:sp>
    </p:spTree>
    <p:extLst>
      <p:ext uri="{BB962C8B-B14F-4D97-AF65-F5344CB8AC3E}">
        <p14:creationId xmlns:p14="http://schemas.microsoft.com/office/powerpoint/2010/main" val="29981122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D922C6-EC3C-4CA6-B898-49ACF671AC17}" type="datetimeFigureOut">
              <a:rPr lang="en-IN" smtClean="0"/>
              <a:t>10-01-2025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C0F2A1-ABE0-47C9-BDE1-F6CBEF1F33EA}" type="slidenum">
              <a:rPr lang="en-IN" smtClean="0"/>
              <a:t>‹#›</a:t>
            </a:fld>
            <a:endParaRPr lang="en-IN"/>
          </a:p>
        </p:txBody>
      </p:sp>
    </p:spTree>
    <p:extLst>
      <p:ext uri="{BB962C8B-B14F-4D97-AF65-F5344CB8AC3E}">
        <p14:creationId xmlns:p14="http://schemas.microsoft.com/office/powerpoint/2010/main" val="260029437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922C6-EC3C-4CA6-B898-49ACF671AC17}" type="datetimeFigureOut">
              <a:rPr lang="en-IN" smtClean="0"/>
              <a:t>10-01-2025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BC0F2A1-ABE0-47C9-BDE1-F6CBEF1F33EA}" type="slidenum">
              <a:rPr lang="en-IN" smtClean="0"/>
              <a:t>‹#›</a:t>
            </a:fld>
            <a:endParaRPr lang="en-IN"/>
          </a:p>
        </p:txBody>
      </p:sp>
    </p:spTree>
    <p:extLst>
      <p:ext uri="{BB962C8B-B14F-4D97-AF65-F5344CB8AC3E}">
        <p14:creationId xmlns:p14="http://schemas.microsoft.com/office/powerpoint/2010/main" val="105082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D922C6-EC3C-4CA6-B898-49ACF671AC17}"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BC0F2A1-ABE0-47C9-BDE1-F6CBEF1F33EA}" type="slidenum">
              <a:rPr lang="en-IN" smtClean="0"/>
              <a:t>‹#›</a:t>
            </a:fld>
            <a:endParaRPr lang="en-IN"/>
          </a:p>
        </p:txBody>
      </p:sp>
    </p:spTree>
    <p:extLst>
      <p:ext uri="{BB962C8B-B14F-4D97-AF65-F5344CB8AC3E}">
        <p14:creationId xmlns:p14="http://schemas.microsoft.com/office/powerpoint/2010/main" val="36562561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D922C6-EC3C-4CA6-B898-49ACF671AC17}"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BC0F2A1-ABE0-47C9-BDE1-F6CBEF1F33EA}" type="slidenum">
              <a:rPr lang="en-IN" smtClean="0"/>
              <a:t>‹#›</a:t>
            </a:fld>
            <a:endParaRPr lang="en-IN"/>
          </a:p>
        </p:txBody>
      </p:sp>
    </p:spTree>
    <p:extLst>
      <p:ext uri="{BB962C8B-B14F-4D97-AF65-F5344CB8AC3E}">
        <p14:creationId xmlns:p14="http://schemas.microsoft.com/office/powerpoint/2010/main" val="14697414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3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8D922C6-EC3C-4CA6-B898-49ACF671AC17}" type="datetimeFigureOut">
              <a:rPr lang="en-IN" smtClean="0"/>
              <a:t>10-01-2025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BC0F2A1-ABE0-47C9-BDE1-F6CBEF1F33EA}" type="slidenum">
              <a:rPr lang="en-IN" smtClean="0"/>
              <a:t>‹#›</a:t>
            </a:fld>
            <a:endParaRPr lang="en-IN"/>
          </a:p>
        </p:txBody>
      </p:sp>
      <p:pic>
        <p:nvPicPr>
          <p:cNvPr id="9" name="Picture 8">
            <a:extLst>
              <a:ext uri="{FF2B5EF4-FFF2-40B4-BE49-F238E27FC236}">
                <a16:creationId xmlns:a16="http://schemas.microsoft.com/office/drawing/2014/main" id="{CA7162B1-F5AE-0D0E-4DDC-7C31EF769B37}"/>
              </a:ext>
            </a:extLst>
          </p:cNvPr>
          <p:cNvPicPr>
            <a:picLocks noChangeAspect="1"/>
          </p:cNvPicPr>
          <p:nvPr userDrawn="1"/>
        </p:nvPicPr>
        <p:blipFill>
          <a:blip r:embed="rId31"/>
          <a:stretch>
            <a:fillRect/>
          </a:stretch>
        </p:blipFill>
        <p:spPr>
          <a:xfrm>
            <a:off x="0" y="0"/>
            <a:ext cx="12192000" cy="6858000"/>
          </a:xfrm>
          <a:prstGeom prst="rect">
            <a:avLst/>
          </a:prstGeom>
        </p:spPr>
      </p:pic>
    </p:spTree>
    <p:extLst>
      <p:ext uri="{BB962C8B-B14F-4D97-AF65-F5344CB8AC3E}">
        <p14:creationId xmlns:p14="http://schemas.microsoft.com/office/powerpoint/2010/main" val="1151283618"/>
      </p:ext>
    </p:extLst>
  </p:cSld>
  <p:clrMap bg1="lt1" tx1="dk1" bg2="lt2" tx2="dk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 id="2147484093" r:id="rId12"/>
    <p:sldLayoutId id="2147484094" r:id="rId13"/>
    <p:sldLayoutId id="2147484095" r:id="rId14"/>
    <p:sldLayoutId id="2147484096" r:id="rId15"/>
    <p:sldLayoutId id="2147484097" r:id="rId16"/>
    <p:sldLayoutId id="2147484098" r:id="rId17"/>
    <p:sldLayoutId id="2147483649" r:id="rId18"/>
    <p:sldLayoutId id="2147483650" r:id="rId19"/>
    <p:sldLayoutId id="2147483651" r:id="rId20"/>
    <p:sldLayoutId id="2147483652" r:id="rId21"/>
    <p:sldLayoutId id="2147483653" r:id="rId22"/>
    <p:sldLayoutId id="2147483654" r:id="rId23"/>
    <p:sldLayoutId id="2147483655" r:id="rId24"/>
    <p:sldLayoutId id="2147483657" r:id="rId25"/>
    <p:sldLayoutId id="2147483658" r:id="rId26"/>
    <p:sldLayoutId id="2147483659" r:id="rId27"/>
    <p:sldLayoutId id="2147483660" r:id="rId2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
          <p:cNvSpPr txBox="1">
            <a:spLocks noGrp="1"/>
          </p:cNvSpPr>
          <p:nvPr>
            <p:ph type="body" idx="4294967295"/>
          </p:nvPr>
        </p:nvSpPr>
        <p:spPr>
          <a:xfrm>
            <a:off x="0" y="0"/>
            <a:ext cx="12192000" cy="6858000"/>
          </a:xfrm>
          <a:prstGeom prst="rect">
            <a:avLst/>
          </a:prstGeom>
          <a:noFill/>
          <a:ln>
            <a:noFill/>
          </a:ln>
        </p:spPr>
        <p:txBody>
          <a:bodyPr spcFirstLastPara="1" wrap="square" lIns="91425" tIns="45700" rIns="91425" bIns="45700" anchor="ctr" anchorCtr="0">
            <a:normAutofit/>
          </a:bodyPr>
          <a:lstStyle/>
          <a:p>
            <a:pPr marL="228600" lvl="0" indent="-228600" algn="ctr" rtl="0">
              <a:lnSpc>
                <a:spcPct val="90000"/>
              </a:lnSpc>
              <a:spcBef>
                <a:spcPts val="0"/>
              </a:spcBef>
              <a:spcAft>
                <a:spcPts val="0"/>
              </a:spcAft>
              <a:buClr>
                <a:srgbClr val="0C0C0C"/>
              </a:buClr>
              <a:buSzPts val="7200"/>
              <a:buNone/>
            </a:pPr>
            <a:r>
              <a:rPr lang="en-US" sz="7200" b="1" dirty="0">
                <a:solidFill>
                  <a:schemeClr val="tx1"/>
                </a:solidFill>
                <a:latin typeface="+mj-lt"/>
                <a:ea typeface="Arial Black"/>
                <a:cs typeface="Arial Black"/>
                <a:sym typeface="Arial Black"/>
              </a:rPr>
              <a:t>AVERAGE</a:t>
            </a:r>
            <a:endParaRPr sz="7200" b="1" dirty="0">
              <a:solidFill>
                <a:schemeClr val="tx1"/>
              </a:solidFill>
              <a:latin typeface="+mj-lt"/>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8" name="Google Shape;128;p5"/>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4. In a certain primary school, there are 60 boys of 12 years of age each, 40 boys of 13 years of age each, 50 boys of age 14 each, and 50 boys of age 15 each. The average age (in years) of the total boys in the school is :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13.50 		</a:t>
            </a:r>
          </a:p>
          <a:p>
            <a:pPr marL="0" lvl="0" indent="0" algn="just" rtl="0">
              <a:lnSpc>
                <a:spcPct val="90000"/>
              </a:lnSpc>
              <a:spcBef>
                <a:spcPts val="1000"/>
              </a:spcBef>
              <a:spcAft>
                <a:spcPts val="0"/>
              </a:spcAft>
              <a:buClr>
                <a:schemeClr val="dk1"/>
              </a:buClr>
              <a:buSzPts val="2400"/>
              <a:buNone/>
            </a:pPr>
            <a:r>
              <a:rPr lang="en-US" sz="2000" b="1" dirty="0"/>
              <a:t>(2) 13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(3) 13.45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(4) 14 	</a:t>
            </a:r>
            <a:endParaRPr sz="2000" dirty="0"/>
          </a:p>
          <a:p>
            <a:pPr marL="228600" lvl="0" indent="-228600" algn="just" rtl="0">
              <a:lnSpc>
                <a:spcPct val="90000"/>
              </a:lnSpc>
              <a:spcBef>
                <a:spcPts val="1000"/>
              </a:spcBef>
              <a:spcAft>
                <a:spcPts val="0"/>
              </a:spcAft>
              <a:buClr>
                <a:schemeClr val="dk1"/>
              </a:buClr>
              <a:buSzPts val="2400"/>
              <a:buNone/>
            </a:pPr>
            <a:r>
              <a:rPr lang="en-US" sz="2000" b="1" dirty="0"/>
              <a:t>(5) None of these</a:t>
            </a:r>
          </a:p>
          <a:p>
            <a:pPr marL="228600" lvl="0" indent="-228600" algn="just" rtl="0">
              <a:lnSpc>
                <a:spcPct val="90000"/>
              </a:lnSpc>
              <a:spcBef>
                <a:spcPts val="1000"/>
              </a:spcBef>
              <a:spcAft>
                <a:spcPts val="0"/>
              </a:spcAft>
              <a:buClr>
                <a:schemeClr val="dk1"/>
              </a:buClr>
              <a:buSzPts val="2400"/>
              <a:buNone/>
            </a:pPr>
            <a:endParaRPr lang="en-US" sz="2000" b="1" dirty="0"/>
          </a:p>
          <a:p>
            <a:pPr marL="228600" lvl="0" indent="-22860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3743958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4" name="Google Shape;134;p6"/>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5. The average age of 24 students and the class teacher is 16 years. If the class teacher’s age is excluded, the average reduces by 1 year. What is the age of the class teacher? </a:t>
            </a:r>
            <a:endParaRPr sz="2000" dirty="0"/>
          </a:p>
          <a:p>
            <a:pPr marL="457200" lvl="0" indent="-457200" algn="just" rtl="0">
              <a:lnSpc>
                <a:spcPct val="90000"/>
              </a:lnSpc>
              <a:spcBef>
                <a:spcPts val="1000"/>
              </a:spcBef>
              <a:spcAft>
                <a:spcPts val="0"/>
              </a:spcAft>
              <a:buClr>
                <a:schemeClr val="dk1"/>
              </a:buClr>
              <a:buSzPts val="2400"/>
              <a:buAutoNum type="arabicParenBoth"/>
            </a:pPr>
            <a:r>
              <a:rPr lang="en-US" sz="2000" b="1" dirty="0"/>
              <a:t>50 years 		</a:t>
            </a:r>
          </a:p>
          <a:p>
            <a:pPr marL="0" lvl="0" indent="0" algn="just" rtl="0">
              <a:lnSpc>
                <a:spcPct val="90000"/>
              </a:lnSpc>
              <a:spcBef>
                <a:spcPts val="1000"/>
              </a:spcBef>
              <a:spcAft>
                <a:spcPts val="0"/>
              </a:spcAft>
              <a:buClr>
                <a:schemeClr val="dk1"/>
              </a:buClr>
              <a:buSzPts val="2400"/>
              <a:buNone/>
            </a:pPr>
            <a:r>
              <a:rPr lang="en-US" sz="2000" b="1" dirty="0"/>
              <a:t>(2) 45 years 		</a:t>
            </a:r>
          </a:p>
          <a:p>
            <a:pPr marL="0" lvl="0" indent="0" algn="just" rtl="0">
              <a:lnSpc>
                <a:spcPct val="90000"/>
              </a:lnSpc>
              <a:spcBef>
                <a:spcPts val="1000"/>
              </a:spcBef>
              <a:spcAft>
                <a:spcPts val="0"/>
              </a:spcAft>
              <a:buClr>
                <a:schemeClr val="dk1"/>
              </a:buClr>
              <a:buSzPts val="2400"/>
              <a:buNone/>
            </a:pPr>
            <a:r>
              <a:rPr lang="en-US" sz="2000" b="1" dirty="0"/>
              <a:t>(3) 40 years 		</a:t>
            </a:r>
          </a:p>
          <a:p>
            <a:pPr marL="0" lvl="0" indent="0" algn="just" rtl="0">
              <a:lnSpc>
                <a:spcPct val="90000"/>
              </a:lnSpc>
              <a:spcBef>
                <a:spcPts val="1000"/>
              </a:spcBef>
              <a:spcAft>
                <a:spcPts val="0"/>
              </a:spcAft>
              <a:buClr>
                <a:schemeClr val="dk1"/>
              </a:buClr>
              <a:buSzPts val="2400"/>
              <a:buNone/>
            </a:pPr>
            <a:r>
              <a:rPr lang="en-US" sz="2000" b="1" dirty="0"/>
              <a:t>(4) Data inadequate </a:t>
            </a:r>
            <a:endParaRPr sz="2000" dirty="0"/>
          </a:p>
          <a:p>
            <a:pPr marL="457200" lvl="0" indent="-457200" algn="just" rtl="0">
              <a:lnSpc>
                <a:spcPct val="90000"/>
              </a:lnSpc>
              <a:spcBef>
                <a:spcPts val="1000"/>
              </a:spcBef>
              <a:spcAft>
                <a:spcPts val="0"/>
              </a:spcAft>
              <a:buClr>
                <a:schemeClr val="dk1"/>
              </a:buClr>
              <a:buSzPts val="2400"/>
              <a:buNone/>
            </a:pPr>
            <a:r>
              <a:rPr lang="en-US" sz="2000" b="1" dirty="0"/>
              <a:t>(5) None of these</a:t>
            </a:r>
          </a:p>
          <a:p>
            <a:pPr marL="457200" lvl="0" indent="-457200" algn="just" rtl="0">
              <a:lnSpc>
                <a:spcPct val="90000"/>
              </a:lnSpc>
              <a:spcBef>
                <a:spcPts val="1000"/>
              </a:spcBef>
              <a:spcAft>
                <a:spcPts val="0"/>
              </a:spcAft>
              <a:buClr>
                <a:schemeClr val="dk1"/>
              </a:buClr>
              <a:buSzPts val="2400"/>
              <a:buNone/>
            </a:pPr>
            <a:endParaRPr lang="en-US" sz="2000" b="1" dirty="0"/>
          </a:p>
          <a:p>
            <a:pPr marL="457200" lvl="0" indent="-457200" algn="just" rtl="0">
              <a:lnSpc>
                <a:spcPct val="90000"/>
              </a:lnSpc>
              <a:spcBef>
                <a:spcPts val="1000"/>
              </a:spcBef>
              <a:spcAft>
                <a:spcPts val="0"/>
              </a:spcAft>
              <a:buClr>
                <a:schemeClr val="dk1"/>
              </a:buClr>
              <a:buSzPts val="2400"/>
              <a:buNone/>
            </a:pP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4" name="Google Shape;134;p6"/>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5. The average age of 24 students and the class teacher is 16 years. If the class teacher’s age is excluded, the average reduces by 1 year. What is the age of the class teacher? </a:t>
            </a:r>
            <a:endParaRPr sz="2000" dirty="0"/>
          </a:p>
          <a:p>
            <a:pPr marL="457200" lvl="0" indent="-457200" algn="just" rtl="0">
              <a:lnSpc>
                <a:spcPct val="90000"/>
              </a:lnSpc>
              <a:spcBef>
                <a:spcPts val="1000"/>
              </a:spcBef>
              <a:spcAft>
                <a:spcPts val="0"/>
              </a:spcAft>
              <a:buClr>
                <a:schemeClr val="dk1"/>
              </a:buClr>
              <a:buSzPts val="2400"/>
              <a:buAutoNum type="arabicParenBoth"/>
            </a:pPr>
            <a:r>
              <a:rPr lang="en-US" sz="2000" b="1" dirty="0"/>
              <a:t>50 years 		</a:t>
            </a:r>
          </a:p>
          <a:p>
            <a:pPr marL="0" lvl="0" indent="0" algn="just" rtl="0">
              <a:lnSpc>
                <a:spcPct val="90000"/>
              </a:lnSpc>
              <a:spcBef>
                <a:spcPts val="1000"/>
              </a:spcBef>
              <a:spcAft>
                <a:spcPts val="0"/>
              </a:spcAft>
              <a:buClr>
                <a:schemeClr val="dk1"/>
              </a:buClr>
              <a:buSzPts val="2400"/>
              <a:buNone/>
            </a:pPr>
            <a:r>
              <a:rPr lang="en-US" sz="2000" b="1" dirty="0"/>
              <a:t>(2) 45 years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(3) 40 years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(4) Data inadequate </a:t>
            </a:r>
            <a:endParaRPr sz="2000" dirty="0"/>
          </a:p>
          <a:p>
            <a:pPr marL="457200" lvl="0" indent="-457200" algn="just" rtl="0">
              <a:lnSpc>
                <a:spcPct val="90000"/>
              </a:lnSpc>
              <a:spcBef>
                <a:spcPts val="1000"/>
              </a:spcBef>
              <a:spcAft>
                <a:spcPts val="0"/>
              </a:spcAft>
              <a:buClr>
                <a:schemeClr val="dk1"/>
              </a:buClr>
              <a:buSzPts val="2400"/>
              <a:buNone/>
            </a:pPr>
            <a:r>
              <a:rPr lang="en-US" sz="2000" b="1" dirty="0"/>
              <a:t>(5) None of these</a:t>
            </a:r>
          </a:p>
          <a:p>
            <a:pPr marL="457200" lvl="0" indent="-457200" algn="just" rtl="0">
              <a:lnSpc>
                <a:spcPct val="90000"/>
              </a:lnSpc>
              <a:spcBef>
                <a:spcPts val="1000"/>
              </a:spcBef>
              <a:spcAft>
                <a:spcPts val="0"/>
              </a:spcAft>
              <a:buClr>
                <a:schemeClr val="dk1"/>
              </a:buClr>
              <a:buSzPts val="2400"/>
              <a:buNone/>
            </a:pPr>
            <a:endParaRPr lang="en-US" sz="2000" b="1" dirty="0"/>
          </a:p>
          <a:p>
            <a:pPr marL="457200" lvl="0" indent="-45720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1203834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0" name="Google Shape;140;p7"/>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6. The average of 8 numbers is 14. If 2 is subtracted from each given number, what will be the new average?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12 		</a:t>
            </a:r>
          </a:p>
          <a:p>
            <a:pPr marL="0" lvl="0" indent="0" algn="just" rtl="0">
              <a:lnSpc>
                <a:spcPct val="90000"/>
              </a:lnSpc>
              <a:spcBef>
                <a:spcPts val="1000"/>
              </a:spcBef>
              <a:spcAft>
                <a:spcPts val="0"/>
              </a:spcAft>
              <a:buClr>
                <a:schemeClr val="dk1"/>
              </a:buClr>
              <a:buSzPts val="2400"/>
              <a:buNone/>
            </a:pPr>
            <a:r>
              <a:rPr lang="en-US" sz="2400" b="1" dirty="0"/>
              <a:t>(2) 10 		</a:t>
            </a:r>
          </a:p>
          <a:p>
            <a:pPr marL="0" lvl="0" indent="0" algn="just" rtl="0">
              <a:lnSpc>
                <a:spcPct val="90000"/>
              </a:lnSpc>
              <a:spcBef>
                <a:spcPts val="1000"/>
              </a:spcBef>
              <a:spcAft>
                <a:spcPts val="0"/>
              </a:spcAft>
              <a:buClr>
                <a:schemeClr val="dk1"/>
              </a:buClr>
              <a:buSzPts val="2400"/>
              <a:buNone/>
            </a:pPr>
            <a:r>
              <a:rPr lang="en-US" sz="2400" b="1" dirty="0"/>
              <a:t>(3) 16 		</a:t>
            </a:r>
          </a:p>
          <a:p>
            <a:pPr marL="0" lvl="0" indent="0" algn="just" rtl="0">
              <a:lnSpc>
                <a:spcPct val="90000"/>
              </a:lnSpc>
              <a:spcBef>
                <a:spcPts val="1000"/>
              </a:spcBef>
              <a:spcAft>
                <a:spcPts val="0"/>
              </a:spcAft>
              <a:buClr>
                <a:schemeClr val="dk1"/>
              </a:buClr>
              <a:buSzPts val="2400"/>
              <a:buNone/>
            </a:pPr>
            <a:r>
              <a:rPr lang="en-US" sz="2400" b="1" dirty="0"/>
              <a:t>(4) 18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0" name="Google Shape;140;p7"/>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6. The average of 8 numbers is 14. If 2 is subtracted from each given number, what will be the new average? </a:t>
            </a:r>
            <a:endParaRPr lang="en-US" sz="2400" dirty="0"/>
          </a:p>
          <a:p>
            <a:pPr marL="228600" lvl="0" indent="-228600" algn="just" rtl="0">
              <a:lnSpc>
                <a:spcPct val="90000"/>
              </a:lnSpc>
              <a:spcBef>
                <a:spcPts val="1000"/>
              </a:spcBef>
              <a:spcAft>
                <a:spcPts val="0"/>
              </a:spcAft>
              <a:buClr>
                <a:schemeClr val="dk1"/>
              </a:buClr>
              <a:buSzPts val="2400"/>
              <a:buNone/>
            </a:pPr>
            <a:r>
              <a:rPr lang="en-US" sz="2400" b="1" dirty="0">
                <a:solidFill>
                  <a:srgbClr val="FF0000"/>
                </a:solidFill>
              </a:rPr>
              <a:t>(1) 12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10 		</a:t>
            </a:r>
          </a:p>
          <a:p>
            <a:pPr marL="0" lvl="0" indent="0" algn="just" rtl="0">
              <a:lnSpc>
                <a:spcPct val="90000"/>
              </a:lnSpc>
              <a:spcBef>
                <a:spcPts val="1000"/>
              </a:spcBef>
              <a:spcAft>
                <a:spcPts val="0"/>
              </a:spcAft>
              <a:buClr>
                <a:schemeClr val="dk1"/>
              </a:buClr>
              <a:buSzPts val="2400"/>
              <a:buNone/>
            </a:pPr>
            <a:r>
              <a:rPr lang="en-US" sz="2400" b="1" dirty="0"/>
              <a:t>(3) 16 		</a:t>
            </a:r>
          </a:p>
          <a:p>
            <a:pPr marL="0" lvl="0" indent="0" algn="just" rtl="0">
              <a:lnSpc>
                <a:spcPct val="90000"/>
              </a:lnSpc>
              <a:spcBef>
                <a:spcPts val="1000"/>
              </a:spcBef>
              <a:spcAft>
                <a:spcPts val="0"/>
              </a:spcAft>
              <a:buClr>
                <a:schemeClr val="dk1"/>
              </a:buClr>
              <a:buSzPts val="2400"/>
              <a:buNone/>
            </a:pPr>
            <a:r>
              <a:rPr lang="en-US" sz="2400" b="1" dirty="0"/>
              <a:t>(4) 18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2220628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6" name="Google Shape;146;p8"/>
          <p:cNvSpPr txBox="1">
            <a:spLocks noGrp="1"/>
          </p:cNvSpPr>
          <p:nvPr>
            <p:ph type="body" idx="4294967295"/>
          </p:nvPr>
        </p:nvSpPr>
        <p:spPr>
          <a:xfrm>
            <a:off x="204788" y="1071563"/>
            <a:ext cx="11987212"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7. The average of x numbers is 3x. If (x–1) is subtracted from each given number, what will be the new average? </a:t>
            </a:r>
            <a:endParaRPr sz="2400" dirty="0"/>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(1) 2x + 1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(x – 1)3 	</a:t>
            </a:r>
          </a:p>
          <a:p>
            <a:pPr marL="0" lvl="0" indent="0" algn="just" rtl="0">
              <a:lnSpc>
                <a:spcPct val="90000"/>
              </a:lnSpc>
              <a:spcBef>
                <a:spcPts val="1000"/>
              </a:spcBef>
              <a:spcAft>
                <a:spcPts val="0"/>
              </a:spcAft>
              <a:buClr>
                <a:schemeClr val="dk1"/>
              </a:buClr>
              <a:buSzPts val="2400"/>
              <a:buNone/>
            </a:pPr>
            <a:r>
              <a:rPr lang="en-US" sz="2400" b="1" dirty="0"/>
              <a:t>(3) 2x – 1 	</a:t>
            </a:r>
          </a:p>
          <a:p>
            <a:pPr marL="0" lvl="0" indent="0" algn="just" rtl="0">
              <a:lnSpc>
                <a:spcPct val="90000"/>
              </a:lnSpc>
              <a:spcBef>
                <a:spcPts val="1000"/>
              </a:spcBef>
              <a:spcAft>
                <a:spcPts val="0"/>
              </a:spcAft>
              <a:buClr>
                <a:schemeClr val="dk1"/>
              </a:buClr>
              <a:buSzPts val="2400"/>
              <a:buNone/>
            </a:pPr>
            <a:r>
              <a:rPr lang="en-US" sz="2400" b="1" dirty="0"/>
              <a:t>(4) Data inadequate 	</a:t>
            </a:r>
          </a:p>
          <a:p>
            <a:pPr marL="0" lvl="0" indent="0" algn="just" rtl="0">
              <a:lnSpc>
                <a:spcPct val="90000"/>
              </a:lnSpc>
              <a:spcBef>
                <a:spcPts val="1000"/>
              </a:spcBef>
              <a:spcAft>
                <a:spcPts val="0"/>
              </a:spcAft>
              <a:buClr>
                <a:schemeClr val="dk1"/>
              </a:buClr>
              <a:buSzPts val="2400"/>
              <a:buNone/>
            </a:pPr>
            <a:r>
              <a:rPr lang="en-US" sz="2400" b="1" dirty="0"/>
              <a:t>(5) None of these</a:t>
            </a:r>
          </a:p>
          <a:p>
            <a:pPr marL="0" lvl="0" indent="0" algn="just" rtl="0">
              <a:lnSpc>
                <a:spcPct val="90000"/>
              </a:lnSpc>
              <a:spcBef>
                <a:spcPts val="1000"/>
              </a:spcBef>
              <a:spcAft>
                <a:spcPts val="0"/>
              </a:spcAft>
              <a:buClr>
                <a:schemeClr val="dk1"/>
              </a:buClr>
              <a:buSzPts val="2400"/>
              <a:buNone/>
            </a:pPr>
            <a:endParaRPr lang="en-US"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6" name="Google Shape;146;p8"/>
          <p:cNvSpPr txBox="1">
            <a:spLocks noGrp="1"/>
          </p:cNvSpPr>
          <p:nvPr>
            <p:ph type="body" idx="4294967295"/>
          </p:nvPr>
        </p:nvSpPr>
        <p:spPr>
          <a:xfrm>
            <a:off x="204788" y="1071563"/>
            <a:ext cx="11987212"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7. The average of x numbers is 3x. If (x–1) is subtracted from each given number, what will be the new average? </a:t>
            </a:r>
            <a:endParaRPr sz="2000" dirty="0"/>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(1) 2x + 1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(2) (x – 1)3 	</a:t>
            </a:r>
          </a:p>
          <a:p>
            <a:pPr marL="0" lvl="0" indent="0" algn="just" rtl="0">
              <a:lnSpc>
                <a:spcPct val="90000"/>
              </a:lnSpc>
              <a:spcBef>
                <a:spcPts val="1000"/>
              </a:spcBef>
              <a:spcAft>
                <a:spcPts val="0"/>
              </a:spcAft>
              <a:buClr>
                <a:schemeClr val="dk1"/>
              </a:buClr>
              <a:buSzPts val="2400"/>
              <a:buNone/>
            </a:pPr>
            <a:r>
              <a:rPr lang="en-US" sz="2000" b="1" dirty="0"/>
              <a:t>(3) 2x – 1 	</a:t>
            </a:r>
          </a:p>
          <a:p>
            <a:pPr marL="0" lvl="0" indent="0" algn="just" rtl="0">
              <a:lnSpc>
                <a:spcPct val="90000"/>
              </a:lnSpc>
              <a:spcBef>
                <a:spcPts val="1000"/>
              </a:spcBef>
              <a:spcAft>
                <a:spcPts val="0"/>
              </a:spcAft>
              <a:buClr>
                <a:schemeClr val="dk1"/>
              </a:buClr>
              <a:buSzPts val="2400"/>
              <a:buNone/>
            </a:pPr>
            <a:r>
              <a:rPr lang="en-US" sz="2000" b="1" dirty="0"/>
              <a:t>(4) Data inadequate 	</a:t>
            </a:r>
          </a:p>
          <a:p>
            <a:pPr marL="0" lvl="0" indent="0" algn="just" rtl="0">
              <a:lnSpc>
                <a:spcPct val="90000"/>
              </a:lnSpc>
              <a:spcBef>
                <a:spcPts val="1000"/>
              </a:spcBef>
              <a:spcAft>
                <a:spcPts val="0"/>
              </a:spcAft>
              <a:buClr>
                <a:schemeClr val="dk1"/>
              </a:buClr>
              <a:buSzPts val="2400"/>
              <a:buNone/>
            </a:pPr>
            <a:r>
              <a:rPr lang="en-US" sz="2000" b="1" dirty="0"/>
              <a:t>(5) None of these</a:t>
            </a:r>
          </a:p>
          <a:p>
            <a:pPr marL="0" lvl="0" indent="0" algn="just" rtl="0">
              <a:lnSpc>
                <a:spcPct val="90000"/>
              </a:lnSpc>
              <a:spcBef>
                <a:spcPts val="1000"/>
              </a:spcBef>
              <a:spcAft>
                <a:spcPts val="0"/>
              </a:spcAft>
              <a:buClr>
                <a:schemeClr val="dk1"/>
              </a:buClr>
              <a:buSzPts val="2400"/>
              <a:buNone/>
            </a:pPr>
            <a:endParaRPr lang="en-US" sz="2000" b="1" dirty="0"/>
          </a:p>
        </p:txBody>
      </p:sp>
    </p:spTree>
    <p:extLst>
      <p:ext uri="{BB962C8B-B14F-4D97-AF65-F5344CB8AC3E}">
        <p14:creationId xmlns:p14="http://schemas.microsoft.com/office/powerpoint/2010/main" val="1493363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2" name="Google Shape;152;p9"/>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8. The average age of 34 boys in a class is 14 years. If the teacher’s age is included the average age of the boys and the teacher becomes 15 years. What is the teacher’s age?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48 years 		</a:t>
            </a:r>
          </a:p>
          <a:p>
            <a:pPr marL="0" lvl="0" indent="0" algn="just" rtl="0">
              <a:lnSpc>
                <a:spcPct val="90000"/>
              </a:lnSpc>
              <a:spcBef>
                <a:spcPts val="1000"/>
              </a:spcBef>
              <a:spcAft>
                <a:spcPts val="0"/>
              </a:spcAft>
              <a:buClr>
                <a:schemeClr val="dk1"/>
              </a:buClr>
              <a:buSzPts val="2400"/>
              <a:buNone/>
            </a:pPr>
            <a:r>
              <a:rPr lang="en-US" sz="2400" b="1" dirty="0"/>
              <a:t>(2) 46 years 		</a:t>
            </a:r>
          </a:p>
          <a:p>
            <a:pPr marL="0" lvl="0" indent="0" algn="just" rtl="0">
              <a:lnSpc>
                <a:spcPct val="90000"/>
              </a:lnSpc>
              <a:spcBef>
                <a:spcPts val="1000"/>
              </a:spcBef>
              <a:spcAft>
                <a:spcPts val="0"/>
              </a:spcAft>
              <a:buClr>
                <a:schemeClr val="dk1"/>
              </a:buClr>
              <a:buSzPts val="2400"/>
              <a:buNone/>
            </a:pPr>
            <a:r>
              <a:rPr lang="en-US" sz="2400" b="1" dirty="0"/>
              <a:t>(3) 49 years 		</a:t>
            </a:r>
          </a:p>
          <a:p>
            <a:pPr marL="0" lvl="0" indent="0" algn="just" rtl="0">
              <a:lnSpc>
                <a:spcPct val="90000"/>
              </a:lnSpc>
              <a:spcBef>
                <a:spcPts val="1000"/>
              </a:spcBef>
              <a:spcAft>
                <a:spcPts val="0"/>
              </a:spcAft>
              <a:buClr>
                <a:schemeClr val="dk1"/>
              </a:buClr>
              <a:buSzPts val="2400"/>
              <a:buNone/>
            </a:pPr>
            <a:r>
              <a:rPr lang="en-US" sz="2400" b="1" dirty="0"/>
              <a:t>(4) 45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2" name="Google Shape;152;p9"/>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8. The average age of 34 boys in a class is 14 years. If the teacher’s age is included the average age of the boys and the teacher becomes 15 years. What is the teacher’s age?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48 years 		</a:t>
            </a:r>
          </a:p>
          <a:p>
            <a:pPr marL="0" lvl="0" indent="0" algn="just" rtl="0">
              <a:lnSpc>
                <a:spcPct val="90000"/>
              </a:lnSpc>
              <a:spcBef>
                <a:spcPts val="1000"/>
              </a:spcBef>
              <a:spcAft>
                <a:spcPts val="0"/>
              </a:spcAft>
              <a:buClr>
                <a:schemeClr val="dk1"/>
              </a:buClr>
              <a:buSzPts val="2400"/>
              <a:buNone/>
            </a:pPr>
            <a:r>
              <a:rPr lang="en-US" sz="2400" b="1" dirty="0"/>
              <a:t>(2) 46 years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49 years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45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1284327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8" name="Google Shape;158;p10"/>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9. The average of 40 numbers is 405. If each of the numbers is divided by 15, find the average of the new set of numbers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27 		</a:t>
            </a:r>
          </a:p>
          <a:p>
            <a:pPr marL="0" lvl="0" indent="0" algn="just" rtl="0">
              <a:lnSpc>
                <a:spcPct val="90000"/>
              </a:lnSpc>
              <a:spcBef>
                <a:spcPts val="1000"/>
              </a:spcBef>
              <a:spcAft>
                <a:spcPts val="0"/>
              </a:spcAft>
              <a:buClr>
                <a:schemeClr val="dk1"/>
              </a:buClr>
              <a:buSzPts val="2400"/>
              <a:buNone/>
            </a:pPr>
            <a:r>
              <a:rPr lang="en-US" sz="2400" b="1" dirty="0"/>
              <a:t>(2) 28 		</a:t>
            </a:r>
          </a:p>
          <a:p>
            <a:pPr marL="0" lvl="0" indent="0" algn="just" rtl="0">
              <a:lnSpc>
                <a:spcPct val="90000"/>
              </a:lnSpc>
              <a:spcBef>
                <a:spcPts val="1000"/>
              </a:spcBef>
              <a:spcAft>
                <a:spcPts val="0"/>
              </a:spcAft>
              <a:buClr>
                <a:schemeClr val="dk1"/>
              </a:buClr>
              <a:buSzPts val="2400"/>
              <a:buNone/>
            </a:pPr>
            <a:r>
              <a:rPr lang="en-US" sz="2400" b="1" dirty="0"/>
              <a:t>(3) 21 		</a:t>
            </a:r>
          </a:p>
          <a:p>
            <a:pPr marL="0" lvl="0" indent="0" algn="just" rtl="0">
              <a:lnSpc>
                <a:spcPct val="90000"/>
              </a:lnSpc>
              <a:spcBef>
                <a:spcPts val="1000"/>
              </a:spcBef>
              <a:spcAft>
                <a:spcPts val="0"/>
              </a:spcAft>
              <a:buClr>
                <a:schemeClr val="dk1"/>
              </a:buClr>
              <a:buSzPts val="2400"/>
              <a:buNone/>
            </a:pPr>
            <a:r>
              <a:rPr lang="en-US" sz="2400" b="1" dirty="0"/>
              <a:t>(4) 26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22b5194cfbb_0_0"/>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4" name="Google Shape;104;g22b5194cfbb_0_0"/>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rgbClr val="0C0C0C"/>
              </a:buClr>
              <a:buSzPct val="240000"/>
              <a:buNone/>
            </a:pPr>
            <a:r>
              <a:rPr lang="en-US" sz="3000" b="1">
                <a:latin typeface="Calibri"/>
                <a:ea typeface="Calibri"/>
                <a:cs typeface="Calibri"/>
                <a:sym typeface="Calibri"/>
              </a:rPr>
              <a:t>BASICS OF AVERAGES</a:t>
            </a:r>
            <a:endParaRPr sz="3000" b="1">
              <a:latin typeface="Calibri"/>
              <a:ea typeface="Calibri"/>
              <a:cs typeface="Calibri"/>
              <a:sym typeface="Calibri"/>
            </a:endParaRPr>
          </a:p>
          <a:p>
            <a:pPr marL="0" lvl="0" indent="0" algn="l" rtl="0">
              <a:lnSpc>
                <a:spcPct val="90000"/>
              </a:lnSpc>
              <a:spcBef>
                <a:spcPts val="0"/>
              </a:spcBef>
              <a:spcAft>
                <a:spcPts val="0"/>
              </a:spcAft>
              <a:buClr>
                <a:srgbClr val="0C0C0C"/>
              </a:buClr>
              <a:buSzPct val="240000"/>
              <a:buNone/>
            </a:pPr>
            <a:endParaRPr sz="3000">
              <a:solidFill>
                <a:srgbClr val="202124"/>
              </a:solidFill>
              <a:highlight>
                <a:srgbClr val="FFFFFF"/>
              </a:highlight>
              <a:latin typeface="Calibri"/>
              <a:ea typeface="Calibri"/>
              <a:cs typeface="Calibri"/>
              <a:sym typeface="Calibri"/>
            </a:endParaRPr>
          </a:p>
          <a:p>
            <a:pPr marL="0" lvl="0" indent="0" algn="l" rtl="0">
              <a:lnSpc>
                <a:spcPct val="90000"/>
              </a:lnSpc>
              <a:spcBef>
                <a:spcPts val="0"/>
              </a:spcBef>
              <a:spcAft>
                <a:spcPts val="0"/>
              </a:spcAft>
              <a:buClr>
                <a:srgbClr val="0C0C0C"/>
              </a:buClr>
              <a:buSzPct val="240000"/>
              <a:buNone/>
            </a:pPr>
            <a:r>
              <a:rPr lang="en-US" sz="3000">
                <a:solidFill>
                  <a:srgbClr val="202124"/>
                </a:solidFill>
                <a:highlight>
                  <a:srgbClr val="FFFFFF"/>
                </a:highlight>
                <a:latin typeface="Calibri"/>
                <a:ea typeface="Calibri"/>
                <a:cs typeface="Calibri"/>
                <a:sym typeface="Calibri"/>
              </a:rPr>
              <a:t>Average This is the arithmetic mean, and is </a:t>
            </a:r>
            <a:r>
              <a:rPr lang="en-US" sz="3000">
                <a:solidFill>
                  <a:srgbClr val="040C28"/>
                </a:solidFill>
                <a:latin typeface="Calibri"/>
                <a:ea typeface="Calibri"/>
                <a:cs typeface="Calibri"/>
                <a:sym typeface="Calibri"/>
              </a:rPr>
              <a:t>calculated by adding a group of numbers and then dividing by the count of those numbers</a:t>
            </a:r>
            <a:r>
              <a:rPr lang="en-US" sz="3000">
                <a:solidFill>
                  <a:srgbClr val="202124"/>
                </a:solidFill>
                <a:highlight>
                  <a:srgbClr val="FFFFFF"/>
                </a:highlight>
                <a:latin typeface="Calibri"/>
                <a:ea typeface="Calibri"/>
                <a:cs typeface="Calibri"/>
                <a:sym typeface="Calibri"/>
              </a:rPr>
              <a:t>. For example, the average of 2, 3, 3, 5, 7, and 10 is 30 divided by 6, which is 5. Median The middle number of a group of numbers.</a:t>
            </a:r>
            <a:endParaRPr sz="3000">
              <a:solidFill>
                <a:srgbClr val="202124"/>
              </a:solidFill>
              <a:highlight>
                <a:srgbClr val="FFFFFF"/>
              </a:highlight>
              <a:latin typeface="Calibri"/>
              <a:ea typeface="Calibri"/>
              <a:cs typeface="Calibri"/>
              <a:sym typeface="Calibri"/>
            </a:endParaRPr>
          </a:p>
          <a:p>
            <a:pPr marL="0" lvl="0" indent="0" algn="l" rtl="0">
              <a:lnSpc>
                <a:spcPct val="90000"/>
              </a:lnSpc>
              <a:spcBef>
                <a:spcPts val="0"/>
              </a:spcBef>
              <a:spcAft>
                <a:spcPts val="0"/>
              </a:spcAft>
              <a:buClr>
                <a:srgbClr val="0C0C0C"/>
              </a:buClr>
              <a:buSzPct val="240000"/>
              <a:buNone/>
            </a:pPr>
            <a:r>
              <a:rPr lang="en-US" sz="3000" b="1">
                <a:solidFill>
                  <a:srgbClr val="333333"/>
                </a:solidFill>
                <a:highlight>
                  <a:srgbClr val="FFFFFF"/>
                </a:highlight>
                <a:latin typeface="Roboto"/>
                <a:ea typeface="Roboto"/>
                <a:cs typeface="Roboto"/>
                <a:sym typeface="Roboto"/>
              </a:rPr>
              <a:t>                   </a:t>
            </a:r>
            <a:endParaRPr sz="3000" b="1">
              <a:solidFill>
                <a:srgbClr val="333333"/>
              </a:solidFill>
              <a:highlight>
                <a:srgbClr val="FFFFFF"/>
              </a:highlight>
              <a:latin typeface="Roboto"/>
              <a:ea typeface="Roboto"/>
              <a:cs typeface="Roboto"/>
              <a:sym typeface="Roboto"/>
            </a:endParaRPr>
          </a:p>
          <a:p>
            <a:pPr marL="0" lvl="0" indent="0" algn="l" rtl="0">
              <a:lnSpc>
                <a:spcPct val="90000"/>
              </a:lnSpc>
              <a:spcBef>
                <a:spcPts val="0"/>
              </a:spcBef>
              <a:spcAft>
                <a:spcPts val="0"/>
              </a:spcAft>
              <a:buClr>
                <a:srgbClr val="0C0C0C"/>
              </a:buClr>
              <a:buSzPct val="240000"/>
              <a:buNone/>
            </a:pPr>
            <a:r>
              <a:rPr lang="en-US" sz="3000" b="1">
                <a:solidFill>
                  <a:srgbClr val="333333"/>
                </a:solidFill>
                <a:highlight>
                  <a:srgbClr val="FFFFFF"/>
                </a:highlight>
                <a:latin typeface="Roboto"/>
                <a:ea typeface="Roboto"/>
                <a:cs typeface="Roboto"/>
                <a:sym typeface="Roboto"/>
              </a:rPr>
              <a:t>                    Average = Sum of Values/Number of Values</a:t>
            </a:r>
            <a:endParaRPr sz="3000" b="1">
              <a:solidFill>
                <a:srgbClr val="333333"/>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r>
              <a:rPr lang="en-US" sz="3000" b="1">
                <a:solidFill>
                  <a:srgbClr val="333333"/>
                </a:solidFill>
                <a:highlight>
                  <a:srgbClr val="FFFFFF"/>
                </a:highlight>
                <a:latin typeface="Roboto"/>
                <a:ea typeface="Roboto"/>
                <a:cs typeface="Roboto"/>
                <a:sym typeface="Roboto"/>
              </a:rPr>
              <a:t>Shortcut:</a:t>
            </a:r>
            <a:r>
              <a:rPr lang="en-US" sz="1100">
                <a:solidFill>
                  <a:srgbClr val="000000"/>
                </a:solidFill>
              </a:rPr>
              <a:t>·</a:t>
            </a:r>
            <a:r>
              <a:rPr lang="en-US" sz="700">
                <a:solidFill>
                  <a:srgbClr val="000000"/>
                </a:solidFill>
                <a:latin typeface="Times New Roman"/>
                <a:ea typeface="Times New Roman"/>
                <a:cs typeface="Times New Roman"/>
                <a:sym typeface="Times New Roman"/>
              </a:rPr>
              <a:t>        </a:t>
            </a:r>
            <a:endParaRPr sz="7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550">
                <a:solidFill>
                  <a:srgbClr val="000000"/>
                </a:solidFill>
                <a:latin typeface="Times New Roman"/>
                <a:ea typeface="Times New Roman"/>
                <a:cs typeface="Times New Roman"/>
                <a:sym typeface="Times New Roman"/>
              </a:rPr>
              <a:t>           </a:t>
            </a:r>
            <a:r>
              <a:rPr lang="en-US" sz="2550">
                <a:solidFill>
                  <a:srgbClr val="000000"/>
                </a:solidFill>
              </a:rPr>
              <a:t>Average of first ʻnʼ natural numbers =(n+1)/2</a:t>
            </a:r>
            <a:endParaRPr sz="2550">
              <a:solidFill>
                <a:srgbClr val="000000"/>
              </a:solidFill>
            </a:endParaRPr>
          </a:p>
          <a:p>
            <a:pPr marL="228600" lvl="0" indent="-228600" algn="l" rtl="0">
              <a:lnSpc>
                <a:spcPct val="120000"/>
              </a:lnSpc>
              <a:spcBef>
                <a:spcPts val="1200"/>
              </a:spcBef>
              <a:spcAft>
                <a:spcPts val="0"/>
              </a:spcAft>
              <a:buNone/>
            </a:pPr>
            <a:r>
              <a:rPr lang="en-US" sz="2550">
                <a:solidFill>
                  <a:srgbClr val="000000"/>
                </a:solidFill>
              </a:rPr>
              <a:t>  </a:t>
            </a:r>
            <a:r>
              <a:rPr lang="en-US" sz="2550">
                <a:solidFill>
                  <a:srgbClr val="000000"/>
                </a:solidFill>
                <a:latin typeface="Times New Roman"/>
                <a:ea typeface="Times New Roman"/>
                <a:cs typeface="Times New Roman"/>
                <a:sym typeface="Times New Roman"/>
              </a:rPr>
              <a:t>         </a:t>
            </a:r>
            <a:r>
              <a:rPr lang="en-US" sz="2550">
                <a:solidFill>
                  <a:srgbClr val="000000"/>
                </a:solidFill>
              </a:rPr>
              <a:t>Average of first ʻnʼ even numbers = (n + 1)</a:t>
            </a:r>
            <a:endParaRPr sz="2550">
              <a:solidFill>
                <a:srgbClr val="000000"/>
              </a:solidFill>
            </a:endParaRPr>
          </a:p>
          <a:p>
            <a:pPr marL="228600" lvl="0" indent="-228600" algn="l" rtl="0">
              <a:lnSpc>
                <a:spcPct val="120000"/>
              </a:lnSpc>
              <a:spcBef>
                <a:spcPts val="1200"/>
              </a:spcBef>
              <a:spcAft>
                <a:spcPts val="0"/>
              </a:spcAft>
              <a:buNone/>
            </a:pPr>
            <a:r>
              <a:rPr lang="en-US" sz="2550">
                <a:solidFill>
                  <a:srgbClr val="000000"/>
                </a:solidFill>
                <a:latin typeface="Times New Roman"/>
                <a:ea typeface="Times New Roman"/>
                <a:cs typeface="Times New Roman"/>
                <a:sym typeface="Times New Roman"/>
              </a:rPr>
              <a:t>            </a:t>
            </a:r>
            <a:r>
              <a:rPr lang="en-US" sz="2550">
                <a:solidFill>
                  <a:srgbClr val="000000"/>
                </a:solidFill>
              </a:rPr>
              <a:t>Average of first ʻnʼ odd numbers = n</a:t>
            </a:r>
            <a:endParaRPr sz="2550">
              <a:solidFill>
                <a:srgbClr val="000000"/>
              </a:solidFill>
            </a:endParaRPr>
          </a:p>
          <a:p>
            <a:pPr marL="0" lvl="0" indent="0" algn="l" rtl="0">
              <a:lnSpc>
                <a:spcPct val="115000"/>
              </a:lnSpc>
              <a:spcBef>
                <a:spcPts val="1200"/>
              </a:spcBef>
              <a:spcAft>
                <a:spcPts val="0"/>
              </a:spcAft>
              <a:buNone/>
            </a:pPr>
            <a:endParaRPr sz="2550" b="1">
              <a:solidFill>
                <a:srgbClr val="333333"/>
              </a:solidFill>
              <a:highlight>
                <a:srgbClr val="FFFFFF"/>
              </a:highlight>
              <a:latin typeface="Roboto"/>
              <a:ea typeface="Roboto"/>
              <a:cs typeface="Roboto"/>
              <a:sym typeface="Roboto"/>
            </a:endParaRPr>
          </a:p>
          <a:p>
            <a:pPr marL="0" lvl="0" indent="0" algn="l" rtl="0">
              <a:lnSpc>
                <a:spcPct val="90000"/>
              </a:lnSpc>
              <a:spcBef>
                <a:spcPts val="1200"/>
              </a:spcBef>
              <a:spcAft>
                <a:spcPts val="0"/>
              </a:spcAft>
              <a:buClr>
                <a:srgbClr val="0C0C0C"/>
              </a:buClr>
              <a:buSzPct val="240000"/>
              <a:buNone/>
            </a:pPr>
            <a:endParaRPr sz="3000" b="1">
              <a:solidFill>
                <a:srgbClr val="333333"/>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8" name="Google Shape;158;p10"/>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9. The average of 40 numbers is 405. If each of the numbers is divided by 15, find the average of the new set of numbers :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27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28 		</a:t>
            </a:r>
          </a:p>
          <a:p>
            <a:pPr marL="0" lvl="0" indent="0" algn="just" rtl="0">
              <a:lnSpc>
                <a:spcPct val="90000"/>
              </a:lnSpc>
              <a:spcBef>
                <a:spcPts val="1000"/>
              </a:spcBef>
              <a:spcAft>
                <a:spcPts val="0"/>
              </a:spcAft>
              <a:buClr>
                <a:schemeClr val="dk1"/>
              </a:buClr>
              <a:buSzPts val="2400"/>
              <a:buNone/>
            </a:pPr>
            <a:r>
              <a:rPr lang="en-US" sz="2400" b="1" dirty="0"/>
              <a:t>(3) 21 		</a:t>
            </a:r>
          </a:p>
          <a:p>
            <a:pPr marL="0" lvl="0" indent="0" algn="just" rtl="0">
              <a:lnSpc>
                <a:spcPct val="90000"/>
              </a:lnSpc>
              <a:spcBef>
                <a:spcPts val="1000"/>
              </a:spcBef>
              <a:spcAft>
                <a:spcPts val="0"/>
              </a:spcAft>
              <a:buClr>
                <a:schemeClr val="dk1"/>
              </a:buClr>
              <a:buSzPts val="2400"/>
              <a:buNone/>
            </a:pPr>
            <a:r>
              <a:rPr lang="en-US" sz="2400" b="1" dirty="0"/>
              <a:t>(4) 26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3292278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4" name="Google Shape;164;p11"/>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10. The average of 8 numbers is 21. If each of the numbers is multiplied by 8, find the average of the new set of numbers : </a:t>
            </a:r>
            <a:endParaRPr sz="2000" dirty="0"/>
          </a:p>
          <a:p>
            <a:pPr marL="0" lvl="0" indent="0" algn="just" rtl="0">
              <a:lnSpc>
                <a:spcPct val="90000"/>
              </a:lnSpc>
              <a:spcBef>
                <a:spcPts val="1000"/>
              </a:spcBef>
              <a:spcAft>
                <a:spcPts val="0"/>
              </a:spcAft>
              <a:buClr>
                <a:schemeClr val="dk1"/>
              </a:buClr>
              <a:buSzPts val="2400"/>
              <a:buNone/>
            </a:pPr>
            <a:r>
              <a:rPr lang="en-US" sz="2000" b="1" dirty="0">
                <a:solidFill>
                  <a:schemeClr val="tx1"/>
                </a:solidFill>
              </a:rPr>
              <a:t>(1) 168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(2) 167 	</a:t>
            </a:r>
          </a:p>
          <a:p>
            <a:pPr marL="0" lvl="0" indent="0" algn="just" rtl="0">
              <a:lnSpc>
                <a:spcPct val="90000"/>
              </a:lnSpc>
              <a:spcBef>
                <a:spcPts val="1000"/>
              </a:spcBef>
              <a:spcAft>
                <a:spcPts val="0"/>
              </a:spcAft>
              <a:buClr>
                <a:schemeClr val="dk1"/>
              </a:buClr>
              <a:buSzPts val="2400"/>
              <a:buNone/>
            </a:pPr>
            <a:r>
              <a:rPr lang="en-US" sz="2000" b="1" dirty="0"/>
              <a:t>(3) 158 	</a:t>
            </a:r>
          </a:p>
          <a:p>
            <a:pPr marL="0" lvl="0" indent="0" algn="just" rtl="0">
              <a:lnSpc>
                <a:spcPct val="90000"/>
              </a:lnSpc>
              <a:spcBef>
                <a:spcPts val="1000"/>
              </a:spcBef>
              <a:spcAft>
                <a:spcPts val="0"/>
              </a:spcAft>
              <a:buClr>
                <a:schemeClr val="dk1"/>
              </a:buClr>
              <a:buSzPts val="2400"/>
              <a:buNone/>
            </a:pPr>
            <a:r>
              <a:rPr lang="en-US" sz="2000" b="1" dirty="0"/>
              <a:t>(4) 161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  </a:t>
            </a:r>
            <a:endParaRPr sz="20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4" name="Google Shape;164;p11"/>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10. The average of 8 numbers is 21. If each of the numbers is multiplied by 8, find the average of the new set of numbers : </a:t>
            </a:r>
            <a:endParaRPr sz="2000" dirty="0"/>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(1) 168</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(2) 167 	</a:t>
            </a:r>
          </a:p>
          <a:p>
            <a:pPr marL="0" lvl="0" indent="0" algn="just" rtl="0">
              <a:lnSpc>
                <a:spcPct val="90000"/>
              </a:lnSpc>
              <a:spcBef>
                <a:spcPts val="1000"/>
              </a:spcBef>
              <a:spcAft>
                <a:spcPts val="0"/>
              </a:spcAft>
              <a:buClr>
                <a:schemeClr val="dk1"/>
              </a:buClr>
              <a:buSzPts val="2400"/>
              <a:buNone/>
            </a:pPr>
            <a:r>
              <a:rPr lang="en-US" sz="2000" b="1" dirty="0"/>
              <a:t>(3) 158 	</a:t>
            </a:r>
          </a:p>
          <a:p>
            <a:pPr marL="0" lvl="0" indent="0" algn="just" rtl="0">
              <a:lnSpc>
                <a:spcPct val="90000"/>
              </a:lnSpc>
              <a:spcBef>
                <a:spcPts val="1000"/>
              </a:spcBef>
              <a:spcAft>
                <a:spcPts val="0"/>
              </a:spcAft>
              <a:buClr>
                <a:schemeClr val="dk1"/>
              </a:buClr>
              <a:buSzPts val="2400"/>
              <a:buNone/>
            </a:pPr>
            <a:r>
              <a:rPr lang="en-US" sz="2000" b="1" dirty="0"/>
              <a:t>(4) 161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  </a:t>
            </a:r>
            <a:endParaRPr sz="2000" b="1" dirty="0"/>
          </a:p>
        </p:txBody>
      </p:sp>
    </p:spTree>
    <p:extLst>
      <p:ext uri="{BB962C8B-B14F-4D97-AF65-F5344CB8AC3E}">
        <p14:creationId xmlns:p14="http://schemas.microsoft.com/office/powerpoint/2010/main" val="507968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0" name="Google Shape;170;p12"/>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11. The average weight of 8 persons increases by 1.5kg, If a person whose weight is 65kg is replaced by a new person, what could be the weight of the new person?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76kg 	</a:t>
            </a:r>
          </a:p>
          <a:p>
            <a:pPr marL="0" lvl="0" indent="0" algn="just" rtl="0">
              <a:lnSpc>
                <a:spcPct val="90000"/>
              </a:lnSpc>
              <a:spcBef>
                <a:spcPts val="1000"/>
              </a:spcBef>
              <a:spcAft>
                <a:spcPts val="0"/>
              </a:spcAft>
              <a:buClr>
                <a:schemeClr val="dk1"/>
              </a:buClr>
              <a:buSzPts val="2400"/>
              <a:buNone/>
            </a:pPr>
            <a:r>
              <a:rPr lang="en-US" sz="2400" b="1" dirty="0"/>
              <a:t>(2) 77kg 	</a:t>
            </a:r>
          </a:p>
          <a:p>
            <a:pPr marL="0" lvl="0" indent="0" algn="just" rtl="0">
              <a:lnSpc>
                <a:spcPct val="90000"/>
              </a:lnSpc>
              <a:spcBef>
                <a:spcPts val="1000"/>
              </a:spcBef>
              <a:spcAft>
                <a:spcPts val="0"/>
              </a:spcAft>
              <a:buClr>
                <a:schemeClr val="dk1"/>
              </a:buClr>
              <a:buSzPts val="2400"/>
              <a:buNone/>
            </a:pPr>
            <a:r>
              <a:rPr lang="en-US" sz="2400" b="1" dirty="0"/>
              <a:t>(3) 76.5kg 	</a:t>
            </a:r>
          </a:p>
          <a:p>
            <a:pPr marL="0" lvl="0" indent="0" algn="just" rtl="0">
              <a:lnSpc>
                <a:spcPct val="90000"/>
              </a:lnSpc>
              <a:spcBef>
                <a:spcPts val="1000"/>
              </a:spcBef>
              <a:spcAft>
                <a:spcPts val="0"/>
              </a:spcAft>
              <a:buClr>
                <a:schemeClr val="dk1"/>
              </a:buClr>
              <a:buSzPts val="2400"/>
              <a:buNone/>
            </a:pPr>
            <a:r>
              <a:rPr lang="en-US" sz="2400" b="1" dirty="0"/>
              <a:t>(4) Data inadequate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0" name="Google Shape;170;p12"/>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11. The average weight of 8 persons increases by 1.5kg, If a person whose weight is 65kg is replaced by a new person, what could be the weight of the new person?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76kg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(2) 77kg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(3) 76.5kg 	</a:t>
            </a:r>
          </a:p>
          <a:p>
            <a:pPr marL="0" lvl="0" indent="0" algn="just" rtl="0">
              <a:lnSpc>
                <a:spcPct val="90000"/>
              </a:lnSpc>
              <a:spcBef>
                <a:spcPts val="1000"/>
              </a:spcBef>
              <a:spcAft>
                <a:spcPts val="0"/>
              </a:spcAft>
              <a:buClr>
                <a:schemeClr val="dk1"/>
              </a:buClr>
              <a:buSzPts val="2400"/>
              <a:buNone/>
            </a:pPr>
            <a:r>
              <a:rPr lang="en-US" sz="2000" b="1" dirty="0"/>
              <a:t>(4) Data inadequate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1609544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6" name="Google Shape;176;p13"/>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12. The average age of the class consisting of 24 students is decreased by 3 months when 1 boy aged 20 years is replaced by a new boy. Find the age of the new boy : </a:t>
            </a:r>
            <a:endParaRPr sz="2000" dirty="0"/>
          </a:p>
          <a:p>
            <a:pPr marL="457200" lvl="0" indent="-457200" algn="just" rtl="0">
              <a:lnSpc>
                <a:spcPct val="90000"/>
              </a:lnSpc>
              <a:spcBef>
                <a:spcPts val="1000"/>
              </a:spcBef>
              <a:spcAft>
                <a:spcPts val="0"/>
              </a:spcAft>
              <a:buClr>
                <a:schemeClr val="dk1"/>
              </a:buClr>
              <a:buSzPts val="2400"/>
              <a:buAutoNum type="arabicParenBoth"/>
            </a:pPr>
            <a:r>
              <a:rPr lang="en-US" sz="2000" b="1" dirty="0"/>
              <a:t>14 years 		</a:t>
            </a:r>
          </a:p>
          <a:p>
            <a:pPr marL="0" lvl="0" indent="0" algn="just" rtl="0">
              <a:lnSpc>
                <a:spcPct val="90000"/>
              </a:lnSpc>
              <a:spcBef>
                <a:spcPts val="1000"/>
              </a:spcBef>
              <a:spcAft>
                <a:spcPts val="0"/>
              </a:spcAft>
              <a:buClr>
                <a:schemeClr val="dk1"/>
              </a:buClr>
              <a:buSzPts val="2400"/>
              <a:buNone/>
            </a:pPr>
            <a:r>
              <a:rPr lang="en-US" sz="2000" b="1" dirty="0"/>
              <a:t>(2) 16 years 		</a:t>
            </a:r>
          </a:p>
          <a:p>
            <a:pPr marL="0" lvl="0" indent="0" algn="just" rtl="0">
              <a:lnSpc>
                <a:spcPct val="90000"/>
              </a:lnSpc>
              <a:spcBef>
                <a:spcPts val="1000"/>
              </a:spcBef>
              <a:spcAft>
                <a:spcPts val="0"/>
              </a:spcAft>
              <a:buClr>
                <a:schemeClr val="dk1"/>
              </a:buClr>
              <a:buSzPts val="2400"/>
              <a:buNone/>
            </a:pPr>
            <a:r>
              <a:rPr lang="en-US" sz="2000" b="1" dirty="0"/>
              <a:t>(3) 17 years 		</a:t>
            </a:r>
          </a:p>
          <a:p>
            <a:pPr marL="0" lvl="0" indent="0" algn="just" rtl="0">
              <a:lnSpc>
                <a:spcPct val="90000"/>
              </a:lnSpc>
              <a:spcBef>
                <a:spcPts val="1000"/>
              </a:spcBef>
              <a:spcAft>
                <a:spcPts val="0"/>
              </a:spcAft>
              <a:buClr>
                <a:schemeClr val="dk1"/>
              </a:buClr>
              <a:buSzPts val="2400"/>
              <a:buNone/>
            </a:pPr>
            <a:r>
              <a:rPr lang="en-US" sz="2000" b="1" dirty="0"/>
              <a:t>(4) 18 years </a:t>
            </a:r>
            <a:endParaRPr sz="2000" dirty="0"/>
          </a:p>
          <a:p>
            <a:pPr marL="457200" lvl="0" indent="-457200" algn="just" rtl="0">
              <a:lnSpc>
                <a:spcPct val="90000"/>
              </a:lnSpc>
              <a:spcBef>
                <a:spcPts val="1000"/>
              </a:spcBef>
              <a:spcAft>
                <a:spcPts val="0"/>
              </a:spcAft>
              <a:buClr>
                <a:schemeClr val="dk1"/>
              </a:buClr>
              <a:buSzPts val="2400"/>
              <a:buNone/>
            </a:pPr>
            <a:r>
              <a:rPr lang="en-US" sz="2000" b="1" dirty="0"/>
              <a:t>(5) None of these</a:t>
            </a:r>
          </a:p>
          <a:p>
            <a:pPr marL="457200" lvl="0" indent="-457200" algn="just" rtl="0">
              <a:lnSpc>
                <a:spcPct val="90000"/>
              </a:lnSpc>
              <a:spcBef>
                <a:spcPts val="1000"/>
              </a:spcBef>
              <a:spcAft>
                <a:spcPts val="0"/>
              </a:spcAft>
              <a:buClr>
                <a:schemeClr val="dk1"/>
              </a:buClr>
              <a:buSzPts val="2400"/>
              <a:buNone/>
            </a:pPr>
            <a:endParaRPr lang="en-US" sz="2000" b="1" dirty="0"/>
          </a:p>
          <a:p>
            <a:pPr marL="457200" lvl="0" indent="-457200" algn="just" rtl="0">
              <a:lnSpc>
                <a:spcPct val="90000"/>
              </a:lnSpc>
              <a:spcBef>
                <a:spcPts val="1000"/>
              </a:spcBef>
              <a:spcAft>
                <a:spcPts val="0"/>
              </a:spcAft>
              <a:buClr>
                <a:schemeClr val="dk1"/>
              </a:buClr>
              <a:buSzPts val="2400"/>
              <a:buNone/>
            </a:pPr>
            <a:endParaRPr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6" name="Google Shape;176;p13"/>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12. The average age of the class consisting of 24 students is decreased by 3 months when 1 boy aged 20 years is replaced by a new boy. Find the age of the new boy :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14 years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16 years 		</a:t>
            </a:r>
          </a:p>
          <a:p>
            <a:pPr marL="0" lvl="0" indent="0" algn="just" rtl="0">
              <a:lnSpc>
                <a:spcPct val="90000"/>
              </a:lnSpc>
              <a:spcBef>
                <a:spcPts val="1000"/>
              </a:spcBef>
              <a:spcAft>
                <a:spcPts val="0"/>
              </a:spcAft>
              <a:buClr>
                <a:schemeClr val="dk1"/>
              </a:buClr>
              <a:buSzPts val="2400"/>
              <a:buNone/>
            </a:pPr>
            <a:r>
              <a:rPr lang="en-US" sz="2400" b="1" dirty="0"/>
              <a:t>(3) 17 years 		</a:t>
            </a:r>
          </a:p>
          <a:p>
            <a:pPr marL="0" lvl="0" indent="0" algn="just" rtl="0">
              <a:lnSpc>
                <a:spcPct val="90000"/>
              </a:lnSpc>
              <a:spcBef>
                <a:spcPts val="1000"/>
              </a:spcBef>
              <a:spcAft>
                <a:spcPts val="0"/>
              </a:spcAft>
              <a:buClr>
                <a:schemeClr val="dk1"/>
              </a:buClr>
              <a:buSzPts val="2400"/>
              <a:buNone/>
            </a:pPr>
            <a:r>
              <a:rPr lang="en-US" sz="2400" b="1" dirty="0"/>
              <a:t>(4) 18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40279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2" name="Google Shape;182;p14"/>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13. The average marks obtained by 77 candidates in a certain examination is 17. If the average marks of passed candidates is 19 and that of the failed candidates is 8, what is the number of candidates who passed the examination?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36 		</a:t>
            </a:r>
          </a:p>
          <a:p>
            <a:pPr marL="0" lvl="0" indent="0" algn="just" rtl="0">
              <a:lnSpc>
                <a:spcPct val="90000"/>
              </a:lnSpc>
              <a:spcBef>
                <a:spcPts val="1000"/>
              </a:spcBef>
              <a:spcAft>
                <a:spcPts val="0"/>
              </a:spcAft>
              <a:buClr>
                <a:schemeClr val="dk1"/>
              </a:buClr>
              <a:buSzPts val="2400"/>
              <a:buNone/>
            </a:pPr>
            <a:r>
              <a:rPr lang="en-US" sz="2400" b="1" dirty="0"/>
              <a:t>(2) 63 		</a:t>
            </a:r>
          </a:p>
          <a:p>
            <a:pPr marL="0" lvl="0" indent="0" algn="just" rtl="0">
              <a:lnSpc>
                <a:spcPct val="90000"/>
              </a:lnSpc>
              <a:spcBef>
                <a:spcPts val="1000"/>
              </a:spcBef>
              <a:spcAft>
                <a:spcPts val="0"/>
              </a:spcAft>
              <a:buClr>
                <a:schemeClr val="dk1"/>
              </a:buClr>
              <a:buSzPts val="2400"/>
              <a:buNone/>
            </a:pPr>
            <a:r>
              <a:rPr lang="en-US" sz="2400" b="1" dirty="0"/>
              <a:t>(3) 40 		</a:t>
            </a:r>
          </a:p>
          <a:p>
            <a:pPr marL="0" lvl="0" indent="0" algn="just" rtl="0">
              <a:lnSpc>
                <a:spcPct val="90000"/>
              </a:lnSpc>
              <a:spcBef>
                <a:spcPts val="1000"/>
              </a:spcBef>
              <a:spcAft>
                <a:spcPts val="0"/>
              </a:spcAft>
              <a:buClr>
                <a:schemeClr val="dk1"/>
              </a:buClr>
              <a:buSzPts val="2400"/>
              <a:buNone/>
            </a:pPr>
            <a:r>
              <a:rPr lang="en-US" sz="2400" b="1" dirty="0"/>
              <a:t>(4) 70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2" name="Google Shape;182;p14"/>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13. The average marks obtained by 77 candidates in a certain examination is 17. If the average marks of passed candidates is 19 and that of the failed candidates is 8, what is the number of candidates who passed the examination?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36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(2) 63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(3) 40 		</a:t>
            </a:r>
          </a:p>
          <a:p>
            <a:pPr marL="0" lvl="0" indent="0" algn="just" rtl="0">
              <a:lnSpc>
                <a:spcPct val="90000"/>
              </a:lnSpc>
              <a:spcBef>
                <a:spcPts val="1000"/>
              </a:spcBef>
              <a:spcAft>
                <a:spcPts val="0"/>
              </a:spcAft>
              <a:buClr>
                <a:schemeClr val="dk1"/>
              </a:buClr>
              <a:buSzPts val="2400"/>
              <a:buNone/>
            </a:pPr>
            <a:r>
              <a:rPr lang="en-US" sz="2000" b="1" dirty="0"/>
              <a:t>(4) 70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1105703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8" name="Google Shape;188;p15"/>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14. The average of 13 results is 39. The average of the first five is 38 and the average of the last seven is 36. Find the value of the 6th number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64 		</a:t>
            </a:r>
          </a:p>
          <a:p>
            <a:pPr marL="0" lvl="0" indent="0" algn="just" rtl="0">
              <a:lnSpc>
                <a:spcPct val="90000"/>
              </a:lnSpc>
              <a:spcBef>
                <a:spcPts val="1000"/>
              </a:spcBef>
              <a:spcAft>
                <a:spcPts val="0"/>
              </a:spcAft>
              <a:buClr>
                <a:schemeClr val="dk1"/>
              </a:buClr>
              <a:buSzPts val="2400"/>
              <a:buNone/>
            </a:pPr>
            <a:r>
              <a:rPr lang="en-US" sz="2400" b="1" dirty="0"/>
              <a:t>(2) 46 		</a:t>
            </a:r>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(3) 65 </a:t>
            </a:r>
            <a:r>
              <a:rPr lang="en-US" sz="2400" b="1" dirty="0">
                <a:solidFill>
                  <a:srgbClr val="FF0000"/>
                </a:solidFill>
              </a:rPr>
              <a:t>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56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0" name="Google Shape;110;p2"/>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 If a, b, c, d &amp; e are five consecutive odd integers,  what is their average?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a + 4 		</a:t>
            </a:r>
          </a:p>
          <a:p>
            <a:pPr marL="0" lvl="0" indent="0" algn="just" rtl="0">
              <a:lnSpc>
                <a:spcPct val="90000"/>
              </a:lnSpc>
              <a:spcBef>
                <a:spcPts val="1000"/>
              </a:spcBef>
              <a:spcAft>
                <a:spcPts val="0"/>
              </a:spcAft>
              <a:buClr>
                <a:schemeClr val="dk1"/>
              </a:buClr>
              <a:buSzPts val="2400"/>
              <a:buNone/>
            </a:pPr>
            <a:r>
              <a:rPr lang="en-US" sz="2400" b="1" dirty="0"/>
              <a:t>(2) (</a:t>
            </a:r>
            <a:r>
              <a:rPr lang="en-US" sz="2400" b="1" dirty="0" err="1"/>
              <a:t>abcde</a:t>
            </a:r>
            <a:r>
              <a:rPr lang="en-US" sz="2400" b="1" dirty="0"/>
              <a:t>)/5 	</a:t>
            </a:r>
          </a:p>
          <a:p>
            <a:pPr marL="0" lvl="0" indent="0" algn="just" rtl="0">
              <a:lnSpc>
                <a:spcPct val="90000"/>
              </a:lnSpc>
              <a:spcBef>
                <a:spcPts val="1000"/>
              </a:spcBef>
              <a:spcAft>
                <a:spcPts val="0"/>
              </a:spcAft>
              <a:buClr>
                <a:schemeClr val="dk1"/>
              </a:buClr>
              <a:buSzPts val="2400"/>
              <a:buNone/>
            </a:pPr>
            <a:r>
              <a:rPr lang="en-US" sz="2400" b="1" dirty="0"/>
              <a:t>(3) 5 (a + b + c + d + e) 	</a:t>
            </a:r>
          </a:p>
          <a:p>
            <a:pPr marL="0" lvl="0" indent="0" algn="just" rtl="0">
              <a:lnSpc>
                <a:spcPct val="90000"/>
              </a:lnSpc>
              <a:spcBef>
                <a:spcPts val="1000"/>
              </a:spcBef>
              <a:spcAft>
                <a:spcPts val="0"/>
              </a:spcAft>
              <a:buClr>
                <a:schemeClr val="dk1"/>
              </a:buClr>
              <a:buSzPts val="2400"/>
              <a:buNone/>
            </a:pPr>
            <a:r>
              <a:rPr lang="en-US" sz="2400" b="1" dirty="0"/>
              <a:t>(4) a + 8 </a:t>
            </a:r>
            <a:endParaRPr sz="2400" dirty="0"/>
          </a:p>
          <a:p>
            <a:pPr marL="228600" lvl="0" indent="-228600" algn="just" rtl="0">
              <a:lnSpc>
                <a:spcPct val="90000"/>
              </a:lnSpc>
              <a:spcBef>
                <a:spcPts val="1000"/>
              </a:spcBef>
              <a:spcAft>
                <a:spcPts val="0"/>
              </a:spcAft>
              <a:buClr>
                <a:schemeClr val="dk1"/>
              </a:buClr>
              <a:buSzPts val="2400"/>
              <a:buNone/>
            </a:pPr>
            <a:r>
              <a:rPr lang="en-US" sz="2400" b="1" dirty="0"/>
              <a:t>(5) None of these</a:t>
            </a:r>
          </a:p>
          <a:p>
            <a:pPr marL="228600" lvl="0" indent="-228600" algn="just" rtl="0">
              <a:lnSpc>
                <a:spcPct val="90000"/>
              </a:lnSpc>
              <a:spcBef>
                <a:spcPts val="1000"/>
              </a:spcBef>
              <a:spcAft>
                <a:spcPts val="0"/>
              </a:spcAft>
              <a:buClr>
                <a:schemeClr val="dk1"/>
              </a:buClr>
              <a:buSzPts val="2400"/>
              <a:buNone/>
            </a:pPr>
            <a:endParaRPr lang="en-US" sz="24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8" name="Google Shape;188;p15"/>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14. The average of 13 results is 39. The average of the first five is 38 and the average of the last seven is 36. Find the value of the 6th number :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64 		</a:t>
            </a:r>
          </a:p>
          <a:p>
            <a:pPr marL="0" lvl="0" indent="0" algn="just" rtl="0">
              <a:lnSpc>
                <a:spcPct val="90000"/>
              </a:lnSpc>
              <a:spcBef>
                <a:spcPts val="1000"/>
              </a:spcBef>
              <a:spcAft>
                <a:spcPts val="0"/>
              </a:spcAft>
              <a:buClr>
                <a:schemeClr val="dk1"/>
              </a:buClr>
              <a:buSzPts val="2400"/>
              <a:buNone/>
            </a:pPr>
            <a:r>
              <a:rPr lang="en-US" sz="2000" b="1" dirty="0"/>
              <a:t>(2) 46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(3) 65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(4) 56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3518575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4" name="Google Shape;194;p16"/>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15. A batsman in his 16th innings scores 92 runs and thereby increases his average by 4. What is his average after 16 innings?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32 		</a:t>
            </a:r>
          </a:p>
          <a:p>
            <a:pPr marL="0" lvl="0" indent="0" algn="just" rtl="0">
              <a:lnSpc>
                <a:spcPct val="90000"/>
              </a:lnSpc>
              <a:spcBef>
                <a:spcPts val="1000"/>
              </a:spcBef>
              <a:spcAft>
                <a:spcPts val="0"/>
              </a:spcAft>
              <a:buClr>
                <a:schemeClr val="dk1"/>
              </a:buClr>
              <a:buSzPts val="2400"/>
              <a:buNone/>
            </a:pPr>
            <a:r>
              <a:rPr lang="en-US" sz="2400" b="1" dirty="0"/>
              <a:t>(2) 30 		</a:t>
            </a:r>
          </a:p>
          <a:p>
            <a:pPr marL="0" lvl="0" indent="0" algn="just" rtl="0">
              <a:lnSpc>
                <a:spcPct val="90000"/>
              </a:lnSpc>
              <a:spcBef>
                <a:spcPts val="1000"/>
              </a:spcBef>
              <a:spcAft>
                <a:spcPts val="0"/>
              </a:spcAft>
              <a:buClr>
                <a:schemeClr val="dk1"/>
              </a:buClr>
              <a:buSzPts val="2400"/>
              <a:buNone/>
            </a:pPr>
            <a:r>
              <a:rPr lang="en-US" sz="2400" b="1" dirty="0"/>
              <a:t>(3) 34 		</a:t>
            </a:r>
          </a:p>
          <a:p>
            <a:pPr marL="0" lvl="0" indent="0" algn="just" rtl="0">
              <a:lnSpc>
                <a:spcPct val="90000"/>
              </a:lnSpc>
              <a:spcBef>
                <a:spcPts val="1000"/>
              </a:spcBef>
              <a:spcAft>
                <a:spcPts val="0"/>
              </a:spcAft>
              <a:buClr>
                <a:schemeClr val="dk1"/>
              </a:buClr>
              <a:buSzPts val="2400"/>
              <a:buNone/>
            </a:pPr>
            <a:r>
              <a:rPr lang="en-US" sz="2400" b="1" dirty="0"/>
              <a:t>(4) 23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4" name="Google Shape;194;p16"/>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15. A batsman in his 16th innings scores 92 runs and thereby increases his average by 4. What is his average after 16 innings? </a:t>
            </a:r>
            <a:endParaRPr sz="2000" dirty="0"/>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(1) 32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(2) 30 		</a:t>
            </a:r>
          </a:p>
          <a:p>
            <a:pPr marL="0" lvl="0" indent="0" algn="just" rtl="0">
              <a:lnSpc>
                <a:spcPct val="90000"/>
              </a:lnSpc>
              <a:spcBef>
                <a:spcPts val="1000"/>
              </a:spcBef>
              <a:spcAft>
                <a:spcPts val="0"/>
              </a:spcAft>
              <a:buClr>
                <a:schemeClr val="dk1"/>
              </a:buClr>
              <a:buSzPts val="2400"/>
              <a:buNone/>
            </a:pPr>
            <a:r>
              <a:rPr lang="en-US" sz="2000" b="1" dirty="0"/>
              <a:t>(3) 34 		</a:t>
            </a:r>
          </a:p>
          <a:p>
            <a:pPr marL="0" lvl="0" indent="0" algn="just" rtl="0">
              <a:lnSpc>
                <a:spcPct val="90000"/>
              </a:lnSpc>
              <a:spcBef>
                <a:spcPts val="1000"/>
              </a:spcBef>
              <a:spcAft>
                <a:spcPts val="0"/>
              </a:spcAft>
              <a:buClr>
                <a:schemeClr val="dk1"/>
              </a:buClr>
              <a:buSzPts val="2400"/>
              <a:buNone/>
            </a:pPr>
            <a:r>
              <a:rPr lang="en-US" sz="2000" b="1" dirty="0"/>
              <a:t>(4) 23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2325840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0" name="Google Shape;200;p17"/>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16. A batsman, in his 19th innings, missed a century by 2 runs and thereby increases his average by 3. What is his average after 19 innings?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54 		</a:t>
            </a:r>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(2) 44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45 		</a:t>
            </a:r>
          </a:p>
          <a:p>
            <a:pPr marL="0" lvl="0" indent="0" algn="just" rtl="0">
              <a:lnSpc>
                <a:spcPct val="90000"/>
              </a:lnSpc>
              <a:spcBef>
                <a:spcPts val="1000"/>
              </a:spcBef>
              <a:spcAft>
                <a:spcPts val="0"/>
              </a:spcAft>
              <a:buClr>
                <a:schemeClr val="dk1"/>
              </a:buClr>
              <a:buSzPts val="2400"/>
              <a:buNone/>
            </a:pPr>
            <a:r>
              <a:rPr lang="en-US" sz="2400" b="1" dirty="0"/>
              <a:t>(4) 43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0" name="Google Shape;200;p17"/>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16. A batsman, in his 19th innings, missed a century by 2 runs and thereby increases his average by 3. What is his average after 19 innings?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54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(2) 44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45 		</a:t>
            </a:r>
          </a:p>
          <a:p>
            <a:pPr marL="0" lvl="0" indent="0" algn="just" rtl="0">
              <a:lnSpc>
                <a:spcPct val="90000"/>
              </a:lnSpc>
              <a:spcBef>
                <a:spcPts val="1000"/>
              </a:spcBef>
              <a:spcAft>
                <a:spcPts val="0"/>
              </a:spcAft>
              <a:buClr>
                <a:schemeClr val="dk1"/>
              </a:buClr>
              <a:buSzPts val="2400"/>
              <a:buNone/>
            </a:pPr>
            <a:r>
              <a:rPr lang="en-US" sz="2400" b="1" dirty="0"/>
              <a:t>(4) 43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233770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8"/>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6" name="Google Shape;206;p18"/>
          <p:cNvSpPr txBox="1">
            <a:spLocks noGrp="1"/>
          </p:cNvSpPr>
          <p:nvPr>
            <p:ph type="body" idx="4294967295"/>
          </p:nvPr>
        </p:nvSpPr>
        <p:spPr>
          <a:xfrm>
            <a:off x="204788" y="1071563"/>
            <a:ext cx="11987212" cy="5345112"/>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17. A constant distance from A to B is covered by a man at 40km/h. The person rides back the same distance at 30km/h. Find his approximate average speed during the whole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34km/h 		</a:t>
            </a:r>
          </a:p>
          <a:p>
            <a:pPr marL="0" lvl="0" indent="0" algn="just" rtl="0">
              <a:lnSpc>
                <a:spcPct val="90000"/>
              </a:lnSpc>
              <a:spcBef>
                <a:spcPts val="1000"/>
              </a:spcBef>
              <a:spcAft>
                <a:spcPts val="0"/>
              </a:spcAft>
              <a:buClr>
                <a:schemeClr val="dk1"/>
              </a:buClr>
              <a:buSzPts val="2400"/>
              <a:buNone/>
            </a:pPr>
            <a:r>
              <a:rPr lang="en-US" sz="2400" b="1" dirty="0"/>
              <a:t>(2) 35.29km/h 		</a:t>
            </a:r>
          </a:p>
          <a:p>
            <a:pPr marL="0" lvl="0" indent="0" algn="just" rtl="0">
              <a:lnSpc>
                <a:spcPct val="90000"/>
              </a:lnSpc>
              <a:spcBef>
                <a:spcPts val="1000"/>
              </a:spcBef>
              <a:spcAft>
                <a:spcPts val="0"/>
              </a:spcAft>
              <a:buClr>
                <a:schemeClr val="dk1"/>
              </a:buClr>
              <a:buSzPts val="2400"/>
              <a:buNone/>
            </a:pPr>
            <a:r>
              <a:rPr lang="en-US" sz="2400" b="1" dirty="0"/>
              <a:t>(3) 34.29km/h 		</a:t>
            </a:r>
          </a:p>
          <a:p>
            <a:pPr marL="0" lvl="0" indent="0" algn="just" rtl="0">
              <a:lnSpc>
                <a:spcPct val="90000"/>
              </a:lnSpc>
              <a:spcBef>
                <a:spcPts val="1000"/>
              </a:spcBef>
              <a:spcAft>
                <a:spcPts val="0"/>
              </a:spcAft>
              <a:buClr>
                <a:schemeClr val="dk1"/>
              </a:buClr>
              <a:buSzPts val="2400"/>
              <a:buNone/>
            </a:pPr>
            <a:r>
              <a:rPr lang="en-US" sz="2400" b="1" dirty="0"/>
              <a:t>(4) 35km/h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8"/>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6" name="Google Shape;206;p18"/>
          <p:cNvSpPr txBox="1">
            <a:spLocks noGrp="1"/>
          </p:cNvSpPr>
          <p:nvPr>
            <p:ph type="body" idx="4294967295"/>
          </p:nvPr>
        </p:nvSpPr>
        <p:spPr>
          <a:xfrm>
            <a:off x="204788" y="1071563"/>
            <a:ext cx="11987212" cy="5345112"/>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17. A constant distance from A to B is covered by a man at 40km/h. The person rides back the same distance at 30km/h. Find his approximate average speed during the whole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34km/h 		</a:t>
            </a:r>
          </a:p>
          <a:p>
            <a:pPr marL="0" lvl="0" indent="0" algn="just" rtl="0">
              <a:lnSpc>
                <a:spcPct val="90000"/>
              </a:lnSpc>
              <a:spcBef>
                <a:spcPts val="1000"/>
              </a:spcBef>
              <a:spcAft>
                <a:spcPts val="0"/>
              </a:spcAft>
              <a:buClr>
                <a:schemeClr val="dk1"/>
              </a:buClr>
              <a:buSzPts val="2400"/>
              <a:buNone/>
            </a:pPr>
            <a:r>
              <a:rPr lang="en-US" sz="2400" b="1" dirty="0"/>
              <a:t>(2) 35.29km/h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34.29km/h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35km/h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760837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2" name="Google Shape;212;p19"/>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18. A person divides his total route of a journey into three equal parts and decides to travel the three parts with speeds of 20, 15, and 10 km/</a:t>
            </a:r>
            <a:r>
              <a:rPr lang="en-US" sz="2000" b="1" dirty="0" err="1"/>
              <a:t>hr</a:t>
            </a:r>
            <a:r>
              <a:rPr lang="en-US" sz="2000" b="1" dirty="0"/>
              <a:t> respectively. Find his average speed during the whole journey. </a:t>
            </a:r>
            <a:endParaRPr sz="2000" dirty="0"/>
          </a:p>
          <a:p>
            <a:pPr marL="457200" lvl="0" indent="-457200" algn="just" rtl="0">
              <a:lnSpc>
                <a:spcPct val="90000"/>
              </a:lnSpc>
              <a:spcBef>
                <a:spcPts val="1000"/>
              </a:spcBef>
              <a:spcAft>
                <a:spcPts val="0"/>
              </a:spcAft>
              <a:buClr>
                <a:schemeClr val="dk1"/>
              </a:buClr>
              <a:buSzPts val="2400"/>
              <a:buAutoNum type="arabicParenBoth"/>
            </a:pPr>
            <a:r>
              <a:rPr lang="en-US" sz="2000" b="1" dirty="0"/>
              <a:t>13(11/13) km/h 		</a:t>
            </a:r>
          </a:p>
          <a:p>
            <a:pPr marL="0" lvl="0" indent="0" algn="just" rtl="0">
              <a:lnSpc>
                <a:spcPct val="90000"/>
              </a:lnSpc>
              <a:spcBef>
                <a:spcPts val="1000"/>
              </a:spcBef>
              <a:spcAft>
                <a:spcPts val="0"/>
              </a:spcAft>
              <a:buClr>
                <a:schemeClr val="dk1"/>
              </a:buClr>
              <a:buSzPts val="2400"/>
              <a:buNone/>
            </a:pPr>
            <a:r>
              <a:rPr lang="en-US" sz="2000" b="1" dirty="0"/>
              <a:t>(2) 11(11/13) km/h 		</a:t>
            </a:r>
          </a:p>
          <a:p>
            <a:pPr marL="0" lvl="0" indent="0" algn="just" rtl="0">
              <a:lnSpc>
                <a:spcPct val="90000"/>
              </a:lnSpc>
              <a:spcBef>
                <a:spcPts val="1000"/>
              </a:spcBef>
              <a:spcAft>
                <a:spcPts val="0"/>
              </a:spcAft>
              <a:buClr>
                <a:schemeClr val="dk1"/>
              </a:buClr>
              <a:buSzPts val="2400"/>
              <a:buNone/>
            </a:pPr>
            <a:r>
              <a:rPr lang="en-US" sz="2000" b="1" dirty="0"/>
              <a:t>(3) 13(3/13) km/h </a:t>
            </a:r>
            <a:endParaRPr sz="2000" dirty="0"/>
          </a:p>
          <a:p>
            <a:pPr marL="457200" lvl="0" indent="-457200" algn="just" rtl="0">
              <a:lnSpc>
                <a:spcPct val="90000"/>
              </a:lnSpc>
              <a:spcBef>
                <a:spcPts val="1000"/>
              </a:spcBef>
              <a:spcAft>
                <a:spcPts val="0"/>
              </a:spcAft>
              <a:buClr>
                <a:schemeClr val="dk1"/>
              </a:buClr>
              <a:buSzPts val="2400"/>
              <a:buNone/>
            </a:pPr>
            <a:r>
              <a:rPr lang="en-US" sz="2000" b="1" dirty="0"/>
              <a:t>(4) 11(3/13) km/h 		</a:t>
            </a:r>
          </a:p>
          <a:p>
            <a:pPr marL="457200" lvl="0" indent="-457200" algn="just" rtl="0">
              <a:lnSpc>
                <a:spcPct val="90000"/>
              </a:lnSpc>
              <a:spcBef>
                <a:spcPts val="1000"/>
              </a:spcBef>
              <a:spcAft>
                <a:spcPts val="0"/>
              </a:spcAft>
              <a:buClr>
                <a:schemeClr val="dk1"/>
              </a:buClr>
              <a:buSzPts val="2400"/>
              <a:buNone/>
            </a:pPr>
            <a:r>
              <a:rPr lang="en-US" sz="2000" b="1" dirty="0"/>
              <a:t>(5) None of these</a:t>
            </a:r>
            <a:r>
              <a:rPr lang="en-US" sz="20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0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0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2" name="Google Shape;212;p19"/>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18. A person divides his total route of a journey into three equal parts and decides to travel the three parts with speeds of 20, 15, and 10 km/</a:t>
            </a:r>
            <a:r>
              <a:rPr lang="en-US" sz="2800" b="1" dirty="0" err="1"/>
              <a:t>hr</a:t>
            </a:r>
            <a:r>
              <a:rPr lang="en-US" sz="2800" b="1" dirty="0"/>
              <a:t> respectively. Find his average speed during the whole journey. </a:t>
            </a:r>
            <a:endParaRPr sz="2800" dirty="0"/>
          </a:p>
          <a:p>
            <a:pPr marL="0" lvl="0" indent="0" algn="just" rtl="0">
              <a:lnSpc>
                <a:spcPct val="90000"/>
              </a:lnSpc>
              <a:spcBef>
                <a:spcPts val="1000"/>
              </a:spcBef>
              <a:spcAft>
                <a:spcPts val="0"/>
              </a:spcAft>
              <a:buClr>
                <a:schemeClr val="dk1"/>
              </a:buClr>
              <a:buSzPts val="2400"/>
              <a:buNone/>
            </a:pPr>
            <a:r>
              <a:rPr lang="en-US" sz="2800" b="1" dirty="0">
                <a:solidFill>
                  <a:srgbClr val="FF0000"/>
                </a:solidFill>
              </a:rPr>
              <a:t>(1) 13(11/13) km/h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(2) 11(11/13) km/h 		</a:t>
            </a:r>
          </a:p>
          <a:p>
            <a:pPr marL="0" lvl="0" indent="0" algn="just" rtl="0">
              <a:lnSpc>
                <a:spcPct val="90000"/>
              </a:lnSpc>
              <a:spcBef>
                <a:spcPts val="1000"/>
              </a:spcBef>
              <a:spcAft>
                <a:spcPts val="0"/>
              </a:spcAft>
              <a:buClr>
                <a:schemeClr val="dk1"/>
              </a:buClr>
              <a:buSzPts val="2400"/>
              <a:buNone/>
            </a:pPr>
            <a:r>
              <a:rPr lang="en-US" sz="2800" b="1" dirty="0"/>
              <a:t>(3) 13(3/13) km/h </a:t>
            </a:r>
            <a:endParaRPr sz="2800" dirty="0"/>
          </a:p>
          <a:p>
            <a:pPr marL="457200" lvl="0" indent="-457200" algn="just" rtl="0">
              <a:lnSpc>
                <a:spcPct val="90000"/>
              </a:lnSpc>
              <a:spcBef>
                <a:spcPts val="1000"/>
              </a:spcBef>
              <a:spcAft>
                <a:spcPts val="0"/>
              </a:spcAft>
              <a:buClr>
                <a:schemeClr val="dk1"/>
              </a:buClr>
              <a:buSzPts val="2400"/>
              <a:buNone/>
            </a:pPr>
            <a:r>
              <a:rPr lang="en-US" sz="2800" b="1" dirty="0"/>
              <a:t>(4) 11(3/13) km/h 		</a:t>
            </a:r>
          </a:p>
          <a:p>
            <a:pPr marL="457200" lvl="0" indent="-457200" algn="just" rtl="0">
              <a:lnSpc>
                <a:spcPct val="90000"/>
              </a:lnSpc>
              <a:spcBef>
                <a:spcPts val="1000"/>
              </a:spcBef>
              <a:spcAft>
                <a:spcPts val="0"/>
              </a:spcAft>
              <a:buClr>
                <a:schemeClr val="dk1"/>
              </a:buClr>
              <a:buSzPts val="2400"/>
              <a:buNone/>
            </a:pPr>
            <a:r>
              <a:rPr lang="en-US" sz="2800" b="1" dirty="0"/>
              <a:t>(5) None of these</a:t>
            </a:r>
            <a:r>
              <a:rPr lang="en-US" sz="28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8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800" b="1" dirty="0"/>
          </a:p>
        </p:txBody>
      </p:sp>
    </p:spTree>
    <p:extLst>
      <p:ext uri="{BB962C8B-B14F-4D97-AF65-F5344CB8AC3E}">
        <p14:creationId xmlns:p14="http://schemas.microsoft.com/office/powerpoint/2010/main" val="221781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8" name="Google Shape;218;p20"/>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19. A person covers 18 km at 6km/h, 16km at 8km/h and 30km at 6km/h. Find the average speed in covering the whole distance:</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6.5km/h 		</a:t>
            </a:r>
          </a:p>
          <a:p>
            <a:pPr marL="0" lvl="0" indent="0" algn="just" rtl="0">
              <a:lnSpc>
                <a:spcPct val="90000"/>
              </a:lnSpc>
              <a:spcBef>
                <a:spcPts val="1000"/>
              </a:spcBef>
              <a:spcAft>
                <a:spcPts val="0"/>
              </a:spcAft>
              <a:buClr>
                <a:schemeClr val="dk1"/>
              </a:buClr>
              <a:buSzPts val="2400"/>
              <a:buNone/>
            </a:pPr>
            <a:r>
              <a:rPr lang="en-US" sz="2400" b="1" dirty="0"/>
              <a:t>(2) 6.4km/h 		</a:t>
            </a:r>
          </a:p>
          <a:p>
            <a:pPr marL="0" lvl="0" indent="0" algn="just" rtl="0">
              <a:lnSpc>
                <a:spcPct val="90000"/>
              </a:lnSpc>
              <a:spcBef>
                <a:spcPts val="1000"/>
              </a:spcBef>
              <a:spcAft>
                <a:spcPts val="0"/>
              </a:spcAft>
              <a:buClr>
                <a:schemeClr val="dk1"/>
              </a:buClr>
              <a:buSzPts val="2400"/>
              <a:buNone/>
            </a:pPr>
            <a:r>
              <a:rPr lang="en-US" sz="2400" b="1" dirty="0"/>
              <a:t>(3) 6.2km/h	 	</a:t>
            </a:r>
          </a:p>
          <a:p>
            <a:pPr marL="0" lvl="0" indent="0" algn="just" rtl="0">
              <a:lnSpc>
                <a:spcPct val="90000"/>
              </a:lnSpc>
              <a:spcBef>
                <a:spcPts val="1000"/>
              </a:spcBef>
              <a:spcAft>
                <a:spcPts val="0"/>
              </a:spcAft>
              <a:buClr>
                <a:schemeClr val="dk1"/>
              </a:buClr>
              <a:buSzPts val="2400"/>
              <a:buNone/>
            </a:pPr>
            <a:r>
              <a:rPr lang="en-US" sz="2400" b="1" dirty="0"/>
              <a:t>(4) 6km/h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0" name="Google Shape;110;p2"/>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1. If a, b, c, d &amp; e are five consecutive odd integers,  what is their average? </a:t>
            </a:r>
            <a:endParaRPr sz="2800" dirty="0"/>
          </a:p>
          <a:p>
            <a:pPr lvl="0" indent="-457200" algn="just" rtl="0">
              <a:lnSpc>
                <a:spcPct val="90000"/>
              </a:lnSpc>
              <a:spcBef>
                <a:spcPts val="1000"/>
              </a:spcBef>
              <a:spcAft>
                <a:spcPts val="0"/>
              </a:spcAft>
              <a:buClr>
                <a:schemeClr val="dk1"/>
              </a:buClr>
              <a:buSzPts val="2400"/>
              <a:buAutoNum type="arabicParenBoth"/>
            </a:pPr>
            <a:r>
              <a:rPr lang="en-US" sz="2800" b="1" dirty="0">
                <a:solidFill>
                  <a:srgbClr val="FF0000"/>
                </a:solidFill>
              </a:rPr>
              <a:t>a + 4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(2) (</a:t>
            </a:r>
            <a:r>
              <a:rPr lang="en-US" sz="2800" b="1" dirty="0" err="1"/>
              <a:t>abcde</a:t>
            </a:r>
            <a:r>
              <a:rPr lang="en-US" sz="2800" b="1" dirty="0"/>
              <a:t>)/5 	</a:t>
            </a:r>
          </a:p>
          <a:p>
            <a:pPr marL="0" lvl="0" indent="0" algn="just" rtl="0">
              <a:lnSpc>
                <a:spcPct val="90000"/>
              </a:lnSpc>
              <a:spcBef>
                <a:spcPts val="1000"/>
              </a:spcBef>
              <a:spcAft>
                <a:spcPts val="0"/>
              </a:spcAft>
              <a:buClr>
                <a:schemeClr val="dk1"/>
              </a:buClr>
              <a:buSzPts val="2400"/>
              <a:buNone/>
            </a:pPr>
            <a:r>
              <a:rPr lang="en-US" sz="2800" b="1" dirty="0"/>
              <a:t>(3) 5 (a + b + c + d + e) 	</a:t>
            </a:r>
          </a:p>
          <a:p>
            <a:pPr marL="0" lvl="0" indent="0" algn="just" rtl="0">
              <a:lnSpc>
                <a:spcPct val="90000"/>
              </a:lnSpc>
              <a:spcBef>
                <a:spcPts val="1000"/>
              </a:spcBef>
              <a:spcAft>
                <a:spcPts val="0"/>
              </a:spcAft>
              <a:buClr>
                <a:schemeClr val="dk1"/>
              </a:buClr>
              <a:buSzPts val="2400"/>
              <a:buNone/>
            </a:pPr>
            <a:r>
              <a:rPr lang="en-US" sz="2800" b="1" dirty="0"/>
              <a:t>(4) a + 8 </a:t>
            </a:r>
            <a:endParaRPr sz="2800" dirty="0"/>
          </a:p>
          <a:p>
            <a:pPr marL="228600" lvl="0" indent="-228600" algn="just" rtl="0">
              <a:lnSpc>
                <a:spcPct val="90000"/>
              </a:lnSpc>
              <a:spcBef>
                <a:spcPts val="1000"/>
              </a:spcBef>
              <a:spcAft>
                <a:spcPts val="0"/>
              </a:spcAft>
              <a:buClr>
                <a:schemeClr val="dk1"/>
              </a:buClr>
              <a:buSzPts val="2400"/>
              <a:buNone/>
            </a:pPr>
            <a:r>
              <a:rPr lang="en-US" sz="2800" b="1" dirty="0"/>
              <a:t>(5) None of these</a:t>
            </a:r>
          </a:p>
          <a:p>
            <a:pPr marL="228600" lvl="0" indent="-228600" algn="just" rtl="0">
              <a:lnSpc>
                <a:spcPct val="90000"/>
              </a:lnSpc>
              <a:spcBef>
                <a:spcPts val="1000"/>
              </a:spcBef>
              <a:spcAft>
                <a:spcPts val="0"/>
              </a:spcAft>
              <a:buClr>
                <a:schemeClr val="dk1"/>
              </a:buClr>
              <a:buSzPts val="2400"/>
              <a:buNone/>
            </a:pPr>
            <a:endParaRPr lang="en-US" sz="2800" b="1" dirty="0"/>
          </a:p>
        </p:txBody>
      </p:sp>
    </p:spTree>
    <p:extLst>
      <p:ext uri="{BB962C8B-B14F-4D97-AF65-F5344CB8AC3E}">
        <p14:creationId xmlns:p14="http://schemas.microsoft.com/office/powerpoint/2010/main" val="546228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8" name="Google Shape;218;p20"/>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19. A person covers 18 km at 6km/h, 16km at 8km/h and 30km at 6km/h. Find the average speed in covering the whole distance:</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6.5km/h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(2) 6.4km/h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6.2km/h	 	</a:t>
            </a:r>
          </a:p>
          <a:p>
            <a:pPr marL="0" lvl="0" indent="0" algn="just" rtl="0">
              <a:lnSpc>
                <a:spcPct val="90000"/>
              </a:lnSpc>
              <a:spcBef>
                <a:spcPts val="1000"/>
              </a:spcBef>
              <a:spcAft>
                <a:spcPts val="0"/>
              </a:spcAft>
              <a:buClr>
                <a:schemeClr val="dk1"/>
              </a:buClr>
              <a:buSzPts val="2400"/>
              <a:buNone/>
            </a:pPr>
            <a:r>
              <a:rPr lang="en-US" sz="2400" b="1" dirty="0"/>
              <a:t>(4) 6km/h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extLst>
      <p:ext uri="{BB962C8B-B14F-4D97-AF65-F5344CB8AC3E}">
        <p14:creationId xmlns:p14="http://schemas.microsoft.com/office/powerpoint/2010/main" val="3443180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1"/>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4" name="Google Shape;224;p21"/>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20. A person runs the first 1/4</a:t>
            </a:r>
            <a:r>
              <a:rPr lang="en-US" sz="2800" b="1" baseline="30000" dirty="0"/>
              <a:t>th</a:t>
            </a:r>
            <a:r>
              <a:rPr lang="en-US" sz="2800" b="1" dirty="0"/>
              <a:t> of the distance at a speed of 8km/h, the next 3/5</a:t>
            </a:r>
            <a:r>
              <a:rPr lang="en-US" sz="2800" b="1" baseline="30000" dirty="0"/>
              <a:t>th</a:t>
            </a:r>
            <a:r>
              <a:rPr lang="en-US" sz="2800" b="1" dirty="0"/>
              <a:t> at a speed of 6km/h, and the remaining distance at a speed of 10km/hr. Find his average speed: </a:t>
            </a:r>
            <a:endParaRPr sz="2800" dirty="0"/>
          </a:p>
          <a:p>
            <a:pPr marL="457200" lvl="0" indent="-457200" algn="just" rtl="0">
              <a:lnSpc>
                <a:spcPct val="90000"/>
              </a:lnSpc>
              <a:spcBef>
                <a:spcPts val="1000"/>
              </a:spcBef>
              <a:spcAft>
                <a:spcPts val="0"/>
              </a:spcAft>
              <a:buClr>
                <a:schemeClr val="dk1"/>
              </a:buClr>
              <a:buSzPts val="2400"/>
              <a:buAutoNum type="arabicParenBoth"/>
            </a:pPr>
            <a:r>
              <a:rPr lang="en-US" sz="2800" b="1" dirty="0"/>
              <a:t>17km/h 		</a:t>
            </a:r>
          </a:p>
          <a:p>
            <a:pPr marL="0" lvl="0" indent="0" algn="just" rtl="0">
              <a:lnSpc>
                <a:spcPct val="90000"/>
              </a:lnSpc>
              <a:spcBef>
                <a:spcPts val="1000"/>
              </a:spcBef>
              <a:spcAft>
                <a:spcPts val="0"/>
              </a:spcAft>
              <a:buClr>
                <a:schemeClr val="dk1"/>
              </a:buClr>
              <a:buSzPts val="2400"/>
              <a:buNone/>
            </a:pPr>
            <a:r>
              <a:rPr lang="en-US" sz="2800" b="1" dirty="0"/>
              <a:t>(2) 17.87km/h 	</a:t>
            </a:r>
          </a:p>
          <a:p>
            <a:pPr marL="0" lvl="0" indent="0" algn="just" rtl="0">
              <a:lnSpc>
                <a:spcPct val="90000"/>
              </a:lnSpc>
              <a:spcBef>
                <a:spcPts val="1000"/>
              </a:spcBef>
              <a:spcAft>
                <a:spcPts val="0"/>
              </a:spcAft>
              <a:buClr>
                <a:schemeClr val="dk1"/>
              </a:buClr>
              <a:buSzPts val="2400"/>
              <a:buNone/>
            </a:pPr>
            <a:r>
              <a:rPr lang="en-US" sz="2800" b="1" dirty="0"/>
              <a:t>(3) 17.78km/h 	</a:t>
            </a:r>
          </a:p>
          <a:p>
            <a:pPr marL="0" lvl="0" indent="0" algn="just" rtl="0">
              <a:lnSpc>
                <a:spcPct val="90000"/>
              </a:lnSpc>
              <a:spcBef>
                <a:spcPts val="1000"/>
              </a:spcBef>
              <a:spcAft>
                <a:spcPts val="0"/>
              </a:spcAft>
              <a:buClr>
                <a:schemeClr val="dk1"/>
              </a:buClr>
              <a:buSzPts val="2400"/>
              <a:buNone/>
            </a:pPr>
            <a:r>
              <a:rPr lang="en-US" sz="2800" b="1" dirty="0"/>
              <a:t>(4) 18.5km/h </a:t>
            </a:r>
            <a:endParaRPr sz="2800" dirty="0"/>
          </a:p>
          <a:p>
            <a:pPr marL="457200" lvl="0" indent="-457200" algn="just" rtl="0">
              <a:lnSpc>
                <a:spcPct val="90000"/>
              </a:lnSpc>
              <a:spcBef>
                <a:spcPts val="1000"/>
              </a:spcBef>
              <a:spcAft>
                <a:spcPts val="0"/>
              </a:spcAft>
              <a:buClr>
                <a:schemeClr val="dk1"/>
              </a:buClr>
              <a:buSzPts val="2400"/>
              <a:buNone/>
            </a:pPr>
            <a:r>
              <a:rPr lang="en-US" sz="2800" b="1" dirty="0"/>
              <a:t>(5) 6(98/117)km/h</a:t>
            </a:r>
            <a:r>
              <a:rPr lang="en-US" sz="28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8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8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1"/>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4" name="Google Shape;224;p21"/>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20. A person runs the first 1/4</a:t>
            </a:r>
            <a:r>
              <a:rPr lang="en-US" sz="2400" b="1" baseline="30000" dirty="0"/>
              <a:t>th</a:t>
            </a:r>
            <a:r>
              <a:rPr lang="en-US" sz="2400" b="1" dirty="0"/>
              <a:t> of the distance at a speed of 8km/h, the next 3/5</a:t>
            </a:r>
            <a:r>
              <a:rPr lang="en-US" sz="2400" b="1" baseline="30000" dirty="0"/>
              <a:t>th</a:t>
            </a:r>
            <a:r>
              <a:rPr lang="en-US" sz="2400" b="1" dirty="0"/>
              <a:t> at a speed of 6km/h, and the remaining distance at a speed of 10km/hr. Find his average speed: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17km/h 		</a:t>
            </a:r>
          </a:p>
          <a:p>
            <a:pPr marL="0" lvl="0" indent="0" algn="just" rtl="0">
              <a:lnSpc>
                <a:spcPct val="90000"/>
              </a:lnSpc>
              <a:spcBef>
                <a:spcPts val="1000"/>
              </a:spcBef>
              <a:spcAft>
                <a:spcPts val="0"/>
              </a:spcAft>
              <a:buClr>
                <a:schemeClr val="dk1"/>
              </a:buClr>
              <a:buSzPts val="2400"/>
              <a:buNone/>
            </a:pPr>
            <a:r>
              <a:rPr lang="en-US" sz="2400" b="1" dirty="0"/>
              <a:t>(2) 17.87km/h 	</a:t>
            </a:r>
          </a:p>
          <a:p>
            <a:pPr marL="0" lvl="0" indent="0" algn="just" rtl="0">
              <a:lnSpc>
                <a:spcPct val="90000"/>
              </a:lnSpc>
              <a:spcBef>
                <a:spcPts val="1000"/>
              </a:spcBef>
              <a:spcAft>
                <a:spcPts val="0"/>
              </a:spcAft>
              <a:buClr>
                <a:schemeClr val="dk1"/>
              </a:buClr>
              <a:buSzPts val="2400"/>
              <a:buNone/>
            </a:pPr>
            <a:r>
              <a:rPr lang="en-US" sz="2400" b="1" dirty="0"/>
              <a:t>(3) 17.78km/h 	</a:t>
            </a:r>
          </a:p>
          <a:p>
            <a:pPr marL="0" lvl="0" indent="0" algn="just" rtl="0">
              <a:lnSpc>
                <a:spcPct val="90000"/>
              </a:lnSpc>
              <a:spcBef>
                <a:spcPts val="1000"/>
              </a:spcBef>
              <a:spcAft>
                <a:spcPts val="0"/>
              </a:spcAft>
              <a:buClr>
                <a:schemeClr val="dk1"/>
              </a:buClr>
              <a:buSzPts val="2400"/>
              <a:buNone/>
            </a:pPr>
            <a:r>
              <a:rPr lang="en-US" sz="2400" b="1" dirty="0"/>
              <a:t>(4) 18.5km/h </a:t>
            </a:r>
            <a:endParaRPr sz="2400" dirty="0"/>
          </a:p>
          <a:p>
            <a:pPr marL="457200" lvl="0" indent="-457200" algn="just" rtl="0">
              <a:lnSpc>
                <a:spcPct val="90000"/>
              </a:lnSpc>
              <a:spcBef>
                <a:spcPts val="1000"/>
              </a:spcBef>
              <a:spcAft>
                <a:spcPts val="0"/>
              </a:spcAft>
              <a:buClr>
                <a:schemeClr val="dk1"/>
              </a:buClr>
              <a:buSzPts val="2400"/>
              <a:buNone/>
            </a:pPr>
            <a:r>
              <a:rPr lang="en-US" sz="2400" b="1" dirty="0">
                <a:solidFill>
                  <a:srgbClr val="FF0000"/>
                </a:solidFill>
              </a:rPr>
              <a:t>(5) 6(98/117)km/h</a:t>
            </a:r>
            <a:r>
              <a:rPr lang="en-US" sz="2400" b="1" dirty="0">
                <a:solidFill>
                  <a:srgbClr val="FF0000"/>
                </a:solidFill>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extLst>
      <p:ext uri="{BB962C8B-B14F-4D97-AF65-F5344CB8AC3E}">
        <p14:creationId xmlns:p14="http://schemas.microsoft.com/office/powerpoint/2010/main" val="1621082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2"/>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0" name="Google Shape;230;p22"/>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21. The average salary of the entire staff in an office is Rs130 per month. The average salary of officers is Rs540 and that of non-officers is Rs114. If the number of officers is 16, find the number of non-officers in the office: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140 	</a:t>
            </a:r>
          </a:p>
          <a:p>
            <a:pPr marL="0" lvl="0" indent="0" algn="just" rtl="0">
              <a:lnSpc>
                <a:spcPct val="90000"/>
              </a:lnSpc>
              <a:spcBef>
                <a:spcPts val="1000"/>
              </a:spcBef>
              <a:spcAft>
                <a:spcPts val="0"/>
              </a:spcAft>
              <a:buClr>
                <a:schemeClr val="dk1"/>
              </a:buClr>
              <a:buSzPts val="2400"/>
              <a:buNone/>
            </a:pPr>
            <a:r>
              <a:rPr lang="en-US" sz="2400" b="1" dirty="0"/>
              <a:t>(2) 410 	</a:t>
            </a:r>
          </a:p>
          <a:p>
            <a:pPr marL="0" lvl="0" indent="0" algn="just" rtl="0">
              <a:lnSpc>
                <a:spcPct val="90000"/>
              </a:lnSpc>
              <a:spcBef>
                <a:spcPts val="1000"/>
              </a:spcBef>
              <a:spcAft>
                <a:spcPts val="0"/>
              </a:spcAft>
              <a:buClr>
                <a:schemeClr val="dk1"/>
              </a:buClr>
              <a:buSzPts val="2400"/>
              <a:buNone/>
            </a:pPr>
            <a:r>
              <a:rPr lang="en-US" sz="2400" b="1" dirty="0"/>
              <a:t>(3) 510 	</a:t>
            </a:r>
          </a:p>
          <a:p>
            <a:pPr marL="0" lvl="0" indent="0" algn="just" rtl="0">
              <a:lnSpc>
                <a:spcPct val="90000"/>
              </a:lnSpc>
              <a:spcBef>
                <a:spcPts val="1000"/>
              </a:spcBef>
              <a:spcAft>
                <a:spcPts val="0"/>
              </a:spcAft>
              <a:buClr>
                <a:schemeClr val="dk1"/>
              </a:buClr>
              <a:buSzPts val="2400"/>
              <a:buNone/>
            </a:pPr>
            <a:r>
              <a:rPr lang="en-US" sz="2400" b="1" dirty="0"/>
              <a:t>(4) 150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2"/>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0" name="Google Shape;230;p22"/>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21. The average salary of the entire staff in an office is Rs130 per month. The average salary of officers is Rs540 and that of non-officers is Rs114. If the number of officers is 16, find the number of non-officers in the office: </a:t>
            </a:r>
            <a:endParaRPr sz="2800" dirty="0"/>
          </a:p>
          <a:p>
            <a:pPr lvl="0" indent="-457200" algn="just" rtl="0">
              <a:lnSpc>
                <a:spcPct val="90000"/>
              </a:lnSpc>
              <a:spcBef>
                <a:spcPts val="1000"/>
              </a:spcBef>
              <a:spcAft>
                <a:spcPts val="0"/>
              </a:spcAft>
              <a:buClr>
                <a:schemeClr val="dk1"/>
              </a:buClr>
              <a:buSzPts val="2400"/>
              <a:buAutoNum type="arabicParenBoth"/>
            </a:pPr>
            <a:r>
              <a:rPr lang="en-US" sz="2800" b="1" dirty="0"/>
              <a:t>140 	</a:t>
            </a:r>
          </a:p>
          <a:p>
            <a:pPr marL="0" lvl="0" indent="0" algn="just" rtl="0">
              <a:lnSpc>
                <a:spcPct val="90000"/>
              </a:lnSpc>
              <a:spcBef>
                <a:spcPts val="1000"/>
              </a:spcBef>
              <a:spcAft>
                <a:spcPts val="0"/>
              </a:spcAft>
              <a:buClr>
                <a:schemeClr val="dk1"/>
              </a:buClr>
              <a:buSzPts val="2400"/>
              <a:buNone/>
            </a:pPr>
            <a:r>
              <a:rPr lang="en-US" sz="2800" b="1" dirty="0">
                <a:solidFill>
                  <a:srgbClr val="FF0000"/>
                </a:solidFill>
              </a:rPr>
              <a:t>(2) 410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(3) 510 	</a:t>
            </a:r>
          </a:p>
          <a:p>
            <a:pPr marL="0" lvl="0" indent="0" algn="just" rtl="0">
              <a:lnSpc>
                <a:spcPct val="90000"/>
              </a:lnSpc>
              <a:spcBef>
                <a:spcPts val="1000"/>
              </a:spcBef>
              <a:spcAft>
                <a:spcPts val="0"/>
              </a:spcAft>
              <a:buClr>
                <a:schemeClr val="dk1"/>
              </a:buClr>
              <a:buSzPts val="2400"/>
              <a:buNone/>
            </a:pPr>
            <a:r>
              <a:rPr lang="en-US" sz="2800" b="1" dirty="0"/>
              <a:t>(4) 150 	</a:t>
            </a:r>
          </a:p>
          <a:p>
            <a:pPr marL="0" lvl="0" indent="0" algn="just" rtl="0">
              <a:lnSpc>
                <a:spcPct val="90000"/>
              </a:lnSpc>
              <a:spcBef>
                <a:spcPts val="1000"/>
              </a:spcBef>
              <a:spcAft>
                <a:spcPts val="0"/>
              </a:spcAft>
              <a:buClr>
                <a:schemeClr val="dk1"/>
              </a:buClr>
              <a:buSzPts val="2400"/>
              <a:buNone/>
            </a:pPr>
            <a:r>
              <a:rPr lang="en-US" sz="28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800" b="1" dirty="0"/>
          </a:p>
          <a:p>
            <a:pPr marL="0" lvl="0" indent="0" algn="just" rtl="0">
              <a:lnSpc>
                <a:spcPct val="90000"/>
              </a:lnSpc>
              <a:spcBef>
                <a:spcPts val="1000"/>
              </a:spcBef>
              <a:spcAft>
                <a:spcPts val="0"/>
              </a:spcAft>
              <a:buClr>
                <a:schemeClr val="dk1"/>
              </a:buClr>
              <a:buSzPts val="2400"/>
              <a:buNone/>
            </a:pPr>
            <a:endParaRPr sz="2800" dirty="0"/>
          </a:p>
        </p:txBody>
      </p:sp>
    </p:spTree>
    <p:extLst>
      <p:ext uri="{BB962C8B-B14F-4D97-AF65-F5344CB8AC3E}">
        <p14:creationId xmlns:p14="http://schemas.microsoft.com/office/powerpoint/2010/main" val="2705095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3"/>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6" name="Google Shape;236;p23"/>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22. There were 42 students in a hostel. If the number of students increases by 7, the expenses of the mess increase by Rs32.5 per day while the average expenditure per head diminishes by Rs1.5. Find the original expenditure of the mess: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636 	</a:t>
            </a:r>
          </a:p>
          <a:p>
            <a:pPr marL="0" lvl="0" indent="0" algn="just" rtl="0">
              <a:lnSpc>
                <a:spcPct val="90000"/>
              </a:lnSpc>
              <a:spcBef>
                <a:spcPts val="1000"/>
              </a:spcBef>
              <a:spcAft>
                <a:spcPts val="0"/>
              </a:spcAft>
              <a:buClr>
                <a:schemeClr val="dk1"/>
              </a:buClr>
              <a:buSzPts val="2400"/>
              <a:buNone/>
            </a:pPr>
            <a:r>
              <a:rPr lang="en-US" sz="2000" b="1" dirty="0"/>
              <a:t>(2) 536 	</a:t>
            </a:r>
          </a:p>
          <a:p>
            <a:pPr marL="0" lvl="0" indent="0" algn="just" rtl="0">
              <a:lnSpc>
                <a:spcPct val="90000"/>
              </a:lnSpc>
              <a:spcBef>
                <a:spcPts val="1000"/>
              </a:spcBef>
              <a:spcAft>
                <a:spcPts val="0"/>
              </a:spcAft>
              <a:buClr>
                <a:schemeClr val="dk1"/>
              </a:buClr>
              <a:buSzPts val="2400"/>
              <a:buNone/>
            </a:pPr>
            <a:r>
              <a:rPr lang="en-US" sz="2000" b="1" dirty="0"/>
              <a:t>(3) 630 	</a:t>
            </a:r>
          </a:p>
          <a:p>
            <a:pPr marL="0" lvl="0" indent="0" algn="just" rtl="0">
              <a:lnSpc>
                <a:spcPct val="90000"/>
              </a:lnSpc>
              <a:spcBef>
                <a:spcPts val="1000"/>
              </a:spcBef>
              <a:spcAft>
                <a:spcPts val="0"/>
              </a:spcAft>
              <a:buClr>
                <a:schemeClr val="dk1"/>
              </a:buClr>
              <a:buSzPts val="2400"/>
              <a:buNone/>
            </a:pPr>
            <a:r>
              <a:rPr lang="en-US" sz="2000" b="1" dirty="0"/>
              <a:t>(4) 656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3"/>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6" name="Google Shape;236;p23"/>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22. There were 42 students in a hostel. If the number of students increases by 7, the expenses of the mess increase by Rs32.5 per day while the average expenditure per head diminishes by Rs1.5. Find the original expenditure of the mess: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636</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536 	</a:t>
            </a:r>
          </a:p>
          <a:p>
            <a:pPr marL="0" lvl="0" indent="0" algn="just" rtl="0">
              <a:lnSpc>
                <a:spcPct val="90000"/>
              </a:lnSpc>
              <a:spcBef>
                <a:spcPts val="1000"/>
              </a:spcBef>
              <a:spcAft>
                <a:spcPts val="0"/>
              </a:spcAft>
              <a:buClr>
                <a:schemeClr val="dk1"/>
              </a:buClr>
              <a:buSzPts val="2400"/>
              <a:buNone/>
            </a:pPr>
            <a:r>
              <a:rPr lang="en-US" sz="2400" b="1" dirty="0"/>
              <a:t>(3) 630 	</a:t>
            </a:r>
          </a:p>
          <a:p>
            <a:pPr marL="0" lvl="0" indent="0" algn="just" rtl="0">
              <a:lnSpc>
                <a:spcPct val="90000"/>
              </a:lnSpc>
              <a:spcBef>
                <a:spcPts val="1000"/>
              </a:spcBef>
              <a:spcAft>
                <a:spcPts val="0"/>
              </a:spcAft>
              <a:buClr>
                <a:schemeClr val="dk1"/>
              </a:buClr>
              <a:buSzPts val="2400"/>
              <a:buNone/>
            </a:pPr>
            <a:r>
              <a:rPr lang="en-US" sz="2400" b="1" dirty="0"/>
              <a:t>(4) 656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553530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2" name="Google Shape;242;p24"/>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23. There were 36 students in a hostel. If the number of students increases by 4, the expenses of the mess increase by Rs32 per day while the average expenditure per head diminishes by Rs1. Find the original expenditure of the mess: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640 	</a:t>
            </a:r>
          </a:p>
          <a:p>
            <a:pPr marL="0" lvl="0" indent="0" algn="just" rtl="0">
              <a:lnSpc>
                <a:spcPct val="90000"/>
              </a:lnSpc>
              <a:spcBef>
                <a:spcPts val="1000"/>
              </a:spcBef>
              <a:spcAft>
                <a:spcPts val="0"/>
              </a:spcAft>
              <a:buClr>
                <a:schemeClr val="dk1"/>
              </a:buClr>
              <a:buSzPts val="2400"/>
              <a:buNone/>
            </a:pPr>
            <a:r>
              <a:rPr lang="en-US" sz="2400" b="1" dirty="0"/>
              <a:t>(2) 648 	</a:t>
            </a:r>
          </a:p>
          <a:p>
            <a:pPr marL="0" lvl="0" indent="0" algn="just" rtl="0">
              <a:lnSpc>
                <a:spcPct val="90000"/>
              </a:lnSpc>
              <a:spcBef>
                <a:spcPts val="1000"/>
              </a:spcBef>
              <a:spcAft>
                <a:spcPts val="0"/>
              </a:spcAft>
              <a:buClr>
                <a:schemeClr val="dk1"/>
              </a:buClr>
              <a:buSzPts val="2400"/>
              <a:buNone/>
            </a:pPr>
            <a:r>
              <a:rPr lang="en-US" sz="2400" b="1" dirty="0"/>
              <a:t>(3) 650 	</a:t>
            </a:r>
          </a:p>
          <a:p>
            <a:pPr marL="0" lvl="0" indent="0" algn="just" rtl="0">
              <a:lnSpc>
                <a:spcPct val="90000"/>
              </a:lnSpc>
              <a:spcBef>
                <a:spcPts val="1000"/>
              </a:spcBef>
              <a:spcAft>
                <a:spcPts val="0"/>
              </a:spcAft>
              <a:buClr>
                <a:schemeClr val="dk1"/>
              </a:buClr>
              <a:buSzPts val="2400"/>
              <a:buNone/>
            </a:pPr>
            <a:r>
              <a:rPr lang="en-US" sz="2400" b="1" dirty="0"/>
              <a:t>(4) 658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marL="0" lvl="0" indent="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2" name="Google Shape;242;p24"/>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23. There were 36 students in a hostel. If the number of students increases by 4, the expenses of the mess increase by Rs32 per day while the average expenditure per head diminishes by Rs1. Find the original expenditure of the mess: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640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(2) 648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650 	</a:t>
            </a:r>
          </a:p>
          <a:p>
            <a:pPr marL="0" lvl="0" indent="0" algn="just" rtl="0">
              <a:lnSpc>
                <a:spcPct val="90000"/>
              </a:lnSpc>
              <a:spcBef>
                <a:spcPts val="1000"/>
              </a:spcBef>
              <a:spcAft>
                <a:spcPts val="0"/>
              </a:spcAft>
              <a:buClr>
                <a:schemeClr val="dk1"/>
              </a:buClr>
              <a:buSzPts val="2400"/>
              <a:buNone/>
            </a:pPr>
            <a:r>
              <a:rPr lang="en-US" sz="2400" b="1" dirty="0"/>
              <a:t>(4) 658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marL="0" lvl="0" indent="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1343680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8" name="Google Shape;248;p25"/>
          <p:cNvSpPr txBox="1">
            <a:spLocks noGrp="1"/>
          </p:cNvSpPr>
          <p:nvPr>
            <p:ph type="body" idx="4294967295"/>
          </p:nvPr>
        </p:nvSpPr>
        <p:spPr>
          <a:xfrm>
            <a:off x="204788" y="1071563"/>
            <a:ext cx="11987212"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24. The average marks scored by Ganesh in English, Science, Mathematics, and History is less than 15 than that scored by him in English, History, Geography, and Mathematics. What is the difference in marks in Science and Geography scored by him?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40 		</a:t>
            </a:r>
          </a:p>
          <a:p>
            <a:pPr marL="0" lvl="0" indent="0" algn="just" rtl="0">
              <a:lnSpc>
                <a:spcPct val="90000"/>
              </a:lnSpc>
              <a:spcBef>
                <a:spcPts val="1000"/>
              </a:spcBef>
              <a:spcAft>
                <a:spcPts val="0"/>
              </a:spcAft>
              <a:buClr>
                <a:schemeClr val="dk1"/>
              </a:buClr>
              <a:buSzPts val="2400"/>
              <a:buNone/>
            </a:pPr>
            <a:r>
              <a:rPr lang="en-US" sz="2400" b="1" dirty="0"/>
              <a:t>(2) 50 		</a:t>
            </a:r>
          </a:p>
          <a:p>
            <a:pPr marL="0" lvl="0" indent="0" algn="just" rtl="0">
              <a:lnSpc>
                <a:spcPct val="90000"/>
              </a:lnSpc>
              <a:spcBef>
                <a:spcPts val="1000"/>
              </a:spcBef>
              <a:spcAft>
                <a:spcPts val="0"/>
              </a:spcAft>
              <a:buClr>
                <a:schemeClr val="dk1"/>
              </a:buClr>
              <a:buSzPts val="2400"/>
              <a:buNone/>
            </a:pPr>
            <a:r>
              <a:rPr lang="en-US" sz="2400" b="1" dirty="0"/>
              <a:t>(3) 60 		</a:t>
            </a:r>
          </a:p>
          <a:p>
            <a:pPr marL="0" lvl="0" indent="0" algn="just" rtl="0">
              <a:lnSpc>
                <a:spcPct val="90000"/>
              </a:lnSpc>
              <a:spcBef>
                <a:spcPts val="1000"/>
              </a:spcBef>
              <a:spcAft>
                <a:spcPts val="0"/>
              </a:spcAft>
              <a:buClr>
                <a:schemeClr val="dk1"/>
              </a:buClr>
              <a:buSzPts val="2400"/>
              <a:buNone/>
            </a:pPr>
            <a:r>
              <a:rPr lang="en-US" sz="2400" b="1" dirty="0"/>
              <a:t>(4) Data inadequate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p3"/>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2. The average salary of 20 workers in an office is Rs1900 per month. If the manager’s salary is added, the average becomes Rs2000 per month. The manager’s annual salary (in </a:t>
            </a:r>
            <a:r>
              <a:rPr lang="en-US" sz="2000" b="1" dirty="0" err="1"/>
              <a:t>Rs</a:t>
            </a:r>
            <a:r>
              <a:rPr lang="en-US" sz="2000" b="1" dirty="0"/>
              <a:t>) is :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Rs4000 		</a:t>
            </a:r>
          </a:p>
          <a:p>
            <a:pPr marL="0" lvl="0" indent="0" algn="just" rtl="0">
              <a:lnSpc>
                <a:spcPct val="90000"/>
              </a:lnSpc>
              <a:spcBef>
                <a:spcPts val="1000"/>
              </a:spcBef>
              <a:spcAft>
                <a:spcPts val="0"/>
              </a:spcAft>
              <a:buClr>
                <a:schemeClr val="dk1"/>
              </a:buClr>
              <a:buSzPts val="2400"/>
              <a:buNone/>
            </a:pPr>
            <a:r>
              <a:rPr lang="en-US" sz="2000" b="1" dirty="0"/>
              <a:t>(2) Rs25200 		</a:t>
            </a:r>
          </a:p>
          <a:p>
            <a:pPr marL="0" lvl="0" indent="0" algn="just" rtl="0">
              <a:lnSpc>
                <a:spcPct val="90000"/>
              </a:lnSpc>
              <a:spcBef>
                <a:spcPts val="1000"/>
              </a:spcBef>
              <a:spcAft>
                <a:spcPts val="0"/>
              </a:spcAft>
              <a:buClr>
                <a:schemeClr val="dk1"/>
              </a:buClr>
              <a:buSzPts val="2400"/>
              <a:buNone/>
            </a:pPr>
            <a:r>
              <a:rPr lang="en-US" sz="2000" b="1" dirty="0"/>
              <a:t>(3) Rs48000 		</a:t>
            </a:r>
          </a:p>
          <a:p>
            <a:pPr marL="0" lvl="0" indent="0" algn="just" rtl="0">
              <a:lnSpc>
                <a:spcPct val="90000"/>
              </a:lnSpc>
              <a:spcBef>
                <a:spcPts val="1000"/>
              </a:spcBef>
              <a:spcAft>
                <a:spcPts val="0"/>
              </a:spcAft>
              <a:buClr>
                <a:schemeClr val="dk1"/>
              </a:buClr>
              <a:buSzPts val="2400"/>
              <a:buNone/>
            </a:pPr>
            <a:r>
              <a:rPr lang="en-US" sz="2000" b="1" dirty="0"/>
              <a:t>(4) Rs84000 		</a:t>
            </a:r>
            <a:endParaRPr sz="2000" dirty="0"/>
          </a:p>
          <a:p>
            <a:pPr marL="228600" lvl="0" indent="-228600" algn="just" rtl="0">
              <a:lnSpc>
                <a:spcPct val="90000"/>
              </a:lnSpc>
              <a:spcBef>
                <a:spcPts val="1000"/>
              </a:spcBef>
              <a:spcAft>
                <a:spcPts val="0"/>
              </a:spcAft>
              <a:buClr>
                <a:schemeClr val="dk1"/>
              </a:buClr>
              <a:buSzPts val="2400"/>
              <a:buNone/>
            </a:pPr>
            <a:r>
              <a:rPr lang="en-US" sz="2000" b="1" dirty="0"/>
              <a:t>(5) None of these</a:t>
            </a:r>
          </a:p>
          <a:p>
            <a:pPr marL="228600" lvl="0" indent="-228600" algn="just" rtl="0">
              <a:lnSpc>
                <a:spcPct val="90000"/>
              </a:lnSpc>
              <a:spcBef>
                <a:spcPts val="1000"/>
              </a:spcBef>
              <a:spcAft>
                <a:spcPts val="0"/>
              </a:spcAft>
              <a:buClr>
                <a:schemeClr val="dk1"/>
              </a:buClr>
              <a:buSzPts val="2400"/>
              <a:buNone/>
            </a:pPr>
            <a:endParaRPr lang="en-US" sz="2000" b="1" dirty="0"/>
          </a:p>
          <a:p>
            <a:pPr marL="228600" lvl="0" indent="-228600" algn="just" rtl="0">
              <a:lnSpc>
                <a:spcPct val="90000"/>
              </a:lnSpc>
              <a:spcBef>
                <a:spcPts val="1000"/>
              </a:spcBef>
              <a:spcAft>
                <a:spcPts val="0"/>
              </a:spcAft>
              <a:buClr>
                <a:schemeClr val="dk1"/>
              </a:buClr>
              <a:buSzPts val="2400"/>
              <a:buNone/>
            </a:pPr>
            <a:endParaRPr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8" name="Google Shape;248;p25"/>
          <p:cNvSpPr txBox="1">
            <a:spLocks noGrp="1"/>
          </p:cNvSpPr>
          <p:nvPr>
            <p:ph type="body" idx="4294967295"/>
          </p:nvPr>
        </p:nvSpPr>
        <p:spPr>
          <a:xfrm>
            <a:off x="204788" y="1071563"/>
            <a:ext cx="11987212"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24. The average marks scored by Ganesh in English, Science, Mathematics, and History is less than 15 than that scored by him in English, History, Geography, and Mathematics. What is the difference in marks in Science and Geography scored by him?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40 		</a:t>
            </a:r>
          </a:p>
          <a:p>
            <a:pPr marL="0" lvl="0" indent="0" algn="just" rtl="0">
              <a:lnSpc>
                <a:spcPct val="90000"/>
              </a:lnSpc>
              <a:spcBef>
                <a:spcPts val="1000"/>
              </a:spcBef>
              <a:spcAft>
                <a:spcPts val="0"/>
              </a:spcAft>
              <a:buClr>
                <a:schemeClr val="dk1"/>
              </a:buClr>
              <a:buSzPts val="2400"/>
              <a:buNone/>
            </a:pPr>
            <a:r>
              <a:rPr lang="en-US" sz="2000" b="1" dirty="0"/>
              <a:t>(2) 50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(3) 60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(4) Data inadequate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9317632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6"/>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4" name="Google Shape;254;p26"/>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25. The average temperature on Monday, Tuesday, and Wednesday was 40°C. The average temperature on Tuesday, Wednesday, and Thursday was 41°C. If the temperature on Thursday was 42°C, what was the temperature on Monday?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39°C 	</a:t>
            </a:r>
          </a:p>
          <a:p>
            <a:pPr marL="0" lvl="0" indent="0" algn="just" rtl="0">
              <a:lnSpc>
                <a:spcPct val="90000"/>
              </a:lnSpc>
              <a:spcBef>
                <a:spcPts val="1000"/>
              </a:spcBef>
              <a:spcAft>
                <a:spcPts val="0"/>
              </a:spcAft>
              <a:buClr>
                <a:schemeClr val="dk1"/>
              </a:buClr>
              <a:buSzPts val="2400"/>
              <a:buNone/>
            </a:pPr>
            <a:r>
              <a:rPr lang="en-US" sz="2000" b="1" dirty="0"/>
              <a:t>(2) 45°C 	</a:t>
            </a:r>
          </a:p>
          <a:p>
            <a:pPr marL="0" lvl="0" indent="0" algn="just" rtl="0">
              <a:lnSpc>
                <a:spcPct val="90000"/>
              </a:lnSpc>
              <a:spcBef>
                <a:spcPts val="1000"/>
              </a:spcBef>
              <a:spcAft>
                <a:spcPts val="0"/>
              </a:spcAft>
              <a:buClr>
                <a:schemeClr val="dk1"/>
              </a:buClr>
              <a:buSzPts val="2400"/>
              <a:buNone/>
            </a:pPr>
            <a:r>
              <a:rPr lang="en-US" sz="2000" b="1" dirty="0"/>
              <a:t>(3) 44°C 	</a:t>
            </a:r>
          </a:p>
          <a:p>
            <a:pPr marL="0" lvl="0" indent="0" algn="just" rtl="0">
              <a:lnSpc>
                <a:spcPct val="90000"/>
              </a:lnSpc>
              <a:spcBef>
                <a:spcPts val="1000"/>
              </a:spcBef>
              <a:spcAft>
                <a:spcPts val="0"/>
              </a:spcAft>
              <a:buClr>
                <a:schemeClr val="dk1"/>
              </a:buClr>
              <a:buSzPts val="2400"/>
              <a:buNone/>
            </a:pPr>
            <a:r>
              <a:rPr lang="en-US" sz="2000" b="1" dirty="0"/>
              <a:t>(4) 40°C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6"/>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4" name="Google Shape;254;p26"/>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25. The average temperature on Monday, Tuesday, and Wednesday was 40°C. The average temperature on Tuesday, Wednesday, and Thursday was 41°C. If the temperature on Thursday was 42°C, what was the temperature on Monday? </a:t>
            </a:r>
            <a:endParaRPr sz="2800" dirty="0"/>
          </a:p>
          <a:p>
            <a:pPr marL="0" lvl="0" indent="0" algn="just" rtl="0">
              <a:lnSpc>
                <a:spcPct val="90000"/>
              </a:lnSpc>
              <a:spcBef>
                <a:spcPts val="1000"/>
              </a:spcBef>
              <a:spcAft>
                <a:spcPts val="0"/>
              </a:spcAft>
              <a:buClr>
                <a:schemeClr val="dk1"/>
              </a:buClr>
              <a:buSzPts val="2400"/>
              <a:buNone/>
            </a:pPr>
            <a:r>
              <a:rPr lang="en-US" sz="2800" b="1" dirty="0">
                <a:solidFill>
                  <a:srgbClr val="FF0000"/>
                </a:solidFill>
              </a:rPr>
              <a:t>(1) 39°C</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(2) 45°C 	</a:t>
            </a:r>
          </a:p>
          <a:p>
            <a:pPr marL="0" lvl="0" indent="0" algn="just" rtl="0">
              <a:lnSpc>
                <a:spcPct val="90000"/>
              </a:lnSpc>
              <a:spcBef>
                <a:spcPts val="1000"/>
              </a:spcBef>
              <a:spcAft>
                <a:spcPts val="0"/>
              </a:spcAft>
              <a:buClr>
                <a:schemeClr val="dk1"/>
              </a:buClr>
              <a:buSzPts val="2400"/>
              <a:buNone/>
            </a:pPr>
            <a:r>
              <a:rPr lang="en-US" sz="2800" b="1" dirty="0"/>
              <a:t>(3) 44°C 	</a:t>
            </a:r>
          </a:p>
          <a:p>
            <a:pPr marL="0" lvl="0" indent="0" algn="just" rtl="0">
              <a:lnSpc>
                <a:spcPct val="90000"/>
              </a:lnSpc>
              <a:spcBef>
                <a:spcPts val="1000"/>
              </a:spcBef>
              <a:spcAft>
                <a:spcPts val="0"/>
              </a:spcAft>
              <a:buClr>
                <a:schemeClr val="dk1"/>
              </a:buClr>
              <a:buSzPts val="2400"/>
              <a:buNone/>
            </a:pPr>
            <a:r>
              <a:rPr lang="en-US" sz="2800" b="1" dirty="0"/>
              <a:t>(4) 40°C 	</a:t>
            </a:r>
          </a:p>
          <a:p>
            <a:pPr marL="0" lvl="0" indent="0" algn="just" rtl="0">
              <a:lnSpc>
                <a:spcPct val="90000"/>
              </a:lnSpc>
              <a:spcBef>
                <a:spcPts val="1000"/>
              </a:spcBef>
              <a:spcAft>
                <a:spcPts val="0"/>
              </a:spcAft>
              <a:buClr>
                <a:schemeClr val="dk1"/>
              </a:buClr>
              <a:buSzPts val="2400"/>
              <a:buNone/>
            </a:pPr>
            <a:r>
              <a:rPr lang="en-US" sz="28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800" b="1" dirty="0"/>
          </a:p>
          <a:p>
            <a:pPr lvl="0" indent="-457200" algn="just" rtl="0">
              <a:lnSpc>
                <a:spcPct val="90000"/>
              </a:lnSpc>
              <a:spcBef>
                <a:spcPts val="1000"/>
              </a:spcBef>
              <a:spcAft>
                <a:spcPts val="0"/>
              </a:spcAft>
              <a:buClr>
                <a:schemeClr val="dk1"/>
              </a:buClr>
              <a:buSzPts val="2400"/>
              <a:buAutoNum type="arabicParenBoth"/>
            </a:pPr>
            <a:endParaRPr lang="en-US" sz="2800" b="1" dirty="0"/>
          </a:p>
          <a:p>
            <a:pPr marL="0" lvl="0" indent="0" algn="just" rtl="0">
              <a:lnSpc>
                <a:spcPct val="90000"/>
              </a:lnSpc>
              <a:spcBef>
                <a:spcPts val="1000"/>
              </a:spcBef>
              <a:spcAft>
                <a:spcPts val="0"/>
              </a:spcAft>
              <a:buClr>
                <a:schemeClr val="dk1"/>
              </a:buClr>
              <a:buSzPts val="2400"/>
              <a:buNone/>
            </a:pPr>
            <a:endParaRPr sz="2800" dirty="0"/>
          </a:p>
        </p:txBody>
      </p:sp>
    </p:spTree>
    <p:extLst>
      <p:ext uri="{BB962C8B-B14F-4D97-AF65-F5344CB8AC3E}">
        <p14:creationId xmlns:p14="http://schemas.microsoft.com/office/powerpoint/2010/main" val="1427323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7"/>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0" name="Google Shape;260;p27"/>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26. The average attendance of a college for the first three days of a week is 325, and for the first four days, it is 320. How many were present on the fourth day?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305 	</a:t>
            </a:r>
          </a:p>
          <a:p>
            <a:pPr marL="0" lvl="0" indent="0" algn="just" rtl="0">
              <a:lnSpc>
                <a:spcPct val="90000"/>
              </a:lnSpc>
              <a:spcBef>
                <a:spcPts val="1000"/>
              </a:spcBef>
              <a:spcAft>
                <a:spcPts val="0"/>
              </a:spcAft>
              <a:buClr>
                <a:schemeClr val="dk1"/>
              </a:buClr>
              <a:buSzPts val="2400"/>
              <a:buNone/>
            </a:pPr>
            <a:r>
              <a:rPr lang="en-US" sz="2400" b="1" dirty="0"/>
              <a:t>(2) 350 	</a:t>
            </a:r>
          </a:p>
          <a:p>
            <a:pPr marL="0" lvl="0" indent="0" algn="just" rtl="0">
              <a:lnSpc>
                <a:spcPct val="90000"/>
              </a:lnSpc>
              <a:spcBef>
                <a:spcPts val="1000"/>
              </a:spcBef>
              <a:spcAft>
                <a:spcPts val="0"/>
              </a:spcAft>
              <a:buClr>
                <a:schemeClr val="dk1"/>
              </a:buClr>
              <a:buSzPts val="2400"/>
              <a:buNone/>
            </a:pPr>
            <a:r>
              <a:rPr lang="en-US" sz="2400" b="1" dirty="0"/>
              <a:t>(3) 530 	</a:t>
            </a:r>
          </a:p>
          <a:p>
            <a:pPr marL="0" lvl="0" indent="0" algn="just" rtl="0">
              <a:lnSpc>
                <a:spcPct val="90000"/>
              </a:lnSpc>
              <a:spcBef>
                <a:spcPts val="1000"/>
              </a:spcBef>
              <a:spcAft>
                <a:spcPts val="0"/>
              </a:spcAft>
              <a:buClr>
                <a:schemeClr val="dk1"/>
              </a:buClr>
              <a:buSzPts val="2400"/>
              <a:buNone/>
            </a:pPr>
            <a:r>
              <a:rPr lang="en-US" sz="2400" b="1" dirty="0"/>
              <a:t>(4) 503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marL="0" lvl="0" indent="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7"/>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0" name="Google Shape;260;p27"/>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26. The average attendance of a college for the first three days of a week is 325, and for the first four days, it is 320. How many were present on the fourth day?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305</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350 	</a:t>
            </a:r>
          </a:p>
          <a:p>
            <a:pPr marL="0" lvl="0" indent="0" algn="just" rtl="0">
              <a:lnSpc>
                <a:spcPct val="90000"/>
              </a:lnSpc>
              <a:spcBef>
                <a:spcPts val="1000"/>
              </a:spcBef>
              <a:spcAft>
                <a:spcPts val="0"/>
              </a:spcAft>
              <a:buClr>
                <a:schemeClr val="dk1"/>
              </a:buClr>
              <a:buSzPts val="2400"/>
              <a:buNone/>
            </a:pPr>
            <a:r>
              <a:rPr lang="en-US" sz="2400" b="1" dirty="0"/>
              <a:t>(3) 530 	</a:t>
            </a:r>
          </a:p>
          <a:p>
            <a:pPr marL="0" lvl="0" indent="0" algn="just" rtl="0">
              <a:lnSpc>
                <a:spcPct val="90000"/>
              </a:lnSpc>
              <a:spcBef>
                <a:spcPts val="1000"/>
              </a:spcBef>
              <a:spcAft>
                <a:spcPts val="0"/>
              </a:spcAft>
              <a:buClr>
                <a:schemeClr val="dk1"/>
              </a:buClr>
              <a:buSzPts val="2400"/>
              <a:buNone/>
            </a:pPr>
            <a:r>
              <a:rPr lang="en-US" sz="2400" b="1" dirty="0"/>
              <a:t>(4) 503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marL="0" lvl="0" indent="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1936055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8"/>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6" name="Google Shape;266;p28"/>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27. A car runs for t</a:t>
            </a:r>
            <a:r>
              <a:rPr lang="en-US" sz="2400" b="1" baseline="-25000" dirty="0"/>
              <a:t>1</a:t>
            </a:r>
            <a:r>
              <a:rPr lang="en-US" sz="2400" b="1" dirty="0"/>
              <a:t> hours at v</a:t>
            </a:r>
            <a:r>
              <a:rPr lang="en-US" sz="2400" b="1" baseline="-25000" dirty="0"/>
              <a:t>1</a:t>
            </a:r>
            <a:r>
              <a:rPr lang="en-US" sz="2400" b="1" dirty="0"/>
              <a:t> km/h, t</a:t>
            </a:r>
            <a:r>
              <a:rPr lang="en-US" sz="2400" b="1" baseline="-25000" dirty="0"/>
              <a:t>2</a:t>
            </a:r>
            <a:r>
              <a:rPr lang="en-US" sz="2400" b="1" dirty="0"/>
              <a:t> hours at v</a:t>
            </a:r>
            <a:r>
              <a:rPr lang="en-US" sz="2400" b="1" baseline="-25000" dirty="0"/>
              <a:t>2</a:t>
            </a:r>
            <a:r>
              <a:rPr lang="en-US" sz="2400" b="1" dirty="0"/>
              <a:t> km/ h. What is the average speed of the car for the entire journey?</a:t>
            </a:r>
            <a:endParaRPr sz="2400" dirty="0"/>
          </a:p>
          <a:p>
            <a:pPr marL="228600" lvl="0" indent="-2286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pic>
        <p:nvPicPr>
          <p:cNvPr id="267" name="Google Shape;267;p28"/>
          <p:cNvPicPr preferRelativeResize="0"/>
          <p:nvPr/>
        </p:nvPicPr>
        <p:blipFill rotWithShape="1">
          <a:blip r:embed="rId3">
            <a:alphaModFix/>
          </a:blip>
          <a:srcRect/>
          <a:stretch/>
        </p:blipFill>
        <p:spPr>
          <a:xfrm>
            <a:off x="0" y="2392088"/>
            <a:ext cx="5211982" cy="961205"/>
          </a:xfrm>
          <a:prstGeom prst="rect">
            <a:avLst/>
          </a:prstGeom>
          <a:noFill/>
          <a:ln>
            <a:noFill/>
          </a:ln>
        </p:spPr>
      </p:pic>
      <p:pic>
        <p:nvPicPr>
          <p:cNvPr id="268" name="Google Shape;268;p28"/>
          <p:cNvPicPr preferRelativeResize="0"/>
          <p:nvPr/>
        </p:nvPicPr>
        <p:blipFill rotWithShape="1">
          <a:blip r:embed="rId4">
            <a:alphaModFix/>
          </a:blip>
          <a:srcRect/>
          <a:stretch/>
        </p:blipFill>
        <p:spPr>
          <a:xfrm>
            <a:off x="5330386" y="2392088"/>
            <a:ext cx="5579352" cy="934436"/>
          </a:xfrm>
          <a:prstGeom prst="rect">
            <a:avLst/>
          </a:prstGeom>
          <a:noFill/>
          <a:ln>
            <a:noFill/>
          </a:ln>
        </p:spPr>
      </p:pic>
      <p:sp>
        <p:nvSpPr>
          <p:cNvPr id="2" name="Rectangle 1"/>
          <p:cNvSpPr/>
          <p:nvPr/>
        </p:nvSpPr>
        <p:spPr>
          <a:xfrm>
            <a:off x="0" y="3326524"/>
            <a:ext cx="9042401" cy="461665"/>
          </a:xfrm>
          <a:prstGeom prst="rect">
            <a:avLst/>
          </a:prstGeom>
        </p:spPr>
        <p:txBody>
          <a:bodyPr wrap="square">
            <a:spAutoFit/>
          </a:bodyPr>
          <a:lstStyle/>
          <a:p>
            <a:r>
              <a:rPr lang="en-IN" sz="2400" dirty="0">
                <a:solidFill>
                  <a:srgbClr val="FF0000"/>
                </a:solidFill>
              </a:rPr>
              <a:t>  ANSWER  - 2</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4" name="Google Shape;274;p29"/>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28. An airplane covers the four sides of a square field at speeds of 200, 400, 600, and 800 km/hr. What is the average speed of the plane during the entire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600km/h		</a:t>
            </a:r>
          </a:p>
          <a:p>
            <a:pPr marL="0" lvl="0" indent="0" algn="just" rtl="0">
              <a:lnSpc>
                <a:spcPct val="90000"/>
              </a:lnSpc>
              <a:spcBef>
                <a:spcPts val="1000"/>
              </a:spcBef>
              <a:spcAft>
                <a:spcPts val="0"/>
              </a:spcAft>
              <a:buClr>
                <a:schemeClr val="dk1"/>
              </a:buClr>
              <a:buSzPts val="2400"/>
              <a:buNone/>
            </a:pPr>
            <a:r>
              <a:rPr lang="en-US" sz="2400" b="1" dirty="0"/>
              <a:t>(2) 400km/h 		</a:t>
            </a:r>
          </a:p>
          <a:p>
            <a:pPr marL="0" lvl="0" indent="0" algn="just" rtl="0">
              <a:lnSpc>
                <a:spcPct val="90000"/>
              </a:lnSpc>
              <a:spcBef>
                <a:spcPts val="1000"/>
              </a:spcBef>
              <a:spcAft>
                <a:spcPts val="0"/>
              </a:spcAft>
              <a:buClr>
                <a:schemeClr val="dk1"/>
              </a:buClr>
              <a:buSzPts val="2400"/>
              <a:buNone/>
            </a:pPr>
            <a:r>
              <a:rPr lang="en-US" sz="2400" b="1" dirty="0"/>
              <a:t>(3) 500km/h 		</a:t>
            </a:r>
          </a:p>
          <a:p>
            <a:pPr marL="0" lvl="0" indent="0" algn="just" rtl="0">
              <a:lnSpc>
                <a:spcPct val="90000"/>
              </a:lnSpc>
              <a:spcBef>
                <a:spcPts val="1000"/>
              </a:spcBef>
              <a:spcAft>
                <a:spcPts val="0"/>
              </a:spcAft>
              <a:buClr>
                <a:schemeClr val="dk1"/>
              </a:buClr>
              <a:buSzPts val="2400"/>
              <a:buNone/>
            </a:pPr>
            <a:r>
              <a:rPr lang="en-US" sz="2400" b="1" dirty="0"/>
              <a:t>(4) 384km/h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4" name="Google Shape;274;p29"/>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28. An airplane covers the four sides of a square field at speeds of 200, 400, 600, and 800 km/hr. What is the average speed of the plane during the entire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600km/h		</a:t>
            </a:r>
          </a:p>
          <a:p>
            <a:pPr marL="0" lvl="0" indent="0" algn="just" rtl="0">
              <a:lnSpc>
                <a:spcPct val="90000"/>
              </a:lnSpc>
              <a:spcBef>
                <a:spcPts val="1000"/>
              </a:spcBef>
              <a:spcAft>
                <a:spcPts val="0"/>
              </a:spcAft>
              <a:buClr>
                <a:schemeClr val="dk1"/>
              </a:buClr>
              <a:buSzPts val="2400"/>
              <a:buNone/>
            </a:pPr>
            <a:r>
              <a:rPr lang="en-US" sz="2400" b="1" dirty="0"/>
              <a:t>(2) 400km/h 		</a:t>
            </a:r>
          </a:p>
          <a:p>
            <a:pPr marL="0" lvl="0" indent="0" algn="just" rtl="0">
              <a:lnSpc>
                <a:spcPct val="90000"/>
              </a:lnSpc>
              <a:spcBef>
                <a:spcPts val="1000"/>
              </a:spcBef>
              <a:spcAft>
                <a:spcPts val="0"/>
              </a:spcAft>
              <a:buClr>
                <a:schemeClr val="dk1"/>
              </a:buClr>
              <a:buSzPts val="2400"/>
              <a:buNone/>
            </a:pPr>
            <a:r>
              <a:rPr lang="en-US" sz="2400" b="1" dirty="0"/>
              <a:t>(3) 500km/h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(4) 384km/h </a:t>
            </a:r>
            <a:endParaRPr sz="2400" dirty="0">
              <a:solidFill>
                <a:srgbClr val="FF0000"/>
              </a:solidFill>
            </a:endParaRPr>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40462442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0" name="Google Shape;280;p30"/>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29</a:t>
            </a:r>
            <a:r>
              <a:rPr lang="en-US" sz="2400" b="1" dirty="0"/>
              <a:t>. The average age of the three boys is 15 years. Their ages are in the ratio 3: 5 : 7. The age of the oldest is: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7 years 		</a:t>
            </a:r>
          </a:p>
          <a:p>
            <a:pPr marL="0" lvl="0" indent="0" algn="just" rtl="0">
              <a:lnSpc>
                <a:spcPct val="90000"/>
              </a:lnSpc>
              <a:spcBef>
                <a:spcPts val="1000"/>
              </a:spcBef>
              <a:spcAft>
                <a:spcPts val="0"/>
              </a:spcAft>
              <a:buClr>
                <a:schemeClr val="dk1"/>
              </a:buClr>
              <a:buSzPts val="2400"/>
              <a:buNone/>
            </a:pPr>
            <a:r>
              <a:rPr lang="en-US" sz="2400" b="1" dirty="0"/>
              <a:t>(2) 14 years 		</a:t>
            </a:r>
          </a:p>
          <a:p>
            <a:pPr marL="0" lvl="0" indent="0" algn="just" rtl="0">
              <a:lnSpc>
                <a:spcPct val="90000"/>
              </a:lnSpc>
              <a:spcBef>
                <a:spcPts val="1000"/>
              </a:spcBef>
              <a:spcAft>
                <a:spcPts val="0"/>
              </a:spcAft>
              <a:buClr>
                <a:schemeClr val="dk1"/>
              </a:buClr>
              <a:buSzPts val="2400"/>
              <a:buNone/>
            </a:pPr>
            <a:r>
              <a:rPr lang="en-US" sz="2400" b="1" dirty="0"/>
              <a:t>(3) 20 years 		</a:t>
            </a:r>
          </a:p>
          <a:p>
            <a:pPr marL="0" lvl="0" indent="0" algn="just" rtl="0">
              <a:lnSpc>
                <a:spcPct val="90000"/>
              </a:lnSpc>
              <a:spcBef>
                <a:spcPts val="1000"/>
              </a:spcBef>
              <a:spcAft>
                <a:spcPts val="0"/>
              </a:spcAft>
              <a:buClr>
                <a:schemeClr val="dk1"/>
              </a:buClr>
              <a:buSzPts val="2400"/>
              <a:buNone/>
            </a:pPr>
            <a:r>
              <a:rPr lang="en-US" sz="2400" b="1" dirty="0"/>
              <a:t>(4) 21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p>
          <a:p>
            <a:pPr marL="228600" lvl="0" indent="-228600" algn="just" rtl="0">
              <a:lnSpc>
                <a:spcPct val="90000"/>
              </a:lnSpc>
              <a:spcBef>
                <a:spcPts val="1000"/>
              </a:spcBef>
              <a:spcAft>
                <a:spcPts val="0"/>
              </a:spcAft>
              <a:buClr>
                <a:schemeClr val="dk1"/>
              </a:buClr>
              <a:buSzPts val="2400"/>
              <a:buNone/>
            </a:pPr>
            <a:endParaRPr sz="2400"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0" name="Google Shape;280;p30"/>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29</a:t>
            </a:r>
            <a:r>
              <a:rPr lang="en-US" sz="2400" b="1" dirty="0"/>
              <a:t>. The average age of the three boys is 15 years. Their ages are in the ratio 3: 5 : 7. The age of the oldest is: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7 years 		</a:t>
            </a:r>
          </a:p>
          <a:p>
            <a:pPr marL="0" lvl="0" indent="0" algn="just" rtl="0">
              <a:lnSpc>
                <a:spcPct val="90000"/>
              </a:lnSpc>
              <a:spcBef>
                <a:spcPts val="1000"/>
              </a:spcBef>
              <a:spcAft>
                <a:spcPts val="0"/>
              </a:spcAft>
              <a:buClr>
                <a:schemeClr val="dk1"/>
              </a:buClr>
              <a:buSzPts val="2400"/>
              <a:buNone/>
            </a:pPr>
            <a:r>
              <a:rPr lang="en-US" sz="2400" b="1" dirty="0"/>
              <a:t>(2) 14 years 		</a:t>
            </a:r>
          </a:p>
          <a:p>
            <a:pPr marL="0" lvl="0" indent="0" algn="just" rtl="0">
              <a:lnSpc>
                <a:spcPct val="90000"/>
              </a:lnSpc>
              <a:spcBef>
                <a:spcPts val="1000"/>
              </a:spcBef>
              <a:spcAft>
                <a:spcPts val="0"/>
              </a:spcAft>
              <a:buClr>
                <a:schemeClr val="dk1"/>
              </a:buClr>
              <a:buSzPts val="2400"/>
              <a:buNone/>
            </a:pPr>
            <a:r>
              <a:rPr lang="en-US" sz="2400" b="1" dirty="0"/>
              <a:t>(3) 20 years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(4) 21 years </a:t>
            </a:r>
            <a:endParaRPr sz="2400" dirty="0">
              <a:solidFill>
                <a:srgbClr val="FF0000"/>
              </a:solidFill>
            </a:endParaRPr>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p>
          <a:p>
            <a:pPr marL="228600" lvl="0" indent="-228600" algn="just" rtl="0">
              <a:lnSpc>
                <a:spcPct val="90000"/>
              </a:lnSpc>
              <a:spcBef>
                <a:spcPts val="1000"/>
              </a:spcBef>
              <a:spcAft>
                <a:spcPts val="0"/>
              </a:spcAft>
              <a:buClr>
                <a:schemeClr val="dk1"/>
              </a:buClr>
              <a:buSzPts val="2400"/>
              <a:buNone/>
            </a:pPr>
            <a:endParaRPr sz="2400" b="1" dirty="0"/>
          </a:p>
        </p:txBody>
      </p:sp>
    </p:spTree>
    <p:extLst>
      <p:ext uri="{BB962C8B-B14F-4D97-AF65-F5344CB8AC3E}">
        <p14:creationId xmlns:p14="http://schemas.microsoft.com/office/powerpoint/2010/main" val="363417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p3"/>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2. The average salary of 20 workers in an office is Rs1900 per month. If the manager’s salary is added, the average becomes Rs2000 per month. The manager’s annual salary (in </a:t>
            </a:r>
            <a:r>
              <a:rPr lang="en-US" sz="2800" b="1" dirty="0" err="1"/>
              <a:t>Rs</a:t>
            </a:r>
            <a:r>
              <a:rPr lang="en-US" sz="2800" b="1" dirty="0"/>
              <a:t>) is : </a:t>
            </a:r>
            <a:endParaRPr sz="2800" dirty="0"/>
          </a:p>
          <a:p>
            <a:pPr lvl="0" indent="-457200" algn="just" rtl="0">
              <a:lnSpc>
                <a:spcPct val="90000"/>
              </a:lnSpc>
              <a:spcBef>
                <a:spcPts val="1000"/>
              </a:spcBef>
              <a:spcAft>
                <a:spcPts val="0"/>
              </a:spcAft>
              <a:buClr>
                <a:schemeClr val="dk1"/>
              </a:buClr>
              <a:buSzPts val="2400"/>
              <a:buAutoNum type="arabicParenBoth"/>
            </a:pPr>
            <a:r>
              <a:rPr lang="en-US" sz="2800" b="1" dirty="0"/>
              <a:t>Rs4000 		</a:t>
            </a:r>
          </a:p>
          <a:p>
            <a:pPr marL="0" lvl="0" indent="0" algn="just" rtl="0">
              <a:lnSpc>
                <a:spcPct val="90000"/>
              </a:lnSpc>
              <a:spcBef>
                <a:spcPts val="1000"/>
              </a:spcBef>
              <a:spcAft>
                <a:spcPts val="0"/>
              </a:spcAft>
              <a:buClr>
                <a:schemeClr val="dk1"/>
              </a:buClr>
              <a:buSzPts val="2400"/>
              <a:buNone/>
            </a:pPr>
            <a:r>
              <a:rPr lang="en-US" sz="2800" b="1" dirty="0"/>
              <a:t>(2) Rs25200 		</a:t>
            </a:r>
          </a:p>
          <a:p>
            <a:pPr marL="0" lvl="0" indent="0" algn="just" rtl="0">
              <a:lnSpc>
                <a:spcPct val="90000"/>
              </a:lnSpc>
              <a:spcBef>
                <a:spcPts val="1000"/>
              </a:spcBef>
              <a:spcAft>
                <a:spcPts val="0"/>
              </a:spcAft>
              <a:buClr>
                <a:schemeClr val="dk1"/>
              </a:buClr>
              <a:buSzPts val="2400"/>
              <a:buNone/>
            </a:pPr>
            <a:r>
              <a:rPr lang="en-US" sz="2800" b="1" dirty="0">
                <a:solidFill>
                  <a:srgbClr val="FF0000"/>
                </a:solidFill>
              </a:rPr>
              <a:t>(3) Rs48000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(4) Rs84000 		</a:t>
            </a:r>
            <a:endParaRPr sz="2800" dirty="0"/>
          </a:p>
          <a:p>
            <a:pPr marL="228600" lvl="0" indent="-228600" algn="just" rtl="0">
              <a:lnSpc>
                <a:spcPct val="90000"/>
              </a:lnSpc>
              <a:spcBef>
                <a:spcPts val="1000"/>
              </a:spcBef>
              <a:spcAft>
                <a:spcPts val="0"/>
              </a:spcAft>
              <a:buClr>
                <a:schemeClr val="dk1"/>
              </a:buClr>
              <a:buSzPts val="2400"/>
              <a:buNone/>
            </a:pPr>
            <a:r>
              <a:rPr lang="en-US" sz="2800" b="1" dirty="0"/>
              <a:t>(5) None of these</a:t>
            </a:r>
          </a:p>
          <a:p>
            <a:pPr marL="228600" lvl="0" indent="-228600" algn="just" rtl="0">
              <a:lnSpc>
                <a:spcPct val="90000"/>
              </a:lnSpc>
              <a:spcBef>
                <a:spcPts val="1000"/>
              </a:spcBef>
              <a:spcAft>
                <a:spcPts val="0"/>
              </a:spcAft>
              <a:buClr>
                <a:schemeClr val="dk1"/>
              </a:buClr>
              <a:buSzPts val="2400"/>
              <a:buNone/>
            </a:pPr>
            <a:endParaRPr lang="en-US" sz="2800" b="1" dirty="0"/>
          </a:p>
          <a:p>
            <a:pPr marL="228600" lvl="0" indent="-228600" algn="just" rtl="0">
              <a:lnSpc>
                <a:spcPct val="90000"/>
              </a:lnSpc>
              <a:spcBef>
                <a:spcPts val="1000"/>
              </a:spcBef>
              <a:spcAft>
                <a:spcPts val="0"/>
              </a:spcAft>
              <a:buClr>
                <a:schemeClr val="dk1"/>
              </a:buClr>
              <a:buSzPts val="2400"/>
              <a:buNone/>
            </a:pPr>
            <a:endParaRPr sz="2800" dirty="0"/>
          </a:p>
        </p:txBody>
      </p:sp>
    </p:spTree>
    <p:extLst>
      <p:ext uri="{BB962C8B-B14F-4D97-AF65-F5344CB8AC3E}">
        <p14:creationId xmlns:p14="http://schemas.microsoft.com/office/powerpoint/2010/main" val="27248544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1"/>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6" name="Google Shape;286;p31"/>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30</a:t>
            </a:r>
            <a:r>
              <a:rPr lang="en-US" sz="2800" b="1" dirty="0"/>
              <a:t>. The population of a town increased by 20% during the first year, increased by 25% during the next year, and increased by 44% during the third year. Find the average rate of increase during 3 years :  </a:t>
            </a:r>
            <a:endParaRPr sz="2800" dirty="0"/>
          </a:p>
          <a:p>
            <a:pPr lvl="0" indent="-457200" algn="just" rtl="0">
              <a:lnSpc>
                <a:spcPct val="90000"/>
              </a:lnSpc>
              <a:spcBef>
                <a:spcPts val="1000"/>
              </a:spcBef>
              <a:spcAft>
                <a:spcPts val="0"/>
              </a:spcAft>
              <a:buClr>
                <a:schemeClr val="dk1"/>
              </a:buClr>
              <a:buSzPts val="2400"/>
              <a:buAutoNum type="arabicParenBoth"/>
            </a:pPr>
            <a:r>
              <a:rPr lang="en-US" sz="2800" b="1" dirty="0"/>
              <a:t>36.87% 	   </a:t>
            </a:r>
          </a:p>
          <a:p>
            <a:pPr marL="0" lvl="0" indent="0" algn="just" rtl="0">
              <a:lnSpc>
                <a:spcPct val="90000"/>
              </a:lnSpc>
              <a:spcBef>
                <a:spcPts val="1000"/>
              </a:spcBef>
              <a:spcAft>
                <a:spcPts val="0"/>
              </a:spcAft>
              <a:buClr>
                <a:schemeClr val="dk1"/>
              </a:buClr>
              <a:buSzPts val="2400"/>
              <a:buNone/>
            </a:pPr>
            <a:r>
              <a:rPr lang="en-US" sz="2800" b="1" dirty="0"/>
              <a:t>(2) 37.68%        </a:t>
            </a:r>
          </a:p>
          <a:p>
            <a:pPr marL="0" lvl="0" indent="0" algn="just" rtl="0">
              <a:lnSpc>
                <a:spcPct val="90000"/>
              </a:lnSpc>
              <a:spcBef>
                <a:spcPts val="1000"/>
              </a:spcBef>
              <a:spcAft>
                <a:spcPts val="0"/>
              </a:spcAft>
              <a:buClr>
                <a:schemeClr val="dk1"/>
              </a:buClr>
              <a:buSzPts val="2400"/>
              <a:buNone/>
            </a:pPr>
            <a:r>
              <a:rPr lang="en-US" sz="2800" b="1" dirty="0"/>
              <a:t>(3) 38(2/3)% 	  </a:t>
            </a:r>
          </a:p>
          <a:p>
            <a:pPr marL="0" lvl="0" indent="0" algn="just" rtl="0">
              <a:lnSpc>
                <a:spcPct val="90000"/>
              </a:lnSpc>
              <a:spcBef>
                <a:spcPts val="1000"/>
              </a:spcBef>
              <a:spcAft>
                <a:spcPts val="0"/>
              </a:spcAft>
              <a:buClr>
                <a:schemeClr val="dk1"/>
              </a:buClr>
              <a:buSzPts val="2400"/>
              <a:buNone/>
            </a:pPr>
            <a:r>
              <a:rPr lang="en-US" sz="2800" b="1" dirty="0"/>
              <a:t>(4) 40% 	</a:t>
            </a:r>
          </a:p>
          <a:p>
            <a:pPr marL="0" lvl="0" indent="0" algn="just" rtl="0">
              <a:lnSpc>
                <a:spcPct val="90000"/>
              </a:lnSpc>
              <a:spcBef>
                <a:spcPts val="1000"/>
              </a:spcBef>
              <a:spcAft>
                <a:spcPts val="0"/>
              </a:spcAft>
              <a:buClr>
                <a:schemeClr val="dk1"/>
              </a:buClr>
              <a:buSzPts val="2400"/>
              <a:buNone/>
            </a:pPr>
            <a:r>
              <a:rPr lang="en-US" sz="2800" b="1" dirty="0"/>
              <a:t>(5) None of these</a:t>
            </a:r>
            <a:r>
              <a:rPr lang="en-US" sz="28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8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endParaRPr lang="en-US" sz="28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 </a:t>
            </a:r>
            <a:endParaRPr sz="2800"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1"/>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6" name="Google Shape;286;p31"/>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30</a:t>
            </a:r>
            <a:r>
              <a:rPr lang="en-US" sz="2400" b="1" dirty="0"/>
              <a:t>. The population of a town increased by 20% during the first year, increased by 25% during the next year, and increased by 44% during the third year. Find the average rate of increase during 3 years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36.87% 	   </a:t>
            </a:r>
          </a:p>
          <a:p>
            <a:pPr marL="0" lvl="0" indent="0" algn="just" rtl="0">
              <a:lnSpc>
                <a:spcPct val="90000"/>
              </a:lnSpc>
              <a:spcBef>
                <a:spcPts val="1000"/>
              </a:spcBef>
              <a:spcAft>
                <a:spcPts val="0"/>
              </a:spcAft>
              <a:buClr>
                <a:schemeClr val="dk1"/>
              </a:buClr>
              <a:buSzPts val="2400"/>
              <a:buNone/>
            </a:pPr>
            <a:r>
              <a:rPr lang="en-US" sz="2400" b="1" dirty="0"/>
              <a:t>(2) 37.68%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38(2/3)%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40%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endParaRPr lang="en-US" sz="24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1757267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2" name="Google Shape;292;p32"/>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31. An investor earns a 3% return on 1/4</a:t>
            </a:r>
            <a:r>
              <a:rPr lang="en-US" sz="2400" b="1" baseline="30000" dirty="0"/>
              <a:t>th</a:t>
            </a:r>
            <a:r>
              <a:rPr lang="en-US" sz="2400" b="1" dirty="0"/>
              <a:t> of this capital, 5% on 2/3</a:t>
            </a:r>
            <a:r>
              <a:rPr lang="en-US" sz="2400" b="1" baseline="30000" dirty="0"/>
              <a:t>rd</a:t>
            </a:r>
            <a:r>
              <a:rPr lang="en-US" sz="2400" b="1" dirty="0"/>
              <a:t> of his capital, and 11% on the remaining of his capital. What is the average rate of return he earns on his total capital?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p>
          <a:p>
            <a:pPr marL="228600" lvl="0" indent="-228600" algn="just" rtl="0">
              <a:lnSpc>
                <a:spcPct val="90000"/>
              </a:lnSpc>
              <a:spcBef>
                <a:spcPts val="1000"/>
              </a:spcBef>
              <a:spcAft>
                <a:spcPts val="0"/>
              </a:spcAft>
              <a:buClr>
                <a:schemeClr val="dk1"/>
              </a:buClr>
              <a:buSzPts val="2400"/>
              <a:buNone/>
            </a:pPr>
            <a:r>
              <a:rPr lang="en-US" sz="2400" b="1" dirty="0"/>
              <a:t>(1) 5% 	</a:t>
            </a:r>
          </a:p>
          <a:p>
            <a:pPr marL="228600" lvl="0" indent="-228600" algn="just" rtl="0">
              <a:lnSpc>
                <a:spcPct val="90000"/>
              </a:lnSpc>
              <a:spcBef>
                <a:spcPts val="1000"/>
              </a:spcBef>
              <a:spcAft>
                <a:spcPts val="0"/>
              </a:spcAft>
              <a:buClr>
                <a:schemeClr val="dk1"/>
              </a:buClr>
              <a:buSzPts val="2400"/>
              <a:buNone/>
            </a:pPr>
            <a:r>
              <a:rPr lang="en-US" sz="2400" b="1" dirty="0"/>
              <a:t>(2) 10% 	</a:t>
            </a:r>
          </a:p>
          <a:p>
            <a:pPr marL="228600" lvl="0" indent="-228600" algn="just" rtl="0">
              <a:lnSpc>
                <a:spcPct val="90000"/>
              </a:lnSpc>
              <a:spcBef>
                <a:spcPts val="1000"/>
              </a:spcBef>
              <a:spcAft>
                <a:spcPts val="0"/>
              </a:spcAft>
              <a:buClr>
                <a:schemeClr val="dk1"/>
              </a:buClr>
              <a:buSzPts val="2400"/>
              <a:buNone/>
            </a:pPr>
            <a:r>
              <a:rPr lang="en-US" sz="2400" b="1" dirty="0"/>
              <a:t>(3) 5.5% 	</a:t>
            </a:r>
          </a:p>
          <a:p>
            <a:pPr marL="228600" lvl="0" indent="-228600" algn="just" rtl="0">
              <a:lnSpc>
                <a:spcPct val="90000"/>
              </a:lnSpc>
              <a:spcBef>
                <a:spcPts val="1000"/>
              </a:spcBef>
              <a:spcAft>
                <a:spcPts val="0"/>
              </a:spcAft>
              <a:buClr>
                <a:schemeClr val="dk1"/>
              </a:buClr>
              <a:buSzPts val="2400"/>
              <a:buNone/>
            </a:pPr>
            <a:r>
              <a:rPr lang="en-US" sz="2400" b="1" dirty="0"/>
              <a:t>(4) 10.5% 	</a:t>
            </a:r>
          </a:p>
          <a:p>
            <a:pPr marL="228600" lvl="0" indent="-2286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228600" lvl="0" indent="-228600" algn="just" rtl="0">
              <a:lnSpc>
                <a:spcPct val="90000"/>
              </a:lnSpc>
              <a:spcBef>
                <a:spcPts val="1000"/>
              </a:spcBef>
              <a:spcAft>
                <a:spcPts val="0"/>
              </a:spcAft>
              <a:buClr>
                <a:schemeClr val="dk1"/>
              </a:buClr>
              <a:buSzPts val="2400"/>
              <a:buNone/>
            </a:pPr>
            <a:endParaRPr lang="en-US" sz="2400" b="1" dirty="0">
              <a:latin typeface="Arial Black"/>
              <a:ea typeface="Arial Black"/>
              <a:cs typeface="Arial Black"/>
              <a:sym typeface="Arial Black"/>
            </a:endParaRPr>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2" name="Google Shape;292;p32"/>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31. An investor earns a 3% return on 1/4</a:t>
            </a:r>
            <a:r>
              <a:rPr lang="en-US" sz="2400" b="1" baseline="30000" dirty="0"/>
              <a:t>th</a:t>
            </a:r>
            <a:r>
              <a:rPr lang="en-US" sz="2400" b="1" dirty="0"/>
              <a:t> of this capital, 5% on 2/3</a:t>
            </a:r>
            <a:r>
              <a:rPr lang="en-US" sz="2400" b="1" baseline="30000" dirty="0"/>
              <a:t>rd</a:t>
            </a:r>
            <a:r>
              <a:rPr lang="en-US" sz="2400" b="1" dirty="0"/>
              <a:t> of his capital, and 11% on the remaining of his capital. What is the average rate of return he earns on his total capital?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p>
          <a:p>
            <a:pPr marL="228600" lvl="0" indent="-228600" algn="just" rtl="0">
              <a:lnSpc>
                <a:spcPct val="90000"/>
              </a:lnSpc>
              <a:spcBef>
                <a:spcPts val="1000"/>
              </a:spcBef>
              <a:spcAft>
                <a:spcPts val="0"/>
              </a:spcAft>
              <a:buClr>
                <a:schemeClr val="dk1"/>
              </a:buClr>
              <a:buSzPts val="2400"/>
              <a:buNone/>
            </a:pPr>
            <a:r>
              <a:rPr lang="en-US" sz="2400" b="1" dirty="0">
                <a:solidFill>
                  <a:srgbClr val="FF0000"/>
                </a:solidFill>
              </a:rPr>
              <a:t>(1) 5% </a:t>
            </a:r>
            <a:r>
              <a:rPr lang="en-US" sz="2400" b="1" dirty="0"/>
              <a:t>	</a:t>
            </a:r>
          </a:p>
          <a:p>
            <a:pPr marL="228600" lvl="0" indent="-228600" algn="just" rtl="0">
              <a:lnSpc>
                <a:spcPct val="90000"/>
              </a:lnSpc>
              <a:spcBef>
                <a:spcPts val="1000"/>
              </a:spcBef>
              <a:spcAft>
                <a:spcPts val="0"/>
              </a:spcAft>
              <a:buClr>
                <a:schemeClr val="dk1"/>
              </a:buClr>
              <a:buSzPts val="2400"/>
              <a:buNone/>
            </a:pPr>
            <a:r>
              <a:rPr lang="en-US" sz="2400" b="1" dirty="0"/>
              <a:t>(2) 10% 	</a:t>
            </a:r>
          </a:p>
          <a:p>
            <a:pPr marL="228600" lvl="0" indent="-228600" algn="just" rtl="0">
              <a:lnSpc>
                <a:spcPct val="90000"/>
              </a:lnSpc>
              <a:spcBef>
                <a:spcPts val="1000"/>
              </a:spcBef>
              <a:spcAft>
                <a:spcPts val="0"/>
              </a:spcAft>
              <a:buClr>
                <a:schemeClr val="dk1"/>
              </a:buClr>
              <a:buSzPts val="2400"/>
              <a:buNone/>
            </a:pPr>
            <a:r>
              <a:rPr lang="en-US" sz="2400" b="1" dirty="0"/>
              <a:t>(3) 5.5% 	</a:t>
            </a:r>
          </a:p>
          <a:p>
            <a:pPr marL="228600" lvl="0" indent="-228600" algn="just" rtl="0">
              <a:lnSpc>
                <a:spcPct val="90000"/>
              </a:lnSpc>
              <a:spcBef>
                <a:spcPts val="1000"/>
              </a:spcBef>
              <a:spcAft>
                <a:spcPts val="0"/>
              </a:spcAft>
              <a:buClr>
                <a:schemeClr val="dk1"/>
              </a:buClr>
              <a:buSzPts val="2400"/>
              <a:buNone/>
            </a:pPr>
            <a:r>
              <a:rPr lang="en-US" sz="2400" b="1" dirty="0"/>
              <a:t>(4) 10.5% 	</a:t>
            </a:r>
          </a:p>
          <a:p>
            <a:pPr marL="228600" lvl="0" indent="-2286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228600" lvl="0" indent="-228600" algn="just" rtl="0">
              <a:lnSpc>
                <a:spcPct val="90000"/>
              </a:lnSpc>
              <a:spcBef>
                <a:spcPts val="1000"/>
              </a:spcBef>
              <a:spcAft>
                <a:spcPts val="0"/>
              </a:spcAft>
              <a:buClr>
                <a:schemeClr val="dk1"/>
              </a:buClr>
              <a:buSzPts val="2400"/>
              <a:buNone/>
            </a:pPr>
            <a:endParaRPr lang="en-US" sz="2400" b="1" dirty="0">
              <a:latin typeface="Arial Black"/>
              <a:ea typeface="Arial Black"/>
              <a:cs typeface="Arial Black"/>
              <a:sym typeface="Arial Black"/>
            </a:endParaRPr>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2323967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8" name="Google Shape;298;p33"/>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32. The average of 8 readings is 24.3, out of which the average for the first two is 18.5 and that of the next three is 21.2. If the sixth reading is 3 less than the seventh and 8 less than the eighth, what is the sixth reading?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24.8 	</a:t>
            </a:r>
          </a:p>
          <a:p>
            <a:pPr marL="0" lvl="0" indent="0" algn="just" rtl="0">
              <a:lnSpc>
                <a:spcPct val="90000"/>
              </a:lnSpc>
              <a:spcBef>
                <a:spcPts val="1000"/>
              </a:spcBef>
              <a:spcAft>
                <a:spcPts val="0"/>
              </a:spcAft>
              <a:buClr>
                <a:schemeClr val="dk1"/>
              </a:buClr>
              <a:buSzPts val="2400"/>
              <a:buNone/>
            </a:pPr>
            <a:r>
              <a:rPr lang="en-US" sz="2400" b="1" dirty="0"/>
              <a:t>(2) 26.5 	</a:t>
            </a:r>
          </a:p>
          <a:p>
            <a:pPr marL="0" lvl="0" indent="0" algn="just" rtl="0">
              <a:lnSpc>
                <a:spcPct val="90000"/>
              </a:lnSpc>
              <a:spcBef>
                <a:spcPts val="1000"/>
              </a:spcBef>
              <a:spcAft>
                <a:spcPts val="0"/>
              </a:spcAft>
              <a:buClr>
                <a:schemeClr val="dk1"/>
              </a:buClr>
              <a:buSzPts val="2400"/>
              <a:buNone/>
            </a:pPr>
            <a:r>
              <a:rPr lang="en-US" sz="2400" b="1" dirty="0"/>
              <a:t>(3) 27.6 	</a:t>
            </a:r>
          </a:p>
          <a:p>
            <a:pPr marL="0" lvl="0" indent="0" algn="just" rtl="0">
              <a:lnSpc>
                <a:spcPct val="90000"/>
              </a:lnSpc>
              <a:spcBef>
                <a:spcPts val="1000"/>
              </a:spcBef>
              <a:spcAft>
                <a:spcPts val="0"/>
              </a:spcAft>
              <a:buClr>
                <a:schemeClr val="dk1"/>
              </a:buClr>
              <a:buSzPts val="2400"/>
              <a:buNone/>
            </a:pPr>
            <a:r>
              <a:rPr lang="en-US" sz="2400" b="1" dirty="0"/>
              <a:t>(4) 29.4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8" name="Google Shape;298;p33"/>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32. The average of 8 readings is 24.3, out of which the average for the first two is 18.5 and that of the next three is 21.2. If the sixth reading is 3 less than the seventh and 8 less than the eighth, what is the sixth reading?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24.8 	</a:t>
            </a:r>
          </a:p>
          <a:p>
            <a:pPr marL="0" lvl="0" indent="0" algn="just" rtl="0">
              <a:lnSpc>
                <a:spcPct val="90000"/>
              </a:lnSpc>
              <a:spcBef>
                <a:spcPts val="1000"/>
              </a:spcBef>
              <a:spcAft>
                <a:spcPts val="0"/>
              </a:spcAft>
              <a:buClr>
                <a:schemeClr val="dk1"/>
              </a:buClr>
              <a:buSzPts val="2400"/>
              <a:buNone/>
            </a:pPr>
            <a:r>
              <a:rPr lang="en-US" sz="2400" b="1" dirty="0"/>
              <a:t>(2) 26.5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27.6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29.4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3889047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4" name="Google Shape;304;p34"/>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33. The average age of a family of 6 members is 22 years. If the age of the youngest member is 7 years, the average age of the family at the birth of the youngest member, was: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15 years 		</a:t>
            </a:r>
          </a:p>
          <a:p>
            <a:pPr marL="0" lvl="0" indent="0" algn="just" rtl="0">
              <a:lnSpc>
                <a:spcPct val="90000"/>
              </a:lnSpc>
              <a:spcBef>
                <a:spcPts val="1000"/>
              </a:spcBef>
              <a:spcAft>
                <a:spcPts val="0"/>
              </a:spcAft>
              <a:buClr>
                <a:schemeClr val="dk1"/>
              </a:buClr>
              <a:buSzPts val="2400"/>
              <a:buNone/>
            </a:pPr>
            <a:r>
              <a:rPr lang="en-US" sz="2400" b="1" dirty="0"/>
              <a:t>(2) 17 years 		</a:t>
            </a:r>
          </a:p>
          <a:p>
            <a:pPr marL="0" lvl="0" indent="0" algn="just" rtl="0">
              <a:lnSpc>
                <a:spcPct val="90000"/>
              </a:lnSpc>
              <a:spcBef>
                <a:spcPts val="1000"/>
              </a:spcBef>
              <a:spcAft>
                <a:spcPts val="0"/>
              </a:spcAft>
              <a:buClr>
                <a:schemeClr val="dk1"/>
              </a:buClr>
              <a:buSzPts val="2400"/>
              <a:buNone/>
            </a:pPr>
            <a:r>
              <a:rPr lang="en-US" sz="2400" b="1" dirty="0"/>
              <a:t>(3) 17.5 years 	</a:t>
            </a:r>
          </a:p>
          <a:p>
            <a:pPr marL="0" lvl="0" indent="0" algn="just" rtl="0">
              <a:lnSpc>
                <a:spcPct val="90000"/>
              </a:lnSpc>
              <a:spcBef>
                <a:spcPts val="1000"/>
              </a:spcBef>
              <a:spcAft>
                <a:spcPts val="0"/>
              </a:spcAft>
              <a:buClr>
                <a:schemeClr val="dk1"/>
              </a:buClr>
              <a:buSzPts val="2400"/>
              <a:buNone/>
            </a:pPr>
            <a:r>
              <a:rPr lang="en-US" sz="2400" b="1" dirty="0"/>
              <a:t>(4) 18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lang="en-US" sz="2400" b="1" dirty="0"/>
          </a:p>
          <a:p>
            <a:pPr indent="-457200" algn="just">
              <a:buNone/>
            </a:pPr>
            <a:endParaRPr lang="en-US" sz="2400" dirty="0"/>
          </a:p>
          <a:p>
            <a:pPr marL="457200" lvl="0" indent="-4572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4" name="Google Shape;304;p34"/>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33. The average age of a family of 6 members is 22 years. If the age of the youngest member is 7 years, the average age of the family at the birth of the youngest member, was: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15 years 		</a:t>
            </a:r>
          </a:p>
          <a:p>
            <a:pPr marL="0" lvl="0" indent="0" algn="just" rtl="0">
              <a:lnSpc>
                <a:spcPct val="90000"/>
              </a:lnSpc>
              <a:spcBef>
                <a:spcPts val="1000"/>
              </a:spcBef>
              <a:spcAft>
                <a:spcPts val="0"/>
              </a:spcAft>
              <a:buClr>
                <a:schemeClr val="dk1"/>
              </a:buClr>
              <a:buSzPts val="2400"/>
              <a:buNone/>
            </a:pPr>
            <a:r>
              <a:rPr lang="en-US" sz="2400" b="1" dirty="0"/>
              <a:t>(2) 17 years 		</a:t>
            </a:r>
          </a:p>
          <a:p>
            <a:pPr marL="0" lvl="0" indent="0" algn="just" rtl="0">
              <a:lnSpc>
                <a:spcPct val="90000"/>
              </a:lnSpc>
              <a:spcBef>
                <a:spcPts val="1000"/>
              </a:spcBef>
              <a:spcAft>
                <a:spcPts val="0"/>
              </a:spcAft>
              <a:buClr>
                <a:schemeClr val="dk1"/>
              </a:buClr>
              <a:buSzPts val="2400"/>
              <a:buNone/>
            </a:pPr>
            <a:r>
              <a:rPr lang="en-US" sz="2400" b="1" dirty="0"/>
              <a:t>(3) 17.5 years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(4) 18 years </a:t>
            </a:r>
            <a:endParaRPr sz="2400" dirty="0">
              <a:solidFill>
                <a:srgbClr val="FF0000"/>
              </a:solidFill>
            </a:endParaRPr>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indent="-457200" algn="just">
              <a:buNone/>
            </a:pPr>
            <a:endParaRPr lang="en-US" sz="2400" dirty="0"/>
          </a:p>
          <a:p>
            <a:pPr marL="457200" lvl="0" indent="-4572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20151286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5"/>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0" name="Google Shape;310;p35"/>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34. The average age of a husband and wife was 23 years when they were married(5 years ago). The average age of the husband, the wife, and a child who was born during this interval, is 20 years now. How old is the child now? </a:t>
            </a:r>
          </a:p>
          <a:p>
            <a:pPr marL="228600" lvl="0" indent="-228600" algn="just" rtl="0">
              <a:lnSpc>
                <a:spcPct val="90000"/>
              </a:lnSpc>
              <a:spcBef>
                <a:spcPts val="1000"/>
              </a:spcBef>
              <a:spcAft>
                <a:spcPts val="0"/>
              </a:spcAft>
              <a:buClr>
                <a:schemeClr val="dk1"/>
              </a:buClr>
              <a:buSzPts val="2400"/>
              <a:buNone/>
            </a:pPr>
            <a:r>
              <a:rPr lang="en-US" sz="2800" b="1" dirty="0"/>
              <a:t>(1) 9 months 	</a:t>
            </a:r>
          </a:p>
          <a:p>
            <a:pPr marL="228600" lvl="0" indent="-228600" algn="just" rtl="0">
              <a:lnSpc>
                <a:spcPct val="90000"/>
              </a:lnSpc>
              <a:spcBef>
                <a:spcPts val="1000"/>
              </a:spcBef>
              <a:spcAft>
                <a:spcPts val="0"/>
              </a:spcAft>
              <a:buClr>
                <a:schemeClr val="dk1"/>
              </a:buClr>
              <a:buSzPts val="2400"/>
              <a:buNone/>
            </a:pPr>
            <a:r>
              <a:rPr lang="en-US" sz="2800" b="1" dirty="0"/>
              <a:t>(2) 1 year 	</a:t>
            </a:r>
          </a:p>
          <a:p>
            <a:pPr marL="228600" lvl="0" indent="-228600" algn="just" rtl="0">
              <a:lnSpc>
                <a:spcPct val="90000"/>
              </a:lnSpc>
              <a:spcBef>
                <a:spcPts val="1000"/>
              </a:spcBef>
              <a:spcAft>
                <a:spcPts val="0"/>
              </a:spcAft>
              <a:buClr>
                <a:schemeClr val="dk1"/>
              </a:buClr>
              <a:buSzPts val="2400"/>
              <a:buNone/>
            </a:pPr>
            <a:r>
              <a:rPr lang="en-US" sz="2800" b="1" dirty="0"/>
              <a:t>(3) 3 years 	</a:t>
            </a:r>
          </a:p>
          <a:p>
            <a:pPr marL="228600" lvl="0" indent="-228600" algn="just" rtl="0">
              <a:lnSpc>
                <a:spcPct val="90000"/>
              </a:lnSpc>
              <a:spcBef>
                <a:spcPts val="1000"/>
              </a:spcBef>
              <a:spcAft>
                <a:spcPts val="0"/>
              </a:spcAft>
              <a:buClr>
                <a:schemeClr val="dk1"/>
              </a:buClr>
              <a:buSzPts val="2400"/>
              <a:buNone/>
            </a:pPr>
            <a:r>
              <a:rPr lang="en-US" sz="2800" b="1" dirty="0"/>
              <a:t>(4) 4 years 	</a:t>
            </a:r>
          </a:p>
          <a:p>
            <a:pPr marL="228600" lvl="0" indent="-228600" algn="just" rtl="0">
              <a:lnSpc>
                <a:spcPct val="90000"/>
              </a:lnSpc>
              <a:spcBef>
                <a:spcPts val="1000"/>
              </a:spcBef>
              <a:spcAft>
                <a:spcPts val="0"/>
              </a:spcAft>
              <a:buClr>
                <a:schemeClr val="dk1"/>
              </a:buClr>
              <a:buSzPts val="2400"/>
              <a:buNone/>
            </a:pPr>
            <a:r>
              <a:rPr lang="en-US" sz="2800" b="1" dirty="0"/>
              <a:t>(5) None of these</a:t>
            </a:r>
          </a:p>
          <a:p>
            <a:pPr marL="228600" lvl="0" indent="-228600" algn="just" rtl="0">
              <a:lnSpc>
                <a:spcPct val="90000"/>
              </a:lnSpc>
              <a:spcBef>
                <a:spcPts val="1000"/>
              </a:spcBef>
              <a:spcAft>
                <a:spcPts val="0"/>
              </a:spcAft>
              <a:buClr>
                <a:schemeClr val="dk1"/>
              </a:buClr>
              <a:buSzPts val="2400"/>
              <a:buNone/>
            </a:pPr>
            <a:endParaRPr lang="en-US" sz="2800" b="1" dirty="0"/>
          </a:p>
          <a:p>
            <a:pPr marL="228600" lvl="0" indent="-228600" algn="just" rtl="0">
              <a:lnSpc>
                <a:spcPct val="90000"/>
              </a:lnSpc>
              <a:spcBef>
                <a:spcPts val="1000"/>
              </a:spcBef>
              <a:spcAft>
                <a:spcPts val="0"/>
              </a:spcAft>
              <a:buClr>
                <a:schemeClr val="dk1"/>
              </a:buClr>
              <a:buSzPts val="2400"/>
              <a:buNone/>
            </a:pPr>
            <a:endParaRPr lang="en-US" sz="2800" b="1" dirty="0"/>
          </a:p>
          <a:p>
            <a:pPr marL="228600" lvl="0" indent="-228600" algn="just" rtl="0">
              <a:lnSpc>
                <a:spcPct val="90000"/>
              </a:lnSpc>
              <a:spcBef>
                <a:spcPts val="1000"/>
              </a:spcBef>
              <a:spcAft>
                <a:spcPts val="0"/>
              </a:spcAft>
              <a:buClr>
                <a:schemeClr val="dk1"/>
              </a:buClr>
              <a:buSzPts val="2400"/>
              <a:buNone/>
            </a:pPr>
            <a:endParaRPr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5"/>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0" name="Google Shape;310;p35"/>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34. The average age of a husband and wife was 23 years when they were married(5 years ago). The average age of the husband, the wife, and a child who was born during this interval, is 20 years now. How old is the child now? </a:t>
            </a:r>
          </a:p>
          <a:p>
            <a:pPr marL="228600" lvl="0" indent="-228600" algn="just" rtl="0">
              <a:lnSpc>
                <a:spcPct val="90000"/>
              </a:lnSpc>
              <a:spcBef>
                <a:spcPts val="1000"/>
              </a:spcBef>
              <a:spcAft>
                <a:spcPts val="0"/>
              </a:spcAft>
              <a:buClr>
                <a:schemeClr val="dk1"/>
              </a:buClr>
              <a:buSzPts val="2400"/>
              <a:buNone/>
            </a:pPr>
            <a:r>
              <a:rPr lang="en-US" sz="2000" b="1" dirty="0"/>
              <a:t>(1) 9 months 	</a:t>
            </a:r>
          </a:p>
          <a:p>
            <a:pPr marL="228600" lvl="0" indent="-228600" algn="just" rtl="0">
              <a:lnSpc>
                <a:spcPct val="90000"/>
              </a:lnSpc>
              <a:spcBef>
                <a:spcPts val="1000"/>
              </a:spcBef>
              <a:spcAft>
                <a:spcPts val="0"/>
              </a:spcAft>
              <a:buClr>
                <a:schemeClr val="dk1"/>
              </a:buClr>
              <a:buSzPts val="2400"/>
              <a:buNone/>
            </a:pPr>
            <a:r>
              <a:rPr lang="en-US" sz="2000" b="1" dirty="0"/>
              <a:t>(2) 1 year 	</a:t>
            </a:r>
          </a:p>
          <a:p>
            <a:pPr marL="228600" lvl="0" indent="-228600" algn="just" rtl="0">
              <a:lnSpc>
                <a:spcPct val="90000"/>
              </a:lnSpc>
              <a:spcBef>
                <a:spcPts val="1000"/>
              </a:spcBef>
              <a:spcAft>
                <a:spcPts val="0"/>
              </a:spcAft>
              <a:buClr>
                <a:schemeClr val="dk1"/>
              </a:buClr>
              <a:buSzPts val="2400"/>
              <a:buNone/>
            </a:pPr>
            <a:r>
              <a:rPr lang="en-US" sz="2000" b="1" dirty="0"/>
              <a:t>(3) 3 years 	</a:t>
            </a:r>
          </a:p>
          <a:p>
            <a:pPr marL="228600" lvl="0" indent="-228600" algn="just" rtl="0">
              <a:lnSpc>
                <a:spcPct val="90000"/>
              </a:lnSpc>
              <a:spcBef>
                <a:spcPts val="1000"/>
              </a:spcBef>
              <a:spcAft>
                <a:spcPts val="0"/>
              </a:spcAft>
              <a:buClr>
                <a:schemeClr val="dk1"/>
              </a:buClr>
              <a:buSzPts val="2400"/>
              <a:buNone/>
            </a:pPr>
            <a:r>
              <a:rPr lang="en-US" sz="2000" b="1" dirty="0">
                <a:solidFill>
                  <a:srgbClr val="FF0000"/>
                </a:solidFill>
              </a:rPr>
              <a:t>(4) 4 years </a:t>
            </a:r>
            <a:r>
              <a:rPr lang="en-US" sz="2000" b="1" dirty="0"/>
              <a:t>	</a:t>
            </a:r>
          </a:p>
          <a:p>
            <a:pPr marL="228600" lvl="0" indent="-228600" algn="just" rtl="0">
              <a:lnSpc>
                <a:spcPct val="90000"/>
              </a:lnSpc>
              <a:spcBef>
                <a:spcPts val="1000"/>
              </a:spcBef>
              <a:spcAft>
                <a:spcPts val="0"/>
              </a:spcAft>
              <a:buClr>
                <a:schemeClr val="dk1"/>
              </a:buClr>
              <a:buSzPts val="2400"/>
              <a:buNone/>
            </a:pPr>
            <a:r>
              <a:rPr lang="en-US" sz="2000" b="1" dirty="0"/>
              <a:t>(5) None of these</a:t>
            </a:r>
          </a:p>
          <a:p>
            <a:pPr marL="228600" lvl="0" indent="-228600" algn="just" rtl="0">
              <a:lnSpc>
                <a:spcPct val="90000"/>
              </a:lnSpc>
              <a:spcBef>
                <a:spcPts val="1000"/>
              </a:spcBef>
              <a:spcAft>
                <a:spcPts val="0"/>
              </a:spcAft>
              <a:buClr>
                <a:schemeClr val="dk1"/>
              </a:buClr>
              <a:buSzPts val="2400"/>
              <a:buNone/>
            </a:pPr>
            <a:endParaRPr lang="en-US" sz="2000" b="1" dirty="0"/>
          </a:p>
          <a:p>
            <a:pPr marL="228600" lvl="0" indent="-228600" algn="just" rtl="0">
              <a:lnSpc>
                <a:spcPct val="90000"/>
              </a:lnSpc>
              <a:spcBef>
                <a:spcPts val="1000"/>
              </a:spcBef>
              <a:spcAft>
                <a:spcPts val="0"/>
              </a:spcAft>
              <a:buClr>
                <a:schemeClr val="dk1"/>
              </a:buClr>
              <a:buSzPts val="2400"/>
              <a:buNone/>
            </a:pPr>
            <a:endParaRPr lang="en-US" sz="2000" b="1" dirty="0"/>
          </a:p>
          <a:p>
            <a:pPr marL="228600" lvl="0" indent="-22860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211356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2" name="Google Shape;122;p4"/>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3. In a coconut grove, (x + 2) trees yield 60 nuts per year per tree, x trees yield 120 nuts per year per tree, and (x – 2) trees yield 180 nuts per year per tree. If the average yield per year per tree is 100, find x :</a:t>
            </a:r>
            <a:endParaRPr sz="2800" dirty="0"/>
          </a:p>
          <a:p>
            <a:pPr lvl="0" indent="-457200" algn="just" rtl="0">
              <a:lnSpc>
                <a:spcPct val="90000"/>
              </a:lnSpc>
              <a:spcBef>
                <a:spcPts val="1000"/>
              </a:spcBef>
              <a:spcAft>
                <a:spcPts val="0"/>
              </a:spcAft>
              <a:buClr>
                <a:schemeClr val="dk1"/>
              </a:buClr>
              <a:buSzPts val="2400"/>
              <a:buAutoNum type="arabicParenBoth"/>
            </a:pPr>
            <a:r>
              <a:rPr lang="en-US" sz="2800" b="1" dirty="0"/>
              <a:t>4 		</a:t>
            </a:r>
          </a:p>
          <a:p>
            <a:pPr marL="0" lvl="0" indent="0" algn="just" rtl="0">
              <a:lnSpc>
                <a:spcPct val="90000"/>
              </a:lnSpc>
              <a:spcBef>
                <a:spcPts val="1000"/>
              </a:spcBef>
              <a:spcAft>
                <a:spcPts val="0"/>
              </a:spcAft>
              <a:buClr>
                <a:schemeClr val="dk1"/>
              </a:buClr>
              <a:buSzPts val="2400"/>
              <a:buNone/>
            </a:pPr>
            <a:r>
              <a:rPr lang="en-US" sz="2800" b="1" dirty="0"/>
              <a:t>(2) 2 		</a:t>
            </a:r>
          </a:p>
          <a:p>
            <a:pPr marL="0" lvl="0" indent="0" algn="just" rtl="0">
              <a:lnSpc>
                <a:spcPct val="90000"/>
              </a:lnSpc>
              <a:spcBef>
                <a:spcPts val="1000"/>
              </a:spcBef>
              <a:spcAft>
                <a:spcPts val="0"/>
              </a:spcAft>
              <a:buClr>
                <a:schemeClr val="dk1"/>
              </a:buClr>
              <a:buSzPts val="2400"/>
              <a:buNone/>
            </a:pPr>
            <a:r>
              <a:rPr lang="en-US" sz="2800" b="1" dirty="0"/>
              <a:t>(3) 8 		</a:t>
            </a:r>
          </a:p>
          <a:p>
            <a:pPr marL="0" lvl="0" indent="0" algn="just" rtl="0">
              <a:lnSpc>
                <a:spcPct val="90000"/>
              </a:lnSpc>
              <a:spcBef>
                <a:spcPts val="1000"/>
              </a:spcBef>
              <a:spcAft>
                <a:spcPts val="0"/>
              </a:spcAft>
              <a:buClr>
                <a:schemeClr val="dk1"/>
              </a:buClr>
              <a:buSzPts val="2400"/>
              <a:buNone/>
            </a:pPr>
            <a:r>
              <a:rPr lang="en-US" sz="2800" b="1" dirty="0"/>
              <a:t>(4) 6 		</a:t>
            </a:r>
          </a:p>
          <a:p>
            <a:pPr marL="0" lvl="0" indent="0" algn="just" rtl="0">
              <a:lnSpc>
                <a:spcPct val="90000"/>
              </a:lnSpc>
              <a:spcBef>
                <a:spcPts val="1000"/>
              </a:spcBef>
              <a:spcAft>
                <a:spcPts val="0"/>
              </a:spcAft>
              <a:buClr>
                <a:schemeClr val="dk1"/>
              </a:buClr>
              <a:buSzPts val="2400"/>
              <a:buNone/>
            </a:pPr>
            <a:r>
              <a:rPr lang="en-US" sz="2800" b="1" dirty="0"/>
              <a:t>(5) None of these</a:t>
            </a:r>
            <a:r>
              <a:rPr lang="en-US" sz="28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8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 </a:t>
            </a:r>
            <a:endParaRPr sz="2800" b="1"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  </a:t>
            </a:r>
            <a:endParaRPr sz="2800" b="1"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  </a:t>
            </a:r>
            <a:endParaRPr sz="2800"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6"/>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6" name="Google Shape;316;p36"/>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35. The average height of 40 students is 163cm. On a particular day, three students A, B, and C were absent and the average of the remaining 37 students was found to be 162cm. If A, and B have equal heights and the height of C is 2cm less than that of A, find the height of A: </a:t>
            </a:r>
            <a:endParaRPr sz="2400" dirty="0"/>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(1) 176cm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166cm 		</a:t>
            </a:r>
          </a:p>
          <a:p>
            <a:pPr marL="0" lvl="0" indent="0" algn="just" rtl="0">
              <a:lnSpc>
                <a:spcPct val="90000"/>
              </a:lnSpc>
              <a:spcBef>
                <a:spcPts val="1000"/>
              </a:spcBef>
              <a:spcAft>
                <a:spcPts val="0"/>
              </a:spcAft>
              <a:buClr>
                <a:schemeClr val="dk1"/>
              </a:buClr>
              <a:buSzPts val="2400"/>
              <a:buNone/>
            </a:pPr>
            <a:r>
              <a:rPr lang="en-US" sz="2400" b="1" dirty="0"/>
              <a:t>(3) 180cm 		</a:t>
            </a:r>
          </a:p>
          <a:p>
            <a:pPr marL="0" lvl="0" indent="0" algn="just" rtl="0">
              <a:lnSpc>
                <a:spcPct val="90000"/>
              </a:lnSpc>
              <a:spcBef>
                <a:spcPts val="1000"/>
              </a:spcBef>
              <a:spcAft>
                <a:spcPts val="0"/>
              </a:spcAft>
              <a:buClr>
                <a:schemeClr val="dk1"/>
              </a:buClr>
              <a:buSzPts val="2400"/>
              <a:buNone/>
            </a:pPr>
            <a:r>
              <a:rPr lang="en-US" sz="2400" b="1" dirty="0"/>
              <a:t>(4) 186cm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6"/>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6" name="Google Shape;316;p36"/>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35. The average height of 40 students is 163cm. On a particular day, three students A, B, and C were absent and the average of the remaining 37 students was found to be 162cm. If A, and B have equal heights and the height of C is 2cm less than that of A, find the height of A: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176cm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166cm 		</a:t>
            </a:r>
          </a:p>
          <a:p>
            <a:pPr marL="0" lvl="0" indent="0" algn="just" rtl="0">
              <a:lnSpc>
                <a:spcPct val="90000"/>
              </a:lnSpc>
              <a:spcBef>
                <a:spcPts val="1000"/>
              </a:spcBef>
              <a:spcAft>
                <a:spcPts val="0"/>
              </a:spcAft>
              <a:buClr>
                <a:schemeClr val="dk1"/>
              </a:buClr>
              <a:buSzPts val="2400"/>
              <a:buNone/>
            </a:pPr>
            <a:r>
              <a:rPr lang="en-US" sz="2400" b="1" dirty="0"/>
              <a:t>(3) 180cm 		</a:t>
            </a:r>
          </a:p>
          <a:p>
            <a:pPr marL="0" lvl="0" indent="0" algn="just" rtl="0">
              <a:lnSpc>
                <a:spcPct val="90000"/>
              </a:lnSpc>
              <a:spcBef>
                <a:spcPts val="1000"/>
              </a:spcBef>
              <a:spcAft>
                <a:spcPts val="0"/>
              </a:spcAft>
              <a:buClr>
                <a:schemeClr val="dk1"/>
              </a:buClr>
              <a:buSzPts val="2400"/>
              <a:buNone/>
            </a:pPr>
            <a:r>
              <a:rPr lang="en-US" sz="2400" b="1" dirty="0"/>
              <a:t>(4) 186cm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36745433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7"/>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2" name="Google Shape;322;p37"/>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36. Out of three numbers, the first is twice the second and half of the third. If the average of the three numbers is 56, the three numbers in order are : </a:t>
            </a:r>
            <a:endParaRPr sz="2800" dirty="0"/>
          </a:p>
          <a:p>
            <a:pPr marL="457200" lvl="0" indent="-457200" algn="just" rtl="0">
              <a:lnSpc>
                <a:spcPct val="90000"/>
              </a:lnSpc>
              <a:spcBef>
                <a:spcPts val="1000"/>
              </a:spcBef>
              <a:spcAft>
                <a:spcPts val="0"/>
              </a:spcAft>
              <a:buClr>
                <a:schemeClr val="dk1"/>
              </a:buClr>
              <a:buSzPts val="2400"/>
              <a:buAutoNum type="arabicParenBoth"/>
            </a:pPr>
            <a:r>
              <a:rPr lang="en-US" sz="2800" b="1" dirty="0"/>
              <a:t>36, 18, 72 	</a:t>
            </a:r>
          </a:p>
          <a:p>
            <a:pPr marL="0" lvl="0" indent="0" algn="just" rtl="0">
              <a:lnSpc>
                <a:spcPct val="90000"/>
              </a:lnSpc>
              <a:spcBef>
                <a:spcPts val="1000"/>
              </a:spcBef>
              <a:spcAft>
                <a:spcPts val="0"/>
              </a:spcAft>
              <a:buClr>
                <a:schemeClr val="dk1"/>
              </a:buClr>
              <a:buSzPts val="2400"/>
              <a:buNone/>
            </a:pPr>
            <a:r>
              <a:rPr lang="en-US" sz="2800" b="1" dirty="0"/>
              <a:t>(2) 48, 24, 96 	</a:t>
            </a:r>
          </a:p>
          <a:p>
            <a:pPr marL="0" lvl="0" indent="0" algn="just" rtl="0">
              <a:lnSpc>
                <a:spcPct val="90000"/>
              </a:lnSpc>
              <a:spcBef>
                <a:spcPts val="1000"/>
              </a:spcBef>
              <a:spcAft>
                <a:spcPts val="0"/>
              </a:spcAft>
              <a:buClr>
                <a:schemeClr val="dk1"/>
              </a:buClr>
              <a:buSzPts val="2400"/>
              <a:buNone/>
            </a:pPr>
            <a:r>
              <a:rPr lang="en-US" sz="2800" b="1" dirty="0"/>
              <a:t>(3) 40, 20, 80 	</a:t>
            </a:r>
          </a:p>
          <a:p>
            <a:pPr marL="0" lvl="0" indent="0" algn="just" rtl="0">
              <a:lnSpc>
                <a:spcPct val="90000"/>
              </a:lnSpc>
              <a:spcBef>
                <a:spcPts val="1000"/>
              </a:spcBef>
              <a:spcAft>
                <a:spcPts val="0"/>
              </a:spcAft>
              <a:buClr>
                <a:schemeClr val="dk1"/>
              </a:buClr>
              <a:buSzPts val="2400"/>
              <a:buNone/>
            </a:pPr>
            <a:r>
              <a:rPr lang="en-US" sz="2800" b="1" dirty="0"/>
              <a:t>(4) 52, 26, 104 </a:t>
            </a:r>
            <a:endParaRPr sz="2800" dirty="0"/>
          </a:p>
          <a:p>
            <a:pPr marL="457200" lvl="0" indent="-457200" algn="just" rtl="0">
              <a:lnSpc>
                <a:spcPct val="90000"/>
              </a:lnSpc>
              <a:spcBef>
                <a:spcPts val="1000"/>
              </a:spcBef>
              <a:spcAft>
                <a:spcPts val="0"/>
              </a:spcAft>
              <a:buClr>
                <a:schemeClr val="dk1"/>
              </a:buClr>
              <a:buSzPts val="2400"/>
              <a:buNone/>
            </a:pPr>
            <a:r>
              <a:rPr lang="en-US" sz="2800" b="1" dirty="0"/>
              <a:t>(5) None of these</a:t>
            </a:r>
            <a:r>
              <a:rPr lang="en-US" sz="28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8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800" b="1"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    </a:t>
            </a:r>
            <a:endParaRPr sz="2800"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7"/>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2" name="Google Shape;322;p37"/>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36. </a:t>
            </a:r>
            <a:r>
              <a:rPr lang="en-US" sz="2400" b="1" dirty="0">
                <a:latin typeface="+mn-lt"/>
              </a:rPr>
              <a:t>Out of three numbers, the first is twice the second and half of the third. If the average of the three numbers is 56, the three numbers in order are : </a:t>
            </a:r>
            <a:endParaRPr sz="2400" dirty="0">
              <a:latin typeface="+mn-lt"/>
            </a:endParaRPr>
          </a:p>
          <a:p>
            <a:pPr marL="457200" lvl="0" indent="-457200" algn="just" rtl="0">
              <a:lnSpc>
                <a:spcPct val="90000"/>
              </a:lnSpc>
              <a:spcBef>
                <a:spcPts val="1000"/>
              </a:spcBef>
              <a:spcAft>
                <a:spcPts val="0"/>
              </a:spcAft>
              <a:buClr>
                <a:schemeClr val="dk1"/>
              </a:buClr>
              <a:buSzPts val="2400"/>
              <a:buAutoNum type="arabicParenBoth"/>
            </a:pPr>
            <a:r>
              <a:rPr lang="en-US" sz="2400" b="1" dirty="0">
                <a:latin typeface="+mn-lt"/>
              </a:rPr>
              <a:t>36, 18, 72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latin typeface="+mn-lt"/>
              </a:rPr>
              <a:t>(2) 48, 24, 96 </a:t>
            </a:r>
            <a:r>
              <a:rPr lang="en-US" sz="2400" b="1" dirty="0">
                <a:latin typeface="+mn-lt"/>
              </a:rPr>
              <a:t>	</a:t>
            </a:r>
          </a:p>
          <a:p>
            <a:pPr marL="0" lvl="0" indent="0" algn="just" rtl="0">
              <a:lnSpc>
                <a:spcPct val="90000"/>
              </a:lnSpc>
              <a:spcBef>
                <a:spcPts val="1000"/>
              </a:spcBef>
              <a:spcAft>
                <a:spcPts val="0"/>
              </a:spcAft>
              <a:buClr>
                <a:schemeClr val="dk1"/>
              </a:buClr>
              <a:buSzPts val="2400"/>
              <a:buNone/>
            </a:pPr>
            <a:r>
              <a:rPr lang="en-US" sz="2400" b="1" dirty="0">
                <a:latin typeface="+mn-lt"/>
              </a:rPr>
              <a:t>(3) 40, 20, 80 	</a:t>
            </a:r>
          </a:p>
          <a:p>
            <a:pPr marL="0" lvl="0" indent="0" algn="just" rtl="0">
              <a:lnSpc>
                <a:spcPct val="90000"/>
              </a:lnSpc>
              <a:spcBef>
                <a:spcPts val="1000"/>
              </a:spcBef>
              <a:spcAft>
                <a:spcPts val="0"/>
              </a:spcAft>
              <a:buClr>
                <a:schemeClr val="dk1"/>
              </a:buClr>
              <a:buSzPts val="2400"/>
              <a:buNone/>
            </a:pPr>
            <a:r>
              <a:rPr lang="en-US" sz="2400" b="1" dirty="0">
                <a:latin typeface="+mn-lt"/>
              </a:rPr>
              <a:t>(4) 52, 26, 104 </a:t>
            </a:r>
            <a:endParaRPr sz="2400" dirty="0">
              <a:latin typeface="+mn-lt"/>
            </a:endParaRPr>
          </a:p>
          <a:p>
            <a:pPr marL="457200" lvl="0" indent="-457200" algn="just" rtl="0">
              <a:lnSpc>
                <a:spcPct val="90000"/>
              </a:lnSpc>
              <a:spcBef>
                <a:spcPts val="1000"/>
              </a:spcBef>
              <a:spcAft>
                <a:spcPts val="0"/>
              </a:spcAft>
              <a:buClr>
                <a:schemeClr val="dk1"/>
              </a:buClr>
              <a:buSzPts val="2400"/>
              <a:buNone/>
            </a:pPr>
            <a:r>
              <a:rPr lang="en-US" sz="2400" b="1" dirty="0">
                <a:latin typeface="+mn-lt"/>
              </a:rPr>
              <a:t>(5) None of these</a:t>
            </a:r>
            <a:r>
              <a:rPr lang="en-US" sz="2400" b="1" dirty="0">
                <a:latin typeface="+mn-lt"/>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6902595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8"/>
          <p:cNvSpPr txBox="1">
            <a:spLocks noGrp="1"/>
          </p:cNvSpPr>
          <p:nvPr>
            <p:ph type="title" idx="4294967295"/>
          </p:nvPr>
        </p:nvSpPr>
        <p:spPr>
          <a:xfrm>
            <a:off x="508000" y="206375"/>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8" name="Google Shape;328;p38"/>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37. The average weight of 3 men A, B, and C is 84kg. Another man D joins the group and the average now becomes 80kg. If another man E, whose weight is 3kg more than that of D, replaces A, then the average weight of B, C, D, and E becomes 79kg. The weight of A is :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70kg 	</a:t>
            </a:r>
          </a:p>
          <a:p>
            <a:pPr marL="0" lvl="0" indent="0" algn="just" rtl="0">
              <a:lnSpc>
                <a:spcPct val="90000"/>
              </a:lnSpc>
              <a:spcBef>
                <a:spcPts val="1000"/>
              </a:spcBef>
              <a:spcAft>
                <a:spcPts val="0"/>
              </a:spcAft>
              <a:buClr>
                <a:schemeClr val="dk1"/>
              </a:buClr>
              <a:buSzPts val="2400"/>
              <a:buNone/>
            </a:pPr>
            <a:r>
              <a:rPr lang="en-US" sz="2000" b="1" dirty="0"/>
              <a:t>(2) 72kg 	</a:t>
            </a:r>
          </a:p>
          <a:p>
            <a:pPr marL="0" lvl="0" indent="0" algn="just" rtl="0">
              <a:lnSpc>
                <a:spcPct val="90000"/>
              </a:lnSpc>
              <a:spcBef>
                <a:spcPts val="1000"/>
              </a:spcBef>
              <a:spcAft>
                <a:spcPts val="0"/>
              </a:spcAft>
              <a:buClr>
                <a:schemeClr val="dk1"/>
              </a:buClr>
              <a:buSzPts val="2400"/>
              <a:buNone/>
            </a:pPr>
            <a:r>
              <a:rPr lang="en-US" sz="2000" b="1" dirty="0"/>
              <a:t>(3) 75kg 	</a:t>
            </a:r>
          </a:p>
          <a:p>
            <a:pPr marL="0" lvl="0" indent="0" algn="just" rtl="0">
              <a:lnSpc>
                <a:spcPct val="90000"/>
              </a:lnSpc>
              <a:spcBef>
                <a:spcPts val="1000"/>
              </a:spcBef>
              <a:spcAft>
                <a:spcPts val="0"/>
              </a:spcAft>
              <a:buClr>
                <a:schemeClr val="dk1"/>
              </a:buClr>
              <a:buSzPts val="2400"/>
              <a:buNone/>
            </a:pPr>
            <a:r>
              <a:rPr lang="en-US" sz="2000" b="1" dirty="0"/>
              <a:t>(4) 80kg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8"/>
          <p:cNvSpPr txBox="1">
            <a:spLocks noGrp="1"/>
          </p:cNvSpPr>
          <p:nvPr>
            <p:ph type="title" idx="4294967295"/>
          </p:nvPr>
        </p:nvSpPr>
        <p:spPr>
          <a:xfrm>
            <a:off x="508000" y="206375"/>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8" name="Google Shape;328;p38"/>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37. The average weight of 3 men A, B, and C is 84kg. Another man D joins the group and the average now becomes 80kg. If another man E, whose weight is 3kg more than that of D, replaces A, then the average weight of B, C, D, and E becomes 79kg. The weight of A is :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70kg 	</a:t>
            </a:r>
          </a:p>
          <a:p>
            <a:pPr marL="0" lvl="0" indent="0" algn="just" rtl="0">
              <a:lnSpc>
                <a:spcPct val="90000"/>
              </a:lnSpc>
              <a:spcBef>
                <a:spcPts val="1000"/>
              </a:spcBef>
              <a:spcAft>
                <a:spcPts val="0"/>
              </a:spcAft>
              <a:buClr>
                <a:schemeClr val="dk1"/>
              </a:buClr>
              <a:buSzPts val="2400"/>
              <a:buNone/>
            </a:pPr>
            <a:r>
              <a:rPr lang="en-US" sz="2000" b="1" dirty="0"/>
              <a:t>(2) 72kg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(3) 75kg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(4) 80kg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12121435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21642fa0714_0_0"/>
          <p:cNvSpPr txBox="1">
            <a:spLocks noGrp="1"/>
          </p:cNvSpPr>
          <p:nvPr>
            <p:ph type="title" idx="4294967295"/>
          </p:nvPr>
        </p:nvSpPr>
        <p:spPr>
          <a:xfrm>
            <a:off x="0" y="0"/>
            <a:ext cx="11684000" cy="862013"/>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t> </a:t>
            </a:r>
            <a:endParaRPr dirty="0"/>
          </a:p>
          <a:p>
            <a:pPr marL="0" lvl="0" indent="0" algn="ctr" rtl="0">
              <a:spcBef>
                <a:spcPts val="0"/>
              </a:spcBef>
              <a:spcAft>
                <a:spcPts val="0"/>
              </a:spcAft>
              <a:buNone/>
            </a:pPr>
            <a:endParaRPr dirty="0"/>
          </a:p>
        </p:txBody>
      </p:sp>
      <p:sp>
        <p:nvSpPr>
          <p:cNvPr id="334" name="Google Shape;334;g21642fa0714_0_0"/>
          <p:cNvSpPr txBox="1">
            <a:spLocks noGrp="1"/>
          </p:cNvSpPr>
          <p:nvPr>
            <p:ph type="body" idx="4294967295"/>
          </p:nvPr>
        </p:nvSpPr>
        <p:spPr>
          <a:xfrm>
            <a:off x="0" y="1200150"/>
            <a:ext cx="11684000" cy="49911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Clr>
                <a:schemeClr val="dk1"/>
              </a:buClr>
              <a:buSzPts val="1100"/>
              <a:buFont typeface="Arial"/>
              <a:buNone/>
            </a:pPr>
            <a:r>
              <a:rPr lang="en-US" sz="4000" dirty="0">
                <a:highlight>
                  <a:srgbClr val="FFFFFF"/>
                </a:highlight>
                <a:latin typeface="Roboto"/>
                <a:ea typeface="Roboto"/>
                <a:cs typeface="Roboto"/>
                <a:sym typeface="Roboto"/>
              </a:rPr>
              <a:t> </a:t>
            </a:r>
            <a:r>
              <a:rPr lang="en-US" sz="2000" b="1" dirty="0">
                <a:highlight>
                  <a:srgbClr val="FFFFFF"/>
                </a:highlight>
                <a:latin typeface="+mn-lt"/>
                <a:ea typeface="Roboto"/>
                <a:cs typeface="Roboto"/>
                <a:sym typeface="Roboto"/>
              </a:rPr>
              <a:t>Q.38 The bowling average of a cricketer was 12.4. He improves his bowling average by 0.2 points when he takes 5 wickets for 26 runs in his last match. The number of wickets taken by him before the last match was</a:t>
            </a:r>
            <a:endParaRPr sz="2000" b="1" dirty="0">
              <a:highlight>
                <a:srgbClr val="FFFFFF"/>
              </a:highlight>
              <a:latin typeface="+mn-lt"/>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r>
              <a:rPr lang="en-US" sz="2000" b="1" dirty="0">
                <a:solidFill>
                  <a:srgbClr val="212529"/>
                </a:solidFill>
                <a:highlight>
                  <a:srgbClr val="FFFFFF"/>
                </a:highlight>
                <a:latin typeface="+mn-lt"/>
                <a:ea typeface="Roboto"/>
                <a:cs typeface="Roboto"/>
                <a:sym typeface="Roboto"/>
              </a:rPr>
              <a:t>(1) 150</a:t>
            </a:r>
            <a:endParaRPr sz="20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000" b="1" dirty="0">
                <a:solidFill>
                  <a:srgbClr val="212529"/>
                </a:solidFill>
                <a:highlight>
                  <a:srgbClr val="FFFFFF"/>
                </a:highlight>
                <a:latin typeface="+mn-lt"/>
                <a:ea typeface="Roboto"/>
                <a:cs typeface="Roboto"/>
                <a:sym typeface="Roboto"/>
              </a:rPr>
              <a:t>(2) 200</a:t>
            </a:r>
            <a:endParaRPr sz="20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000" b="1" dirty="0">
                <a:solidFill>
                  <a:srgbClr val="212529"/>
                </a:solidFill>
                <a:highlight>
                  <a:srgbClr val="FFFFFF"/>
                </a:highlight>
                <a:latin typeface="+mn-lt"/>
                <a:ea typeface="Roboto"/>
                <a:cs typeface="Roboto"/>
                <a:sym typeface="Roboto"/>
              </a:rPr>
              <a:t>(3) 125</a:t>
            </a:r>
            <a:endParaRPr sz="20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000" b="1" dirty="0">
                <a:solidFill>
                  <a:srgbClr val="212529"/>
                </a:solidFill>
                <a:highlight>
                  <a:srgbClr val="FFFFFF"/>
                </a:highlight>
                <a:latin typeface="+mn-lt"/>
                <a:ea typeface="Roboto"/>
                <a:cs typeface="Roboto"/>
                <a:sym typeface="Roboto"/>
              </a:rPr>
              <a:t>(4) 175</a:t>
            </a:r>
          </a:p>
          <a:p>
            <a:pPr marL="0" lvl="0" indent="0" algn="just" rtl="0">
              <a:lnSpc>
                <a:spcPct val="115000"/>
              </a:lnSpc>
              <a:spcBef>
                <a:spcPts val="1200"/>
              </a:spcBef>
              <a:spcAft>
                <a:spcPts val="0"/>
              </a:spcAft>
              <a:buClr>
                <a:schemeClr val="dk1"/>
              </a:buClr>
              <a:buSzPts val="1100"/>
              <a:buFont typeface="Arial"/>
              <a:buNone/>
            </a:pPr>
            <a:endParaRPr sz="4000" dirty="0">
              <a:solidFill>
                <a:srgbClr val="212529"/>
              </a:solidFill>
              <a:highlight>
                <a:srgbClr val="FFFFFF"/>
              </a:highlight>
              <a:latin typeface="Roboto"/>
              <a:ea typeface="Roboto"/>
              <a:cs typeface="Roboto"/>
              <a:sym typeface="Roboto"/>
            </a:endParaRPr>
          </a:p>
          <a:p>
            <a:pPr marL="0" lvl="0" indent="0" algn="just" rtl="0">
              <a:spcBef>
                <a:spcPts val="1200"/>
              </a:spcBef>
              <a:spcAft>
                <a:spcPts val="0"/>
              </a:spcAft>
              <a:buNone/>
            </a:pPr>
            <a:endParaRPr sz="4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21642fa0714_0_0"/>
          <p:cNvSpPr txBox="1">
            <a:spLocks noGrp="1"/>
          </p:cNvSpPr>
          <p:nvPr>
            <p:ph type="title" idx="4294967295"/>
          </p:nvPr>
        </p:nvSpPr>
        <p:spPr>
          <a:xfrm>
            <a:off x="0" y="0"/>
            <a:ext cx="11684000" cy="862013"/>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t> </a:t>
            </a:r>
            <a:endParaRPr dirty="0"/>
          </a:p>
          <a:p>
            <a:pPr marL="0" lvl="0" indent="0" algn="ctr" rtl="0">
              <a:spcBef>
                <a:spcPts val="0"/>
              </a:spcBef>
              <a:spcAft>
                <a:spcPts val="0"/>
              </a:spcAft>
              <a:buNone/>
            </a:pPr>
            <a:endParaRPr dirty="0"/>
          </a:p>
        </p:txBody>
      </p:sp>
      <p:sp>
        <p:nvSpPr>
          <p:cNvPr id="334" name="Google Shape;334;g21642fa0714_0_0"/>
          <p:cNvSpPr txBox="1">
            <a:spLocks noGrp="1"/>
          </p:cNvSpPr>
          <p:nvPr>
            <p:ph type="body" idx="4294967295"/>
          </p:nvPr>
        </p:nvSpPr>
        <p:spPr>
          <a:xfrm>
            <a:off x="0" y="1200150"/>
            <a:ext cx="11684000" cy="49911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Clr>
                <a:schemeClr val="dk1"/>
              </a:buClr>
              <a:buSzPts val="1100"/>
              <a:buFont typeface="Arial"/>
              <a:buNone/>
            </a:pPr>
            <a:r>
              <a:rPr lang="en-US" sz="4400" dirty="0">
                <a:highlight>
                  <a:srgbClr val="FFFFFF"/>
                </a:highlight>
                <a:latin typeface="Roboto"/>
                <a:ea typeface="Roboto"/>
                <a:cs typeface="Roboto"/>
                <a:sym typeface="Roboto"/>
              </a:rPr>
              <a:t> </a:t>
            </a:r>
            <a:r>
              <a:rPr lang="en-US" sz="2400" b="1" dirty="0">
                <a:highlight>
                  <a:srgbClr val="FFFFFF"/>
                </a:highlight>
                <a:latin typeface="+mn-lt"/>
                <a:ea typeface="Roboto"/>
                <a:cs typeface="Roboto"/>
                <a:sym typeface="Roboto"/>
              </a:rPr>
              <a:t>Q.38 The bowling average of a cricketer was 12.4. He improves his bowling average by 0.2 points when he takes 5 wickets for 26 runs in his last match. The number of wickets taken by him before the last match was</a:t>
            </a:r>
            <a:endParaRPr sz="2400" b="1" dirty="0">
              <a:highlight>
                <a:srgbClr val="FFFFFF"/>
              </a:highlight>
              <a:latin typeface="+mn-lt"/>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(1) 150</a:t>
            </a:r>
            <a:endParaRPr sz="24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(2) 200</a:t>
            </a:r>
            <a:endParaRPr sz="24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(3) 125</a:t>
            </a:r>
            <a:endParaRPr sz="24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400" b="1" dirty="0">
                <a:solidFill>
                  <a:srgbClr val="FF0000"/>
                </a:solidFill>
                <a:highlight>
                  <a:srgbClr val="FFFFFF"/>
                </a:highlight>
                <a:latin typeface="+mn-lt"/>
                <a:ea typeface="Roboto"/>
                <a:cs typeface="Roboto"/>
                <a:sym typeface="Roboto"/>
              </a:rPr>
              <a:t>(4) 175</a:t>
            </a:r>
          </a:p>
          <a:p>
            <a:pPr marL="0" lvl="0" indent="0" algn="just" rtl="0">
              <a:lnSpc>
                <a:spcPct val="115000"/>
              </a:lnSpc>
              <a:spcBef>
                <a:spcPts val="1200"/>
              </a:spcBef>
              <a:spcAft>
                <a:spcPts val="0"/>
              </a:spcAft>
              <a:buClr>
                <a:schemeClr val="dk1"/>
              </a:buClr>
              <a:buSzPts val="1100"/>
              <a:buFont typeface="Arial"/>
              <a:buNone/>
            </a:pPr>
            <a:endParaRPr sz="4400" dirty="0">
              <a:solidFill>
                <a:srgbClr val="212529"/>
              </a:solidFill>
              <a:highlight>
                <a:srgbClr val="FFFFFF"/>
              </a:highlight>
              <a:latin typeface="Roboto"/>
              <a:ea typeface="Roboto"/>
              <a:cs typeface="Roboto"/>
              <a:sym typeface="Roboto"/>
            </a:endParaRPr>
          </a:p>
          <a:p>
            <a:pPr marL="0" lvl="0" indent="0" algn="just" rtl="0">
              <a:spcBef>
                <a:spcPts val="1200"/>
              </a:spcBef>
              <a:spcAft>
                <a:spcPts val="0"/>
              </a:spcAft>
              <a:buNone/>
            </a:pPr>
            <a:endParaRPr sz="5400" dirty="0"/>
          </a:p>
        </p:txBody>
      </p:sp>
    </p:spTree>
    <p:extLst>
      <p:ext uri="{BB962C8B-B14F-4D97-AF65-F5344CB8AC3E}">
        <p14:creationId xmlns:p14="http://schemas.microsoft.com/office/powerpoint/2010/main" val="355483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2" name="Google Shape;122;p4"/>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 In a coconut grove, (x + 2) trees yield 60 nuts per year per tree, x trees yield 120 nuts per year per tree, and (x – 2) trees yield 180 nuts per year per tree. If the average yield per year per tree is 100, find x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solidFill>
                  <a:srgbClr val="FF0000"/>
                </a:solidFill>
              </a:rPr>
              <a:t>4</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2 		</a:t>
            </a:r>
          </a:p>
          <a:p>
            <a:pPr marL="0" lvl="0" indent="0" algn="just" rtl="0">
              <a:lnSpc>
                <a:spcPct val="90000"/>
              </a:lnSpc>
              <a:spcBef>
                <a:spcPts val="1000"/>
              </a:spcBef>
              <a:spcAft>
                <a:spcPts val="0"/>
              </a:spcAft>
              <a:buClr>
                <a:schemeClr val="dk1"/>
              </a:buClr>
              <a:buSzPts val="2400"/>
              <a:buNone/>
            </a:pPr>
            <a:r>
              <a:rPr lang="en-US" sz="2400" b="1" dirty="0"/>
              <a:t>(3) 8 		</a:t>
            </a:r>
          </a:p>
          <a:p>
            <a:pPr marL="0" lvl="0" indent="0" algn="just" rtl="0">
              <a:lnSpc>
                <a:spcPct val="90000"/>
              </a:lnSpc>
              <a:spcBef>
                <a:spcPts val="1000"/>
              </a:spcBef>
              <a:spcAft>
                <a:spcPts val="0"/>
              </a:spcAft>
              <a:buClr>
                <a:schemeClr val="dk1"/>
              </a:buClr>
              <a:buSzPts val="2400"/>
              <a:buNone/>
            </a:pPr>
            <a:r>
              <a:rPr lang="en-US" sz="2400" b="1" dirty="0"/>
              <a:t>(4) 6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367094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idx="4294967295"/>
          </p:nvPr>
        </p:nvSpPr>
        <p:spPr>
          <a:xfrm>
            <a:off x="0" y="190500"/>
            <a:ext cx="11684000" cy="6715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8" name="Google Shape;128;p5"/>
          <p:cNvSpPr txBox="1">
            <a:spLocks noGrp="1"/>
          </p:cNvSpPr>
          <p:nvPr>
            <p:ph type="body" idx="4294967295"/>
          </p:nvPr>
        </p:nvSpPr>
        <p:spPr>
          <a:xfrm>
            <a:off x="0" y="1071563"/>
            <a:ext cx="11733213" cy="534511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4. In a certain primary school, there are 60 boys of 12 years of age each, 40 boys of 13 years of age each, 50 boys of age 14 each, and 50 boys of age 15 each. The average age (in years) of the total boys in the school is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13.50 		</a:t>
            </a:r>
          </a:p>
          <a:p>
            <a:pPr marL="0" lvl="0" indent="0" algn="just" rtl="0">
              <a:lnSpc>
                <a:spcPct val="90000"/>
              </a:lnSpc>
              <a:spcBef>
                <a:spcPts val="1000"/>
              </a:spcBef>
              <a:spcAft>
                <a:spcPts val="0"/>
              </a:spcAft>
              <a:buClr>
                <a:schemeClr val="dk1"/>
              </a:buClr>
              <a:buSzPts val="2400"/>
              <a:buNone/>
            </a:pPr>
            <a:r>
              <a:rPr lang="en-US" sz="2400" b="1" dirty="0"/>
              <a:t>(2) 13 		</a:t>
            </a:r>
          </a:p>
          <a:p>
            <a:pPr marL="0" lvl="0" indent="0" algn="just" rtl="0">
              <a:lnSpc>
                <a:spcPct val="90000"/>
              </a:lnSpc>
              <a:spcBef>
                <a:spcPts val="1000"/>
              </a:spcBef>
              <a:spcAft>
                <a:spcPts val="0"/>
              </a:spcAft>
              <a:buClr>
                <a:schemeClr val="dk1"/>
              </a:buClr>
              <a:buSzPts val="2400"/>
              <a:buNone/>
            </a:pPr>
            <a:r>
              <a:rPr lang="en-US" sz="2400" b="1" dirty="0"/>
              <a:t>(3) 13.45 		</a:t>
            </a:r>
          </a:p>
          <a:p>
            <a:pPr marL="0" lvl="0" indent="0" algn="just" rtl="0">
              <a:lnSpc>
                <a:spcPct val="90000"/>
              </a:lnSpc>
              <a:spcBef>
                <a:spcPts val="1000"/>
              </a:spcBef>
              <a:spcAft>
                <a:spcPts val="0"/>
              </a:spcAft>
              <a:buClr>
                <a:schemeClr val="dk1"/>
              </a:buClr>
              <a:buSzPts val="2400"/>
              <a:buNone/>
            </a:pPr>
            <a:r>
              <a:rPr lang="en-US" sz="2400" b="1" dirty="0"/>
              <a:t>(4) 14 	</a:t>
            </a:r>
            <a:endParaRPr sz="2400" dirty="0"/>
          </a:p>
          <a:p>
            <a:pPr marL="228600" lvl="0" indent="-228600" algn="just" rtl="0">
              <a:lnSpc>
                <a:spcPct val="90000"/>
              </a:lnSpc>
              <a:spcBef>
                <a:spcPts val="1000"/>
              </a:spcBef>
              <a:spcAft>
                <a:spcPts val="0"/>
              </a:spcAft>
              <a:buClr>
                <a:schemeClr val="dk1"/>
              </a:buClr>
              <a:buSzPts val="2400"/>
              <a:buNone/>
            </a:pPr>
            <a:r>
              <a:rPr lang="en-US" sz="2400" b="1" dirty="0"/>
              <a:t>(5) None of these</a:t>
            </a:r>
          </a:p>
          <a:p>
            <a:pPr marL="228600" lvl="0" indent="-228600" algn="just" rtl="0">
              <a:lnSpc>
                <a:spcPct val="90000"/>
              </a:lnSpc>
              <a:spcBef>
                <a:spcPts val="1000"/>
              </a:spcBef>
              <a:spcAft>
                <a:spcPts val="0"/>
              </a:spcAft>
              <a:buClr>
                <a:schemeClr val="dk1"/>
              </a:buClr>
              <a:buSzPts val="2400"/>
              <a:buNone/>
            </a:pPr>
            <a:endParaRPr lang="en-US" sz="2400" b="1" dirty="0"/>
          </a:p>
          <a:p>
            <a:pPr marL="228600" lvl="0" indent="-2286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TM03457475[[fn=Frame]]</Template>
  <TotalTime>187</TotalTime>
  <Words>5830</Words>
  <Application>Microsoft Office PowerPoint</Application>
  <PresentationFormat>Widescreen</PresentationFormat>
  <Paragraphs>702</Paragraphs>
  <Slides>77</Slides>
  <Notes>77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Times New Roman</vt:lpstr>
      <vt:lpstr>Arial Black</vt:lpstr>
      <vt:lpstr>Wingdings 3</vt:lpstr>
      <vt:lpstr>Arial</vt:lpstr>
      <vt:lpstr>Century Gothic</vt:lpstr>
      <vt:lpstr>Roboto</vt:lpstr>
      <vt:lpstr>Calibri</vt:lpstr>
      <vt:lpstr>Ion Boardroom</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Harshit Singla</cp:lastModifiedBy>
  <cp:revision>20</cp:revision>
  <dcterms:created xsi:type="dcterms:W3CDTF">2020-02-23T06:37:57Z</dcterms:created>
  <dcterms:modified xsi:type="dcterms:W3CDTF">2025-01-10T08:41:24Z</dcterms:modified>
</cp:coreProperties>
</file>