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Lst>
  <p:notesMasterIdLst>
    <p:notesMasterId r:id="rId15"/>
  </p:notesMasterIdLst>
  <p:sldIdLst>
    <p:sldId id="256" r:id="rId2"/>
    <p:sldId id="265" r:id="rId3"/>
    <p:sldId id="266" r:id="rId4"/>
    <p:sldId id="267" r:id="rId5"/>
    <p:sldId id="268" r:id="rId6"/>
    <p:sldId id="257" r:id="rId7"/>
    <p:sldId id="258" r:id="rId8"/>
    <p:sldId id="259" r:id="rId9"/>
    <p:sldId id="260" r:id="rId10"/>
    <p:sldId id="261" r:id="rId11"/>
    <p:sldId id="262" r:id="rId12"/>
    <p:sldId id="263" r:id="rId13"/>
    <p:sldId id="264" r:id="rId14"/>
  </p:sldIdLst>
  <p:sldSz cx="14330363" cy="8231188"/>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2593">
          <p15:clr>
            <a:srgbClr val="A4A3A4"/>
          </p15:clr>
        </p15:guide>
        <p15:guide id="4" pos="4579">
          <p15:clr>
            <a:srgbClr val="A4A3A4"/>
          </p15:clr>
        </p15:guide>
        <p15:guide id="5" orient="horz" pos="2079">
          <p15:clr>
            <a:srgbClr val="A4A3A4"/>
          </p15:clr>
        </p15:guide>
        <p15:guide id="6" orient="horz" pos="2496">
          <p15:clr>
            <a:srgbClr val="A4A3A4"/>
          </p15:clr>
        </p15:guide>
        <p15:guide id="7" orient="horz" pos="2245">
          <p15:clr>
            <a:srgbClr val="A4A3A4"/>
          </p15:clr>
        </p15:guide>
        <p15:guide id="8" orient="horz" pos="2694">
          <p15:clr>
            <a:srgbClr val="A4A3A4"/>
          </p15:clr>
        </p15:guide>
        <p15:guide id="9" orient="horz" pos="2162">
          <p15:clr>
            <a:srgbClr val="A4A3A4"/>
          </p15:clr>
        </p15:guide>
        <p15:guide id="10" orient="horz" pos="2594">
          <p15:clr>
            <a:srgbClr val="A4A3A4"/>
          </p15:clr>
        </p15:guide>
        <p15:guide id="11" pos="3785">
          <p15:clr>
            <a:srgbClr val="A4A3A4"/>
          </p15:clr>
        </p15:guide>
        <p15:guide id="12" pos="45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64"/>
  </p:normalViewPr>
  <p:slideViewPr>
    <p:cSldViewPr snapToGrid="0">
      <p:cViewPr varScale="1">
        <p:scale>
          <a:sx n="93" d="100"/>
          <a:sy n="93" d="100"/>
        </p:scale>
        <p:origin x="808" y="208"/>
      </p:cViewPr>
      <p:guideLst>
        <p:guide orient="horz" pos="2160"/>
        <p:guide pos="3840"/>
        <p:guide orient="horz" pos="2593"/>
        <p:guide pos="4579"/>
        <p:guide orient="horz" pos="2079"/>
        <p:guide orient="horz" pos="2496"/>
        <p:guide orient="horz" pos="2245"/>
        <p:guide orient="horz" pos="2694"/>
        <p:guide orient="horz" pos="2162"/>
        <p:guide orient="horz" pos="2594"/>
        <p:guide pos="3785"/>
        <p:guide pos="451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44500" y="685800"/>
            <a:ext cx="5969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1:notes"/>
          <p:cNvSpPr>
            <a:spLocks noGrp="1" noRot="1" noChangeAspect="1"/>
          </p:cNvSpPr>
          <p:nvPr>
            <p:ph type="sldImg" idx="2"/>
          </p:nvPr>
        </p:nvSpPr>
        <p:spPr>
          <a:xfrm>
            <a:off x="444500" y="685800"/>
            <a:ext cx="5969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 name="Google Shape;4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50" name="Google Shape;50;p1: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1</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1" name="Google Shape;81;p10:notes"/>
          <p:cNvSpPr>
            <a:spLocks noGrp="1" noRot="1" noChangeAspect="1"/>
          </p:cNvSpPr>
          <p:nvPr>
            <p:ph type="sldImg" idx="2"/>
          </p:nvPr>
        </p:nvSpPr>
        <p:spPr>
          <a:xfrm>
            <a:off x="444500" y="685800"/>
            <a:ext cx="5969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95974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16862-1CB1-71DA-B16C-9483F4BC98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CA4DC8-3892-C759-7807-859E996183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A56E00-EBB7-E3EB-DE9D-B563FF4780E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293EEEE-A2A1-D9F3-2367-D2DCCA07219B}"/>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66651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E78078-758A-FF12-FD5B-24577970A9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BC3475-FD45-DD11-24F6-4544E599F7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60757D-88C3-EE44-72B2-30BEAA60C0C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580983D-11FF-B6B0-A2B3-EB6C98B21652}"/>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32132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3A9F19-C1BF-0AD9-9A86-1AE3A4E790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F64B87-0C94-9B7A-73AE-00ECD74557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59CFB1-C849-34E3-A9C0-BD18F672FF6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8225A78-B54B-2B52-B06F-37F066D91EF5}"/>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25478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1" name="Google Shape;61;p2:notes"/>
          <p:cNvSpPr>
            <a:spLocks noGrp="1" noRot="1" noChangeAspect="1"/>
          </p:cNvSpPr>
          <p:nvPr>
            <p:ph type="sldImg" idx="2"/>
          </p:nvPr>
        </p:nvSpPr>
        <p:spPr>
          <a:xfrm>
            <a:off x="444500" y="685800"/>
            <a:ext cx="5969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5" name="Google Shape;65;p4:notes"/>
          <p:cNvSpPr>
            <a:spLocks noGrp="1" noRot="1" noChangeAspect="1"/>
          </p:cNvSpPr>
          <p:nvPr>
            <p:ph type="sldImg" idx="2"/>
          </p:nvPr>
        </p:nvSpPr>
        <p:spPr>
          <a:xfrm>
            <a:off x="444500" y="685800"/>
            <a:ext cx="5969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1" name="Google Shape;71;p5:notes"/>
          <p:cNvSpPr>
            <a:spLocks noGrp="1" noRot="1" noChangeAspect="1"/>
          </p:cNvSpPr>
          <p:nvPr>
            <p:ph type="sldImg" idx="2"/>
          </p:nvPr>
        </p:nvSpPr>
        <p:spPr>
          <a:xfrm>
            <a:off x="444500" y="685800"/>
            <a:ext cx="5969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6" name="Google Shape;76;p6:notes"/>
          <p:cNvSpPr>
            <a:spLocks noGrp="1" noRot="1" noChangeAspect="1"/>
          </p:cNvSpPr>
          <p:nvPr>
            <p:ph type="sldImg" idx="2"/>
          </p:nvPr>
        </p:nvSpPr>
        <p:spPr>
          <a:xfrm>
            <a:off x="444500" y="685800"/>
            <a:ext cx="5969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2" descr="LOGO.gif"/>
          <p:cNvPicPr preferRelativeResize="0"/>
          <p:nvPr/>
        </p:nvPicPr>
        <p:blipFill rotWithShape="1">
          <a:blip r:embed="rId2">
            <a:alphaModFix/>
          </a:blip>
          <a:srcRect b="10713"/>
          <a:stretch/>
        </p:blipFill>
        <p:spPr>
          <a:xfrm>
            <a:off x="10270103" y="274375"/>
            <a:ext cx="3224332" cy="762147"/>
          </a:xfrm>
          <a:prstGeom prst="rect">
            <a:avLst/>
          </a:prstGeom>
          <a:noFill/>
          <a:ln>
            <a:noFill/>
          </a:ln>
        </p:spPr>
      </p:pic>
      <p:grpSp>
        <p:nvGrpSpPr>
          <p:cNvPr id="26" name="Google Shape;26;p2"/>
          <p:cNvGrpSpPr/>
          <p:nvPr/>
        </p:nvGrpSpPr>
        <p:grpSpPr>
          <a:xfrm>
            <a:off x="9633189" y="2"/>
            <a:ext cx="4697174" cy="1051763"/>
            <a:chOff x="6096000" y="3924300"/>
            <a:chExt cx="2997200" cy="876300"/>
          </a:xfrm>
        </p:grpSpPr>
        <p:sp>
          <p:nvSpPr>
            <p:cNvPr id="27" name="Google Shape;27;p2"/>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8" name="Google Shape;28;p2"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2"/>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30" name="Google Shape;30;p2" descr="logo.jpg"/>
          <p:cNvPicPr preferRelativeResize="0"/>
          <p:nvPr/>
        </p:nvPicPr>
        <p:blipFill rotWithShape="1">
          <a:blip r:embed="rId3">
            <a:alphaModFix/>
          </a:blip>
          <a:srcRect/>
          <a:stretch/>
        </p:blipFill>
        <p:spPr>
          <a:xfrm>
            <a:off x="10270101" y="274378"/>
            <a:ext cx="3010371" cy="731662"/>
          </a:xfrm>
          <a:prstGeom prst="rect">
            <a:avLst/>
          </a:prstGeom>
          <a:noFill/>
          <a:ln>
            <a:noFill/>
          </a:ln>
        </p:spPr>
      </p:pic>
      <p:sp>
        <p:nvSpPr>
          <p:cNvPr id="31" name="Google Shape;31;p2"/>
          <p:cNvSpPr txBox="1">
            <a:spLocks noGrp="1"/>
          </p:cNvSpPr>
          <p:nvPr>
            <p:ph type="title"/>
          </p:nvPr>
        </p:nvSpPr>
        <p:spPr>
          <a:xfrm>
            <a:off x="1" y="2"/>
            <a:ext cx="10150674" cy="1006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2"/>
          <p:cNvSpPr txBox="1">
            <a:spLocks noGrp="1"/>
          </p:cNvSpPr>
          <p:nvPr>
            <p:ph type="body" idx="1"/>
          </p:nvPr>
        </p:nvSpPr>
        <p:spPr>
          <a:xfrm>
            <a:off x="716522" y="1646250"/>
            <a:ext cx="12897326" cy="543220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2"/>
          <p:cNvSpPr txBox="1">
            <a:spLocks noGrp="1"/>
          </p:cNvSpPr>
          <p:nvPr>
            <p:ph type="dt" idx="10"/>
          </p:nvPr>
        </p:nvSpPr>
        <p:spPr>
          <a:xfrm>
            <a:off x="716518" y="7629104"/>
            <a:ext cx="3343752" cy="4382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
          <p:cNvSpPr txBox="1">
            <a:spLocks noGrp="1"/>
          </p:cNvSpPr>
          <p:nvPr>
            <p:ph type="ftr" idx="11"/>
          </p:nvPr>
        </p:nvSpPr>
        <p:spPr>
          <a:xfrm>
            <a:off x="4896212" y="7629104"/>
            <a:ext cx="4537948" cy="4382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
          <p:cNvSpPr txBox="1">
            <a:spLocks noGrp="1"/>
          </p:cNvSpPr>
          <p:nvPr>
            <p:ph type="sldNum" idx="12"/>
          </p:nvPr>
        </p:nvSpPr>
        <p:spPr>
          <a:xfrm>
            <a:off x="10270093" y="7629104"/>
            <a:ext cx="3343752" cy="43823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6"/>
        <p:cNvGrpSpPr/>
        <p:nvPr/>
      </p:nvGrpSpPr>
      <p:grpSpPr>
        <a:xfrm>
          <a:off x="0" y="0"/>
          <a:ext cx="0" cy="0"/>
          <a:chOff x="0" y="0"/>
          <a:chExt cx="0" cy="0"/>
        </a:xfrm>
      </p:grpSpPr>
      <p:sp>
        <p:nvSpPr>
          <p:cNvPr id="37" name="Google Shape;37;p3"/>
          <p:cNvSpPr txBox="1">
            <a:spLocks noGrp="1"/>
          </p:cNvSpPr>
          <p:nvPr>
            <p:ph type="dt" idx="10"/>
          </p:nvPr>
        </p:nvSpPr>
        <p:spPr>
          <a:xfrm>
            <a:off x="716518" y="7629104"/>
            <a:ext cx="3343752" cy="4382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
          <p:cNvSpPr txBox="1">
            <a:spLocks noGrp="1"/>
          </p:cNvSpPr>
          <p:nvPr>
            <p:ph type="ftr" idx="11"/>
          </p:nvPr>
        </p:nvSpPr>
        <p:spPr>
          <a:xfrm>
            <a:off x="4896212" y="7629104"/>
            <a:ext cx="4537948" cy="4382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
          <p:cNvSpPr txBox="1">
            <a:spLocks noGrp="1"/>
          </p:cNvSpPr>
          <p:nvPr>
            <p:ph type="sldNum" idx="12"/>
          </p:nvPr>
        </p:nvSpPr>
        <p:spPr>
          <a:xfrm>
            <a:off x="10270093" y="7629104"/>
            <a:ext cx="3343752" cy="43823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0"/>
        <p:cNvGrpSpPr/>
        <p:nvPr/>
      </p:nvGrpSpPr>
      <p:grpSpPr>
        <a:xfrm>
          <a:off x="0" y="0"/>
          <a:ext cx="0" cy="0"/>
          <a:chOff x="0" y="0"/>
          <a:chExt cx="0" cy="0"/>
        </a:xfrm>
      </p:grpSpPr>
      <p:sp>
        <p:nvSpPr>
          <p:cNvPr id="41" name="Google Shape;41;p4"/>
          <p:cNvSpPr txBox="1">
            <a:spLocks noGrp="1"/>
          </p:cNvSpPr>
          <p:nvPr>
            <p:ph type="ctrTitle"/>
          </p:nvPr>
        </p:nvSpPr>
        <p:spPr>
          <a:xfrm>
            <a:off x="10" y="3"/>
            <a:ext cx="8598218" cy="109749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4"/>
          <p:cNvSpPr txBox="1">
            <a:spLocks noGrp="1"/>
          </p:cNvSpPr>
          <p:nvPr>
            <p:ph type="subTitle" idx="1"/>
          </p:nvPr>
        </p:nvSpPr>
        <p:spPr>
          <a:xfrm>
            <a:off x="835942" y="1646241"/>
            <a:ext cx="12777907" cy="5670373"/>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43" name="Google Shape;43;p4"/>
          <p:cNvSpPr txBox="1">
            <a:spLocks noGrp="1"/>
          </p:cNvSpPr>
          <p:nvPr>
            <p:ph type="dt" idx="10"/>
          </p:nvPr>
        </p:nvSpPr>
        <p:spPr>
          <a:xfrm>
            <a:off x="716518" y="7629104"/>
            <a:ext cx="3343752" cy="4382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
          <p:cNvSpPr txBox="1">
            <a:spLocks noGrp="1"/>
          </p:cNvSpPr>
          <p:nvPr>
            <p:ph type="ftr" idx="11"/>
          </p:nvPr>
        </p:nvSpPr>
        <p:spPr>
          <a:xfrm>
            <a:off x="4896212" y="7629104"/>
            <a:ext cx="4537948" cy="4382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
          <p:cNvSpPr txBox="1">
            <a:spLocks noGrp="1"/>
          </p:cNvSpPr>
          <p:nvPr>
            <p:ph type="sldNum" idx="12"/>
          </p:nvPr>
        </p:nvSpPr>
        <p:spPr>
          <a:xfrm>
            <a:off x="10270093" y="7629104"/>
            <a:ext cx="3343752" cy="43823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 y="2"/>
            <a:ext cx="10150674" cy="100603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716522" y="1646250"/>
            <a:ext cx="12897326" cy="543220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716518" y="7629104"/>
            <a:ext cx="3343752" cy="43823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4896212" y="7629104"/>
            <a:ext cx="4537948" cy="43823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10270093" y="7629104"/>
            <a:ext cx="3343752" cy="43823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p:nvPr/>
        </p:nvSpPr>
        <p:spPr>
          <a:xfrm>
            <a:off x="6" y="2"/>
            <a:ext cx="14330363" cy="1006034"/>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rot="10800000" flipH="1">
            <a:off x="6" y="8048276"/>
            <a:ext cx="14330363" cy="23778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 name="Google Shape;17;p1" descr="LOGO.gif"/>
          <p:cNvPicPr preferRelativeResize="0"/>
          <p:nvPr/>
        </p:nvPicPr>
        <p:blipFill rotWithShape="1">
          <a:blip r:embed="rId5">
            <a:alphaModFix/>
          </a:blip>
          <a:srcRect b="10713"/>
          <a:stretch/>
        </p:blipFill>
        <p:spPr>
          <a:xfrm>
            <a:off x="10270103" y="274375"/>
            <a:ext cx="3224332" cy="762147"/>
          </a:xfrm>
          <a:prstGeom prst="rect">
            <a:avLst/>
          </a:prstGeom>
          <a:noFill/>
          <a:ln>
            <a:noFill/>
          </a:ln>
        </p:spPr>
      </p:pic>
      <p:pic>
        <p:nvPicPr>
          <p:cNvPr id="18" name="Google Shape;18;p1" descr="LOGO.gif"/>
          <p:cNvPicPr preferRelativeResize="0"/>
          <p:nvPr/>
        </p:nvPicPr>
        <p:blipFill rotWithShape="1">
          <a:blip r:embed="rId5">
            <a:alphaModFix/>
          </a:blip>
          <a:srcRect b="10713"/>
          <a:stretch/>
        </p:blipFill>
        <p:spPr>
          <a:xfrm>
            <a:off x="10270103" y="274375"/>
            <a:ext cx="3224332" cy="762147"/>
          </a:xfrm>
          <a:prstGeom prst="rect">
            <a:avLst/>
          </a:prstGeom>
          <a:noFill/>
          <a:ln>
            <a:noFill/>
          </a:ln>
        </p:spPr>
      </p:pic>
      <p:grpSp>
        <p:nvGrpSpPr>
          <p:cNvPr id="19" name="Google Shape;19;p1"/>
          <p:cNvGrpSpPr/>
          <p:nvPr/>
        </p:nvGrpSpPr>
        <p:grpSpPr>
          <a:xfrm>
            <a:off x="9633189" y="2"/>
            <a:ext cx="4697174" cy="1051763"/>
            <a:chOff x="6096000" y="3924300"/>
            <a:chExt cx="2997200" cy="876300"/>
          </a:xfrm>
        </p:grpSpPr>
        <p:sp>
          <p:nvSpPr>
            <p:cNvPr id="20" name="Google Shape;20;p1"/>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1" name="Google Shape;21;p1" descr="LOGO.gif"/>
            <p:cNvPicPr preferRelativeResize="0"/>
            <p:nvPr/>
          </p:nvPicPr>
          <p:blipFill rotWithShape="1">
            <a:blip r:embed="rId5">
              <a:alphaModFix/>
            </a:blip>
            <a:srcRect b="10713"/>
            <a:stretch/>
          </p:blipFill>
          <p:spPr>
            <a:xfrm>
              <a:off x="6502400" y="4152900"/>
              <a:ext cx="2057400" cy="635000"/>
            </a:xfrm>
            <a:prstGeom prst="rect">
              <a:avLst/>
            </a:prstGeom>
            <a:noFill/>
            <a:ln>
              <a:noFill/>
            </a:ln>
          </p:spPr>
        </p:pic>
        <p:sp>
          <p:nvSpPr>
            <p:cNvPr id="22" name="Google Shape;22;p1"/>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23" name="Google Shape;23;p1" descr="logo.jpg"/>
          <p:cNvPicPr preferRelativeResize="0"/>
          <p:nvPr/>
        </p:nvPicPr>
        <p:blipFill rotWithShape="1">
          <a:blip r:embed="rId6">
            <a:alphaModFix/>
          </a:blip>
          <a:srcRect/>
          <a:stretch/>
        </p:blipFill>
        <p:spPr>
          <a:xfrm>
            <a:off x="10270101" y="274378"/>
            <a:ext cx="3010371" cy="73166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geeksforgeeks.org/fault-tolerance-in-system-desig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what-is-scalability/"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5"/>
          <p:cNvSpPr txBox="1"/>
          <p:nvPr/>
        </p:nvSpPr>
        <p:spPr>
          <a:xfrm>
            <a:off x="3134773" y="7036631"/>
            <a:ext cx="8150394"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Chitkara University Institute of Engineering and Technology,</a:t>
            </a:r>
            <a:br>
              <a:rPr lang="en-US" sz="1800">
                <a:solidFill>
                  <a:schemeClr val="dk1"/>
                </a:solidFill>
                <a:latin typeface="Times New Roman"/>
                <a:ea typeface="Times New Roman"/>
                <a:cs typeface="Times New Roman"/>
                <a:sym typeface="Times New Roman"/>
              </a:rPr>
            </a:br>
            <a:r>
              <a:rPr lang="en-US" sz="1800" b="1">
                <a:solidFill>
                  <a:schemeClr val="dk1"/>
                </a:solidFill>
                <a:latin typeface="Times New Roman"/>
                <a:ea typeface="Times New Roman"/>
                <a:cs typeface="Times New Roman"/>
                <a:sym typeface="Times New Roman"/>
              </a:rPr>
              <a:t>Chitkara University, Punjab, India</a:t>
            </a:r>
            <a:endParaRPr sz="1800">
              <a:solidFill>
                <a:schemeClr val="dk1"/>
              </a:solidFill>
              <a:latin typeface="Times New Roman"/>
              <a:ea typeface="Times New Roman"/>
              <a:cs typeface="Times New Roman"/>
              <a:sym typeface="Times New Roman"/>
            </a:endParaRPr>
          </a:p>
        </p:txBody>
      </p:sp>
      <p:sp>
        <p:nvSpPr>
          <p:cNvPr id="53" name="Google Shape;53;p5"/>
          <p:cNvSpPr txBox="1">
            <a:spLocks noGrp="1"/>
          </p:cNvSpPr>
          <p:nvPr>
            <p:ph type="sldNum" idx="12"/>
          </p:nvPr>
        </p:nvSpPr>
        <p:spPr>
          <a:xfrm>
            <a:off x="10270093" y="7629104"/>
            <a:ext cx="3343752" cy="43823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1</a:t>
            </a:fld>
            <a:endParaRPr>
              <a:latin typeface="Times New Roman"/>
              <a:ea typeface="Times New Roman"/>
              <a:cs typeface="Times New Roman"/>
              <a:sym typeface="Times New Roman"/>
            </a:endParaRPr>
          </a:p>
        </p:txBody>
      </p:sp>
      <p:sp>
        <p:nvSpPr>
          <p:cNvPr id="54" name="Google Shape;54;p5"/>
          <p:cNvSpPr/>
          <p:nvPr/>
        </p:nvSpPr>
        <p:spPr>
          <a:xfrm>
            <a:off x="3205359" y="6477391"/>
            <a:ext cx="7830086" cy="55923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Department of Computer Science &amp; Engineering</a:t>
            </a:r>
            <a:endParaRPr/>
          </a:p>
        </p:txBody>
      </p:sp>
      <p:sp>
        <p:nvSpPr>
          <p:cNvPr id="55" name="Google Shape;55;p5"/>
          <p:cNvSpPr/>
          <p:nvPr/>
        </p:nvSpPr>
        <p:spPr>
          <a:xfrm>
            <a:off x="1247574" y="2518121"/>
            <a:ext cx="11293348" cy="923330"/>
          </a:xfrm>
          <a:prstGeom prst="rect">
            <a:avLst/>
          </a:prstGeom>
          <a:noFill/>
          <a:ln>
            <a:noFill/>
          </a:ln>
        </p:spPr>
        <p:txBody>
          <a:bodyPr spcFirstLastPara="1" wrap="square" lIns="91425" tIns="45700" rIns="91425" bIns="45700" anchor="t" anchorCtr="0">
            <a:noAutofit/>
          </a:bodyPr>
          <a:lstStyle/>
          <a:p>
            <a:pPr lvl="0" algn="ctr"/>
            <a:r>
              <a:rPr lang="en-US" sz="4000" dirty="0">
                <a:solidFill>
                  <a:schemeClr val="dk1"/>
                </a:solidFill>
                <a:latin typeface="Calibri"/>
                <a:ea typeface="Calibri"/>
                <a:cs typeface="Calibri"/>
                <a:sym typeface="Calibri"/>
              </a:rPr>
              <a:t>System Design Characteristics: Availability, Reliability, Scalability: Vertical Scaling (Scaling Up), Horizontal Scaling (Scaling Out)</a:t>
            </a:r>
            <a:endParaRPr sz="4000" dirty="0">
              <a:solidFill>
                <a:schemeClr val="dk1"/>
              </a:solidFill>
              <a:latin typeface="Times New Roman"/>
              <a:ea typeface="Times New Roman"/>
              <a:cs typeface="Times New Roman"/>
              <a:sym typeface="Times New Roman"/>
            </a:endParaRPr>
          </a:p>
        </p:txBody>
      </p:sp>
      <p:sp>
        <p:nvSpPr>
          <p:cNvPr id="56" name="Google Shape;56;p5"/>
          <p:cNvSpPr/>
          <p:nvPr/>
        </p:nvSpPr>
        <p:spPr>
          <a:xfrm>
            <a:off x="3687925" y="5862182"/>
            <a:ext cx="853440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Bachelor of Engineering- Computer Science &amp; Engineering </a:t>
            </a:r>
            <a:endParaRPr sz="2400">
              <a:solidFill>
                <a:schemeClr val="dk1"/>
              </a:solidFill>
              <a:latin typeface="Times New Roman"/>
              <a:ea typeface="Times New Roman"/>
              <a:cs typeface="Times New Roman"/>
              <a:sym typeface="Times New Roman"/>
            </a:endParaRPr>
          </a:p>
        </p:txBody>
      </p:sp>
      <p:sp>
        <p:nvSpPr>
          <p:cNvPr id="57" name="Google Shape;57;p5"/>
          <p:cNvSpPr/>
          <p:nvPr/>
        </p:nvSpPr>
        <p:spPr>
          <a:xfrm>
            <a:off x="5997414" y="5477806"/>
            <a:ext cx="3531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dirty="0">
                <a:latin typeface="Times New Roman"/>
                <a:ea typeface="Times New Roman"/>
                <a:cs typeface="Times New Roman"/>
                <a:sym typeface="Times New Roman"/>
              </a:rPr>
              <a:t>System Design</a:t>
            </a:r>
            <a:r>
              <a:rPr lang="en-US" sz="1800" b="1" dirty="0">
                <a:solidFill>
                  <a:srgbClr val="000000"/>
                </a:solidFill>
                <a:latin typeface="Times New Roman"/>
                <a:ea typeface="Times New Roman"/>
                <a:cs typeface="Times New Roman"/>
                <a:sym typeface="Times New Roman"/>
              </a:rPr>
              <a:t>(</a:t>
            </a:r>
            <a:r>
              <a:rPr lang="en-US" sz="1800" b="1" dirty="0">
                <a:latin typeface="Times New Roman"/>
                <a:ea typeface="Times New Roman"/>
                <a:cs typeface="Times New Roman"/>
                <a:sym typeface="Times New Roman"/>
              </a:rPr>
              <a:t>SD</a:t>
            </a:r>
            <a:r>
              <a:rPr lang="en-US" sz="1800" b="1" dirty="0">
                <a:solidFill>
                  <a:srgbClr val="000000"/>
                </a:solidFill>
                <a:latin typeface="Times New Roman"/>
                <a:ea typeface="Times New Roman"/>
                <a:cs typeface="Times New Roman"/>
                <a:sym typeface="Times New Roman"/>
              </a:rPr>
              <a:t>)(22CS0</a:t>
            </a:r>
            <a:r>
              <a:rPr lang="en-US" sz="1800" b="1" dirty="0">
                <a:latin typeface="Times New Roman"/>
                <a:ea typeface="Times New Roman"/>
                <a:cs typeface="Times New Roman"/>
                <a:sym typeface="Times New Roman"/>
              </a:rPr>
              <a:t>24</a:t>
            </a:r>
            <a:r>
              <a:rPr lang="en-US" sz="1800" b="1" dirty="0">
                <a:solidFill>
                  <a:srgbClr val="000000"/>
                </a:solidFill>
                <a:latin typeface="Times New Roman"/>
                <a:ea typeface="Times New Roman"/>
                <a:cs typeface="Times New Roman"/>
                <a:sym typeface="Times New Roman"/>
              </a:rPr>
              <a:t>)</a:t>
            </a:r>
            <a:endParaRPr sz="2400" b="1" dirty="0">
              <a:solidFill>
                <a:schemeClr val="dk1"/>
              </a:solidFill>
              <a:latin typeface="Times New Roman"/>
              <a:ea typeface="Times New Roman"/>
              <a:cs typeface="Times New Roman"/>
              <a:sym typeface="Times New Roman"/>
            </a:endParaRPr>
          </a:p>
        </p:txBody>
      </p:sp>
      <p:sp>
        <p:nvSpPr>
          <p:cNvPr id="58" name="Google Shape;58;p5"/>
          <p:cNvSpPr/>
          <p:nvPr/>
        </p:nvSpPr>
        <p:spPr>
          <a:xfrm>
            <a:off x="5031581" y="5631350"/>
            <a:ext cx="4795414"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1" y="2"/>
            <a:ext cx="10150674" cy="100603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84" name="Google Shape;84;p10"/>
          <p:cNvSpPr txBox="1">
            <a:spLocks noGrp="1"/>
          </p:cNvSpPr>
          <p:nvPr>
            <p:ph type="body" idx="1"/>
          </p:nvPr>
        </p:nvSpPr>
        <p:spPr>
          <a:xfrm>
            <a:off x="716522" y="1646250"/>
            <a:ext cx="12897326" cy="5432203"/>
          </a:xfrm>
          <a:prstGeom prst="rect">
            <a:avLst/>
          </a:prstGeom>
          <a:noFill/>
          <a:ln>
            <a:noFill/>
          </a:ln>
        </p:spPr>
        <p:txBody>
          <a:bodyPr spcFirstLastPara="1" wrap="square" lIns="91425" tIns="45700" rIns="91425" bIns="45700" anchor="t" anchorCtr="0">
            <a:noAutofit/>
          </a:bodyPr>
          <a:lstStyle/>
          <a:p>
            <a:pPr fontAlgn="base"/>
            <a:r>
              <a:rPr lang="en-US" b="1" dirty="0"/>
              <a:t>What is Horizontal Scaling?</a:t>
            </a:r>
          </a:p>
          <a:p>
            <a:pPr fontAlgn="base"/>
            <a:r>
              <a:rPr lang="en-US" dirty="0"/>
              <a:t>Horizontal scaling, also known as scaling out, refers to the process of increasing the capacity or performance of a system by adding more machines or servers to distribute the workload across a larger number of individual units.</a:t>
            </a:r>
          </a:p>
          <a:p>
            <a:pPr fontAlgn="base"/>
            <a:r>
              <a:rPr lang="en-US" dirty="0"/>
              <a:t>In this approach, there is no need to change the capacity of the server or replace the server.</a:t>
            </a:r>
          </a:p>
          <a:p>
            <a:pPr fontAlgn="base"/>
            <a:r>
              <a:rPr lang="en-US" dirty="0"/>
              <a:t>Also, like vertical scaling, there is no downtime while adding more servers to the network.</a:t>
            </a:r>
          </a:p>
          <a:p>
            <a:pPr marL="342900" lvl="0" indent="-139700" algn="l" rtl="0">
              <a:spcBef>
                <a:spcPts val="0"/>
              </a:spcBef>
              <a:spcAft>
                <a:spcPts val="0"/>
              </a:spcAft>
              <a:buClr>
                <a:schemeClr val="dk1"/>
              </a:buClr>
              <a:buSzPts val="3200"/>
              <a:buNone/>
            </a:pPr>
            <a:endParaRPr dirty="0"/>
          </a:p>
        </p:txBody>
      </p:sp>
      <p:sp>
        <p:nvSpPr>
          <p:cNvPr id="85" name="Google Shape;85;p10"/>
          <p:cNvSpPr txBox="1">
            <a:spLocks noGrp="1"/>
          </p:cNvSpPr>
          <p:nvPr>
            <p:ph type="sldNum" idx="12"/>
          </p:nvPr>
        </p:nvSpPr>
        <p:spPr>
          <a:xfrm>
            <a:off x="10270093" y="7629104"/>
            <a:ext cx="3343752" cy="43823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3644A8-D768-395C-A83B-6779173ABE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4" name="Picture 3">
            <a:extLst>
              <a:ext uri="{FF2B5EF4-FFF2-40B4-BE49-F238E27FC236}">
                <a16:creationId xmlns:a16="http://schemas.microsoft.com/office/drawing/2014/main" id="{16DC835B-BE86-16BD-6A6B-349B4C792B02}"/>
              </a:ext>
            </a:extLst>
          </p:cNvPr>
          <p:cNvPicPr>
            <a:picLocks noChangeAspect="1"/>
          </p:cNvPicPr>
          <p:nvPr/>
        </p:nvPicPr>
        <p:blipFill>
          <a:blip r:embed="rId2"/>
          <a:stretch>
            <a:fillRect/>
          </a:stretch>
        </p:blipFill>
        <p:spPr>
          <a:xfrm>
            <a:off x="1105393" y="1485521"/>
            <a:ext cx="11943342" cy="5977637"/>
          </a:xfrm>
          <a:prstGeom prst="rect">
            <a:avLst/>
          </a:prstGeom>
        </p:spPr>
      </p:pic>
    </p:spTree>
    <p:extLst>
      <p:ext uri="{BB962C8B-B14F-4D97-AF65-F5344CB8AC3E}">
        <p14:creationId xmlns:p14="http://schemas.microsoft.com/office/powerpoint/2010/main" val="2926344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913638-2D34-A346-F249-FBB7EAAF8E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4" name="TextBox 3">
            <a:extLst>
              <a:ext uri="{FF2B5EF4-FFF2-40B4-BE49-F238E27FC236}">
                <a16:creationId xmlns:a16="http://schemas.microsoft.com/office/drawing/2014/main" id="{6D3EE43A-E78F-EC65-E1CB-0301175692CD}"/>
              </a:ext>
            </a:extLst>
          </p:cNvPr>
          <p:cNvSpPr txBox="1"/>
          <p:nvPr/>
        </p:nvSpPr>
        <p:spPr>
          <a:xfrm>
            <a:off x="469557" y="1261491"/>
            <a:ext cx="13144288" cy="4939814"/>
          </a:xfrm>
          <a:prstGeom prst="rect">
            <a:avLst/>
          </a:prstGeom>
          <a:noFill/>
        </p:spPr>
        <p:txBody>
          <a:bodyPr wrap="square">
            <a:spAutoFit/>
          </a:bodyPr>
          <a:lstStyle/>
          <a:p>
            <a:pPr algn="l" fontAlgn="base">
              <a:spcBef>
                <a:spcPts val="1800"/>
              </a:spcBef>
              <a:spcAft>
                <a:spcPts val="1800"/>
              </a:spcAft>
              <a:buNone/>
            </a:pPr>
            <a:r>
              <a:rPr lang="en-US" sz="1800" b="1" i="0" dirty="0">
                <a:solidFill>
                  <a:schemeClr val="tx1"/>
                </a:solidFill>
                <a:effectLst/>
                <a:latin typeface="Nunito" pitchFamily="2" charset="0"/>
              </a:rPr>
              <a:t>Characteristics of the horizontal scaling</a:t>
            </a:r>
          </a:p>
          <a:p>
            <a:pPr algn="l" fontAlgn="base">
              <a:spcAft>
                <a:spcPts val="1800"/>
              </a:spcAft>
              <a:buFont typeface="Arial" panose="020B0604020202020204" pitchFamily="34" charset="0"/>
              <a:buChar char="•"/>
            </a:pPr>
            <a:r>
              <a:rPr lang="en-US" sz="1800" b="0" i="0" dirty="0">
                <a:solidFill>
                  <a:schemeClr val="tx1"/>
                </a:solidFill>
                <a:effectLst/>
                <a:latin typeface="Nunito" pitchFamily="2" charset="0"/>
              </a:rPr>
              <a:t>This approach is also known as the ‘</a:t>
            </a:r>
            <a:r>
              <a:rPr lang="en-US" sz="1800" b="1" i="0" dirty="0">
                <a:solidFill>
                  <a:schemeClr val="tx1"/>
                </a:solidFill>
                <a:effectLst/>
                <a:latin typeface="Nunito" pitchFamily="2" charset="0"/>
              </a:rPr>
              <a:t>scale-out</a:t>
            </a:r>
            <a:r>
              <a:rPr lang="en-US" sz="1800" b="0" i="0" dirty="0">
                <a:solidFill>
                  <a:schemeClr val="tx1"/>
                </a:solidFill>
                <a:effectLst/>
                <a:latin typeface="Nunito" pitchFamily="2" charset="0"/>
              </a:rPr>
              <a:t>’ approach.</a:t>
            </a:r>
          </a:p>
          <a:p>
            <a:pPr algn="l" fontAlgn="base">
              <a:spcAft>
                <a:spcPts val="1800"/>
              </a:spcAft>
              <a:buFont typeface="Arial" panose="020B0604020202020204" pitchFamily="34" charset="0"/>
              <a:buChar char="•"/>
            </a:pPr>
            <a:r>
              <a:rPr lang="en-US" sz="1800" b="0" i="0" dirty="0">
                <a:solidFill>
                  <a:schemeClr val="tx1"/>
                </a:solidFill>
                <a:effectLst/>
                <a:latin typeface="Nunito" pitchFamily="2" charset="0"/>
              </a:rPr>
              <a:t>Horizontal scalability can be achieved with the help of a distributed file system, clustering, and load–balancing.</a:t>
            </a:r>
          </a:p>
          <a:p>
            <a:pPr algn="l" fontAlgn="base">
              <a:spcAft>
                <a:spcPts val="1800"/>
              </a:spcAft>
              <a:buFont typeface="Arial" panose="020B0604020202020204" pitchFamily="34" charset="0"/>
              <a:buChar char="•"/>
            </a:pPr>
            <a:r>
              <a:rPr lang="en-US" sz="1800" b="0" i="0" dirty="0">
                <a:solidFill>
                  <a:schemeClr val="tx1"/>
                </a:solidFill>
                <a:effectLst/>
                <a:latin typeface="Nunito" pitchFamily="2" charset="0"/>
              </a:rPr>
              <a:t>Traffic can be managed effectively.</a:t>
            </a:r>
          </a:p>
          <a:p>
            <a:pPr algn="l" fontAlgn="base">
              <a:spcAft>
                <a:spcPts val="1800"/>
              </a:spcAft>
              <a:buFont typeface="Arial" panose="020B0604020202020204" pitchFamily="34" charset="0"/>
              <a:buChar char="•"/>
            </a:pPr>
            <a:r>
              <a:rPr lang="en-US" sz="1800" b="0" i="0" dirty="0">
                <a:solidFill>
                  <a:schemeClr val="tx1"/>
                </a:solidFill>
                <a:effectLst/>
                <a:latin typeface="Nunito" pitchFamily="2" charset="0"/>
              </a:rPr>
              <a:t>Easier to run fault tolerance.</a:t>
            </a:r>
          </a:p>
          <a:p>
            <a:pPr algn="l" fontAlgn="base">
              <a:spcAft>
                <a:spcPts val="1800"/>
              </a:spcAft>
              <a:buFont typeface="Arial" panose="020B0604020202020204" pitchFamily="34" charset="0"/>
              <a:buChar char="•"/>
            </a:pPr>
            <a:r>
              <a:rPr lang="en-US" sz="1800" b="0" i="0" dirty="0">
                <a:solidFill>
                  <a:schemeClr val="tx1"/>
                </a:solidFill>
                <a:effectLst/>
                <a:latin typeface="Nunito" pitchFamily="2" charset="0"/>
              </a:rPr>
              <a:t>Easy to upgrade.</a:t>
            </a:r>
          </a:p>
          <a:p>
            <a:pPr algn="l" fontAlgn="base">
              <a:spcAft>
                <a:spcPts val="1800"/>
              </a:spcAft>
              <a:buFont typeface="Arial" panose="020B0604020202020204" pitchFamily="34" charset="0"/>
              <a:buChar char="•"/>
            </a:pPr>
            <a:r>
              <a:rPr lang="en-US" sz="1800" b="0" i="0" dirty="0">
                <a:solidFill>
                  <a:schemeClr val="tx1"/>
                </a:solidFill>
                <a:effectLst/>
                <a:latin typeface="Nunito" pitchFamily="2" charset="0"/>
              </a:rPr>
              <a:t>Easy to size and resize according to your needs.</a:t>
            </a:r>
          </a:p>
          <a:p>
            <a:pPr algn="l" fontAlgn="base">
              <a:spcAft>
                <a:spcPts val="1800"/>
              </a:spcAft>
              <a:buFont typeface="Arial" panose="020B0604020202020204" pitchFamily="34" charset="0"/>
              <a:buChar char="•"/>
            </a:pPr>
            <a:r>
              <a:rPr lang="en-US" sz="1800" b="0" i="0" dirty="0">
                <a:solidFill>
                  <a:schemeClr val="tx1"/>
                </a:solidFill>
                <a:effectLst/>
                <a:latin typeface="Nunito" pitchFamily="2" charset="0"/>
              </a:rPr>
              <a:t>Implementation cost is less expensive compared to scaling up.</a:t>
            </a:r>
          </a:p>
          <a:p>
            <a:pPr algn="l" fontAlgn="base">
              <a:spcAft>
                <a:spcPts val="1800"/>
              </a:spcAft>
              <a:buFont typeface="Arial" panose="020B0604020202020204" pitchFamily="34" charset="0"/>
              <a:buChar char="•"/>
            </a:pPr>
            <a:r>
              <a:rPr lang="en-US" sz="1800" b="0" i="0" dirty="0">
                <a:solidFill>
                  <a:schemeClr val="tx1"/>
                </a:solidFill>
                <a:effectLst/>
                <a:latin typeface="Nunito" pitchFamily="2" charset="0"/>
              </a:rPr>
              <a:t>Google with its Gmail and YouTube, Yahoo, Facebook, eBay, Amazon, etc. are heavily utilizing horizontal scaling.</a:t>
            </a:r>
          </a:p>
          <a:p>
            <a:pPr algn="l" fontAlgn="base">
              <a:spcAft>
                <a:spcPts val="1800"/>
              </a:spcAft>
              <a:buFont typeface="Arial" panose="020B0604020202020204" pitchFamily="34" charset="0"/>
              <a:buChar char="•"/>
            </a:pPr>
            <a:r>
              <a:rPr lang="en-US" sz="1800" b="0" i="0" dirty="0">
                <a:solidFill>
                  <a:schemeClr val="tx1"/>
                </a:solidFill>
                <a:effectLst/>
                <a:latin typeface="Nunito" pitchFamily="2" charset="0"/>
              </a:rPr>
              <a:t>Cassandra and MongoDB are good examples of horizontal scaling.</a:t>
            </a:r>
          </a:p>
        </p:txBody>
      </p:sp>
    </p:spTree>
    <p:extLst>
      <p:ext uri="{BB962C8B-B14F-4D97-AF65-F5344CB8AC3E}">
        <p14:creationId xmlns:p14="http://schemas.microsoft.com/office/powerpoint/2010/main" val="3315301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70040B-7AAD-8821-2799-DEE4F551BE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4" name="TextBox 3">
            <a:extLst>
              <a:ext uri="{FF2B5EF4-FFF2-40B4-BE49-F238E27FC236}">
                <a16:creationId xmlns:a16="http://schemas.microsoft.com/office/drawing/2014/main" id="{63CE30F5-ACEF-B8D1-1093-13D9EE20D487}"/>
              </a:ext>
            </a:extLst>
          </p:cNvPr>
          <p:cNvSpPr txBox="1"/>
          <p:nvPr/>
        </p:nvSpPr>
        <p:spPr>
          <a:xfrm>
            <a:off x="259491" y="1295778"/>
            <a:ext cx="12826313" cy="5042406"/>
          </a:xfrm>
          <a:prstGeom prst="rect">
            <a:avLst/>
          </a:prstGeom>
          <a:noFill/>
        </p:spPr>
        <p:txBody>
          <a:bodyPr wrap="square">
            <a:spAutoFit/>
          </a:bodyPr>
          <a:lstStyle/>
          <a:p>
            <a:pPr algn="l" fontAlgn="base">
              <a:spcBef>
                <a:spcPts val="1800"/>
              </a:spcBef>
              <a:spcAft>
                <a:spcPts val="1800"/>
              </a:spcAft>
              <a:buNone/>
            </a:pPr>
            <a:r>
              <a:rPr lang="en-US" sz="2000" b="1" i="0" dirty="0" err="1">
                <a:solidFill>
                  <a:schemeClr val="tx1"/>
                </a:solidFill>
                <a:effectLst/>
                <a:latin typeface="Nunito" pitchFamily="2" charset="0"/>
              </a:rPr>
              <a:t>Adavantages</a:t>
            </a:r>
            <a:r>
              <a:rPr lang="en-US" sz="2000" b="1" i="0" dirty="0">
                <a:solidFill>
                  <a:schemeClr val="tx1"/>
                </a:solidFill>
                <a:effectLst/>
                <a:latin typeface="Nunito" pitchFamily="2" charset="0"/>
              </a:rPr>
              <a:t> and Disadvantages of Horizontal Scaling</a:t>
            </a:r>
          </a:p>
          <a:p>
            <a:pPr algn="l" rtl="0" fontAlgn="base">
              <a:spcAft>
                <a:spcPts val="750"/>
              </a:spcAft>
              <a:buNone/>
            </a:pPr>
            <a:r>
              <a:rPr lang="en-US" sz="2000" b="0" i="0" dirty="0">
                <a:solidFill>
                  <a:schemeClr val="tx1"/>
                </a:solidFill>
                <a:effectLst/>
                <a:latin typeface="Nunito" pitchFamily="2" charset="0"/>
              </a:rPr>
              <a:t>Below are the </a:t>
            </a:r>
            <a:r>
              <a:rPr lang="en-US" sz="2000" b="0" i="0" dirty="0" err="1">
                <a:solidFill>
                  <a:schemeClr val="tx1"/>
                </a:solidFill>
                <a:effectLst/>
                <a:latin typeface="Nunito" pitchFamily="2" charset="0"/>
              </a:rPr>
              <a:t>Adavantages</a:t>
            </a:r>
            <a:r>
              <a:rPr lang="en-US" sz="2000" b="0" i="0" dirty="0">
                <a:solidFill>
                  <a:schemeClr val="tx1"/>
                </a:solidFill>
                <a:effectLst/>
                <a:latin typeface="Nunito" pitchFamily="2" charset="0"/>
              </a:rPr>
              <a:t> and Disadvantages of horizontal Scaling:</a:t>
            </a:r>
          </a:p>
          <a:p>
            <a:pPr algn="l" fontAlgn="base">
              <a:spcAft>
                <a:spcPts val="1800"/>
              </a:spcAft>
              <a:buFont typeface="Arial" panose="020B0604020202020204" pitchFamily="34" charset="0"/>
              <a:buChar char="•"/>
            </a:pPr>
            <a:r>
              <a:rPr lang="en-US" sz="2000" b="1" i="0" dirty="0">
                <a:solidFill>
                  <a:schemeClr val="tx1"/>
                </a:solidFill>
                <a:effectLst/>
                <a:latin typeface="Nunito" pitchFamily="2" charset="0"/>
              </a:rPr>
              <a:t>Advantages of horizontal scaling</a:t>
            </a:r>
            <a:endParaRPr lang="en-US" sz="2000" b="0" i="0" dirty="0">
              <a:solidFill>
                <a:schemeClr val="tx1"/>
              </a:solidFill>
              <a:effectLst/>
              <a:latin typeface="Nunito" pitchFamily="2" charset="0"/>
            </a:endParaRPr>
          </a:p>
          <a:p>
            <a:pPr marL="742950" lvl="1" indent="-285750" algn="l" fontAlgn="base">
              <a:spcBef>
                <a:spcPts val="375"/>
              </a:spcBef>
              <a:spcAft>
                <a:spcPts val="375"/>
              </a:spcAft>
              <a:buFont typeface="Arial" panose="020B0604020202020204" pitchFamily="34" charset="0"/>
              <a:buChar char="•"/>
            </a:pPr>
            <a:r>
              <a:rPr lang="en-US" sz="2000" b="1" i="0" dirty="0">
                <a:solidFill>
                  <a:schemeClr val="tx1"/>
                </a:solidFill>
                <a:effectLst/>
                <a:latin typeface="Nunito" pitchFamily="2" charset="0"/>
              </a:rPr>
              <a:t>Increased capacity: </a:t>
            </a:r>
            <a:r>
              <a:rPr lang="en-US" sz="2000" b="0" i="0" dirty="0">
                <a:solidFill>
                  <a:schemeClr val="tx1"/>
                </a:solidFill>
                <a:effectLst/>
                <a:latin typeface="Nunito" pitchFamily="2" charset="0"/>
              </a:rPr>
              <a:t>More nodes or instances can handle a larger number of incoming requests.</a:t>
            </a:r>
          </a:p>
          <a:p>
            <a:pPr marL="742950" lvl="1" indent="-285750" algn="l" fontAlgn="base">
              <a:spcBef>
                <a:spcPts val="375"/>
              </a:spcBef>
              <a:spcAft>
                <a:spcPts val="375"/>
              </a:spcAft>
              <a:buFont typeface="Arial" panose="020B0604020202020204" pitchFamily="34" charset="0"/>
              <a:buChar char="•"/>
            </a:pPr>
            <a:r>
              <a:rPr lang="en-US" sz="2000" b="1" i="0" dirty="0">
                <a:solidFill>
                  <a:schemeClr val="tx1"/>
                </a:solidFill>
                <a:effectLst/>
                <a:latin typeface="Nunito" pitchFamily="2" charset="0"/>
              </a:rPr>
              <a:t>Improved performance: </a:t>
            </a:r>
            <a:r>
              <a:rPr lang="en-US" sz="2000" b="0" i="0" dirty="0">
                <a:solidFill>
                  <a:schemeClr val="tx1"/>
                </a:solidFill>
                <a:effectLst/>
                <a:latin typeface="Nunito" pitchFamily="2" charset="0"/>
              </a:rPr>
              <a:t>By distributing the load over several nodes or instances, it is less likely that any one server will get overloaded.</a:t>
            </a:r>
          </a:p>
          <a:p>
            <a:pPr marL="742950" lvl="1" indent="-285750" algn="l" fontAlgn="base">
              <a:spcBef>
                <a:spcPts val="375"/>
              </a:spcBef>
              <a:spcAft>
                <a:spcPts val="375"/>
              </a:spcAft>
              <a:buFont typeface="Arial" panose="020B0604020202020204" pitchFamily="34" charset="0"/>
              <a:buChar char="•"/>
            </a:pPr>
            <a:r>
              <a:rPr lang="en-US" sz="2000" b="1" i="0" dirty="0">
                <a:solidFill>
                  <a:schemeClr val="tx1"/>
                </a:solidFill>
                <a:effectLst/>
                <a:latin typeface="Nunito" pitchFamily="2" charset="0"/>
              </a:rPr>
              <a:t>Increased </a:t>
            </a:r>
            <a:r>
              <a:rPr lang="en-US" sz="2000" b="1" i="0" u="sng" dirty="0">
                <a:solidFill>
                  <a:schemeClr val="tx1"/>
                </a:solidFill>
                <a:effectLst/>
                <a:latin typeface="Nunito" pitchFamily="2" charset="0"/>
                <a:hlinkClick r:id="rId2">
                  <a:extLst>
                    <a:ext uri="{A12FA001-AC4F-418D-AE19-62706E023703}">
                      <ahyp:hlinkClr xmlns:ahyp="http://schemas.microsoft.com/office/drawing/2018/hyperlinkcolor" val="tx"/>
                    </a:ext>
                  </a:extLst>
                </a:hlinkClick>
              </a:rPr>
              <a:t>fault tolerance</a:t>
            </a:r>
            <a:r>
              <a:rPr lang="en-US" sz="2000" b="1" i="0" dirty="0">
                <a:solidFill>
                  <a:schemeClr val="tx1"/>
                </a:solidFill>
                <a:effectLst/>
                <a:latin typeface="Nunito" pitchFamily="2" charset="0"/>
              </a:rPr>
              <a:t>:</a:t>
            </a:r>
            <a:r>
              <a:rPr lang="en-US" sz="2000" b="0" i="0" dirty="0">
                <a:solidFill>
                  <a:schemeClr val="tx1"/>
                </a:solidFill>
                <a:effectLst/>
                <a:latin typeface="Nunito" pitchFamily="2" charset="0"/>
              </a:rPr>
              <a:t> Incoming requests can be sent to another node in the event of a node failure, lowering the possibility of downtime.</a:t>
            </a:r>
          </a:p>
          <a:p>
            <a:pPr algn="l" fontAlgn="base">
              <a:spcAft>
                <a:spcPts val="1800"/>
              </a:spcAft>
              <a:buFont typeface="Arial" panose="020B0604020202020204" pitchFamily="34" charset="0"/>
              <a:buChar char="•"/>
            </a:pPr>
            <a:r>
              <a:rPr lang="en-US" sz="2000" b="1" i="0" dirty="0">
                <a:solidFill>
                  <a:schemeClr val="tx1"/>
                </a:solidFill>
                <a:effectLst/>
                <a:latin typeface="Nunito" pitchFamily="2" charset="0"/>
              </a:rPr>
              <a:t>Disadvantages of horizontal scaling</a:t>
            </a:r>
            <a:endParaRPr lang="en-US" sz="2000" b="0" i="0" dirty="0">
              <a:solidFill>
                <a:schemeClr val="tx1"/>
              </a:solidFill>
              <a:effectLst/>
              <a:latin typeface="Nunito" pitchFamily="2" charset="0"/>
            </a:endParaRPr>
          </a:p>
          <a:p>
            <a:pPr marL="742950" lvl="1" indent="-285750" algn="l" fontAlgn="base">
              <a:spcBef>
                <a:spcPts val="375"/>
              </a:spcBef>
              <a:spcAft>
                <a:spcPts val="375"/>
              </a:spcAft>
              <a:buFont typeface="Arial" panose="020B0604020202020204" pitchFamily="34" charset="0"/>
              <a:buChar char="•"/>
            </a:pPr>
            <a:r>
              <a:rPr lang="en-US" sz="2000" b="1" i="0" dirty="0">
                <a:solidFill>
                  <a:schemeClr val="tx1"/>
                </a:solidFill>
                <a:effectLst/>
                <a:latin typeface="Nunito" pitchFamily="2" charset="0"/>
              </a:rPr>
              <a:t>Increased complexity:</a:t>
            </a:r>
            <a:r>
              <a:rPr lang="en-US" sz="2000" b="0" i="0" dirty="0">
                <a:solidFill>
                  <a:schemeClr val="tx1"/>
                </a:solidFill>
                <a:effectLst/>
                <a:latin typeface="Nunito" pitchFamily="2" charset="0"/>
              </a:rPr>
              <a:t> Managing multiple nodes or instances can be more complex than managing a single node.</a:t>
            </a:r>
          </a:p>
          <a:p>
            <a:pPr marL="742950" lvl="1" indent="-285750" algn="l" fontAlgn="base">
              <a:spcBef>
                <a:spcPts val="375"/>
              </a:spcBef>
              <a:spcAft>
                <a:spcPts val="375"/>
              </a:spcAft>
              <a:buFont typeface="Arial" panose="020B0604020202020204" pitchFamily="34" charset="0"/>
              <a:buChar char="•"/>
            </a:pPr>
            <a:r>
              <a:rPr lang="en-US" sz="2000" b="1" i="0" dirty="0">
                <a:solidFill>
                  <a:schemeClr val="tx1"/>
                </a:solidFill>
                <a:effectLst/>
                <a:latin typeface="Nunito" pitchFamily="2" charset="0"/>
              </a:rPr>
              <a:t>Increased cost: </a:t>
            </a:r>
            <a:r>
              <a:rPr lang="en-US" sz="2000" b="0" i="0" dirty="0">
                <a:solidFill>
                  <a:schemeClr val="tx1"/>
                </a:solidFill>
                <a:effectLst/>
                <a:latin typeface="Nunito" pitchFamily="2" charset="0"/>
              </a:rPr>
              <a:t>Adding more nodes or instances will typically increase the cost of the system.</a:t>
            </a:r>
          </a:p>
        </p:txBody>
      </p:sp>
    </p:spTree>
    <p:extLst>
      <p:ext uri="{BB962C8B-B14F-4D97-AF65-F5344CB8AC3E}">
        <p14:creationId xmlns:p14="http://schemas.microsoft.com/office/powerpoint/2010/main" val="1493702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077CAD-276A-3296-A11F-061D63B9F8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
        <p:nvSpPr>
          <p:cNvPr id="3" name="TextBox 2">
            <a:extLst>
              <a:ext uri="{FF2B5EF4-FFF2-40B4-BE49-F238E27FC236}">
                <a16:creationId xmlns:a16="http://schemas.microsoft.com/office/drawing/2014/main" id="{F6A24E9F-5ABA-1347-A60F-38FF36860959}"/>
              </a:ext>
            </a:extLst>
          </p:cNvPr>
          <p:cNvSpPr txBox="1"/>
          <p:nvPr/>
        </p:nvSpPr>
        <p:spPr>
          <a:xfrm>
            <a:off x="1149927" y="2036618"/>
            <a:ext cx="12463918" cy="2308324"/>
          </a:xfrm>
          <a:prstGeom prst="rect">
            <a:avLst/>
          </a:prstGeom>
          <a:noFill/>
        </p:spPr>
        <p:txBody>
          <a:bodyPr wrap="square" rtlCol="0">
            <a:spAutoFit/>
          </a:bodyPr>
          <a:lstStyle/>
          <a:p>
            <a:pPr marL="342900" indent="-342900" algn="just">
              <a:buFont typeface="Arial" panose="020B0604020202020204" pitchFamily="34" charset="0"/>
              <a:buChar char="•"/>
            </a:pPr>
            <a:r>
              <a:rPr lang="en-IN" sz="2400" dirty="0"/>
              <a:t>In system design, availability refers to the system's ability to be accessed and operational when needed, while reliability refers to its consistent and dependable performance over time. </a:t>
            </a:r>
          </a:p>
          <a:p>
            <a:pPr marL="342900" indent="-342900" algn="just">
              <a:buFont typeface="Arial" panose="020B0604020202020204" pitchFamily="34" charset="0"/>
              <a:buChar char="•"/>
            </a:pPr>
            <a:r>
              <a:rPr lang="en-IN" sz="2400" dirty="0"/>
              <a:t>High availability means minimal downtime, while high reliability means consistent, error-free operation. They are related but distinct concepts; availability focuses on uptime, while reliability focuses on the quality of that uptime.</a:t>
            </a:r>
            <a:endParaRPr lang="en-US" sz="2400" dirty="0"/>
          </a:p>
        </p:txBody>
      </p:sp>
      <p:sp>
        <p:nvSpPr>
          <p:cNvPr id="4" name="TextBox 3">
            <a:extLst>
              <a:ext uri="{FF2B5EF4-FFF2-40B4-BE49-F238E27FC236}">
                <a16:creationId xmlns:a16="http://schemas.microsoft.com/office/drawing/2014/main" id="{37C7DCE9-BAB6-2EBF-0E25-D5D4594A90B9}"/>
              </a:ext>
            </a:extLst>
          </p:cNvPr>
          <p:cNvSpPr txBox="1"/>
          <p:nvPr/>
        </p:nvSpPr>
        <p:spPr>
          <a:xfrm>
            <a:off x="2355273" y="1302327"/>
            <a:ext cx="8506691" cy="523220"/>
          </a:xfrm>
          <a:prstGeom prst="rect">
            <a:avLst/>
          </a:prstGeom>
          <a:noFill/>
        </p:spPr>
        <p:txBody>
          <a:bodyPr wrap="square" rtlCol="0">
            <a:spAutoFit/>
          </a:bodyPr>
          <a:lstStyle/>
          <a:p>
            <a:r>
              <a:rPr lang="en-US" sz="2800" b="1" dirty="0"/>
              <a:t>AVAILABILITY and RELIABILITY</a:t>
            </a:r>
          </a:p>
        </p:txBody>
      </p:sp>
    </p:spTree>
    <p:extLst>
      <p:ext uri="{BB962C8B-B14F-4D97-AF65-F5344CB8AC3E}">
        <p14:creationId xmlns:p14="http://schemas.microsoft.com/office/powerpoint/2010/main" val="901919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C93A48-73FD-C3AD-811D-AB718EE5619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4EDDF8-5879-7B5C-AA53-A44DB56ACE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3" name="TextBox 2">
            <a:extLst>
              <a:ext uri="{FF2B5EF4-FFF2-40B4-BE49-F238E27FC236}">
                <a16:creationId xmlns:a16="http://schemas.microsoft.com/office/drawing/2014/main" id="{D46547EF-3611-802D-86A6-7665B8208869}"/>
              </a:ext>
            </a:extLst>
          </p:cNvPr>
          <p:cNvSpPr txBox="1"/>
          <p:nvPr/>
        </p:nvSpPr>
        <p:spPr>
          <a:xfrm>
            <a:off x="1149927" y="2036618"/>
            <a:ext cx="12463918" cy="3416320"/>
          </a:xfrm>
          <a:prstGeom prst="rect">
            <a:avLst/>
          </a:prstGeom>
          <a:noFill/>
        </p:spPr>
        <p:txBody>
          <a:bodyPr wrap="square" rtlCol="0">
            <a:spAutoFit/>
          </a:bodyPr>
          <a:lstStyle/>
          <a:p>
            <a:pPr marL="342900" indent="-342900" algn="just">
              <a:buFont typeface="Arial" panose="020B0604020202020204" pitchFamily="34" charset="0"/>
              <a:buChar char="•"/>
            </a:pPr>
            <a:r>
              <a:rPr lang="en-IN" sz="2400" dirty="0"/>
              <a:t>Availability in system design essentially measures how often a system is accessible and operational for users. </a:t>
            </a:r>
          </a:p>
          <a:p>
            <a:pPr marL="342900" indent="-342900" algn="just">
              <a:buFont typeface="Arial" panose="020B0604020202020204" pitchFamily="34" charset="0"/>
              <a:buChar char="•"/>
            </a:pPr>
            <a:r>
              <a:rPr lang="en-IN" sz="2400" dirty="0"/>
              <a:t>It's often expressed as a percentage, representing the proportion of time the system is available over a given period. </a:t>
            </a:r>
          </a:p>
          <a:p>
            <a:pPr marL="342900" indent="-342900" algn="just">
              <a:buFont typeface="Arial" panose="020B0604020202020204" pitchFamily="34" charset="0"/>
              <a:buChar char="•"/>
            </a:pPr>
            <a:r>
              <a:rPr lang="en-IN" sz="2400" dirty="0"/>
              <a:t>Factors like hardware failures, network issues, and even software bugs can affect availability. </a:t>
            </a:r>
          </a:p>
          <a:p>
            <a:pPr marL="342900" indent="-342900" algn="just">
              <a:buFont typeface="Arial" panose="020B0604020202020204" pitchFamily="34" charset="0"/>
              <a:buChar char="•"/>
            </a:pPr>
            <a:r>
              <a:rPr lang="en-IN" sz="2400" dirty="0"/>
              <a:t>High availability is crucial for user satisfaction and revenue protection, as it ensures users can access the system when they need it. Achieving high availability often involves redundancy, failover mechanisms, and robust monitoring systems.</a:t>
            </a:r>
            <a:endParaRPr lang="en-US" sz="2400" dirty="0"/>
          </a:p>
        </p:txBody>
      </p:sp>
      <p:sp>
        <p:nvSpPr>
          <p:cNvPr id="4" name="TextBox 3">
            <a:extLst>
              <a:ext uri="{FF2B5EF4-FFF2-40B4-BE49-F238E27FC236}">
                <a16:creationId xmlns:a16="http://schemas.microsoft.com/office/drawing/2014/main" id="{0B988E27-3F63-5DF8-D7A0-49BE7ABAE7BC}"/>
              </a:ext>
            </a:extLst>
          </p:cNvPr>
          <p:cNvSpPr txBox="1"/>
          <p:nvPr/>
        </p:nvSpPr>
        <p:spPr>
          <a:xfrm>
            <a:off x="2355273" y="1302327"/>
            <a:ext cx="8506691" cy="523220"/>
          </a:xfrm>
          <a:prstGeom prst="rect">
            <a:avLst/>
          </a:prstGeom>
          <a:noFill/>
        </p:spPr>
        <p:txBody>
          <a:bodyPr wrap="square" rtlCol="0">
            <a:spAutoFit/>
          </a:bodyPr>
          <a:lstStyle/>
          <a:p>
            <a:pPr algn="ctr"/>
            <a:r>
              <a:rPr lang="en-US" sz="2800" b="1" dirty="0"/>
              <a:t>AVAILABILITY</a:t>
            </a:r>
          </a:p>
        </p:txBody>
      </p:sp>
    </p:spTree>
    <p:extLst>
      <p:ext uri="{BB962C8B-B14F-4D97-AF65-F5344CB8AC3E}">
        <p14:creationId xmlns:p14="http://schemas.microsoft.com/office/powerpoint/2010/main" val="4003236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9D1B6-F089-89BE-14AD-675D4A8CD929}"/>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2CEBF9-9A37-EB4E-C6DF-464F462642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3" name="TextBox 2">
            <a:extLst>
              <a:ext uri="{FF2B5EF4-FFF2-40B4-BE49-F238E27FC236}">
                <a16:creationId xmlns:a16="http://schemas.microsoft.com/office/drawing/2014/main" id="{D5B9BE26-BD3A-E404-4ED5-60166075045A}"/>
              </a:ext>
            </a:extLst>
          </p:cNvPr>
          <p:cNvSpPr txBox="1"/>
          <p:nvPr/>
        </p:nvSpPr>
        <p:spPr>
          <a:xfrm>
            <a:off x="1149927" y="2036618"/>
            <a:ext cx="12463918" cy="3046988"/>
          </a:xfrm>
          <a:prstGeom prst="rect">
            <a:avLst/>
          </a:prstGeom>
          <a:noFill/>
        </p:spPr>
        <p:txBody>
          <a:bodyPr wrap="square" rtlCol="0">
            <a:spAutoFit/>
          </a:bodyPr>
          <a:lstStyle/>
          <a:p>
            <a:pPr marL="342900" indent="-342900" algn="just">
              <a:buFont typeface="Arial" panose="020B0604020202020204" pitchFamily="34" charset="0"/>
              <a:buChar char="•"/>
            </a:pPr>
            <a:r>
              <a:rPr lang="en-IN" sz="2400" dirty="0"/>
              <a:t>Reliability, on the other hand, focuses on the consistency and dependability of a system's performance. </a:t>
            </a:r>
          </a:p>
          <a:p>
            <a:pPr marL="342900" indent="-342900" algn="just">
              <a:buFont typeface="Arial" panose="020B0604020202020204" pitchFamily="34" charset="0"/>
              <a:buChar char="•"/>
            </a:pPr>
            <a:r>
              <a:rPr lang="en-IN" sz="2400" dirty="0"/>
              <a:t>It measures the likelihood that the system will perform its intended function correctly over a specified period, under stated conditions. </a:t>
            </a:r>
          </a:p>
          <a:p>
            <a:pPr marL="342900" indent="-342900" algn="just">
              <a:buFont typeface="Arial" panose="020B0604020202020204" pitchFamily="34" charset="0"/>
              <a:buChar char="•"/>
            </a:pPr>
            <a:r>
              <a:rPr lang="en-IN" sz="2400" dirty="0"/>
              <a:t>A reliable system consistently delivers correct results and minimizes errors or failures. </a:t>
            </a:r>
          </a:p>
          <a:p>
            <a:pPr marL="342900" indent="-342900" algn="just">
              <a:buFont typeface="Arial" panose="020B0604020202020204" pitchFamily="34" charset="0"/>
              <a:buChar char="•"/>
            </a:pPr>
            <a:r>
              <a:rPr lang="en-IN" sz="2400" dirty="0"/>
              <a:t>Reliability is often measured by metrics like Mean Time Between Failures (MTBF). Building a reliable system involves meticulous design, robust testing, and proactive maintenance.</a:t>
            </a:r>
            <a:endParaRPr lang="en-US" sz="2400" dirty="0"/>
          </a:p>
        </p:txBody>
      </p:sp>
      <p:sp>
        <p:nvSpPr>
          <p:cNvPr id="4" name="TextBox 3">
            <a:extLst>
              <a:ext uri="{FF2B5EF4-FFF2-40B4-BE49-F238E27FC236}">
                <a16:creationId xmlns:a16="http://schemas.microsoft.com/office/drawing/2014/main" id="{93963E4A-FC9E-BE6A-3B3D-EDD7BFAAF083}"/>
              </a:ext>
            </a:extLst>
          </p:cNvPr>
          <p:cNvSpPr txBox="1"/>
          <p:nvPr/>
        </p:nvSpPr>
        <p:spPr>
          <a:xfrm>
            <a:off x="2355273" y="1302327"/>
            <a:ext cx="8506691" cy="523220"/>
          </a:xfrm>
          <a:prstGeom prst="rect">
            <a:avLst/>
          </a:prstGeom>
          <a:noFill/>
        </p:spPr>
        <p:txBody>
          <a:bodyPr wrap="square" rtlCol="0">
            <a:spAutoFit/>
          </a:bodyPr>
          <a:lstStyle/>
          <a:p>
            <a:pPr algn="ctr"/>
            <a:r>
              <a:rPr lang="en-US" sz="2800" b="1" dirty="0"/>
              <a:t>RELIABILITY</a:t>
            </a:r>
          </a:p>
        </p:txBody>
      </p:sp>
    </p:spTree>
    <p:extLst>
      <p:ext uri="{BB962C8B-B14F-4D97-AF65-F5344CB8AC3E}">
        <p14:creationId xmlns:p14="http://schemas.microsoft.com/office/powerpoint/2010/main" val="1702019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5B9D9-46B3-D24B-DD8D-603CAD16C56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6D7369-6779-D406-5702-9507B77EAE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3" name="TextBox 2">
            <a:extLst>
              <a:ext uri="{FF2B5EF4-FFF2-40B4-BE49-F238E27FC236}">
                <a16:creationId xmlns:a16="http://schemas.microsoft.com/office/drawing/2014/main" id="{E4E6F0EA-4034-6E34-BD0F-0CC66E885D1D}"/>
              </a:ext>
            </a:extLst>
          </p:cNvPr>
          <p:cNvSpPr txBox="1"/>
          <p:nvPr/>
        </p:nvSpPr>
        <p:spPr>
          <a:xfrm>
            <a:off x="1149927" y="2036618"/>
            <a:ext cx="12463918" cy="2308324"/>
          </a:xfrm>
          <a:prstGeom prst="rect">
            <a:avLst/>
          </a:prstGeom>
          <a:noFill/>
        </p:spPr>
        <p:txBody>
          <a:bodyPr wrap="square" rtlCol="0">
            <a:spAutoFit/>
          </a:bodyPr>
          <a:lstStyle/>
          <a:p>
            <a:pPr marL="342900" indent="-342900" algn="just">
              <a:buFont typeface="Arial" panose="020B0604020202020204" pitchFamily="34" charset="0"/>
              <a:buChar char="•"/>
            </a:pPr>
            <a:r>
              <a:rPr lang="en-IN" sz="2400" dirty="0"/>
              <a:t>A system can be highly available (lots of uptime) but unreliable (prone to errors), or it can be reliable (performing tasks correctly) but have limited availability (frequent downtime). </a:t>
            </a:r>
          </a:p>
          <a:p>
            <a:pPr marL="342900" indent="-342900" algn="just">
              <a:buFont typeface="Arial" panose="020B0604020202020204" pitchFamily="34" charset="0"/>
              <a:buChar char="•"/>
            </a:pPr>
            <a:r>
              <a:rPr lang="en-IN" sz="2400" dirty="0"/>
              <a:t>The goal is to achieve a balance between both, creating a system that is both accessible and consistently performs as expected.</a:t>
            </a:r>
          </a:p>
          <a:p>
            <a:pPr marL="342900" indent="-342900" algn="just">
              <a:buFont typeface="Arial" panose="020B0604020202020204" pitchFamily="34" charset="0"/>
              <a:buChar char="•"/>
            </a:pPr>
            <a:endParaRPr lang="en-US" sz="2400" dirty="0"/>
          </a:p>
        </p:txBody>
      </p:sp>
      <p:sp>
        <p:nvSpPr>
          <p:cNvPr id="4" name="TextBox 3">
            <a:extLst>
              <a:ext uri="{FF2B5EF4-FFF2-40B4-BE49-F238E27FC236}">
                <a16:creationId xmlns:a16="http://schemas.microsoft.com/office/drawing/2014/main" id="{54C3C8EB-9804-AA3C-B632-68E3852B8274}"/>
              </a:ext>
            </a:extLst>
          </p:cNvPr>
          <p:cNvSpPr txBox="1"/>
          <p:nvPr/>
        </p:nvSpPr>
        <p:spPr>
          <a:xfrm>
            <a:off x="2355273" y="1302327"/>
            <a:ext cx="8506691" cy="523220"/>
          </a:xfrm>
          <a:prstGeom prst="rect">
            <a:avLst/>
          </a:prstGeom>
          <a:noFill/>
        </p:spPr>
        <p:txBody>
          <a:bodyPr wrap="square" rtlCol="0">
            <a:spAutoFit/>
          </a:bodyPr>
          <a:lstStyle/>
          <a:p>
            <a:r>
              <a:rPr lang="en-US" sz="2800" b="1" dirty="0"/>
              <a:t>AVAILABILITY and RELIABILITY </a:t>
            </a:r>
            <a:r>
              <a:rPr lang="en-US" sz="2800" b="1" dirty="0" err="1"/>
              <a:t>cont</a:t>
            </a:r>
            <a:r>
              <a:rPr lang="en-US" sz="2800" b="1" dirty="0"/>
              <a:t>…</a:t>
            </a:r>
          </a:p>
        </p:txBody>
      </p:sp>
      <p:graphicFrame>
        <p:nvGraphicFramePr>
          <p:cNvPr id="5" name="Table 4">
            <a:extLst>
              <a:ext uri="{FF2B5EF4-FFF2-40B4-BE49-F238E27FC236}">
                <a16:creationId xmlns:a16="http://schemas.microsoft.com/office/drawing/2014/main" id="{900AA0E9-2935-5CFE-8A7D-57B1BD73D0BC}"/>
              </a:ext>
            </a:extLst>
          </p:cNvPr>
          <p:cNvGraphicFramePr>
            <a:graphicFrameLocks noGrp="1"/>
          </p:cNvGraphicFramePr>
          <p:nvPr>
            <p:extLst>
              <p:ext uri="{D42A27DB-BD31-4B8C-83A1-F6EECF244321}">
                <p14:modId xmlns:p14="http://schemas.microsoft.com/office/powerpoint/2010/main" val="1413197439"/>
              </p:ext>
            </p:extLst>
          </p:nvPr>
        </p:nvGraphicFramePr>
        <p:xfrm>
          <a:off x="2244436" y="4115594"/>
          <a:ext cx="9601200" cy="3393570"/>
        </p:xfrm>
        <a:graphic>
          <a:graphicData uri="http://schemas.openxmlformats.org/drawingml/2006/table">
            <a:tbl>
              <a:tblPr/>
              <a:tblGrid>
                <a:gridCol w="3139468">
                  <a:extLst>
                    <a:ext uri="{9D8B030D-6E8A-4147-A177-3AD203B41FA5}">
                      <a16:colId xmlns:a16="http://schemas.microsoft.com/office/drawing/2014/main" val="4143161"/>
                    </a:ext>
                  </a:extLst>
                </a:gridCol>
                <a:gridCol w="3230866">
                  <a:extLst>
                    <a:ext uri="{9D8B030D-6E8A-4147-A177-3AD203B41FA5}">
                      <a16:colId xmlns:a16="http://schemas.microsoft.com/office/drawing/2014/main" val="307373183"/>
                    </a:ext>
                  </a:extLst>
                </a:gridCol>
                <a:gridCol w="3230866">
                  <a:extLst>
                    <a:ext uri="{9D8B030D-6E8A-4147-A177-3AD203B41FA5}">
                      <a16:colId xmlns:a16="http://schemas.microsoft.com/office/drawing/2014/main" val="920591569"/>
                    </a:ext>
                  </a:extLst>
                </a:gridCol>
              </a:tblGrid>
              <a:tr h="413850">
                <a:tc>
                  <a:txBody>
                    <a:bodyPr/>
                    <a:lstStyle/>
                    <a:p>
                      <a:pPr algn="l"/>
                      <a:r>
                        <a:rPr lang="en-IN" sz="1800" b="1" dirty="0">
                          <a:effectLst/>
                        </a:rPr>
                        <a:t>Key Differences</a:t>
                      </a:r>
                    </a:p>
                  </a:txBody>
                  <a:tcPr anchor="ctr">
                    <a:lnL w="9525" cap="flat" cmpd="sng" algn="ctr">
                      <a:solidFill>
                        <a:srgbClr val="E0930E"/>
                      </a:solidFill>
                      <a:prstDash val="solid"/>
                      <a:round/>
                      <a:headEnd type="none" w="med" len="med"/>
                      <a:tailEnd type="none" w="med" len="med"/>
                    </a:lnL>
                    <a:lnR w="9525" cap="flat" cmpd="sng" algn="ctr">
                      <a:solidFill>
                        <a:srgbClr val="E0930E"/>
                      </a:solidFill>
                      <a:prstDash val="solid"/>
                      <a:round/>
                      <a:headEnd type="none" w="med" len="med"/>
                      <a:tailEnd type="none" w="med" len="med"/>
                    </a:lnR>
                    <a:lnT w="9525" cap="flat" cmpd="sng" algn="ctr">
                      <a:solidFill>
                        <a:srgbClr val="E0930E"/>
                      </a:solidFill>
                      <a:prstDash val="solid"/>
                      <a:round/>
                      <a:headEnd type="none" w="med" len="med"/>
                      <a:tailEnd type="none" w="med" len="med"/>
                    </a:lnT>
                    <a:lnB w="9525" cap="flat" cmpd="sng" algn="ctr">
                      <a:solidFill>
                        <a:srgbClr val="E0930E"/>
                      </a:solidFill>
                      <a:prstDash val="solid"/>
                      <a:round/>
                      <a:headEnd type="none" w="med" len="med"/>
                      <a:tailEnd type="none" w="med" len="med"/>
                    </a:lnB>
                    <a:noFill/>
                  </a:tcPr>
                </a:tc>
                <a:tc>
                  <a:txBody>
                    <a:bodyPr/>
                    <a:lstStyle/>
                    <a:p>
                      <a:pPr algn="l"/>
                      <a:r>
                        <a:rPr lang="en-IN" sz="1800" b="1">
                          <a:effectLst/>
                        </a:rPr>
                        <a:t>Availability</a:t>
                      </a:r>
                    </a:p>
                  </a:txBody>
                  <a:tcPr anchor="ctr">
                    <a:lnL w="9525" cap="flat" cmpd="sng" algn="ctr">
                      <a:solidFill>
                        <a:srgbClr val="E0930E"/>
                      </a:solidFill>
                      <a:prstDash val="solid"/>
                      <a:round/>
                      <a:headEnd type="none" w="med" len="med"/>
                      <a:tailEnd type="none" w="med" len="med"/>
                    </a:lnL>
                    <a:lnR w="9525" cap="flat" cmpd="sng" algn="ctr">
                      <a:solidFill>
                        <a:srgbClr val="E0930E"/>
                      </a:solidFill>
                      <a:prstDash val="solid"/>
                      <a:round/>
                      <a:headEnd type="none" w="med" len="med"/>
                      <a:tailEnd type="none" w="med" len="med"/>
                    </a:lnR>
                    <a:lnT w="9525" cap="flat" cmpd="sng" algn="ctr">
                      <a:solidFill>
                        <a:srgbClr val="E0930E"/>
                      </a:solidFill>
                      <a:prstDash val="solid"/>
                      <a:round/>
                      <a:headEnd type="none" w="med" len="med"/>
                      <a:tailEnd type="none" w="med" len="med"/>
                    </a:lnT>
                    <a:lnB w="9525" cap="flat" cmpd="sng" algn="ctr">
                      <a:solidFill>
                        <a:srgbClr val="E0930E"/>
                      </a:solidFill>
                      <a:prstDash val="solid"/>
                      <a:round/>
                      <a:headEnd type="none" w="med" len="med"/>
                      <a:tailEnd type="none" w="med" len="med"/>
                    </a:lnB>
                    <a:noFill/>
                  </a:tcPr>
                </a:tc>
                <a:tc>
                  <a:txBody>
                    <a:bodyPr/>
                    <a:lstStyle/>
                    <a:p>
                      <a:pPr algn="l"/>
                      <a:r>
                        <a:rPr lang="en-IN" sz="1800" b="1" dirty="0">
                          <a:effectLst/>
                        </a:rPr>
                        <a:t>Reliability</a:t>
                      </a:r>
                    </a:p>
                  </a:txBody>
                  <a:tcPr anchor="ctr">
                    <a:lnL w="9525" cap="flat" cmpd="sng" algn="ctr">
                      <a:solidFill>
                        <a:srgbClr val="E0930E"/>
                      </a:solidFill>
                      <a:prstDash val="solid"/>
                      <a:round/>
                      <a:headEnd type="none" w="med" len="med"/>
                      <a:tailEnd type="none" w="med" len="med"/>
                    </a:lnL>
                    <a:lnR w="9525" cap="flat" cmpd="sng" algn="ctr">
                      <a:solidFill>
                        <a:srgbClr val="E0930E"/>
                      </a:solidFill>
                      <a:prstDash val="solid"/>
                      <a:round/>
                      <a:headEnd type="none" w="med" len="med"/>
                      <a:tailEnd type="none" w="med" len="med"/>
                    </a:lnR>
                    <a:lnT w="9525" cap="flat" cmpd="sng" algn="ctr">
                      <a:solidFill>
                        <a:srgbClr val="E0930E"/>
                      </a:solidFill>
                      <a:prstDash val="solid"/>
                      <a:round/>
                      <a:headEnd type="none" w="med" len="med"/>
                      <a:tailEnd type="none" w="med" len="med"/>
                    </a:lnT>
                    <a:lnB w="9525" cap="flat" cmpd="sng" algn="ctr">
                      <a:solidFill>
                        <a:srgbClr val="E0930E"/>
                      </a:solidFill>
                      <a:prstDash val="solid"/>
                      <a:round/>
                      <a:headEnd type="none" w="med" len="med"/>
                      <a:tailEnd type="none" w="med" len="med"/>
                    </a:lnB>
                    <a:noFill/>
                  </a:tcPr>
                </a:tc>
                <a:extLst>
                  <a:ext uri="{0D108BD9-81ED-4DB2-BD59-A6C34878D82A}">
                    <a16:rowId xmlns:a16="http://schemas.microsoft.com/office/drawing/2014/main" val="3570550247"/>
                  </a:ext>
                </a:extLst>
              </a:tr>
              <a:tr h="703544">
                <a:tc>
                  <a:txBody>
                    <a:bodyPr/>
                    <a:lstStyle/>
                    <a:p>
                      <a:pPr algn="l"/>
                      <a:r>
                        <a:rPr lang="en-IN" sz="1800">
                          <a:effectLst/>
                        </a:rPr>
                        <a:t>Focus</a:t>
                      </a:r>
                    </a:p>
                  </a:txBody>
                  <a:tcPr anchor="ctr">
                    <a:lnL w="9525" cap="flat" cmpd="sng" algn="ctr">
                      <a:solidFill>
                        <a:srgbClr val="E0930E"/>
                      </a:solidFill>
                      <a:prstDash val="solid"/>
                      <a:round/>
                      <a:headEnd type="none" w="med" len="med"/>
                      <a:tailEnd type="none" w="med" len="med"/>
                    </a:lnL>
                    <a:lnR w="9525" cap="flat" cmpd="sng" algn="ctr">
                      <a:solidFill>
                        <a:srgbClr val="E0930E"/>
                      </a:solidFill>
                      <a:prstDash val="solid"/>
                      <a:round/>
                      <a:headEnd type="none" w="med" len="med"/>
                      <a:tailEnd type="none" w="med" len="med"/>
                    </a:lnR>
                    <a:lnT w="9525" cap="flat" cmpd="sng" algn="ctr">
                      <a:solidFill>
                        <a:srgbClr val="E0930E"/>
                      </a:solidFill>
                      <a:prstDash val="solid"/>
                      <a:round/>
                      <a:headEnd type="none" w="med" len="med"/>
                      <a:tailEnd type="none" w="med" len="med"/>
                    </a:lnT>
                    <a:lnB w="9525" cap="flat" cmpd="sng" algn="ctr">
                      <a:solidFill>
                        <a:srgbClr val="00920E"/>
                      </a:solidFill>
                      <a:prstDash val="solid"/>
                      <a:round/>
                      <a:headEnd type="none" w="med" len="med"/>
                      <a:tailEnd type="none" w="med" len="med"/>
                    </a:lnB>
                    <a:noFill/>
                  </a:tcPr>
                </a:tc>
                <a:tc>
                  <a:txBody>
                    <a:bodyPr/>
                    <a:lstStyle/>
                    <a:p>
                      <a:pPr algn="l"/>
                      <a:r>
                        <a:rPr lang="en-IN" sz="1800">
                          <a:effectLst/>
                        </a:rPr>
                        <a:t>Availability centers on accessibility</a:t>
                      </a:r>
                    </a:p>
                  </a:txBody>
                  <a:tcPr anchor="ctr">
                    <a:lnL w="9525" cap="flat" cmpd="sng" algn="ctr">
                      <a:solidFill>
                        <a:srgbClr val="E0930E"/>
                      </a:solidFill>
                      <a:prstDash val="solid"/>
                      <a:round/>
                      <a:headEnd type="none" w="med" len="med"/>
                      <a:tailEnd type="none" w="med" len="med"/>
                    </a:lnL>
                    <a:lnR w="9525" cap="flat" cmpd="sng" algn="ctr">
                      <a:solidFill>
                        <a:srgbClr val="E0930E"/>
                      </a:solidFill>
                      <a:prstDash val="solid"/>
                      <a:round/>
                      <a:headEnd type="none" w="med" len="med"/>
                      <a:tailEnd type="none" w="med" len="med"/>
                    </a:lnR>
                    <a:lnT w="9525" cap="flat" cmpd="sng" algn="ctr">
                      <a:solidFill>
                        <a:srgbClr val="E0930E"/>
                      </a:solidFill>
                      <a:prstDash val="solid"/>
                      <a:round/>
                      <a:headEnd type="none" w="med" len="med"/>
                      <a:tailEnd type="none" w="med" len="med"/>
                    </a:lnT>
                    <a:lnB w="9525" cap="flat" cmpd="sng" algn="ctr">
                      <a:solidFill>
                        <a:srgbClr val="00920E"/>
                      </a:solidFill>
                      <a:prstDash val="solid"/>
                      <a:round/>
                      <a:headEnd type="none" w="med" len="med"/>
                      <a:tailEnd type="none" w="med" len="med"/>
                    </a:lnB>
                    <a:noFill/>
                  </a:tcPr>
                </a:tc>
                <a:tc>
                  <a:txBody>
                    <a:bodyPr/>
                    <a:lstStyle/>
                    <a:p>
                      <a:pPr algn="l"/>
                      <a:r>
                        <a:rPr lang="en-IN" sz="1800">
                          <a:effectLst/>
                        </a:rPr>
                        <a:t>Reliability emphasizes consistent performance.</a:t>
                      </a:r>
                    </a:p>
                  </a:txBody>
                  <a:tcPr anchor="ctr">
                    <a:lnL w="9525" cap="flat" cmpd="sng" algn="ctr">
                      <a:solidFill>
                        <a:srgbClr val="E0930E"/>
                      </a:solidFill>
                      <a:prstDash val="solid"/>
                      <a:round/>
                      <a:headEnd type="none" w="med" len="med"/>
                      <a:tailEnd type="none" w="med" len="med"/>
                    </a:lnL>
                    <a:lnR w="9525" cap="flat" cmpd="sng" algn="ctr">
                      <a:solidFill>
                        <a:srgbClr val="E0930E"/>
                      </a:solidFill>
                      <a:prstDash val="solid"/>
                      <a:round/>
                      <a:headEnd type="none" w="med" len="med"/>
                      <a:tailEnd type="none" w="med" len="med"/>
                    </a:lnR>
                    <a:lnT w="9525" cap="flat" cmpd="sng" algn="ctr">
                      <a:solidFill>
                        <a:srgbClr val="E0930E"/>
                      </a:solidFill>
                      <a:prstDash val="solid"/>
                      <a:round/>
                      <a:headEnd type="none" w="med" len="med"/>
                      <a:tailEnd type="none" w="med" len="med"/>
                    </a:lnT>
                    <a:lnB w="9525" cap="flat" cmpd="sng" algn="ctr">
                      <a:solidFill>
                        <a:srgbClr val="00920E"/>
                      </a:solidFill>
                      <a:prstDash val="solid"/>
                      <a:round/>
                      <a:headEnd type="none" w="med" len="med"/>
                      <a:tailEnd type="none" w="med" len="med"/>
                    </a:lnB>
                    <a:noFill/>
                  </a:tcPr>
                </a:tc>
                <a:extLst>
                  <a:ext uri="{0D108BD9-81ED-4DB2-BD59-A6C34878D82A}">
                    <a16:rowId xmlns:a16="http://schemas.microsoft.com/office/drawing/2014/main" val="1969321682"/>
                  </a:ext>
                </a:extLst>
              </a:tr>
              <a:tr h="1282935">
                <a:tc>
                  <a:txBody>
                    <a:bodyPr/>
                    <a:lstStyle/>
                    <a:p>
                      <a:pPr algn="l"/>
                      <a:r>
                        <a:rPr lang="en-IN" sz="1800">
                          <a:effectLst/>
                        </a:rPr>
                        <a:t>Measurement</a:t>
                      </a:r>
                    </a:p>
                  </a:txBody>
                  <a:tcPr anchor="ctr">
                    <a:lnL w="9525" cap="flat" cmpd="sng" algn="ctr">
                      <a:solidFill>
                        <a:srgbClr val="00920E"/>
                      </a:solidFill>
                      <a:prstDash val="solid"/>
                      <a:round/>
                      <a:headEnd type="none" w="med" len="med"/>
                      <a:tailEnd type="none" w="med" len="med"/>
                    </a:lnL>
                    <a:lnR w="9525" cap="flat" cmpd="sng" algn="ctr">
                      <a:solidFill>
                        <a:srgbClr val="00920E"/>
                      </a:solidFill>
                      <a:prstDash val="solid"/>
                      <a:round/>
                      <a:headEnd type="none" w="med" len="med"/>
                      <a:tailEnd type="none" w="med" len="med"/>
                    </a:lnR>
                    <a:lnT w="9525" cap="flat" cmpd="sng" algn="ctr">
                      <a:solidFill>
                        <a:srgbClr val="00920E"/>
                      </a:solidFill>
                      <a:prstDash val="solid"/>
                      <a:round/>
                      <a:headEnd type="none" w="med" len="med"/>
                      <a:tailEnd type="none" w="med" len="med"/>
                    </a:lnT>
                    <a:lnB w="9525" cap="flat" cmpd="sng" algn="ctr">
                      <a:solidFill>
                        <a:srgbClr val="00920E"/>
                      </a:solidFill>
                      <a:prstDash val="solid"/>
                      <a:round/>
                      <a:headEnd type="none" w="med" len="med"/>
                      <a:tailEnd type="none" w="med" len="med"/>
                    </a:lnB>
                    <a:noFill/>
                  </a:tcPr>
                </a:tc>
                <a:tc>
                  <a:txBody>
                    <a:bodyPr/>
                    <a:lstStyle/>
                    <a:p>
                      <a:pPr algn="l"/>
                      <a:r>
                        <a:rPr lang="en-IN" sz="1800">
                          <a:effectLst/>
                        </a:rPr>
                        <a:t>Availability is measured as a percentage of uptime</a:t>
                      </a:r>
                    </a:p>
                  </a:txBody>
                  <a:tcPr anchor="ctr">
                    <a:lnL w="9525" cap="flat" cmpd="sng" algn="ctr">
                      <a:solidFill>
                        <a:srgbClr val="00920E"/>
                      </a:solidFill>
                      <a:prstDash val="solid"/>
                      <a:round/>
                      <a:headEnd type="none" w="med" len="med"/>
                      <a:tailEnd type="none" w="med" len="med"/>
                    </a:lnL>
                    <a:lnR w="9525" cap="flat" cmpd="sng" algn="ctr">
                      <a:solidFill>
                        <a:srgbClr val="00920E"/>
                      </a:solidFill>
                      <a:prstDash val="solid"/>
                      <a:round/>
                      <a:headEnd type="none" w="med" len="med"/>
                      <a:tailEnd type="none" w="med" len="med"/>
                    </a:lnR>
                    <a:lnT w="9525" cap="flat" cmpd="sng" algn="ctr">
                      <a:solidFill>
                        <a:srgbClr val="00920E"/>
                      </a:solidFill>
                      <a:prstDash val="solid"/>
                      <a:round/>
                      <a:headEnd type="none" w="med" len="med"/>
                      <a:tailEnd type="none" w="med" len="med"/>
                    </a:lnT>
                    <a:lnB w="9525" cap="flat" cmpd="sng" algn="ctr">
                      <a:solidFill>
                        <a:srgbClr val="00920E"/>
                      </a:solidFill>
                      <a:prstDash val="solid"/>
                      <a:round/>
                      <a:headEnd type="none" w="med" len="med"/>
                      <a:tailEnd type="none" w="med" len="med"/>
                    </a:lnB>
                    <a:noFill/>
                  </a:tcPr>
                </a:tc>
                <a:tc>
                  <a:txBody>
                    <a:bodyPr/>
                    <a:lstStyle/>
                    <a:p>
                      <a:pPr algn="l"/>
                      <a:r>
                        <a:rPr lang="en-IN" sz="1800" dirty="0">
                          <a:effectLst/>
                        </a:rPr>
                        <a:t>Reliability is often expressed as a probability or mean time between failures (MTBF).</a:t>
                      </a:r>
                    </a:p>
                  </a:txBody>
                  <a:tcPr anchor="ctr">
                    <a:lnL w="9525" cap="flat" cmpd="sng" algn="ctr">
                      <a:solidFill>
                        <a:srgbClr val="00920E"/>
                      </a:solidFill>
                      <a:prstDash val="solid"/>
                      <a:round/>
                      <a:headEnd type="none" w="med" len="med"/>
                      <a:tailEnd type="none" w="med" len="med"/>
                    </a:lnL>
                    <a:lnR w="9525" cap="flat" cmpd="sng" algn="ctr">
                      <a:solidFill>
                        <a:srgbClr val="00920E"/>
                      </a:solidFill>
                      <a:prstDash val="solid"/>
                      <a:round/>
                      <a:headEnd type="none" w="med" len="med"/>
                      <a:tailEnd type="none" w="med" len="med"/>
                    </a:lnR>
                    <a:lnT w="9525" cap="flat" cmpd="sng" algn="ctr">
                      <a:solidFill>
                        <a:srgbClr val="00920E"/>
                      </a:solidFill>
                      <a:prstDash val="solid"/>
                      <a:round/>
                      <a:headEnd type="none" w="med" len="med"/>
                      <a:tailEnd type="none" w="med" len="med"/>
                    </a:lnT>
                    <a:lnB w="9525" cap="flat" cmpd="sng" algn="ctr">
                      <a:solidFill>
                        <a:srgbClr val="00920E"/>
                      </a:solidFill>
                      <a:prstDash val="solid"/>
                      <a:round/>
                      <a:headEnd type="none" w="med" len="med"/>
                      <a:tailEnd type="none" w="med" len="med"/>
                    </a:lnB>
                    <a:noFill/>
                  </a:tcPr>
                </a:tc>
                <a:extLst>
                  <a:ext uri="{0D108BD9-81ED-4DB2-BD59-A6C34878D82A}">
                    <a16:rowId xmlns:a16="http://schemas.microsoft.com/office/drawing/2014/main" val="3615101219"/>
                  </a:ext>
                </a:extLst>
              </a:tr>
              <a:tr h="993241">
                <a:tc>
                  <a:txBody>
                    <a:bodyPr/>
                    <a:lstStyle/>
                    <a:p>
                      <a:pPr algn="l"/>
                      <a:r>
                        <a:rPr lang="en-IN" sz="1800">
                          <a:effectLst/>
                        </a:rPr>
                        <a:t>Time frame</a:t>
                      </a:r>
                    </a:p>
                  </a:txBody>
                  <a:tcPr anchor="ctr">
                    <a:lnL w="9525" cap="flat" cmpd="sng" algn="ctr">
                      <a:solidFill>
                        <a:srgbClr val="00920E"/>
                      </a:solidFill>
                      <a:prstDash val="solid"/>
                      <a:round/>
                      <a:headEnd type="none" w="med" len="med"/>
                      <a:tailEnd type="none" w="med" len="med"/>
                    </a:lnL>
                    <a:lnR w="9525" cap="flat" cmpd="sng" algn="ctr">
                      <a:solidFill>
                        <a:srgbClr val="00920E"/>
                      </a:solidFill>
                      <a:prstDash val="solid"/>
                      <a:round/>
                      <a:headEnd type="none" w="med" len="med"/>
                      <a:tailEnd type="none" w="med" len="med"/>
                    </a:lnR>
                    <a:lnT w="9525" cap="flat" cmpd="sng" algn="ctr">
                      <a:solidFill>
                        <a:srgbClr val="00920E"/>
                      </a:solidFill>
                      <a:prstDash val="solid"/>
                      <a:round/>
                      <a:headEnd type="none" w="med" len="med"/>
                      <a:tailEnd type="none" w="med" len="med"/>
                    </a:lnT>
                    <a:lnB w="9525" cap="flat" cmpd="sng" algn="ctr">
                      <a:solidFill>
                        <a:srgbClr val="00920E"/>
                      </a:solidFill>
                      <a:prstDash val="solid"/>
                      <a:round/>
                      <a:headEnd type="none" w="med" len="med"/>
                      <a:tailEnd type="none" w="med" len="med"/>
                    </a:lnB>
                    <a:noFill/>
                  </a:tcPr>
                </a:tc>
                <a:tc>
                  <a:txBody>
                    <a:bodyPr/>
                    <a:lstStyle/>
                    <a:p>
                      <a:pPr algn="l"/>
                      <a:r>
                        <a:rPr lang="en-IN" sz="1800">
                          <a:effectLst/>
                        </a:rPr>
                        <a:t>Availability is typically measured over extended period</a:t>
                      </a:r>
                    </a:p>
                  </a:txBody>
                  <a:tcPr anchor="ctr">
                    <a:lnL w="9525" cap="flat" cmpd="sng" algn="ctr">
                      <a:solidFill>
                        <a:srgbClr val="00920E"/>
                      </a:solidFill>
                      <a:prstDash val="solid"/>
                      <a:round/>
                      <a:headEnd type="none" w="med" len="med"/>
                      <a:tailEnd type="none" w="med" len="med"/>
                    </a:lnL>
                    <a:lnR w="9525" cap="flat" cmpd="sng" algn="ctr">
                      <a:solidFill>
                        <a:srgbClr val="00920E"/>
                      </a:solidFill>
                      <a:prstDash val="solid"/>
                      <a:round/>
                      <a:headEnd type="none" w="med" len="med"/>
                      <a:tailEnd type="none" w="med" len="med"/>
                    </a:lnR>
                    <a:lnT w="9525" cap="flat" cmpd="sng" algn="ctr">
                      <a:solidFill>
                        <a:srgbClr val="00920E"/>
                      </a:solidFill>
                      <a:prstDash val="solid"/>
                      <a:round/>
                      <a:headEnd type="none" w="med" len="med"/>
                      <a:tailEnd type="none" w="med" len="med"/>
                    </a:lnT>
                    <a:lnB w="9525" cap="flat" cmpd="sng" algn="ctr">
                      <a:solidFill>
                        <a:srgbClr val="00920E"/>
                      </a:solidFill>
                      <a:prstDash val="solid"/>
                      <a:round/>
                      <a:headEnd type="none" w="med" len="med"/>
                      <a:tailEnd type="none" w="med" len="med"/>
                    </a:lnB>
                    <a:noFill/>
                  </a:tcPr>
                </a:tc>
                <a:tc>
                  <a:txBody>
                    <a:bodyPr/>
                    <a:lstStyle/>
                    <a:p>
                      <a:pPr algn="l"/>
                      <a:r>
                        <a:rPr lang="en-IN" sz="1800" dirty="0">
                          <a:effectLst/>
                        </a:rPr>
                        <a:t>Reliability can be assessed for specific operational durations.</a:t>
                      </a:r>
                    </a:p>
                  </a:txBody>
                  <a:tcPr anchor="ctr">
                    <a:lnL w="9525" cap="flat" cmpd="sng" algn="ctr">
                      <a:solidFill>
                        <a:srgbClr val="00920E"/>
                      </a:solidFill>
                      <a:prstDash val="solid"/>
                      <a:round/>
                      <a:headEnd type="none" w="med" len="med"/>
                      <a:tailEnd type="none" w="med" len="med"/>
                    </a:lnL>
                    <a:lnR w="9525" cap="flat" cmpd="sng" algn="ctr">
                      <a:solidFill>
                        <a:srgbClr val="00920E"/>
                      </a:solidFill>
                      <a:prstDash val="solid"/>
                      <a:round/>
                      <a:headEnd type="none" w="med" len="med"/>
                      <a:tailEnd type="none" w="med" len="med"/>
                    </a:lnR>
                    <a:lnT w="9525" cap="flat" cmpd="sng" algn="ctr">
                      <a:solidFill>
                        <a:srgbClr val="00920E"/>
                      </a:solidFill>
                      <a:prstDash val="solid"/>
                      <a:round/>
                      <a:headEnd type="none" w="med" len="med"/>
                      <a:tailEnd type="none" w="med" len="med"/>
                    </a:lnT>
                    <a:lnB w="9525" cap="flat" cmpd="sng" algn="ctr">
                      <a:solidFill>
                        <a:srgbClr val="00920E"/>
                      </a:solidFill>
                      <a:prstDash val="solid"/>
                      <a:round/>
                      <a:headEnd type="none" w="med" len="med"/>
                      <a:tailEnd type="none" w="med" len="med"/>
                    </a:lnB>
                    <a:noFill/>
                  </a:tcPr>
                </a:tc>
                <a:extLst>
                  <a:ext uri="{0D108BD9-81ED-4DB2-BD59-A6C34878D82A}">
                    <a16:rowId xmlns:a16="http://schemas.microsoft.com/office/drawing/2014/main" val="1704932094"/>
                  </a:ext>
                </a:extLst>
              </a:tr>
            </a:tbl>
          </a:graphicData>
        </a:graphic>
      </p:graphicFrame>
    </p:spTree>
    <p:extLst>
      <p:ext uri="{BB962C8B-B14F-4D97-AF65-F5344CB8AC3E}">
        <p14:creationId xmlns:p14="http://schemas.microsoft.com/office/powerpoint/2010/main" val="1992045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3" name="TextBox 2">
            <a:extLst>
              <a:ext uri="{FF2B5EF4-FFF2-40B4-BE49-F238E27FC236}">
                <a16:creationId xmlns:a16="http://schemas.microsoft.com/office/drawing/2014/main" id="{E6E0A042-5CA4-1A0F-6182-66AF122FEE89}"/>
              </a:ext>
            </a:extLst>
          </p:cNvPr>
          <p:cNvSpPr txBox="1"/>
          <p:nvPr/>
        </p:nvSpPr>
        <p:spPr>
          <a:xfrm>
            <a:off x="770467" y="1065312"/>
            <a:ext cx="7162800" cy="523220"/>
          </a:xfrm>
          <a:prstGeom prst="rect">
            <a:avLst/>
          </a:prstGeom>
          <a:noFill/>
        </p:spPr>
        <p:txBody>
          <a:bodyPr wrap="square">
            <a:spAutoFit/>
          </a:bodyPr>
          <a:lstStyle/>
          <a:p>
            <a:pPr algn="l" fontAlgn="base"/>
            <a:r>
              <a:rPr lang="en-US" sz="2800" b="1" i="0">
                <a:solidFill>
                  <a:schemeClr val="tx1"/>
                </a:solidFill>
                <a:effectLst/>
                <a:latin typeface="Source Sans 3"/>
              </a:rPr>
              <a:t>Horizontal and Vertical Scaling | System Design</a:t>
            </a:r>
            <a:endParaRPr lang="en-US" sz="2800" b="1" i="0" dirty="0">
              <a:solidFill>
                <a:schemeClr val="tx1"/>
              </a:solidFill>
              <a:effectLst/>
              <a:latin typeface="Source Sans 3"/>
            </a:endParaRPr>
          </a:p>
        </p:txBody>
      </p:sp>
      <p:sp>
        <p:nvSpPr>
          <p:cNvPr id="5" name="TextBox 4">
            <a:extLst>
              <a:ext uri="{FF2B5EF4-FFF2-40B4-BE49-F238E27FC236}">
                <a16:creationId xmlns:a16="http://schemas.microsoft.com/office/drawing/2014/main" id="{BAACC97B-6963-0827-F8F8-77D2095E7495}"/>
              </a:ext>
            </a:extLst>
          </p:cNvPr>
          <p:cNvSpPr txBox="1"/>
          <p:nvPr/>
        </p:nvSpPr>
        <p:spPr>
          <a:xfrm>
            <a:off x="770467" y="1904902"/>
            <a:ext cx="13182600" cy="523220"/>
          </a:xfrm>
          <a:prstGeom prst="rect">
            <a:avLst/>
          </a:prstGeom>
          <a:noFill/>
        </p:spPr>
        <p:txBody>
          <a:bodyPr wrap="square">
            <a:spAutoFit/>
          </a:bodyPr>
          <a:lstStyle/>
          <a:p>
            <a:r>
              <a:rPr lang="en-US" b="0" i="0" dirty="0">
                <a:solidFill>
                  <a:schemeClr val="tx1"/>
                </a:solidFill>
                <a:effectLst/>
                <a:latin typeface="Nunito" pitchFamily="2" charset="0"/>
              </a:rPr>
              <a:t>In system design, scaling is crucial for managing increased loads. This article explores horizontal and vertical scaling, detailing their differences. Understanding these approaches helps organizations make informed decisions for optimizing performance and ensuring scalability as their needs evolve</a:t>
            </a:r>
            <a:endParaRPr lang="en-IN" dirty="0">
              <a:solidFill>
                <a:schemeClr val="tx1"/>
              </a:solidFill>
            </a:endParaRPr>
          </a:p>
        </p:txBody>
      </p:sp>
      <p:sp>
        <p:nvSpPr>
          <p:cNvPr id="7" name="TextBox 6">
            <a:extLst>
              <a:ext uri="{FF2B5EF4-FFF2-40B4-BE49-F238E27FC236}">
                <a16:creationId xmlns:a16="http://schemas.microsoft.com/office/drawing/2014/main" id="{EA8C344F-D44D-612E-7CF6-DA8AE625A688}"/>
              </a:ext>
            </a:extLst>
          </p:cNvPr>
          <p:cNvSpPr txBox="1"/>
          <p:nvPr/>
        </p:nvSpPr>
        <p:spPr>
          <a:xfrm>
            <a:off x="849488" y="2744492"/>
            <a:ext cx="12640733" cy="523220"/>
          </a:xfrm>
          <a:prstGeom prst="rect">
            <a:avLst/>
          </a:prstGeom>
          <a:noFill/>
        </p:spPr>
        <p:txBody>
          <a:bodyPr wrap="square">
            <a:spAutoFit/>
          </a:bodyPr>
          <a:lstStyle/>
          <a:p>
            <a:r>
              <a:rPr lang="en-US" b="1" i="1" dirty="0">
                <a:solidFill>
                  <a:schemeClr val="tx1"/>
                </a:solidFill>
                <a:effectLst/>
                <a:latin typeface="Nunito" pitchFamily="2" charset="0"/>
              </a:rPr>
              <a:t>Horizontal scaling</a:t>
            </a:r>
            <a:r>
              <a:rPr lang="en-US" b="0" i="1" dirty="0">
                <a:solidFill>
                  <a:schemeClr val="tx1"/>
                </a:solidFill>
                <a:effectLst/>
                <a:latin typeface="Nunito" pitchFamily="2" charset="0"/>
              </a:rPr>
              <a:t> and </a:t>
            </a:r>
            <a:r>
              <a:rPr lang="en-US" b="1" i="1" dirty="0">
                <a:solidFill>
                  <a:schemeClr val="tx1"/>
                </a:solidFill>
                <a:effectLst/>
                <a:latin typeface="Nunito" pitchFamily="2" charset="0"/>
              </a:rPr>
              <a:t>vertical scaling</a:t>
            </a:r>
            <a:r>
              <a:rPr lang="en-US" b="0" i="1" dirty="0">
                <a:solidFill>
                  <a:schemeClr val="tx1"/>
                </a:solidFill>
                <a:effectLst/>
                <a:latin typeface="Nunito" pitchFamily="2" charset="0"/>
              </a:rPr>
              <a:t> are two different approaches to scaling a system, both of which can be used to improve the performance and capacity of the system.</a:t>
            </a:r>
            <a:endParaRPr lang="en-IN" dirty="0">
              <a:solidFill>
                <a:schemeClr val="tx1"/>
              </a:solidFill>
            </a:endParaRPr>
          </a:p>
        </p:txBody>
      </p:sp>
      <p:pic>
        <p:nvPicPr>
          <p:cNvPr id="9" name="Picture 8">
            <a:extLst>
              <a:ext uri="{FF2B5EF4-FFF2-40B4-BE49-F238E27FC236}">
                <a16:creationId xmlns:a16="http://schemas.microsoft.com/office/drawing/2014/main" id="{F3B34D18-3F11-9B50-3931-2C3877665634}"/>
              </a:ext>
            </a:extLst>
          </p:cNvPr>
          <p:cNvPicPr>
            <a:picLocks noChangeAspect="1"/>
          </p:cNvPicPr>
          <p:nvPr/>
        </p:nvPicPr>
        <p:blipFill>
          <a:blip r:embed="rId3"/>
          <a:stretch>
            <a:fillRect/>
          </a:stretch>
        </p:blipFill>
        <p:spPr>
          <a:xfrm>
            <a:off x="3798312" y="3409179"/>
            <a:ext cx="8269910" cy="413082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7"/>
          <p:cNvSpPr txBox="1">
            <a:spLocks noGrp="1"/>
          </p:cNvSpPr>
          <p:nvPr>
            <p:ph type="title"/>
          </p:nvPr>
        </p:nvSpPr>
        <p:spPr>
          <a:xfrm>
            <a:off x="1" y="2"/>
            <a:ext cx="10150674" cy="1006034"/>
          </a:xfrm>
          <a:prstGeom prst="rect">
            <a:avLst/>
          </a:prstGeom>
          <a:noFill/>
          <a:ln>
            <a:noFill/>
          </a:ln>
        </p:spPr>
        <p:txBody>
          <a:bodyPr spcFirstLastPara="1" wrap="square" lIns="91425" tIns="45700" rIns="91425" bIns="45700" anchor="ctr" anchorCtr="0">
            <a:noAutofit/>
          </a:bodyPr>
          <a:lstStyle/>
          <a:p>
            <a:pPr algn="l"/>
            <a:r>
              <a:rPr lang="en-IN" b="1" dirty="0"/>
              <a:t>What is Vertical Scaling?</a:t>
            </a:r>
            <a:br>
              <a:rPr lang="en-IN" b="1" dirty="0"/>
            </a:br>
            <a:endParaRPr dirty="0"/>
          </a:p>
        </p:txBody>
      </p:sp>
      <p:sp>
        <p:nvSpPr>
          <p:cNvPr id="68" name="Google Shape;68;p7"/>
          <p:cNvSpPr txBox="1">
            <a:spLocks noGrp="1"/>
          </p:cNvSpPr>
          <p:nvPr>
            <p:ph type="sldNum" idx="12"/>
          </p:nvPr>
        </p:nvSpPr>
        <p:spPr>
          <a:xfrm>
            <a:off x="10270093" y="7629104"/>
            <a:ext cx="3343752" cy="43823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3" name="TextBox 2">
            <a:extLst>
              <a:ext uri="{FF2B5EF4-FFF2-40B4-BE49-F238E27FC236}">
                <a16:creationId xmlns:a16="http://schemas.microsoft.com/office/drawing/2014/main" id="{19C44F5A-2479-09BF-7F1E-64F1E9C94A77}"/>
              </a:ext>
            </a:extLst>
          </p:cNvPr>
          <p:cNvSpPr txBox="1"/>
          <p:nvPr/>
        </p:nvSpPr>
        <p:spPr>
          <a:xfrm>
            <a:off x="259492" y="1180454"/>
            <a:ext cx="13654216" cy="1810752"/>
          </a:xfrm>
          <a:prstGeom prst="rect">
            <a:avLst/>
          </a:prstGeom>
          <a:noFill/>
        </p:spPr>
        <p:txBody>
          <a:bodyPr wrap="square">
            <a:spAutoFit/>
          </a:bodyPr>
          <a:lstStyle/>
          <a:p>
            <a:pPr algn="just" rtl="0" fontAlgn="base">
              <a:spcAft>
                <a:spcPts val="750"/>
              </a:spcAft>
              <a:buNone/>
            </a:pPr>
            <a:r>
              <a:rPr lang="en-US" sz="1800" b="0" i="0" dirty="0">
                <a:solidFill>
                  <a:schemeClr val="tx1"/>
                </a:solidFill>
                <a:effectLst/>
                <a:latin typeface="Times New Roman" panose="02020603050405020304" pitchFamily="18" charset="0"/>
                <a:cs typeface="Times New Roman" panose="02020603050405020304" pitchFamily="18" charset="0"/>
              </a:rPr>
              <a:t>Vertical scaling, also known as scaling up, refers to the process of increasing the capacity or capabilities of an individual hardware or software component within a system.</a:t>
            </a:r>
          </a:p>
          <a:p>
            <a:pPr algn="l" fontAlgn="base">
              <a:spcAft>
                <a:spcPts val="1800"/>
              </a:spcAft>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You can add more power to your machine by adding better processors, increasing RAM, or other power-increasing adjustments.</a:t>
            </a:r>
          </a:p>
          <a:p>
            <a:pPr algn="l" fontAlgn="base">
              <a:spcAft>
                <a:spcPts val="1800"/>
              </a:spcAft>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Vertical scaling aims to improve the performance and capacity of the system to handle higher loads or more complex tasks without changing the fundamental architecture or adding additional servers.</a:t>
            </a:r>
          </a:p>
        </p:txBody>
      </p:sp>
      <p:pic>
        <p:nvPicPr>
          <p:cNvPr id="5" name="Picture 4">
            <a:extLst>
              <a:ext uri="{FF2B5EF4-FFF2-40B4-BE49-F238E27FC236}">
                <a16:creationId xmlns:a16="http://schemas.microsoft.com/office/drawing/2014/main" id="{E3D2DB4C-FC63-218D-F174-377C24F17B5D}"/>
              </a:ext>
            </a:extLst>
          </p:cNvPr>
          <p:cNvPicPr>
            <a:picLocks noChangeAspect="1"/>
          </p:cNvPicPr>
          <p:nvPr/>
        </p:nvPicPr>
        <p:blipFill>
          <a:blip r:embed="rId3"/>
          <a:stretch>
            <a:fillRect/>
          </a:stretch>
        </p:blipFill>
        <p:spPr>
          <a:xfrm>
            <a:off x="5075338" y="3235348"/>
            <a:ext cx="8096915" cy="405250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8"/>
          <p:cNvSpPr txBox="1">
            <a:spLocks noGrp="1"/>
          </p:cNvSpPr>
          <p:nvPr>
            <p:ph type="sldNum" idx="12"/>
          </p:nvPr>
        </p:nvSpPr>
        <p:spPr>
          <a:xfrm>
            <a:off x="10270093" y="7629104"/>
            <a:ext cx="3343752" cy="43823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3" name="TextBox 2">
            <a:extLst>
              <a:ext uri="{FF2B5EF4-FFF2-40B4-BE49-F238E27FC236}">
                <a16:creationId xmlns:a16="http://schemas.microsoft.com/office/drawing/2014/main" id="{B4C02C93-323B-EF63-64AC-C215056A8276}"/>
              </a:ext>
            </a:extLst>
          </p:cNvPr>
          <p:cNvSpPr txBox="1"/>
          <p:nvPr/>
        </p:nvSpPr>
        <p:spPr>
          <a:xfrm>
            <a:off x="654908" y="1329890"/>
            <a:ext cx="12739815" cy="4170372"/>
          </a:xfrm>
          <a:prstGeom prst="rect">
            <a:avLst/>
          </a:prstGeom>
          <a:noFill/>
        </p:spPr>
        <p:txBody>
          <a:bodyPr wrap="square">
            <a:spAutoFit/>
          </a:bodyPr>
          <a:lstStyle/>
          <a:p>
            <a:pPr algn="l" fontAlgn="base">
              <a:spcBef>
                <a:spcPts val="1800"/>
              </a:spcBef>
              <a:spcAft>
                <a:spcPts val="1800"/>
              </a:spcAft>
              <a:buNone/>
            </a:pPr>
            <a:r>
              <a:rPr lang="en-US" sz="2000" b="1" i="0" dirty="0">
                <a:solidFill>
                  <a:schemeClr val="tx1"/>
                </a:solidFill>
                <a:effectLst/>
                <a:latin typeface="Nunito" pitchFamily="2" charset="0"/>
              </a:rPr>
              <a:t>Characteristics of the Vertical Scaling</a:t>
            </a:r>
          </a:p>
          <a:p>
            <a:pPr algn="l" fontAlgn="base">
              <a:spcAft>
                <a:spcPts val="1800"/>
              </a:spcAft>
              <a:buFont typeface="Arial" panose="020B0604020202020204" pitchFamily="34" charset="0"/>
              <a:buChar char="•"/>
            </a:pPr>
            <a:r>
              <a:rPr lang="en-US" sz="2000" b="0" i="0" dirty="0">
                <a:solidFill>
                  <a:schemeClr val="tx1"/>
                </a:solidFill>
                <a:effectLst/>
                <a:latin typeface="Nunito" pitchFamily="2" charset="0"/>
              </a:rPr>
              <a:t>This approach is also known as the ‘</a:t>
            </a:r>
            <a:r>
              <a:rPr lang="en-US" sz="2000" b="1" i="0" dirty="0">
                <a:solidFill>
                  <a:schemeClr val="tx1"/>
                </a:solidFill>
                <a:effectLst/>
                <a:latin typeface="Nunito" pitchFamily="2" charset="0"/>
              </a:rPr>
              <a:t>scale-up</a:t>
            </a:r>
            <a:r>
              <a:rPr lang="en-US" sz="2000" b="0" i="0" dirty="0">
                <a:solidFill>
                  <a:schemeClr val="tx1"/>
                </a:solidFill>
                <a:effectLst/>
                <a:latin typeface="Nunito" pitchFamily="2" charset="0"/>
              </a:rPr>
              <a:t>‘ approach.</a:t>
            </a:r>
          </a:p>
          <a:p>
            <a:pPr algn="l" fontAlgn="base">
              <a:spcAft>
                <a:spcPts val="1800"/>
              </a:spcAft>
              <a:buFont typeface="Arial" panose="020B0604020202020204" pitchFamily="34" charset="0"/>
              <a:buChar char="•"/>
            </a:pPr>
            <a:r>
              <a:rPr lang="en-US" sz="2000" b="0" i="0" dirty="0">
                <a:solidFill>
                  <a:schemeClr val="tx1"/>
                </a:solidFill>
                <a:effectLst/>
                <a:latin typeface="Nunito" pitchFamily="2" charset="0"/>
              </a:rPr>
              <a:t>It doesn’t require any partitioning of data and all the traffic resides on a </a:t>
            </a:r>
            <a:r>
              <a:rPr lang="en-US" sz="2000" b="1" i="0" dirty="0">
                <a:solidFill>
                  <a:schemeClr val="tx1"/>
                </a:solidFill>
                <a:effectLst/>
                <a:latin typeface="Nunito" pitchFamily="2" charset="0"/>
              </a:rPr>
              <a:t>single node with more resources</a:t>
            </a:r>
            <a:r>
              <a:rPr lang="en-US" sz="2000" b="0" i="0" dirty="0">
                <a:solidFill>
                  <a:schemeClr val="tx1"/>
                </a:solidFill>
                <a:effectLst/>
                <a:latin typeface="Nunito" pitchFamily="2" charset="0"/>
              </a:rPr>
              <a:t>.</a:t>
            </a:r>
          </a:p>
          <a:p>
            <a:pPr algn="l" fontAlgn="base">
              <a:spcAft>
                <a:spcPts val="1800"/>
              </a:spcAft>
              <a:buFont typeface="Arial" panose="020B0604020202020204" pitchFamily="34" charset="0"/>
              <a:buChar char="•"/>
            </a:pPr>
            <a:r>
              <a:rPr lang="en-US" sz="2000" b="0" i="0" dirty="0">
                <a:solidFill>
                  <a:schemeClr val="tx1"/>
                </a:solidFill>
                <a:effectLst/>
                <a:latin typeface="Nunito" pitchFamily="2" charset="0"/>
              </a:rPr>
              <a:t>Its implementation is easy.</a:t>
            </a:r>
          </a:p>
          <a:p>
            <a:pPr algn="l" fontAlgn="base">
              <a:spcAft>
                <a:spcPts val="1800"/>
              </a:spcAft>
              <a:buFont typeface="Arial" panose="020B0604020202020204" pitchFamily="34" charset="0"/>
              <a:buChar char="•"/>
            </a:pPr>
            <a:r>
              <a:rPr lang="en-US" sz="2000" b="0" i="0" dirty="0">
                <a:solidFill>
                  <a:schemeClr val="tx1"/>
                </a:solidFill>
                <a:effectLst/>
                <a:latin typeface="Nunito" pitchFamily="2" charset="0"/>
              </a:rPr>
              <a:t>Less administrative effort as you need to manage just one system.</a:t>
            </a:r>
          </a:p>
          <a:p>
            <a:pPr algn="l" fontAlgn="base">
              <a:spcAft>
                <a:spcPts val="1800"/>
              </a:spcAft>
              <a:buFont typeface="Arial" panose="020B0604020202020204" pitchFamily="34" charset="0"/>
              <a:buChar char="•"/>
            </a:pPr>
            <a:r>
              <a:rPr lang="en-US" sz="2000" b="0" i="0" dirty="0">
                <a:solidFill>
                  <a:schemeClr val="tx1"/>
                </a:solidFill>
                <a:effectLst/>
                <a:latin typeface="Nunito" pitchFamily="2" charset="0"/>
              </a:rPr>
              <a:t>Application compatibility is maintained.</a:t>
            </a:r>
          </a:p>
          <a:p>
            <a:pPr algn="l" fontAlgn="base">
              <a:spcAft>
                <a:spcPts val="1800"/>
              </a:spcAft>
              <a:buFont typeface="Arial" panose="020B0604020202020204" pitchFamily="34" charset="0"/>
              <a:buChar char="•"/>
            </a:pPr>
            <a:r>
              <a:rPr lang="en-US" sz="2000" b="0" i="0" dirty="0">
                <a:solidFill>
                  <a:schemeClr val="tx1"/>
                </a:solidFill>
                <a:effectLst/>
                <a:latin typeface="Nunito" pitchFamily="2" charset="0"/>
              </a:rPr>
              <a:t>Mostly used in small and mid-sized companies.</a:t>
            </a:r>
          </a:p>
          <a:p>
            <a:pPr algn="l" fontAlgn="base">
              <a:spcAft>
                <a:spcPts val="1800"/>
              </a:spcAft>
              <a:buFont typeface="Arial" panose="020B0604020202020204" pitchFamily="34" charset="0"/>
              <a:buChar char="•"/>
            </a:pPr>
            <a:r>
              <a:rPr lang="en-US" sz="2000" b="0" i="0" dirty="0">
                <a:solidFill>
                  <a:schemeClr val="tx1"/>
                </a:solidFill>
                <a:effectLst/>
                <a:latin typeface="Nunito" pitchFamily="2" charset="0"/>
              </a:rPr>
              <a:t>MySQL and Amazon RDS is a good examples of vertical scaling.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9"/>
          <p:cNvSpPr txBox="1">
            <a:spLocks noGrp="1"/>
          </p:cNvSpPr>
          <p:nvPr>
            <p:ph type="sldNum" idx="12"/>
          </p:nvPr>
        </p:nvSpPr>
        <p:spPr>
          <a:xfrm>
            <a:off x="10270093" y="7629104"/>
            <a:ext cx="3343752" cy="43823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3" name="TextBox 2">
            <a:extLst>
              <a:ext uri="{FF2B5EF4-FFF2-40B4-BE49-F238E27FC236}">
                <a16:creationId xmlns:a16="http://schemas.microsoft.com/office/drawing/2014/main" id="{8A97FAF4-51B1-5286-3821-57ECDE200694}"/>
              </a:ext>
            </a:extLst>
          </p:cNvPr>
          <p:cNvSpPr txBox="1"/>
          <p:nvPr/>
        </p:nvSpPr>
        <p:spPr>
          <a:xfrm>
            <a:off x="827903" y="1855322"/>
            <a:ext cx="13147589" cy="5350183"/>
          </a:xfrm>
          <a:prstGeom prst="rect">
            <a:avLst/>
          </a:prstGeom>
          <a:noFill/>
        </p:spPr>
        <p:txBody>
          <a:bodyPr wrap="square">
            <a:spAutoFit/>
          </a:bodyPr>
          <a:lstStyle/>
          <a:p>
            <a:pPr algn="l" fontAlgn="base">
              <a:spcBef>
                <a:spcPts val="1800"/>
              </a:spcBef>
              <a:spcAft>
                <a:spcPts val="1800"/>
              </a:spcAft>
              <a:buNone/>
            </a:pPr>
            <a:r>
              <a:rPr lang="en-US" sz="2000" b="1" i="0" dirty="0" err="1">
                <a:solidFill>
                  <a:schemeClr val="tx1"/>
                </a:solidFill>
                <a:effectLst/>
                <a:latin typeface="Nunito" pitchFamily="2" charset="0"/>
              </a:rPr>
              <a:t>Adavantages</a:t>
            </a:r>
            <a:r>
              <a:rPr lang="en-US" sz="2000" b="1" i="0" dirty="0">
                <a:solidFill>
                  <a:schemeClr val="tx1"/>
                </a:solidFill>
                <a:effectLst/>
                <a:latin typeface="Nunito" pitchFamily="2" charset="0"/>
              </a:rPr>
              <a:t> and Disadvantages of Vertical Scaling</a:t>
            </a:r>
          </a:p>
          <a:p>
            <a:pPr algn="l" rtl="0" fontAlgn="base">
              <a:spcAft>
                <a:spcPts val="750"/>
              </a:spcAft>
              <a:buNone/>
            </a:pPr>
            <a:r>
              <a:rPr lang="en-US" sz="2000" b="0" i="0" dirty="0">
                <a:solidFill>
                  <a:schemeClr val="tx1"/>
                </a:solidFill>
                <a:effectLst/>
                <a:latin typeface="Nunito" pitchFamily="2" charset="0"/>
              </a:rPr>
              <a:t>Below are the </a:t>
            </a:r>
            <a:r>
              <a:rPr lang="en-US" sz="2000" b="0" i="0" dirty="0" err="1">
                <a:solidFill>
                  <a:schemeClr val="tx1"/>
                </a:solidFill>
                <a:effectLst/>
                <a:latin typeface="Nunito" pitchFamily="2" charset="0"/>
              </a:rPr>
              <a:t>Adavantages</a:t>
            </a:r>
            <a:r>
              <a:rPr lang="en-US" sz="2000" b="0" i="0" dirty="0">
                <a:solidFill>
                  <a:schemeClr val="tx1"/>
                </a:solidFill>
                <a:effectLst/>
                <a:latin typeface="Nunito" pitchFamily="2" charset="0"/>
              </a:rPr>
              <a:t> and Disadvantages of Vertical Scaling:</a:t>
            </a:r>
          </a:p>
          <a:p>
            <a:pPr algn="l" fontAlgn="base">
              <a:spcAft>
                <a:spcPts val="1800"/>
              </a:spcAft>
              <a:buFont typeface="Arial" panose="020B0604020202020204" pitchFamily="34" charset="0"/>
              <a:buChar char="•"/>
            </a:pPr>
            <a:r>
              <a:rPr lang="en-US" sz="2000" b="1" i="0" dirty="0">
                <a:solidFill>
                  <a:schemeClr val="tx1"/>
                </a:solidFill>
                <a:effectLst/>
                <a:latin typeface="Nunito" pitchFamily="2" charset="0"/>
              </a:rPr>
              <a:t>Advantages of vertical scaling</a:t>
            </a:r>
            <a:endParaRPr lang="en-US" sz="2000" b="0" i="0" dirty="0">
              <a:solidFill>
                <a:schemeClr val="tx1"/>
              </a:solidFill>
              <a:effectLst/>
              <a:latin typeface="Nunito" pitchFamily="2" charset="0"/>
            </a:endParaRPr>
          </a:p>
          <a:p>
            <a:pPr marL="742950" lvl="1" indent="-285750" algn="l" fontAlgn="base">
              <a:spcBef>
                <a:spcPts val="375"/>
              </a:spcBef>
              <a:spcAft>
                <a:spcPts val="375"/>
              </a:spcAft>
              <a:buFont typeface="Arial" panose="020B0604020202020204" pitchFamily="34" charset="0"/>
              <a:buChar char="•"/>
            </a:pPr>
            <a:r>
              <a:rPr lang="en-US" sz="2000" b="1" i="0" dirty="0">
                <a:solidFill>
                  <a:schemeClr val="tx1"/>
                </a:solidFill>
                <a:effectLst/>
                <a:latin typeface="Nunito" pitchFamily="2" charset="0"/>
              </a:rPr>
              <a:t>Increased capacity:</a:t>
            </a:r>
            <a:r>
              <a:rPr lang="en-US" sz="2000" b="0" i="0" dirty="0">
                <a:solidFill>
                  <a:schemeClr val="tx1"/>
                </a:solidFill>
                <a:effectLst/>
                <a:latin typeface="Nunito" pitchFamily="2" charset="0"/>
              </a:rPr>
              <a:t> A server's performance and ability to manage incoming requests can both be enhanced by upgrading its hardware.</a:t>
            </a:r>
          </a:p>
          <a:p>
            <a:pPr marL="742950" lvl="1" indent="-285750" algn="l" fontAlgn="base">
              <a:spcBef>
                <a:spcPts val="375"/>
              </a:spcBef>
              <a:spcAft>
                <a:spcPts val="375"/>
              </a:spcAft>
              <a:buFont typeface="Arial" panose="020B0604020202020204" pitchFamily="34" charset="0"/>
              <a:buChar char="•"/>
            </a:pPr>
            <a:r>
              <a:rPr lang="en-US" sz="2000" b="1" i="0" dirty="0">
                <a:solidFill>
                  <a:schemeClr val="tx1"/>
                </a:solidFill>
                <a:effectLst/>
                <a:latin typeface="Nunito" pitchFamily="2" charset="0"/>
              </a:rPr>
              <a:t>Easier management:</a:t>
            </a:r>
            <a:r>
              <a:rPr lang="en-US" sz="2000" b="0" i="0" dirty="0">
                <a:solidFill>
                  <a:schemeClr val="tx1"/>
                </a:solidFill>
                <a:effectLst/>
                <a:latin typeface="Nunito" pitchFamily="2" charset="0"/>
              </a:rPr>
              <a:t> Upgrading a single node is usually the focus of vertical scaling, which might be simpler than maintaining several nodes.</a:t>
            </a:r>
          </a:p>
          <a:p>
            <a:pPr algn="l" fontAlgn="base">
              <a:spcAft>
                <a:spcPts val="1800"/>
              </a:spcAft>
              <a:buFont typeface="Arial" panose="020B0604020202020204" pitchFamily="34" charset="0"/>
              <a:buChar char="•"/>
            </a:pPr>
            <a:r>
              <a:rPr lang="en-US" sz="2000" b="1" i="0" dirty="0">
                <a:solidFill>
                  <a:schemeClr val="tx1"/>
                </a:solidFill>
                <a:effectLst/>
                <a:latin typeface="Nunito" pitchFamily="2" charset="0"/>
              </a:rPr>
              <a:t>Disadvantages of vertical scaling:</a:t>
            </a:r>
            <a:endParaRPr lang="en-US" sz="2000" b="0" i="0" dirty="0">
              <a:solidFill>
                <a:schemeClr val="tx1"/>
              </a:solidFill>
              <a:effectLst/>
              <a:latin typeface="Nunito" pitchFamily="2" charset="0"/>
            </a:endParaRPr>
          </a:p>
          <a:p>
            <a:pPr marL="742950" lvl="1" indent="-285750" algn="l" fontAlgn="base">
              <a:spcBef>
                <a:spcPts val="375"/>
              </a:spcBef>
              <a:spcAft>
                <a:spcPts val="375"/>
              </a:spcAft>
              <a:buFont typeface="Arial" panose="020B0604020202020204" pitchFamily="34" charset="0"/>
              <a:buChar char="•"/>
            </a:pPr>
            <a:r>
              <a:rPr lang="en-US" sz="2000" b="1" i="0" dirty="0">
                <a:solidFill>
                  <a:schemeClr val="tx1"/>
                </a:solidFill>
                <a:effectLst/>
                <a:latin typeface="Nunito" pitchFamily="2" charset="0"/>
              </a:rPr>
              <a:t>Limited </a:t>
            </a:r>
            <a:r>
              <a:rPr lang="en-US" sz="2000" b="1" i="0" u="sng" dirty="0">
                <a:solidFill>
                  <a:schemeClr val="tx1"/>
                </a:solidFill>
                <a:effectLst/>
                <a:latin typeface="Nunito" pitchFamily="2" charset="0"/>
                <a:hlinkClick r:id="rId3">
                  <a:extLst>
                    <a:ext uri="{A12FA001-AC4F-418D-AE19-62706E023703}">
                      <ahyp:hlinkClr xmlns:ahyp="http://schemas.microsoft.com/office/drawing/2018/hyperlinkcolor" val="tx"/>
                    </a:ext>
                  </a:extLst>
                </a:hlinkClick>
              </a:rPr>
              <a:t>scalability</a:t>
            </a:r>
            <a:r>
              <a:rPr lang="en-US" sz="2000" b="1" i="0" dirty="0">
                <a:solidFill>
                  <a:schemeClr val="tx1"/>
                </a:solidFill>
                <a:effectLst/>
                <a:latin typeface="Nunito" pitchFamily="2" charset="0"/>
              </a:rPr>
              <a:t>:</a:t>
            </a:r>
            <a:r>
              <a:rPr lang="en-US" sz="2000" b="0" i="0" dirty="0">
                <a:solidFill>
                  <a:schemeClr val="tx1"/>
                </a:solidFill>
                <a:effectLst/>
                <a:latin typeface="Nunito" pitchFamily="2" charset="0"/>
              </a:rPr>
              <a:t> While horizontal scaling can be readily extended by adding more nodes and vertical scaling is constrained by the hardware's physical limitations.</a:t>
            </a:r>
          </a:p>
          <a:p>
            <a:pPr marL="742950" lvl="1" indent="-285750" algn="l" fontAlgn="base">
              <a:spcBef>
                <a:spcPts val="375"/>
              </a:spcBef>
              <a:spcAft>
                <a:spcPts val="375"/>
              </a:spcAft>
              <a:buFont typeface="Arial" panose="020B0604020202020204" pitchFamily="34" charset="0"/>
              <a:buChar char="•"/>
            </a:pPr>
            <a:r>
              <a:rPr lang="en-US" sz="2000" b="1" i="0" dirty="0">
                <a:solidFill>
                  <a:schemeClr val="tx1"/>
                </a:solidFill>
                <a:effectLst/>
                <a:latin typeface="Nunito" pitchFamily="2" charset="0"/>
              </a:rPr>
              <a:t>Increased cost:</a:t>
            </a:r>
            <a:r>
              <a:rPr lang="en-US" sz="2000" b="0" i="0" dirty="0">
                <a:solidFill>
                  <a:schemeClr val="tx1"/>
                </a:solidFill>
                <a:effectLst/>
                <a:latin typeface="Nunito" pitchFamily="2" charset="0"/>
              </a:rPr>
              <a:t> It may be more costly to upgrade a server's hardware than to add extra nodes.</a:t>
            </a:r>
          </a:p>
          <a:p>
            <a:pPr marL="742950" lvl="1" indent="-285750" algn="l" fontAlgn="base">
              <a:spcBef>
                <a:spcPts val="375"/>
              </a:spcBef>
              <a:spcAft>
                <a:spcPts val="375"/>
              </a:spcAft>
              <a:buFont typeface="Arial" panose="020B0604020202020204" pitchFamily="34" charset="0"/>
              <a:buChar char="•"/>
            </a:pPr>
            <a:r>
              <a:rPr lang="en-US" sz="2000" b="1" i="0" dirty="0">
                <a:solidFill>
                  <a:schemeClr val="tx1"/>
                </a:solidFill>
                <a:effectLst/>
                <a:latin typeface="Nunito" pitchFamily="2" charset="0"/>
              </a:rPr>
              <a:t>Single point of failure:</a:t>
            </a:r>
            <a:r>
              <a:rPr lang="en-US" sz="2000" b="0" i="0" dirty="0">
                <a:solidFill>
                  <a:schemeClr val="tx1"/>
                </a:solidFill>
                <a:effectLst/>
                <a:latin typeface="Nunito" pitchFamily="2" charset="0"/>
              </a:rPr>
              <a:t> One server still receives all incoming requests thus increasing the possibility of downtime in the event of a server failure.</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1143</Words>
  <Application>Microsoft Macintosh PowerPoint</Application>
  <PresentationFormat>Custom</PresentationFormat>
  <Paragraphs>98</Paragraphs>
  <Slides>13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Nunito</vt:lpstr>
      <vt:lpstr>Source Sans 3</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What is Vertical Scaling?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Deepak Ahlawat</cp:lastModifiedBy>
  <cp:revision>2</cp:revision>
  <dcterms:modified xsi:type="dcterms:W3CDTF">2025-07-01T17:33:20Z</dcterms:modified>
</cp:coreProperties>
</file>