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1" r:id="rId9"/>
    <p:sldId id="263" r:id="rId10"/>
    <p:sldId id="262" r:id="rId11"/>
    <p:sldId id="264" r:id="rId12"/>
    <p:sldId id="265" r:id="rId13"/>
    <p:sldId id="269" r:id="rId14"/>
    <p:sldId id="270" r:id="rId15"/>
    <p:sldId id="272" r:id="rId16"/>
    <p:sldId id="273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64365c8a6_2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g3264365c8a6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264365c8a6_2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3264365c8a6_2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9" name="Google Shape;169;g3264365c8a6_2_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64365c8a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264365c8a6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264365c8a6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264365c8a6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264365c8a6_2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5" name="Google Shape;195;g3264365c8a6_2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64365c8a6_2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" name="Google Shape;97;g3264365c8a6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264365c8a6_2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" name="Google Shape;103;g3264365c8a6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264365c8a6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264365c8a6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264365c8a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264365c8a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264365c8a6_2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1" name="Google Shape;131;g3264365c8a6_2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64365c8a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264365c8a6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264365c8a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264365c8a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264365c8a6_2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3" name="Google Shape;143;g3264365c8a6_2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 thruBlk="1"/>
      </p:transition>
    </mc:Choice>
    <mc:Fallback>
      <p:transition spd="slow">
        <p:fade thruBlk="1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ctrTitle"/>
          </p:nvPr>
        </p:nvSpPr>
        <p:spPr>
          <a:xfrm>
            <a:off x="0" y="1"/>
            <a:ext cx="5486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>
            <a:spLocks noGrp="1"/>
          </p:cNvSpPr>
          <p:nvPr>
            <p:ph type="subTitle" idx="1"/>
          </p:nvPr>
        </p:nvSpPr>
        <p:spPr>
          <a:xfrm>
            <a:off x="533400" y="1028700"/>
            <a:ext cx="8153400" cy="3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2" name="Google Shape;72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 thruBlk="1"/>
      </p:transition>
    </mc:Choice>
    <mc:Fallback>
      <p:transition spd="slow"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 descr="LOGO.gif"/>
          <p:cNvPicPr preferRelativeResize="0"/>
          <p:nvPr/>
        </p:nvPicPr>
        <p:blipFill rotWithShape="1">
          <a:blip r:embed="rId2"/>
          <a:srcRect b="10713"/>
          <a:stretch>
            <a:fillRect/>
          </a:stretch>
        </p:blipFill>
        <p:spPr>
          <a:xfrm>
            <a:off x="6553200" y="171450"/>
            <a:ext cx="2057400" cy="476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" name="Google Shape;77;p16"/>
          <p:cNvGrpSpPr/>
          <p:nvPr/>
        </p:nvGrpSpPr>
        <p:grpSpPr>
          <a:xfrm>
            <a:off x="6146800" y="0"/>
            <a:ext cx="2997200" cy="657225"/>
            <a:chOff x="6096000" y="3924300"/>
            <a:chExt cx="2997200" cy="876300"/>
          </a:xfrm>
        </p:grpSpPr>
        <p:sp>
          <p:nvSpPr>
            <p:cNvPr id="78" name="Google Shape;78;p16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79" name="Google Shape;79;p16" descr="LOGO.gif"/>
            <p:cNvPicPr preferRelativeResize="0"/>
            <p:nvPr/>
          </p:nvPicPr>
          <p:blipFill rotWithShape="1">
            <a:blip r:embed="rId2"/>
            <a:srcRect b="10713"/>
            <a:stretch>
              <a:fillRect/>
            </a:stretch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" name="Google Shape;80;p16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pic>
        <p:nvPicPr>
          <p:cNvPr id="81" name="Google Shape;81;p16" descr="logo.jp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53200" y="171450"/>
            <a:ext cx="1440656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457200" y="102870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1371600" lvl="2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1828800" lvl="3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2286000" lvl="4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 thruBlk="1"/>
      </p:transition>
    </mc:Choice>
    <mc:Fallback>
      <p:transition spd="slow"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image" Target="../media/image2.jpeg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02870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6" name="Google Shape;56;p13"/>
          <p:cNvSpPr/>
          <p:nvPr/>
        </p:nvSpPr>
        <p:spPr>
          <a:xfrm>
            <a:off x="0" y="0"/>
            <a:ext cx="9144000" cy="62865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7" name="Google Shape;57;p13"/>
          <p:cNvSpPr/>
          <p:nvPr/>
        </p:nvSpPr>
        <p:spPr>
          <a:xfrm rot="10800000" flipH="1">
            <a:off x="0" y="5029200"/>
            <a:ext cx="9144000" cy="1485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58" name="Google Shape;58;p13" descr="LOGO.gif"/>
          <p:cNvPicPr preferRelativeResize="0"/>
          <p:nvPr/>
        </p:nvPicPr>
        <p:blipFill rotWithShape="1">
          <a:blip r:embed="rId4"/>
          <a:srcRect b="10713"/>
          <a:stretch>
            <a:fillRect/>
          </a:stretch>
        </p:blipFill>
        <p:spPr>
          <a:xfrm>
            <a:off x="6553200" y="171450"/>
            <a:ext cx="205740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 descr="LOGO.gif"/>
          <p:cNvPicPr preferRelativeResize="0"/>
          <p:nvPr/>
        </p:nvPicPr>
        <p:blipFill rotWithShape="1">
          <a:blip r:embed="rId4"/>
          <a:srcRect b="10713"/>
          <a:stretch>
            <a:fillRect/>
          </a:stretch>
        </p:blipFill>
        <p:spPr>
          <a:xfrm>
            <a:off x="6553200" y="171450"/>
            <a:ext cx="2057400" cy="476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" name="Google Shape;60;p13"/>
          <p:cNvGrpSpPr/>
          <p:nvPr/>
        </p:nvGrpSpPr>
        <p:grpSpPr>
          <a:xfrm>
            <a:off x="6146800" y="0"/>
            <a:ext cx="2997200" cy="657225"/>
            <a:chOff x="6096000" y="3924300"/>
            <a:chExt cx="2997200" cy="876300"/>
          </a:xfrm>
        </p:grpSpPr>
        <p:sp>
          <p:nvSpPr>
            <p:cNvPr id="61" name="Google Shape;61;p13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62" name="Google Shape;62;p13" descr="LOGO.gif"/>
            <p:cNvPicPr preferRelativeResize="0"/>
            <p:nvPr/>
          </p:nvPicPr>
          <p:blipFill rotWithShape="1">
            <a:blip r:embed="rId4"/>
            <a:srcRect b="10713"/>
            <a:stretch>
              <a:fillRect/>
            </a:stretch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Google Shape;63;p13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pic>
        <p:nvPicPr>
          <p:cNvPr id="64" name="Google Shape;64;p13" descr="logo.jpg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6553200" y="171450"/>
            <a:ext cx="1440656" cy="457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mc:AlternateContent xmlns:mc="http://schemas.openxmlformats.org/markup-compatibility/2006">
    <mc:Choice xmlns:p14="http://schemas.microsoft.com/office/powerpoint/2010/main" Requires="p14">
      <p:transition spd="slow" p14:dur="1500">
        <p:fade thruBlk="1"/>
      </p:transition>
    </mc:Choice>
    <mc:Fallback>
      <p:transition spd="slow">
        <p:fade thruBlk="1"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/>
        </p:nvSpPr>
        <p:spPr>
          <a:xfrm>
            <a:off x="504867" y="788854"/>
            <a:ext cx="7488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CareerPath Finder</a:t>
            </a:r>
            <a:endParaRPr sz="2800" dirty="0"/>
          </a:p>
        </p:txBody>
      </p:sp>
      <p:sp>
        <p:nvSpPr>
          <p:cNvPr id="93" name="Google Shape;93;p17"/>
          <p:cNvSpPr txBox="1"/>
          <p:nvPr/>
        </p:nvSpPr>
        <p:spPr>
          <a:xfrm>
            <a:off x="1693017" y="1419612"/>
            <a:ext cx="5112600" cy="1877397"/>
          </a:xfrm>
          <a:prstGeom prst="rect">
            <a:avLst/>
          </a:prstGeom>
          <a:solidFill>
            <a:srgbClr val="FABF8E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Team Details:</a:t>
            </a:r>
            <a:endParaRPr sz="20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Harshita : 2310990601</a:t>
            </a:r>
            <a:endParaRPr sz="20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Moorvi Garg : 2310990659</a:t>
            </a:r>
            <a:endParaRPr sz="20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Faculty Coordinator: Dr.Kirandeep Singh</a:t>
            </a:r>
            <a:endParaRPr sz="1800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932426" y="4035325"/>
            <a:ext cx="69471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Chitkara University Institute of Engineering and Technology,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Chitkara University, Punjab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 thruBlk="1"/>
      </p:transition>
    </mc:Choice>
    <mc:Fallback>
      <p:transition spd="slow">
        <p:fade thruBlk="1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/>
        </p:nvSpPr>
        <p:spPr>
          <a:xfrm>
            <a:off x="467544" y="225977"/>
            <a:ext cx="4593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 HIGHLIGHTS -</a:t>
            </a:r>
            <a:endParaRPr sz="24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2" name="Google Shape;172;p30"/>
          <p:cNvSpPr txBox="1"/>
          <p:nvPr/>
        </p:nvSpPr>
        <p:spPr>
          <a:xfrm>
            <a:off x="406200" y="687677"/>
            <a:ext cx="8568600" cy="38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Char char="●"/>
            </a:pPr>
            <a:endParaRPr sz="32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4" name="Google Shape;174;p30"/>
          <p:cNvSpPr txBox="1"/>
          <p:nvPr/>
        </p:nvSpPr>
        <p:spPr>
          <a:xfrm>
            <a:off x="9578275" y="2007625"/>
            <a:ext cx="68265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1385" y="917575"/>
            <a:ext cx="7153275" cy="37953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 thruBlk="1"/>
      </p:transition>
    </mc:Choice>
    <mc:Fallback>
      <p:transition spd="slow">
        <p:fade thruBlk="1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/>
        </p:nvSpPr>
        <p:spPr>
          <a:xfrm>
            <a:off x="287020" y="857885"/>
            <a:ext cx="45974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Char char="●"/>
            </a:pPr>
            <a:endParaRPr sz="32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7845" y="1201420"/>
            <a:ext cx="8240395" cy="3411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 thruBlk="1"/>
      </p:transition>
    </mc:Choice>
    <mc:Fallback>
      <p:transition spd="slow">
        <p:fade thruBlk="1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/>
        </p:nvSpPr>
        <p:spPr>
          <a:xfrm>
            <a:off x="357900" y="952850"/>
            <a:ext cx="4029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Char char="●"/>
            </a:pPr>
            <a:endParaRPr sz="32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0275" y="1104900"/>
            <a:ext cx="7399020" cy="3063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 thruBlk="1"/>
      </p:transition>
    </mc:Choice>
    <mc:Fallback>
      <p:transition spd="slow">
        <p:fade thruBlk="1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 descr="Download The Best Thank You Slide For PPT Presentation"/>
          <p:cNvSpPr/>
          <p:nvPr/>
        </p:nvSpPr>
        <p:spPr>
          <a:xfrm>
            <a:off x="155575" y="-108347"/>
            <a:ext cx="304800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8" name="Google Shape;198;p34" descr="Download The Best Thank You Slide For PPT Presentation"/>
          <p:cNvSpPr/>
          <p:nvPr/>
        </p:nvSpPr>
        <p:spPr>
          <a:xfrm>
            <a:off x="155575" y="-108347"/>
            <a:ext cx="304800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9" name="Google Shape;199;p34" descr="Download The Best Thank You Slide For PPT Presentation"/>
          <p:cNvSpPr/>
          <p:nvPr/>
        </p:nvSpPr>
        <p:spPr>
          <a:xfrm>
            <a:off x="155575" y="-108347"/>
            <a:ext cx="304800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00" name="Google Shape;200;p34" descr="Thank you cards Images | Free Vectors, Stock Photos &amp; PSD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642924"/>
            <a:ext cx="9144000" cy="4339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 thruBlk="1"/>
      </p:transition>
    </mc:Choice>
    <mc:Fallback>
      <p:transition spd="slow">
        <p:fade thruBlk="1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/>
        </p:nvSpPr>
        <p:spPr>
          <a:xfrm>
            <a:off x="467544" y="88836"/>
            <a:ext cx="5400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u="sng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Table of Contents</a:t>
            </a:r>
            <a:endParaRPr sz="1800" b="1" u="sng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720739" y="867719"/>
            <a:ext cx="6912900" cy="3739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GB" sz="18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Introduction</a:t>
            </a:r>
            <a:endParaRPr sz="1800" dirty="0"/>
          </a:p>
          <a:p>
            <a:pPr marL="0" marR="0" lvl="0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GB" sz="18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Technologies Used</a:t>
            </a:r>
            <a:endParaRPr lang="en-GB" sz="18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GB" sz="1800" dirty="0">
                <a:solidFill>
                  <a:schemeClr val="dk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EJS</a:t>
            </a:r>
            <a:endParaRPr sz="1800" dirty="0"/>
          </a:p>
          <a:p>
            <a:pPr marL="0" marR="0" lvl="0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GB" sz="18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Backend</a:t>
            </a:r>
            <a:endParaRPr sz="1800" dirty="0"/>
          </a:p>
          <a:p>
            <a:pPr marL="0" marR="0" lvl="0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•"/>
            </a:pPr>
            <a:r>
              <a:rPr lang="en-GB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 flow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GB" sz="18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Key Features</a:t>
            </a:r>
            <a:endParaRPr sz="18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•"/>
            </a:pPr>
            <a:r>
              <a:rPr lang="en-GB" sz="18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 Highlight</a:t>
            </a:r>
            <a:endParaRPr sz="18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4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4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 thruBlk="1"/>
      </p:transition>
    </mc:Choice>
    <mc:Fallback>
      <p:transition spd="slow">
        <p:fade thruBlk="1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/>
        </p:nvSpPr>
        <p:spPr>
          <a:xfrm>
            <a:off x="467550" y="63997"/>
            <a:ext cx="5400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u="sng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Introduction </a:t>
            </a:r>
            <a:endParaRPr sz="1200"/>
          </a:p>
        </p:txBody>
      </p:sp>
      <p:sp>
        <p:nvSpPr>
          <p:cNvPr id="106" name="Google Shape;106;p19"/>
          <p:cNvSpPr/>
          <p:nvPr/>
        </p:nvSpPr>
        <p:spPr>
          <a:xfrm>
            <a:off x="395536" y="730750"/>
            <a:ext cx="8352928" cy="4501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sng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 Overview:</a:t>
            </a:r>
            <a:endParaRPr sz="2400" b="1" i="0" u="sng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u="sng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/>
              <a:t>CareerPath</a:t>
            </a:r>
            <a:r>
              <a:rPr lang="en-US" sz="2400" b="1" dirty="0"/>
              <a:t> Finder</a:t>
            </a:r>
            <a:r>
              <a:rPr lang="en-US" sz="2400" dirty="0"/>
              <a:t> is a platform that helps users navigate their careers with AI-powered suggestions, quiz-based guidance, job listings, and interview prep resources. It offers resume uploads, career guides, mentorship booking, and daily motivational quotes. Built with a Node.js backend, it ensures security and efficiency</a:t>
            </a:r>
            <a:endParaRPr sz="2400" b="1" u="sng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1" i="0" u="sng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 thruBlk="1"/>
      </p:transition>
    </mc:Choice>
    <mc:Fallback>
      <p:transition spd="slow">
        <p:fade thruBlk="1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/>
        </p:nvSpPr>
        <p:spPr>
          <a:xfrm>
            <a:off x="334200" y="644725"/>
            <a:ext cx="8153700" cy="3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GB" sz="24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indent="-381000">
              <a:lnSpc>
                <a:spcPct val="115000"/>
              </a:lnSpc>
              <a:buClr>
                <a:schemeClr val="dk1"/>
              </a:buClr>
              <a:buSzPts val="2400"/>
              <a:buFont typeface="Times New Roman" panose="02020603050405020304"/>
              <a:buChar char="●"/>
            </a:pPr>
            <a:r>
              <a:rPr lang="en-IN" sz="24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Template Engine: EJS</a:t>
            </a:r>
            <a:endParaRPr lang="en-IN" sz="24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Char char="●"/>
            </a:pPr>
            <a:r>
              <a:rPr lang="en-IN" sz="24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Backend: </a:t>
            </a:r>
            <a:r>
              <a:rPr lang="en-IN" sz="2400" dirty="0"/>
              <a:t>Node.js, Express.js</a:t>
            </a:r>
            <a:endParaRPr lang="en-IN" sz="24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Char char="●"/>
            </a:pPr>
            <a:r>
              <a:rPr lang="en-IN" sz="24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 Storage: JSON files</a:t>
            </a:r>
            <a:endParaRPr lang="en-IN" sz="24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Char char="●"/>
            </a:pPr>
            <a:endParaRPr lang="en-GB" sz="24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381625" y="111400"/>
            <a:ext cx="48591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400" b="1" u="sng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Technologies Used</a:t>
            </a:r>
            <a:r>
              <a:rPr lang="en-GB" sz="2400" u="sng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-</a:t>
            </a:r>
            <a:endParaRPr sz="3200" b="1" u="sng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 thruBlk="1"/>
      </p:transition>
    </mc:Choice>
    <mc:Fallback>
      <p:transition spd="slow">
        <p:fade thruBlk="1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/>
        </p:nvSpPr>
        <p:spPr>
          <a:xfrm>
            <a:off x="49775" y="739525"/>
            <a:ext cx="8959500" cy="3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Template Engine</a:t>
            </a:r>
            <a:endParaRPr lang="en-GB" sz="2400" b="1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algn="just"/>
            <a:endParaRPr lang="en-GB" sz="24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algn="just"/>
            <a:r>
              <a:rPr lang="en-GB" sz="24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EJS(Embedded JavaScript):</a:t>
            </a:r>
            <a:endParaRPr lang="en-GB" sz="24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algn="just"/>
            <a:endParaRPr lang="en-GB" sz="24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algn="just"/>
            <a:r>
              <a:rPr lang="en-US" sz="2000" dirty="0"/>
              <a:t>EJS (</a:t>
            </a:r>
            <a:r>
              <a:rPr lang="en-US" sz="2000" b="1" dirty="0"/>
              <a:t>Embedded JavaScript</a:t>
            </a:r>
            <a:r>
              <a:rPr lang="en-US" sz="2000" dirty="0"/>
              <a:t>) files come under the     </a:t>
            </a:r>
            <a:r>
              <a:rPr lang="en-US" sz="2000" b="1" dirty="0"/>
              <a:t>templating engines</a:t>
            </a:r>
            <a:r>
              <a:rPr lang="en-US" sz="2000" dirty="0"/>
              <a:t> category and are used in </a:t>
            </a:r>
            <a:r>
              <a:rPr lang="en-US" sz="2000" b="1" dirty="0"/>
              <a:t>server-side rendering (SSR)</a:t>
            </a:r>
            <a:r>
              <a:rPr lang="en-US" sz="2000" dirty="0"/>
              <a:t>. EJS is commonly used with </a:t>
            </a:r>
            <a:r>
              <a:rPr lang="en-US" sz="2000" b="1" dirty="0"/>
              <a:t>Node.js and Express.js</a:t>
            </a:r>
            <a:r>
              <a:rPr lang="en-US" sz="2000" dirty="0"/>
              <a:t> to dynamically generate HTML content.</a:t>
            </a:r>
            <a:endParaRPr lang="en-US" sz="2000" dirty="0"/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Technically, EJS files are part of the </a:t>
            </a:r>
            <a:r>
              <a:rPr lang="en-US" sz="2000" b="1" dirty="0"/>
              <a:t>view layer</a:t>
            </a:r>
            <a:r>
              <a:rPr lang="en-US" sz="2000" dirty="0"/>
              <a:t> in the </a:t>
            </a:r>
            <a:r>
              <a:rPr lang="en-US" sz="2000" b="1" dirty="0"/>
              <a:t>MVC (Model-View-Controller)</a:t>
            </a:r>
            <a:r>
              <a:rPr lang="en-US" sz="2000" dirty="0"/>
              <a:t> architecture, often categorized under </a:t>
            </a:r>
            <a:r>
              <a:rPr lang="en-US" sz="2000" b="1" dirty="0"/>
              <a:t>frontend templating</a:t>
            </a:r>
            <a:r>
              <a:rPr lang="en-US" sz="2000" dirty="0"/>
              <a:t> but rendered on the server side.</a:t>
            </a:r>
            <a:endParaRPr lang="en-US" sz="2000" dirty="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GB" sz="24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 thruBlk="1"/>
      </p:transition>
    </mc:Choice>
    <mc:Fallback>
      <p:transition spd="slow">
        <p:fade thruBlk="1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/>
        </p:nvSpPr>
        <p:spPr>
          <a:xfrm>
            <a:off x="422939" y="-36"/>
            <a:ext cx="5400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u="sng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Backend - </a:t>
            </a:r>
            <a:endParaRPr lang="en-GB" sz="3200" b="1" u="sng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4" name="Google Shape;134;p24"/>
          <p:cNvSpPr/>
          <p:nvPr/>
        </p:nvSpPr>
        <p:spPr>
          <a:xfrm>
            <a:off x="0" y="443715"/>
            <a:ext cx="8552546" cy="44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Server Setup</a:t>
            </a:r>
            <a:r>
              <a:rPr lang="en-GB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</a:t>
            </a:r>
            <a:endParaRPr lang="en-GB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4295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http module</a:t>
            </a:r>
            <a:r>
              <a:rPr lang="en-GB" sz="12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Creates a server to handle incoming requests.</a:t>
            </a:r>
            <a:endParaRPr lang="en-GB" sz="12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4295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fs module</a:t>
            </a:r>
            <a:r>
              <a:rPr lang="en-GB" sz="12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Reads and writes data to a </a:t>
            </a:r>
            <a:r>
              <a:rPr lang="en-GB" sz="1200" dirty="0">
                <a:solidFill>
                  <a:srgbClr val="18803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User.json</a:t>
            </a:r>
            <a:r>
              <a:rPr lang="en-GB" sz="12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file.</a:t>
            </a:r>
            <a:endParaRPr lang="en-GB" sz="12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4295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qs module</a:t>
            </a:r>
            <a:r>
              <a:rPr lang="en-GB" sz="12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Parses form data sent in POST requests.</a:t>
            </a:r>
            <a:endParaRPr lang="en-GB" sz="12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43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GB" sz="12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endParaRPr sz="12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43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GB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Request Handling</a:t>
            </a:r>
            <a:r>
              <a:rPr lang="en-GB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</a:t>
            </a:r>
            <a:endParaRPr lang="en-GB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43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GB" sz="12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00050" indent="-285750">
              <a:lnSpc>
                <a:spcPct val="115000"/>
              </a:lnSpc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GET Request</a:t>
            </a:r>
            <a:r>
              <a:rPr lang="en-US" sz="12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Fetches data from the </a:t>
            </a:r>
            <a:r>
              <a:rPr lang="en-US" sz="1200" dirty="0" err="1">
                <a:solidFill>
                  <a:srgbClr val="18803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User.json</a:t>
            </a:r>
            <a:r>
              <a:rPr lang="en-US" sz="12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file and sends it as a response (for displaying all student data).</a:t>
            </a:r>
            <a:endParaRPr lang="en-US" sz="12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00050" indent="-285750">
              <a:lnSpc>
                <a:spcPct val="115000"/>
              </a:lnSpc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POST Request</a:t>
            </a:r>
            <a:r>
              <a:rPr lang="en-US" sz="12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Receives form data, stores it in </a:t>
            </a:r>
            <a:r>
              <a:rPr lang="en-US" sz="1200" dirty="0" err="1">
                <a:solidFill>
                  <a:srgbClr val="18803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User.json</a:t>
            </a:r>
            <a:r>
              <a:rPr lang="en-US" sz="12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and responds with a success page.</a:t>
            </a:r>
            <a:endParaRPr lang="en-US" sz="12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</a:t>
            </a:r>
            <a:r>
              <a:rPr lang="en-GB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 Storage</a:t>
            </a:r>
            <a:r>
              <a:rPr lang="en-GB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</a:t>
            </a:r>
            <a:endParaRPr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0005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 is stored in a </a:t>
            </a:r>
            <a:r>
              <a:rPr lang="en-GB" sz="12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JSON file</a:t>
            </a:r>
            <a:r>
              <a:rPr lang="en-GB" sz="12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(</a:t>
            </a:r>
            <a:r>
              <a:rPr lang="en-GB" sz="1200" dirty="0">
                <a:solidFill>
                  <a:srgbClr val="18803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User.json</a:t>
            </a:r>
            <a:r>
              <a:rPr lang="en-GB" sz="12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), where each new registration is appended.</a:t>
            </a:r>
            <a:endParaRPr lang="en-GB" sz="12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 thruBlk="1"/>
      </p:transition>
    </mc:Choice>
    <mc:Fallback>
      <p:transition spd="slow">
        <p:fade thruBlk="1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/>
        </p:nvSpPr>
        <p:spPr>
          <a:xfrm>
            <a:off x="118488" y="537323"/>
            <a:ext cx="8616000" cy="4606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IN" b="1" dirty="0"/>
              <a:t>Backend Development &amp; Dependency Management</a:t>
            </a:r>
            <a:endParaRPr lang="en-IN" b="1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Modules: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Reusable JavaScript files in Node.js that help organize code efficiently.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npm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Node Package Manager, used to install and manage dependencies.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Static Pages: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Pre-rendered web pages (HTML, CSS, JS) served without server-side processing.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Exception Handling: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Managing errors in a program to prevent crashes and ensure smooth execution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r>
              <a:rPr lang="en-IN" b="1" dirty="0"/>
              <a:t>Frameworks &amp; Express.js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200" b="1" dirty="0"/>
              <a:t>Node.js:</a:t>
            </a:r>
            <a:r>
              <a:rPr lang="en-US" sz="1200" dirty="0"/>
              <a:t> A JavaScript runtime that allows running JavaScript outside the browser, mainly used for backend development.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200" b="1" dirty="0"/>
              <a:t>Express.js:</a:t>
            </a:r>
            <a:r>
              <a:rPr lang="en-US" sz="1200" dirty="0"/>
              <a:t> A minimal and flexible Node.js web framework that simplifies handling requests, routing, and middleware in web applications</a:t>
            </a:r>
            <a:endParaRPr lang="en-US" sz="1200" dirty="0"/>
          </a:p>
          <a:p>
            <a:pPr>
              <a:spcBef>
                <a:spcPts val="1200"/>
              </a:spcBef>
            </a:pPr>
            <a:r>
              <a:rPr lang="en-IN" b="1" dirty="0"/>
              <a:t>Middleware &amp; Error Handling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Middleware in Express.js processes requests before reaching endpoints, while error handling manages and responds to application errors gracefully.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lvl="0" indent="-171450" algn="l" rtl="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IN" sz="18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IN" sz="1800" dirty="0"/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27610" y="1711041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 thruBlk="1"/>
      </p:transition>
    </mc:Choice>
    <mc:Fallback>
      <p:transition spd="slow">
        <p:fade thruBlk="1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/>
        </p:nvSpPr>
        <p:spPr>
          <a:xfrm>
            <a:off x="492600" y="615939"/>
            <a:ext cx="8651400" cy="40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IN" sz="13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300" b="1" dirty="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IN" sz="2400" dirty="0"/>
              <a:t>User Registration &amp; Authentication</a:t>
            </a:r>
            <a:endParaRPr sz="24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IN" sz="2400" dirty="0"/>
              <a:t>Profile Setup &amp; Resume Upload</a:t>
            </a:r>
            <a:endParaRPr lang="en-GB" sz="2400" dirty="0">
              <a:solidFill>
                <a:schemeClr val="dk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IN" sz="2400" dirty="0"/>
              <a:t>Job Listings &amp; Career Resources</a:t>
            </a:r>
            <a:endParaRPr lang="en-IN" sz="24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IN" sz="2400" dirty="0"/>
              <a:t>Motivational Quotes &amp; Daily Updates</a:t>
            </a:r>
            <a:endParaRPr lang="en-IN" sz="24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IN" sz="2400" dirty="0"/>
              <a:t>Dark Mode &amp; User Preferences</a:t>
            </a:r>
            <a:endParaRPr lang="en-GB" sz="2400" dirty="0">
              <a:solidFill>
                <a:schemeClr val="dk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0" name="Google Shape;140;p25"/>
          <p:cNvSpPr txBox="1"/>
          <p:nvPr/>
        </p:nvSpPr>
        <p:spPr>
          <a:xfrm>
            <a:off x="310525" y="135075"/>
            <a:ext cx="52146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GB" sz="2400" b="1" u="sng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400" b="1" u="sng" dirty="0">
                <a:solidFill>
                  <a:schemeClr val="dk1"/>
                </a:solidFill>
              </a:rPr>
              <a:t>Project Flow -</a:t>
            </a:r>
            <a:endParaRPr sz="2400" u="sng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 thruBlk="1"/>
      </p:transition>
    </mc:Choice>
    <mc:Fallback>
      <p:transition spd="slow">
        <p:fade thruBlk="1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/>
        </p:nvSpPr>
        <p:spPr>
          <a:xfrm>
            <a:off x="467544" y="195486"/>
            <a:ext cx="5400600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3200" b="1" u="sng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u="sng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Key Features</a:t>
            </a:r>
            <a:endParaRPr dirty="0"/>
          </a:p>
        </p:txBody>
      </p:sp>
      <p:sp>
        <p:nvSpPr>
          <p:cNvPr id="146" name="Google Shape;146;p26"/>
          <p:cNvSpPr/>
          <p:nvPr/>
        </p:nvSpPr>
        <p:spPr>
          <a:xfrm>
            <a:off x="395525" y="1059573"/>
            <a:ext cx="8136900" cy="3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Char char="▪"/>
            </a:pPr>
            <a:r>
              <a:rPr lang="en-GB" sz="24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Responsive Design</a:t>
            </a:r>
            <a:endParaRPr sz="24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Char char="▪"/>
            </a:pPr>
            <a:r>
              <a:rPr lang="en-GB" sz="24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User-Friendly Interface</a:t>
            </a:r>
            <a:endParaRPr sz="24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Char char="▪"/>
            </a:pPr>
            <a:r>
              <a:rPr lang="en-GB" sz="24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Clear and Organized Content Layout</a:t>
            </a:r>
            <a:endParaRPr sz="24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Char char="▪"/>
            </a:pPr>
            <a:r>
              <a:rPr lang="en-GB" sz="24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Interactive Data Display</a:t>
            </a:r>
            <a:endParaRPr sz="24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Char char="▪"/>
            </a:pPr>
            <a:r>
              <a:rPr lang="en-GB" sz="24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Success Confirmation</a:t>
            </a:r>
            <a:endParaRPr sz="24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Char char="▪"/>
            </a:pPr>
            <a:r>
              <a:rPr lang="en-GB" sz="24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Error Handling</a:t>
            </a:r>
            <a:endParaRPr sz="24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Char char="▪"/>
            </a:pPr>
            <a:r>
              <a:rPr lang="en-GB" sz="24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 Storage Integration</a:t>
            </a:r>
            <a:endParaRPr sz="24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Char char="▪"/>
            </a:pPr>
            <a:r>
              <a:rPr lang="en-GB" sz="24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Backend Processing</a:t>
            </a:r>
            <a:endParaRPr sz="24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Char char="▪"/>
            </a:pPr>
            <a:r>
              <a:rPr lang="en-GB" sz="24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Integrated Resource Links.</a:t>
            </a:r>
            <a:endParaRPr sz="24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 thruBlk="1"/>
      </p:transition>
    </mc:Choice>
    <mc:Fallback>
      <p:transition spd="slow">
        <p:fade thruBlk="1"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ubble Sor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2919</Words>
  <Application>WPS Presentation</Application>
  <PresentationFormat>On-screen Show (16:9)</PresentationFormat>
  <Paragraphs>107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SimSun</vt:lpstr>
      <vt:lpstr>Wingdings</vt:lpstr>
      <vt:lpstr>Arial</vt:lpstr>
      <vt:lpstr>Calibri</vt:lpstr>
      <vt:lpstr>Times New Roman</vt:lpstr>
      <vt:lpstr>Noto Sans Symbols</vt:lpstr>
      <vt:lpstr>Microsoft YaHei</vt:lpstr>
      <vt:lpstr>Arial Unicode MS</vt:lpstr>
      <vt:lpstr>Segoe Print</vt:lpstr>
      <vt:lpstr>Simple Light</vt:lpstr>
      <vt:lpstr>Bubble Sort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HARSHITA KHANDELWAL</dc:creator>
  <cp:lastModifiedBy>HARSHITA</cp:lastModifiedBy>
  <cp:revision>4</cp:revision>
  <dcterms:created xsi:type="dcterms:W3CDTF">2025-03-06T05:44:22Z</dcterms:created>
  <dcterms:modified xsi:type="dcterms:W3CDTF">2025-03-06T06:08:46Z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72A504984C7B47A8A3A36B06022CAA9B_12</vt:lpwstr>
  </property>
  <property fmtid="{D5CDD505-2E9C-101B-9397-08002B2CF9AE}" pid="3" name="KSOProductBuildVer">
    <vt:lpwstr>1033-12.2.0.20326</vt:lpwstr>
  </property>
</Properties>
</file>