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notesMasterIdLst>
    <p:notesMasterId r:id="rId21"/>
  </p:notesMasterIdLst>
  <p:sldIdLst>
    <p:sldId id="257" r:id="rId5"/>
    <p:sldId id="258" r:id="rId6"/>
    <p:sldId id="259" r:id="rId7"/>
    <p:sldId id="274" r:id="rId8"/>
    <p:sldId id="272" r:id="rId9"/>
    <p:sldId id="289" r:id="rId10"/>
    <p:sldId id="295" r:id="rId11"/>
    <p:sldId id="290" r:id="rId12"/>
    <p:sldId id="284" r:id="rId13"/>
    <p:sldId id="286" r:id="rId14"/>
    <p:sldId id="273" r:id="rId15"/>
    <p:sldId id="265" r:id="rId16"/>
    <p:sldId id="267" r:id="rId17"/>
    <p:sldId id="294" r:id="rId18"/>
    <p:sldId id="292" r:id="rId19"/>
    <p:sldId id="266"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EB0FF19-B0F3-4701-B0E2-E0FDBEE5F944}">
          <p14:sldIdLst>
            <p14:sldId id="257"/>
            <p14:sldId id="258"/>
            <p14:sldId id="259"/>
            <p14:sldId id="274"/>
            <p14:sldId id="272"/>
            <p14:sldId id="289"/>
            <p14:sldId id="295"/>
          </p14:sldIdLst>
        </p14:section>
        <p14:section name="Untitled Section" id="{111D26E3-6C26-4428-A4AA-3D389ADBBC15}">
          <p14:sldIdLst>
            <p14:sldId id="290"/>
            <p14:sldId id="284"/>
            <p14:sldId id="286"/>
            <p14:sldId id="273"/>
            <p14:sldId id="265"/>
            <p14:sldId id="267"/>
            <p14:sldId id="294"/>
            <p14:sldId id="292"/>
            <p14:sldId id="26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97DE7"/>
    <a:srgbClr val="DA4808"/>
    <a:srgbClr val="071BDD"/>
    <a:srgbClr val="05D4F9"/>
    <a:srgbClr val="6B78EF"/>
    <a:srgbClr val="08F4DB"/>
    <a:srgbClr val="FC8868"/>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12-07-2024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p:cNvSpPr>
            <a:spLocks noGrp="1"/>
          </p:cNvSpPr>
          <p:nvPr>
            <p:ph type="dt" sz="half" idx="10"/>
          </p:nvPr>
        </p:nvSpPr>
        <p:spPr/>
        <p:txBody>
          <a:bodyPr/>
          <a:lstStyle/>
          <a:p>
            <a:fld id="{ED291B17-9318-49DB-B28B-6E5994AE9581}" type="datetime1">
              <a:rPr lang="en-US" smtClean="0"/>
              <a:t>7/12/2024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7/12/2024</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p:cNvSpPr>
            <a:spLocks noGrp="1"/>
          </p:cNvSpPr>
          <p:nvPr>
            <p:ph type="dt" sz="half" idx="10"/>
          </p:nvPr>
        </p:nvSpPr>
        <p:spPr/>
        <p:txBody>
          <a:bodyPr/>
          <a:lstStyle/>
          <a:p>
            <a:fld id="{ED291B17-9318-49DB-B28B-6E5994AE9581}" type="datetime1">
              <a:rPr lang="en-US" smtClean="0"/>
              <a:t>7/12/2024</a:t>
            </a:fld>
            <a:endParaRPr lang="en-US"/>
          </a:p>
        </p:txBody>
      </p:sp>
      <p:sp>
        <p:nvSpPr>
          <p:cNvPr id="12" name="Footer Placeholder 11"/>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p:cNvSpPr>
            <a:spLocks noGrp="1"/>
          </p:cNvSpPr>
          <p:nvPr>
            <p:ph type="dt" sz="half" idx="10"/>
          </p:nvPr>
        </p:nvSpPr>
        <p:spPr/>
        <p:txBody>
          <a:bodyPr/>
          <a:lstStyle/>
          <a:p>
            <a:fld id="{78DD82B9-B8EE-4375-B6FF-88FA6ABB15D9}" type="datetime1">
              <a:rPr lang="en-US" smtClean="0"/>
              <a:t>7/12/2024</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B2497495-0637-405E-AE64-5CC7506D51F5}" type="datetime1">
              <a:rPr lang="en-US" smtClean="0"/>
              <a:t>7/12/2024</a:t>
            </a:fld>
            <a:endParaRPr lang="en-US"/>
          </a:p>
        </p:txBody>
      </p:sp>
      <p:sp>
        <p:nvSpPr>
          <p:cNvPr id="9" name="Footer Placeholder 8"/>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7/12/2024</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7/12/2024</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7/12/2024</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7605951" y="6456916"/>
            <a:ext cx="2844799" cy="365125"/>
          </a:xfrm>
        </p:spPr>
        <p:txBody>
          <a:bodyPr/>
          <a:lstStyle/>
          <a:p>
            <a:fld id="{D82884F1-FFEA-405F-9602-3DCA865EDA4E}" type="datetime1">
              <a:rPr lang="en-US" smtClean="0"/>
              <a:t>7/12/2024</a:t>
            </a:fld>
            <a:endParaRPr lang="en-US"/>
          </a:p>
        </p:txBody>
      </p:sp>
      <p:sp>
        <p:nvSpPr>
          <p:cNvPr id="10" name="Footer Placeholder 9"/>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p:cNvSpPr>
            <a:spLocks noGrp="1"/>
          </p:cNvSpPr>
          <p:nvPr>
            <p:ph type="sldNum" sz="quarter" idx="12"/>
          </p:nvPr>
        </p:nvSpPr>
        <p:spPr>
          <a:xfrm>
            <a:off x="10558300" y="6456916"/>
            <a:ext cx="1052510" cy="365125"/>
          </a:xfrm>
        </p:spPr>
        <p:txBody>
          <a:bodyPr/>
          <a:lstStyle/>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7/12/2024</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7/12/2024</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70" indent="-30607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29920" indent="-30607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899795" indent="-26987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60"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105" indent="-234315"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89992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27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49999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799715"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446571" y="74916"/>
            <a:ext cx="10993549" cy="1475013"/>
          </a:xfrm>
        </p:spPr>
        <p:txBody>
          <a:bodyPr>
            <a:normAutofit/>
          </a:bodyPr>
          <a:lstStyle/>
          <a:p>
            <a:r>
              <a:rPr lang="en-GB" sz="3600">
                <a:ln/>
                <a:solidFill>
                  <a:srgbClr val="B97DE7"/>
                </a:solidFill>
                <a:effectLst>
                  <a:reflection blurRad="6350" stA="53000" endA="300" endPos="35500" dir="5400000" sy="-90000" algn="bl" rotWithShape="0"/>
                </a:effectLst>
                <a:latin typeface="Arial Black" panose="020B0A04020102020204" charset="0"/>
                <a:cs typeface="Arial Black" panose="020B0A04020102020204" charset="0"/>
              </a:rPr>
              <a:t>Student </a:t>
            </a:r>
            <a:r>
              <a:rPr lang="en-GB">
                <a:ln/>
                <a:solidFill>
                  <a:srgbClr val="B97DE7"/>
                </a:solidFill>
                <a:effectLst>
                  <a:reflection blurRad="6350" stA="53000" endA="300" endPos="35500" dir="5400000" sy="-90000" algn="bl" rotWithShape="0"/>
                </a:effectLst>
                <a:latin typeface="Arial Black" panose="020B0A04020102020204" charset="0"/>
                <a:cs typeface="Arial Black" panose="020B0A04020102020204" charset="0"/>
              </a:rPr>
              <a:t>Details</a:t>
            </a:r>
          </a:p>
        </p:txBody>
      </p:sp>
      <p:sp>
        <p:nvSpPr>
          <p:cNvPr id="3" name="Subtitle 2"/>
          <p:cNvSpPr>
            <a:spLocks noGrp="1"/>
          </p:cNvSpPr>
          <p:nvPr>
            <p:ph type="subTitle" idx="1"/>
          </p:nvPr>
        </p:nvSpPr>
        <p:spPr>
          <a:xfrm>
            <a:off x="635" y="1550035"/>
            <a:ext cx="10822305" cy="2542540"/>
          </a:xfrm>
        </p:spPr>
        <p:txBody>
          <a:bodyPr>
            <a:normAutofit fontScale="25000" lnSpcReduction="20000"/>
          </a:bodyPr>
          <a:lstStyle/>
          <a:p>
            <a:r>
              <a:rPr lang="en-US" altLang="en-GB" dirty="0"/>
              <a:t>                             </a:t>
            </a:r>
            <a:r>
              <a:rPr lang="en-US" altLang="en-GB" sz="8000" dirty="0"/>
              <a:t>    </a:t>
            </a:r>
            <a:r>
              <a:rPr sz="5600" b="1" dirty="0">
                <a:ln/>
                <a:solidFill>
                  <a:schemeClr val="accent1">
                    <a:lumMod val="60000"/>
                    <a:lumOff val="40000"/>
                  </a:schemeClr>
                </a:solidFill>
                <a:effectLst>
                  <a:innerShdw blurRad="63500" dist="50800" dir="13500000">
                    <a:srgbClr val="000000">
                      <a:alpha val="50000"/>
                    </a:srgbClr>
                  </a:innerShdw>
                </a:effectLst>
                <a:latin typeface="Arial Black" panose="020B0A04020102020204" charset="0"/>
                <a:cs typeface="Arial Black" panose="020B0A04020102020204" charset="0"/>
                <a:sym typeface="+mn-ea"/>
              </a:rPr>
              <a:t>Presented</a:t>
            </a:r>
            <a:r>
              <a:rPr sz="5600" b="1" spc="-100" dirty="0">
                <a:ln/>
                <a:solidFill>
                  <a:schemeClr val="accent1">
                    <a:lumMod val="60000"/>
                    <a:lumOff val="40000"/>
                  </a:schemeClr>
                </a:solidFill>
                <a:effectLst>
                  <a:innerShdw blurRad="63500" dist="50800" dir="13500000">
                    <a:srgbClr val="000000">
                      <a:alpha val="50000"/>
                    </a:srgbClr>
                  </a:innerShdw>
                </a:effectLst>
                <a:latin typeface="Arial Black" panose="020B0A04020102020204" charset="0"/>
                <a:cs typeface="Arial Black" panose="020B0A04020102020204" charset="0"/>
                <a:sym typeface="+mn-ea"/>
              </a:rPr>
              <a:t> </a:t>
            </a:r>
            <a:r>
              <a:rPr sz="5600" b="1" spc="20" dirty="0">
                <a:ln/>
                <a:solidFill>
                  <a:schemeClr val="accent1">
                    <a:lumMod val="60000"/>
                    <a:lumOff val="40000"/>
                  </a:schemeClr>
                </a:solidFill>
                <a:effectLst>
                  <a:innerShdw blurRad="63500" dist="50800" dir="13500000">
                    <a:srgbClr val="000000">
                      <a:alpha val="50000"/>
                    </a:srgbClr>
                  </a:innerShdw>
                </a:effectLst>
                <a:latin typeface="Arial Black" panose="020B0A04020102020204" charset="0"/>
                <a:cs typeface="Arial Black" panose="020B0A04020102020204" charset="0"/>
                <a:sym typeface="+mn-ea"/>
              </a:rPr>
              <a:t>By</a:t>
            </a:r>
            <a:endParaRPr lang="en-US" sz="5600" b="1" u="sng" spc="20" dirty="0">
              <a:ln/>
              <a:solidFill>
                <a:schemeClr val="accent1">
                  <a:lumMod val="60000"/>
                  <a:lumOff val="40000"/>
                </a:schemeClr>
              </a:solidFill>
              <a:effectLst>
                <a:innerShdw blurRad="63500" dist="50800" dir="13500000">
                  <a:srgbClr val="000000">
                    <a:alpha val="50000"/>
                  </a:srgbClr>
                </a:innerShdw>
              </a:effectLst>
              <a:latin typeface="Arial Black" panose="020B0A04020102020204" charset="0"/>
              <a:cs typeface="Arial Black" panose="020B0A04020102020204" charset="0"/>
            </a:endParaRPr>
          </a:p>
          <a:p>
            <a:pPr marL="3049270" indent="-285750">
              <a:lnSpc>
                <a:spcPct val="100000"/>
              </a:lnSpc>
              <a:buFont typeface="Wingdings" panose="05000000000000000000" pitchFamily="2" charset="2"/>
              <a:buChar char="v"/>
            </a:pPr>
            <a:r>
              <a:rPr lang="en-US" sz="5600" b="1" spc="10" dirty="0">
                <a:solidFill>
                  <a:srgbClr val="DA4808"/>
                </a:solidFill>
                <a:latin typeface="Times New Roman" panose="02020603050405020304" charset="0"/>
                <a:cs typeface="Times New Roman" panose="02020603050405020304" charset="0"/>
                <a:sym typeface="+mn-ea"/>
              </a:rPr>
              <a:t>STUDENT NAME: </a:t>
            </a:r>
            <a:r>
              <a:rPr lang="en-US" sz="5600" b="1" dirty="0">
                <a:solidFill>
                  <a:schemeClr val="tx1"/>
                </a:solidFill>
                <a:latin typeface="Times New Roman" panose="02020603050405020304" charset="0"/>
                <a:cs typeface="Times New Roman" panose="02020603050405020304" charset="0"/>
                <a:sym typeface="+mn-ea"/>
              </a:rPr>
              <a:t>chinta surya harshita</a:t>
            </a:r>
            <a:r>
              <a:rPr lang="en-IN" sz="5600" b="1" spc="-5" dirty="0">
                <a:solidFill>
                  <a:schemeClr val="tx1"/>
                </a:solidFill>
                <a:latin typeface="Times New Roman" panose="02020603050405020304" charset="0"/>
                <a:cs typeface="Times New Roman" panose="02020603050405020304" charset="0"/>
                <a:sym typeface="+mn-ea"/>
              </a:rPr>
              <a:t>(22P31</a:t>
            </a:r>
            <a:r>
              <a:rPr lang="en-US" altLang="en-IN" sz="5600" b="1" spc="-5" dirty="0">
                <a:solidFill>
                  <a:schemeClr val="tx1"/>
                </a:solidFill>
                <a:latin typeface="Times New Roman" panose="02020603050405020304" charset="0"/>
                <a:cs typeface="Times New Roman" panose="02020603050405020304" charset="0"/>
                <a:sym typeface="+mn-ea"/>
              </a:rPr>
              <a:t>a4276</a:t>
            </a:r>
            <a:r>
              <a:rPr lang="en-IN" sz="5600" b="1" spc="-5" dirty="0">
                <a:solidFill>
                  <a:schemeClr val="tx1"/>
                </a:solidFill>
                <a:latin typeface="Times New Roman" panose="02020603050405020304" charset="0"/>
                <a:cs typeface="Times New Roman" panose="02020603050405020304" charset="0"/>
                <a:sym typeface="+mn-ea"/>
              </a:rPr>
              <a:t>)</a:t>
            </a:r>
          </a:p>
          <a:p>
            <a:pPr marL="3049270" indent="-285750">
              <a:lnSpc>
                <a:spcPct val="100000"/>
              </a:lnSpc>
              <a:buFont typeface="Wingdings" panose="05000000000000000000" pitchFamily="2" charset="2"/>
              <a:buChar char="v"/>
            </a:pPr>
            <a:r>
              <a:rPr lang="en-US" sz="5600" b="1" dirty="0">
                <a:solidFill>
                  <a:srgbClr val="DA4808"/>
                </a:solidFill>
                <a:latin typeface="Times New Roman" panose="02020603050405020304" charset="0"/>
                <a:cs typeface="Times New Roman" panose="02020603050405020304" charset="0"/>
                <a:sym typeface="+mn-ea"/>
              </a:rPr>
              <a:t>COLLEGE</a:t>
            </a:r>
            <a:r>
              <a:rPr lang="en-US" sz="5600" b="1" dirty="0">
                <a:solidFill>
                  <a:srgbClr val="92D050"/>
                </a:solidFill>
                <a:latin typeface="Times New Roman" panose="02020603050405020304" charset="0"/>
                <a:cs typeface="Times New Roman" panose="02020603050405020304" charset="0"/>
                <a:sym typeface="+mn-ea"/>
              </a:rPr>
              <a:t>: </a:t>
            </a:r>
            <a:r>
              <a:rPr lang="en-US" sz="5600" b="1" dirty="0">
                <a:solidFill>
                  <a:schemeClr val="tx1"/>
                </a:solidFill>
                <a:latin typeface="Times New Roman" panose="02020603050405020304" charset="0"/>
                <a:cs typeface="Times New Roman" panose="02020603050405020304" charset="0"/>
                <a:sym typeface="+mn-ea"/>
              </a:rPr>
              <a:t>ADITYA COLLEGE OF ENGINEERING AND TECHNOLOGY</a:t>
            </a:r>
          </a:p>
          <a:p>
            <a:pPr marL="3049270" indent="-285750">
              <a:lnSpc>
                <a:spcPct val="100000"/>
              </a:lnSpc>
              <a:buFont typeface="Wingdings" panose="05000000000000000000" pitchFamily="2" charset="2"/>
              <a:buChar char="v"/>
            </a:pPr>
            <a:r>
              <a:rPr lang="en-US" sz="5600" b="1" dirty="0">
                <a:solidFill>
                  <a:srgbClr val="DA4808"/>
                </a:solidFill>
                <a:latin typeface="Times New Roman" panose="02020603050405020304" charset="0"/>
                <a:cs typeface="Times New Roman" panose="02020603050405020304" charset="0"/>
                <a:sym typeface="+mn-ea"/>
              </a:rPr>
              <a:t>college state:</a:t>
            </a:r>
            <a:r>
              <a:rPr lang="en-US" sz="5600" b="1" dirty="0">
                <a:solidFill>
                  <a:schemeClr val="tx1"/>
                </a:solidFill>
                <a:latin typeface="Times New Roman" panose="02020603050405020304" charset="0"/>
                <a:cs typeface="Times New Roman" panose="02020603050405020304" charset="0"/>
                <a:sym typeface="+mn-ea"/>
              </a:rPr>
              <a:t>andhra pradesh</a:t>
            </a:r>
            <a:endParaRPr lang="en-US" sz="5600" b="1" spc="-5" dirty="0">
              <a:solidFill>
                <a:schemeClr val="tx1"/>
              </a:solidFill>
              <a:latin typeface="Times New Roman" panose="02020603050405020304" charset="0"/>
              <a:cs typeface="Times New Roman" panose="02020603050405020304" charset="0"/>
            </a:endParaRPr>
          </a:p>
          <a:p>
            <a:pPr marL="3049270" indent="-285750">
              <a:lnSpc>
                <a:spcPct val="100000"/>
              </a:lnSpc>
              <a:buFont typeface="Wingdings" panose="05000000000000000000" pitchFamily="2" charset="2"/>
              <a:buChar char="v"/>
            </a:pPr>
            <a:r>
              <a:rPr lang="en-US" sz="5600" b="1" spc="-5" dirty="0">
                <a:solidFill>
                  <a:srgbClr val="DA4808"/>
                </a:solidFill>
                <a:latin typeface="Times New Roman" panose="02020603050405020304" charset="0"/>
                <a:cs typeface="Times New Roman" panose="02020603050405020304" charset="0"/>
                <a:sym typeface="+mn-ea"/>
              </a:rPr>
              <a:t>DEPARTMENT:</a:t>
            </a:r>
            <a:r>
              <a:rPr lang="en-US" sz="5600" b="1" spc="-5" dirty="0">
                <a:solidFill>
                  <a:srgbClr val="92D050"/>
                </a:solidFill>
                <a:latin typeface="Times New Roman" panose="02020603050405020304" charset="0"/>
                <a:cs typeface="Times New Roman" panose="02020603050405020304" charset="0"/>
                <a:sym typeface="+mn-ea"/>
              </a:rPr>
              <a:t> </a:t>
            </a:r>
            <a:r>
              <a:rPr lang="en-US" sz="5600" b="1" spc="-5" dirty="0">
                <a:solidFill>
                  <a:schemeClr val="tx1"/>
                </a:solidFill>
                <a:latin typeface="Times New Roman" panose="02020603050405020304" charset="0"/>
                <a:cs typeface="Times New Roman" panose="02020603050405020304" charset="0"/>
                <a:sym typeface="+mn-ea"/>
              </a:rPr>
              <a:t>COMPUTER SCIENCE AND ENGINEERING(ai-ml)</a:t>
            </a:r>
          </a:p>
          <a:p>
            <a:pPr marL="3049270" indent="-285750">
              <a:lnSpc>
                <a:spcPct val="100000"/>
              </a:lnSpc>
              <a:buFont typeface="Wingdings" panose="05000000000000000000" pitchFamily="2" charset="2"/>
              <a:buChar char="v"/>
            </a:pPr>
            <a:r>
              <a:rPr lang="en-US" altLang="en-GB" sz="5600" dirty="0">
                <a:latin typeface="Times New Roman" panose="02020603050405020304" charset="0"/>
                <a:cs typeface="Times New Roman" panose="02020603050405020304" charset="0"/>
              </a:rPr>
              <a:t> </a:t>
            </a:r>
            <a:r>
              <a:rPr lang="en-US" altLang="en-GB" sz="5600" b="1" dirty="0">
                <a:solidFill>
                  <a:srgbClr val="DA4808"/>
                </a:solidFill>
                <a:latin typeface="Times New Roman" panose="02020603050405020304" charset="0"/>
                <a:cs typeface="Times New Roman" panose="02020603050405020304" charset="0"/>
              </a:rPr>
              <a:t>Email ID: </a:t>
            </a:r>
            <a:r>
              <a:rPr lang="en-US" altLang="en-GB" sz="5600" b="1" dirty="0">
                <a:solidFill>
                  <a:schemeClr val="tx1"/>
                </a:solidFill>
                <a:latin typeface="Times New Roman" panose="02020603050405020304" charset="0"/>
                <a:cs typeface="Times New Roman" panose="02020603050405020304" charset="0"/>
              </a:rPr>
              <a:t> chintaharshi@gmail.com</a:t>
            </a:r>
            <a:endParaRPr lang="en-US" altLang="en-GB" sz="5600" dirty="0">
              <a:solidFill>
                <a:schemeClr val="tx1"/>
              </a:solidFill>
              <a:latin typeface="Times New Roman" panose="02020603050405020304" charset="0"/>
              <a:cs typeface="Times New Roman" panose="02020603050405020304" charset="0"/>
            </a:endParaRPr>
          </a:p>
          <a:p>
            <a:pPr marL="3049270" indent="-285750">
              <a:lnSpc>
                <a:spcPct val="100000"/>
              </a:lnSpc>
              <a:buFont typeface="Wingdings" panose="05000000000000000000" pitchFamily="2" charset="2"/>
              <a:buChar char="v"/>
            </a:pPr>
            <a:r>
              <a:rPr lang="en-US" altLang="en-GB" sz="5600" b="1" dirty="0">
                <a:solidFill>
                  <a:srgbClr val="DA4808"/>
                </a:solidFill>
                <a:latin typeface="Times New Roman" panose="02020603050405020304" charset="0"/>
                <a:cs typeface="Times New Roman" panose="02020603050405020304" charset="0"/>
              </a:rPr>
              <a:t>Internship Domain</a:t>
            </a:r>
            <a:r>
              <a:rPr lang="en-US" altLang="en-GB" sz="5600" dirty="0">
                <a:solidFill>
                  <a:srgbClr val="DA4808"/>
                </a:solidFill>
                <a:latin typeface="Times New Roman" panose="02020603050405020304" charset="0"/>
                <a:cs typeface="Times New Roman" panose="02020603050405020304" charset="0"/>
              </a:rPr>
              <a:t> </a:t>
            </a:r>
            <a:r>
              <a:rPr lang="en-US" altLang="en-GB" sz="5600" dirty="0">
                <a:latin typeface="Times New Roman" panose="02020603050405020304" charset="0"/>
                <a:cs typeface="Times New Roman" panose="02020603050405020304" charset="0"/>
              </a:rPr>
              <a:t>:</a:t>
            </a:r>
            <a:r>
              <a:rPr lang="en-US" altLang="en-GB" sz="5600" b="1" dirty="0">
                <a:solidFill>
                  <a:schemeClr val="tx1"/>
                </a:solidFill>
                <a:latin typeface="Times New Roman" panose="02020603050405020304" charset="0"/>
                <a:cs typeface="Times New Roman" panose="02020603050405020304" charset="0"/>
              </a:rPr>
              <a:t> AIML-Employees Burnout analysis and prediction </a:t>
            </a:r>
            <a:endParaRPr lang="en-US" altLang="en-GB" sz="4800" b="1" dirty="0">
              <a:solidFill>
                <a:schemeClr val="tx1"/>
              </a:solidFill>
              <a:latin typeface="Times New Roman" panose="02020603050405020304" charset="0"/>
              <a:cs typeface="Times New Roman" panose="02020603050405020304" charset="0"/>
            </a:endParaRPr>
          </a:p>
          <a:p>
            <a:endParaRPr lang="en-US" altLang="en-GB" dirty="0"/>
          </a:p>
          <a:p>
            <a:endParaRPr lang="en-US" altLang="en-GB" dirty="0"/>
          </a:p>
          <a:p>
            <a:endParaRPr lang="en-US" altLang="en-GB" dirty="0"/>
          </a:p>
        </p:txBody>
      </p:sp>
      <p:sp>
        <p:nvSpPr>
          <p:cNvPr id="20" name="Rectangle 19"/>
          <p:cNvSpPr>
            <a:spLocks noGrp="1" noRot="1" noChangeAspect="1" noMove="1" noResize="1" noEditPoints="1" noAdjustHandles="1" noChangeArrowheads="1" noChangeShapeType="1" noTextEdit="1"/>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p:cNvSpPr>
            <a:spLocks noGrp="1" noRot="1" noChangeAspect="1" noMove="1" noResize="1" noEditPoints="1" noAdjustHandles="1" noChangeArrowheads="1" noChangeShapeType="1" noTextEdit="1"/>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p:cNvSpPr>
            <a:spLocks noGrp="1" noRot="1" noChangeAspect="1" noMove="1" noResize="1" noEditPoints="1" noAdjustHandles="1" noChangeArrowheads="1" noChangeShapeType="1" noTextEdit="1"/>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p:cNvPicPr>
            <a:picLocks noChangeAspect="1"/>
          </p:cNvPicPr>
          <p:nvPr/>
        </p:nvPicPr>
        <p:blipFill rotWithShape="1">
          <a:blip r:embed="rId2">
            <a:extLst>
              <a:ext uri="{28A0092B-C50C-407E-A947-70E740481C1C}">
                <a14:useLocalDpi xmlns:a14="http://schemas.microsoft.com/office/drawing/2010/main" val="0"/>
              </a:ext>
            </a:extLst>
          </a:blip>
          <a:srcRect/>
          <a:stretch>
            <a:fillRect/>
          </a:stretch>
        </p:blipFill>
        <p:spPr>
          <a:xfrm>
            <a:off x="635" y="3937635"/>
            <a:ext cx="12191365" cy="33102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66065" y="1070610"/>
            <a:ext cx="11629390" cy="5250180"/>
          </a:xfrm>
        </p:spPr>
        <p:txBody>
          <a:bodyPr>
            <a:normAutofit fontScale="97500" lnSpcReduction="10000"/>
          </a:bodyPr>
          <a:lstStyle/>
          <a:p>
            <a:pPr marL="0" indent="0">
              <a:buNone/>
            </a:pPr>
            <a:r>
              <a:rPr lang="en-US" sz="1715" b="1" u="sng">
                <a:solidFill>
                  <a:srgbClr val="DA4808"/>
                </a:solidFill>
                <a:cs typeface="+mn-lt"/>
                <a:sym typeface="+mn-ea"/>
              </a:rPr>
              <a:t>Regression Modeling:</a:t>
            </a:r>
            <a:endParaRPr lang="en-US">
              <a:solidFill>
                <a:srgbClr val="DA4808"/>
              </a:solidFill>
              <a:cs typeface="+mn-lt"/>
            </a:endParaRPr>
          </a:p>
          <a:p>
            <a:pPr>
              <a:buFont typeface="Wingdings" panose="05000000000000000000" charset="0"/>
              <a:buChar char="Ø"/>
            </a:pPr>
            <a:r>
              <a:rPr lang="en-US">
                <a:cs typeface="+mn-lt"/>
                <a:sym typeface="+mn-ea"/>
              </a:rPr>
              <a:t>Implement regression algorithms, such as Linear Regression, Random Forest Regressor, or Gradient Boosting, to predict burnout levels.</a:t>
            </a:r>
            <a:endParaRPr lang="en-US">
              <a:cs typeface="+mn-lt"/>
            </a:endParaRPr>
          </a:p>
          <a:p>
            <a:pPr>
              <a:buFont typeface="Wingdings" panose="05000000000000000000" charset="0"/>
              <a:buChar char="Ø"/>
            </a:pPr>
            <a:r>
              <a:rPr lang="en-US">
                <a:cs typeface="+mn-lt"/>
                <a:sym typeface="+mn-ea"/>
              </a:rPr>
              <a:t>Explore feature engineering techniques to enhance the predictive power of the model, such as interaction terms or polynomial features.</a:t>
            </a:r>
            <a:endParaRPr lang="en-US">
              <a:cs typeface="+mn-lt"/>
            </a:endParaRPr>
          </a:p>
          <a:p>
            <a:pPr marL="0" indent="0">
              <a:buNone/>
            </a:pPr>
            <a:r>
              <a:rPr lang="en-US" sz="2000" b="1" u="sng">
                <a:solidFill>
                  <a:srgbClr val="DA4808"/>
                </a:solidFill>
                <a:cs typeface="+mn-lt"/>
                <a:sym typeface="+mn-ea"/>
              </a:rPr>
              <a:t>Deployment</a:t>
            </a:r>
            <a:r>
              <a:rPr lang="en-US">
                <a:cs typeface="+mn-lt"/>
                <a:sym typeface="+mn-ea"/>
              </a:rPr>
              <a:t>:</a:t>
            </a:r>
            <a:endParaRPr lang="en-US">
              <a:cs typeface="+mn-lt"/>
            </a:endParaRPr>
          </a:p>
          <a:p>
            <a:pPr>
              <a:buFont typeface="Wingdings" panose="05000000000000000000" charset="0"/>
              <a:buChar char="Ø"/>
            </a:pPr>
            <a:r>
              <a:rPr lang="en-US">
                <a:cs typeface="+mn-lt"/>
                <a:sym typeface="+mn-ea"/>
              </a:rPr>
              <a:t>Develop a user-friendly application or interface for HR professionals and managers to input employee data and receive real-time burnout risk predictions.</a:t>
            </a:r>
            <a:endParaRPr lang="en-US">
              <a:cs typeface="+mn-lt"/>
            </a:endParaRPr>
          </a:p>
          <a:p>
            <a:pPr>
              <a:buFont typeface="Wingdings" panose="05000000000000000000" charset="0"/>
              <a:buChar char="Ø"/>
            </a:pPr>
            <a:r>
              <a:rPr lang="en-US">
                <a:cs typeface="+mn-lt"/>
                <a:sym typeface="+mn-ea"/>
              </a:rPr>
              <a:t>Deploy the solution on a scalable platform, ensuring accessibility and reliability for users.</a:t>
            </a:r>
            <a:endParaRPr lang="en-US">
              <a:cs typeface="+mn-lt"/>
            </a:endParaRPr>
          </a:p>
          <a:p>
            <a:pPr marL="0" indent="0">
              <a:buNone/>
            </a:pPr>
            <a:r>
              <a:rPr lang="en-US" sz="2000" b="1" u="sng">
                <a:solidFill>
                  <a:srgbClr val="DA4808"/>
                </a:solidFill>
                <a:cs typeface="+mn-lt"/>
                <a:sym typeface="+mn-ea"/>
              </a:rPr>
              <a:t>Evaluation</a:t>
            </a:r>
            <a:r>
              <a:rPr lang="en-US">
                <a:cs typeface="+mn-lt"/>
                <a:sym typeface="+mn-ea"/>
              </a:rPr>
              <a:t>:</a:t>
            </a:r>
            <a:endParaRPr lang="en-US">
              <a:cs typeface="+mn-lt"/>
            </a:endParaRPr>
          </a:p>
          <a:p>
            <a:pPr>
              <a:buFont typeface="Wingdings" panose="05000000000000000000" charset="0"/>
              <a:buChar char="Ø"/>
            </a:pPr>
            <a:r>
              <a:rPr lang="en-US">
                <a:cs typeface="+mn-lt"/>
                <a:sym typeface="+mn-ea"/>
              </a:rPr>
              <a:t>Evaluate the model's performance using metrics such as RMSE (Root Mean Squared Error), MAE (Mean Absolute Error), and R-squared.</a:t>
            </a:r>
            <a:endParaRPr lang="en-US">
              <a:cs typeface="+mn-lt"/>
            </a:endParaRPr>
          </a:p>
          <a:p>
            <a:pPr>
              <a:buFont typeface="Wingdings" panose="05000000000000000000" charset="0"/>
              <a:buChar char="Ø"/>
            </a:pPr>
            <a:r>
              <a:rPr lang="en-US">
                <a:cs typeface="+mn-lt"/>
                <a:sym typeface="+mn-ea"/>
              </a:rPr>
              <a:t>Fine-tune the model parameters and preprocessing steps based on feedback and continuous monitoring of prediction accuracy.</a:t>
            </a:r>
            <a:endParaRPr lang="en-US"/>
          </a:p>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a:ln/>
                <a:solidFill>
                  <a:srgbClr val="B97DE7"/>
                </a:solidFill>
                <a:effectLst>
                  <a:reflection blurRad="6350" stA="53000" endA="300" endPos="35500" dir="5400000" sy="-90000" algn="bl" rotWithShape="0"/>
                </a:effectLst>
                <a:latin typeface="Arial Black" panose="020B0A04020102020204" charset="0"/>
                <a:cs typeface="Arial Black" panose="020B0A04020102020204" charset="0"/>
                <a:sym typeface="+mn-ea"/>
              </a:rPr>
              <a:t>How did you customize the project and make it your own</a:t>
            </a:r>
          </a:p>
        </p:txBody>
      </p:sp>
      <p:sp>
        <p:nvSpPr>
          <p:cNvPr id="3" name="Content Placeholder 2"/>
          <p:cNvSpPr>
            <a:spLocks noGrp="1"/>
          </p:cNvSpPr>
          <p:nvPr>
            <p:ph idx="1"/>
          </p:nvPr>
        </p:nvSpPr>
        <p:spPr>
          <a:xfrm>
            <a:off x="276225" y="2117090"/>
            <a:ext cx="11231880" cy="4142105"/>
          </a:xfrm>
        </p:spPr>
        <p:txBody>
          <a:bodyPr>
            <a:normAutofit fontScale="97500"/>
          </a:bodyPr>
          <a:lstStyle/>
          <a:p>
            <a:pPr>
              <a:buFont typeface="Wingdings" panose="05000000000000000000" charset="0"/>
              <a:buChar char="¯"/>
            </a:pPr>
            <a:r>
              <a:rPr lang="en-US"/>
              <a:t>Predictive analytics can help identify employees who are at riskof burnout based on their performance data, attendance, and other factors. Natural language processing and sentiment analysis can help identify negative patterns in employees' communication and sentiment.Machine learning algorithms can predict the likelihoodof burnout based on historical data and patterns.</a:t>
            </a:r>
          </a:p>
          <a:p>
            <a:pPr>
              <a:buFont typeface="Wingdings" panose="05000000000000000000" charset="0"/>
              <a:buChar char="¯"/>
            </a:pPr>
            <a:r>
              <a:rPr lang="en-US"/>
              <a:t>The project has been customized to address specific needs and challenges:</a:t>
            </a:r>
          </a:p>
          <a:p>
            <a:pPr>
              <a:buFont typeface="Wingdings" panose="05000000000000000000" charset="0"/>
              <a:buChar char="¯"/>
            </a:pPr>
            <a:r>
              <a:rPr lang="en-US"/>
              <a:t>Feature Engineering: Added custom features such as remote work frequency and mental health scores to improve model accuracy.</a:t>
            </a:r>
          </a:p>
          <a:p>
            <a:pPr>
              <a:buFont typeface="Wingdings" panose="05000000000000000000" charset="0"/>
              <a:buChar char="¯"/>
            </a:pPr>
            <a:r>
              <a:rPr lang="en-US"/>
              <a:t>Domain-Specific Data: Included industry-specific factors that may influence burnout, such as job role and department workload.</a:t>
            </a:r>
          </a:p>
          <a:p>
            <a:pPr>
              <a:buFont typeface="Wingdings" panose="05000000000000000000" charset="0"/>
              <a:buChar char="¯"/>
            </a:pPr>
            <a:r>
              <a:rPr lang="en-US"/>
              <a:t>Flexible Model: Designed the model to be easily adaptable to different organizational contexts and data sources.</a:t>
            </a:r>
          </a:p>
          <a:p>
            <a:pPr>
              <a:buFont typeface="Wingdings" panose="05000000000000000000" charset="0"/>
              <a:buChar char="¯"/>
            </a:pPr>
            <a:r>
              <a:rPr lang="en-US"/>
              <a:t>User-Centric Design: Developed an intuitive interface for HR professionals and managers to interact with the model and interpret the results.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dirty="0">
                <a:ln/>
                <a:solidFill>
                  <a:srgbClr val="B97DE7"/>
                </a:solidFill>
                <a:effectLst>
                  <a:reflection blurRad="6350" stA="53000" endA="300" endPos="35500" dir="5400000" sy="-90000" algn="bl" rotWithShape="0"/>
                </a:effectLst>
                <a:latin typeface="Arial Black" panose="020B0A04020102020204" charset="0"/>
                <a:cs typeface="Arial Black" panose="020B0A04020102020204" charset="0"/>
              </a:rPr>
              <a:t>MODELLING</a:t>
            </a:r>
          </a:p>
        </p:txBody>
      </p:sp>
      <p:sp>
        <p:nvSpPr>
          <p:cNvPr id="3" name="Content Placeholder 2"/>
          <p:cNvSpPr>
            <a:spLocks noGrp="1"/>
          </p:cNvSpPr>
          <p:nvPr>
            <p:ph idx="1"/>
          </p:nvPr>
        </p:nvSpPr>
        <p:spPr>
          <a:xfrm>
            <a:off x="93345" y="1231900"/>
            <a:ext cx="11789410" cy="5259070"/>
          </a:xfrm>
        </p:spPr>
        <p:txBody>
          <a:bodyPr>
            <a:normAutofit fontScale="92500" lnSpcReduction="20000"/>
          </a:bodyPr>
          <a:lstStyle/>
          <a:p>
            <a:pPr marL="0" indent="0">
              <a:buNone/>
            </a:pPr>
            <a:r>
              <a:rPr lang="en-US" b="1">
                <a:solidFill>
                  <a:srgbClr val="DA4808"/>
                </a:solidFill>
              </a:rPr>
              <a:t>Model Training and Tuning: </a:t>
            </a:r>
          </a:p>
          <a:p>
            <a:pPr>
              <a:buFont typeface="Wingdings" panose="05000000000000000000" charset="0"/>
              <a:buChar char="¯"/>
            </a:pPr>
            <a:r>
              <a:rPr lang="en-US"/>
              <a:t>a. Train the selected models using the training dataset. </a:t>
            </a:r>
          </a:p>
          <a:p>
            <a:pPr>
              <a:buFont typeface="Wingdings" panose="05000000000000000000" charset="0"/>
              <a:buChar char="¯"/>
            </a:pPr>
            <a:r>
              <a:rPr lang="en-US"/>
              <a:t>b. Utilize appropriatehyperparameter tuning techniques, such as grid search or random search, to optimize the </a:t>
            </a:r>
            <a:r>
              <a:rPr lang="en-US">
                <a:sym typeface="+mn-ea"/>
              </a:rPr>
              <a:t>models' performance.</a:t>
            </a:r>
            <a:r>
              <a:rPr lang="en-US"/>
              <a:t>                                                    </a:t>
            </a:r>
          </a:p>
          <a:p>
            <a:pPr marL="0" indent="0">
              <a:buFont typeface="Wingdings" panose="05000000000000000000" charset="0"/>
              <a:buNone/>
            </a:pPr>
            <a:r>
              <a:rPr lang="en-US" b="1">
                <a:solidFill>
                  <a:srgbClr val="DA4808"/>
                </a:solidFill>
              </a:rPr>
              <a:t>Model Selection</a:t>
            </a:r>
            <a:r>
              <a:rPr lang="en-US"/>
              <a:t>:</a:t>
            </a:r>
          </a:p>
          <a:p>
            <a:pPr>
              <a:buFont typeface="Wingdings" panose="05000000000000000000" charset="0"/>
              <a:buChar char="¯"/>
            </a:pPr>
            <a:r>
              <a:rPr lang="en-US"/>
              <a:t>Evaluated multiple regression algorithms (Linear Regression, Random Forest Regressor, Gradient Boosting).</a:t>
            </a:r>
          </a:p>
          <a:p>
            <a:pPr>
              <a:buFont typeface="Wingdings" panose="05000000000000000000" charset="0"/>
              <a:buChar char="¯"/>
            </a:pPr>
            <a:r>
              <a:rPr lang="en-US"/>
              <a:t>Selected the best-performing model based on evaluation metrics.</a:t>
            </a:r>
          </a:p>
          <a:p>
            <a:pPr marL="0" indent="0">
              <a:buFont typeface="Wingdings" panose="05000000000000000000" charset="0"/>
              <a:buNone/>
            </a:pPr>
            <a:r>
              <a:rPr lang="en-US" b="1">
                <a:solidFill>
                  <a:srgbClr val="DA4808"/>
                </a:solidFill>
              </a:rPr>
              <a:t>Model Evaluation</a:t>
            </a:r>
            <a:r>
              <a:rPr lang="en-US"/>
              <a:t>:</a:t>
            </a:r>
          </a:p>
          <a:p>
            <a:pPr>
              <a:buFont typeface="Wingdings" panose="05000000000000000000" charset="0"/>
              <a:buChar char="¯"/>
            </a:pPr>
            <a:r>
              <a:rPr lang="en-US"/>
              <a:t>Evaluate the trained models using suitable evaluation metrics, such as accuracy, precision,recall, F1-score, or area under the ROC curve (AUC-ROC).</a:t>
            </a:r>
          </a:p>
          <a:p>
            <a:pPr marL="0" indent="0">
              <a:buFont typeface="Wingdings" panose="05000000000000000000" charset="0"/>
              <a:buNone/>
            </a:pPr>
            <a:r>
              <a:rPr lang="en-US" b="1">
                <a:solidFill>
                  <a:srgbClr val="DA4808"/>
                </a:solidFill>
              </a:rPr>
              <a:t>Interpretability and Insights</a:t>
            </a:r>
            <a:r>
              <a:rPr lang="en-US"/>
              <a:t>: </a:t>
            </a:r>
          </a:p>
          <a:p>
            <a:pPr>
              <a:buFont typeface="Wingdings" panose="05000000000000000000" charset="0"/>
              <a:buChar char="¯"/>
            </a:pPr>
            <a:r>
              <a:rPr lang="en-US"/>
              <a:t> Assess the interpretability of the selected model to understand the key factorsinfluencing employee burnout</a:t>
            </a:r>
          </a:p>
          <a:p>
            <a:pPr marL="0" indent="0">
              <a:buFont typeface="Wingdings" panose="05000000000000000000" charset="0"/>
              <a:buNone/>
            </a:pPr>
            <a:r>
              <a:rPr lang="en-US" b="1">
                <a:solidFill>
                  <a:srgbClr val="DA4808"/>
                </a:solidFill>
              </a:rPr>
              <a:t>Predicting Burnout Risk:</a:t>
            </a:r>
          </a:p>
          <a:p>
            <a:pPr>
              <a:buFont typeface="Wingdings" panose="05000000000000000000" charset="0"/>
              <a:buChar char="¯"/>
            </a:pPr>
            <a:r>
              <a:rPr lang="en-US"/>
              <a:t> Apply the trained model to new, unseen data to predict burnout risk for individualemployees or teams.</a:t>
            </a:r>
          </a:p>
          <a:p>
            <a:pPr marL="0" indent="0">
              <a:buFont typeface="Wingdings" panose="05000000000000000000" charset="0"/>
              <a:buNone/>
            </a:pPr>
            <a:r>
              <a:rPr lang="en-US" b="1">
                <a:solidFill>
                  <a:srgbClr val="DA4808"/>
                </a:solidFill>
              </a:rPr>
              <a:t>Integration and Implementation:</a:t>
            </a:r>
            <a:r>
              <a:rPr lang="en-US"/>
              <a:t> </a:t>
            </a:r>
          </a:p>
          <a:p>
            <a:pPr>
              <a:buFont typeface="Wingdings" panose="05000000000000000000" charset="0"/>
              <a:buChar char="¯"/>
            </a:pPr>
            <a:r>
              <a:rPr lang="en-US"/>
              <a:t> Integrate the burnout prediction model into existing HR systems or employeemonitoring platforms.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936782"/>
          </a:xfrm>
        </p:spPr>
        <p:txBody>
          <a:bodyPr anchor="ctr"/>
          <a:lstStyle/>
          <a:p>
            <a:r>
              <a:rPr lang="en-GB" dirty="0"/>
              <a:t>code</a:t>
            </a:r>
            <a:endParaRPr lang="en-US" dirty="0"/>
          </a:p>
        </p:txBody>
      </p:sp>
      <p:sp>
        <p:nvSpPr>
          <p:cNvPr id="3" name="Content Placeholder 2"/>
          <p:cNvSpPr>
            <a:spLocks noGrp="1"/>
          </p:cNvSpPr>
          <p:nvPr>
            <p:ph idx="1"/>
          </p:nvPr>
        </p:nvSpPr>
        <p:spPr>
          <a:xfrm>
            <a:off x="581191" y="1430594"/>
            <a:ext cx="11029615" cy="5309418"/>
          </a:xfrm>
        </p:spPr>
        <p:txBody>
          <a:bodyPr>
            <a:normAutofit fontScale="92500" lnSpcReduction="20000"/>
          </a:bodyPr>
          <a:lstStyle/>
          <a:p>
            <a:r>
              <a:rPr lang="en-US" dirty="0"/>
              <a:t>import pandas as pd</a:t>
            </a:r>
          </a:p>
          <a:p>
            <a:r>
              <a:rPr lang="en-US" dirty="0" err="1"/>
              <a:t>df</a:t>
            </a:r>
            <a:r>
              <a:rPr lang="en-US" dirty="0"/>
              <a:t>=</a:t>
            </a:r>
            <a:r>
              <a:rPr lang="en-US" dirty="0" err="1"/>
              <a:t>pd.read_excel</a:t>
            </a:r>
            <a:r>
              <a:rPr lang="en-US" dirty="0"/>
              <a:t>("employee_burnout_analysis-AI.xlsx")</a:t>
            </a:r>
          </a:p>
          <a:p>
            <a:r>
              <a:rPr lang="en-US" dirty="0" err="1"/>
              <a:t>df.head</a:t>
            </a:r>
            <a:r>
              <a:rPr lang="en-US" dirty="0"/>
              <a:t>()</a:t>
            </a:r>
          </a:p>
          <a:p>
            <a:r>
              <a:rPr lang="en-US" dirty="0" err="1"/>
              <a:t>df.tail</a:t>
            </a:r>
            <a:r>
              <a:rPr lang="en-US" dirty="0"/>
              <a:t>()</a:t>
            </a:r>
          </a:p>
          <a:p>
            <a:r>
              <a:rPr lang="en-US" dirty="0"/>
              <a:t>df.info()</a:t>
            </a:r>
          </a:p>
          <a:p>
            <a:r>
              <a:rPr lang="en-US" dirty="0" err="1"/>
              <a:t>df.isnull</a:t>
            </a:r>
            <a:r>
              <a:rPr lang="en-US" dirty="0"/>
              <a:t>().sum()</a:t>
            </a:r>
          </a:p>
          <a:p>
            <a:r>
              <a:rPr lang="en-US" dirty="0" err="1"/>
              <a:t>df.duplicated</a:t>
            </a:r>
            <a:r>
              <a:rPr lang="en-US" dirty="0"/>
              <a:t>().sum()</a:t>
            </a:r>
          </a:p>
          <a:p>
            <a:r>
              <a:rPr lang="en-US" dirty="0" err="1"/>
              <a:t>df.duplicated</a:t>
            </a:r>
            <a:r>
              <a:rPr lang="en-US" dirty="0"/>
              <a:t>()</a:t>
            </a:r>
          </a:p>
          <a:p>
            <a:r>
              <a:rPr lang="en-US" dirty="0" err="1"/>
              <a:t>df</a:t>
            </a:r>
            <a:r>
              <a:rPr lang="en-US" dirty="0"/>
              <a:t>=</a:t>
            </a:r>
            <a:r>
              <a:rPr lang="en-US" dirty="0" err="1"/>
              <a:t>df.drop</a:t>
            </a:r>
            <a:r>
              <a:rPr lang="en-US" dirty="0"/>
              <a:t>(["Employee ID"],axis=1)</a:t>
            </a:r>
          </a:p>
          <a:p>
            <a:r>
              <a:rPr lang="en-US" dirty="0" err="1"/>
              <a:t>df</a:t>
            </a:r>
            <a:r>
              <a:rPr lang="en-US" dirty="0"/>
              <a:t>["Company Type"].unique()</a:t>
            </a:r>
          </a:p>
          <a:p>
            <a:r>
              <a:rPr lang="en-US" dirty="0" err="1"/>
              <a:t>df</a:t>
            </a:r>
            <a:r>
              <a:rPr lang="en-US" dirty="0"/>
              <a:t>["Company Type"].</a:t>
            </a:r>
            <a:r>
              <a:rPr lang="en-US" dirty="0" err="1"/>
              <a:t>value_counts</a:t>
            </a:r>
            <a:r>
              <a:rPr lang="en-US" dirty="0"/>
              <a:t>()</a:t>
            </a:r>
          </a:p>
          <a:p>
            <a:r>
              <a:rPr lang="en-US" dirty="0" err="1"/>
              <a:t>df</a:t>
            </a:r>
            <a:r>
              <a:rPr lang="en-US" dirty="0"/>
              <a:t>["Gender"].</a:t>
            </a:r>
            <a:r>
              <a:rPr lang="en-US" dirty="0" err="1"/>
              <a:t>value_counts</a:t>
            </a:r>
            <a:r>
              <a:rPr lang="en-US" dirty="0"/>
              <a:t>()</a:t>
            </a:r>
          </a:p>
          <a:p>
            <a:r>
              <a:rPr lang="en-US" dirty="0" err="1"/>
              <a:t>df</a:t>
            </a:r>
            <a:r>
              <a:rPr lang="en-US" dirty="0"/>
              <a:t>["DOJ"]=</a:t>
            </a:r>
            <a:r>
              <a:rPr lang="en-US" dirty="0" err="1"/>
              <a:t>pd.to_datetime</a:t>
            </a:r>
            <a:r>
              <a:rPr lang="en-US" dirty="0"/>
              <a:t>(</a:t>
            </a:r>
            <a:r>
              <a:rPr lang="en-US" dirty="0" err="1"/>
              <a:t>df</a:t>
            </a:r>
            <a:r>
              <a:rPr lang="en-US" dirty="0"/>
              <a:t>["Date of Joining"]</a:t>
            </a:r>
          </a:p>
          <a:p>
            <a:r>
              <a:rPr lang="en-US" sz="1600" dirty="0" err="1"/>
              <a:t>df</a:t>
            </a:r>
            <a:r>
              <a:rPr lang="en-US" sz="1600" dirty="0"/>
              <a:t>=</a:t>
            </a:r>
            <a:r>
              <a:rPr lang="en-US" sz="1600" dirty="0" err="1"/>
              <a:t>df.drop</a:t>
            </a:r>
            <a:r>
              <a:rPr lang="en-US" sz="1600" dirty="0"/>
              <a:t>(["Date of Joining"],axis=1)</a:t>
            </a:r>
          </a:p>
          <a:p>
            <a:r>
              <a:rPr lang="en-US" sz="1600" dirty="0" err="1"/>
              <a:t>df.describe</a:t>
            </a:r>
            <a:r>
              <a:rPr lang="en-US" sz="1600" dirty="0"/>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936782"/>
          </a:xfrm>
        </p:spPr>
        <p:txBody>
          <a:bodyPr anchor="ctr"/>
          <a:lstStyle/>
          <a:p>
            <a:r>
              <a:rPr lang="en-GB" dirty="0"/>
              <a:t>result</a:t>
            </a:r>
            <a:endParaRPr lang="en-US" dirty="0"/>
          </a:p>
        </p:txBody>
      </p:sp>
      <p:graphicFrame>
        <p:nvGraphicFramePr>
          <p:cNvPr id="5" name="Content Placeholder 4">
            <a:extLst>
              <a:ext uri="{FF2B5EF4-FFF2-40B4-BE49-F238E27FC236}">
                <a16:creationId xmlns:a16="http://schemas.microsoft.com/office/drawing/2014/main" id="{07DE32CB-3DAF-3192-C5E0-A692441CC7CC}"/>
              </a:ext>
            </a:extLst>
          </p:cNvPr>
          <p:cNvGraphicFramePr>
            <a:graphicFrameLocks noGrp="1"/>
          </p:cNvGraphicFramePr>
          <p:nvPr>
            <p:ph idx="1"/>
            <p:extLst>
              <p:ext uri="{D42A27DB-BD31-4B8C-83A1-F6EECF244321}">
                <p14:modId xmlns:p14="http://schemas.microsoft.com/office/powerpoint/2010/main" val="2676303696"/>
              </p:ext>
            </p:extLst>
          </p:nvPr>
        </p:nvGraphicFramePr>
        <p:xfrm>
          <a:off x="758157" y="1430338"/>
          <a:ext cx="10675686" cy="5310187"/>
        </p:xfrm>
        <a:graphic>
          <a:graphicData uri="http://schemas.openxmlformats.org/drawingml/2006/table">
            <a:tbl>
              <a:tblPr/>
              <a:tblGrid>
                <a:gridCol w="1779281">
                  <a:extLst>
                    <a:ext uri="{9D8B030D-6E8A-4147-A177-3AD203B41FA5}">
                      <a16:colId xmlns:a16="http://schemas.microsoft.com/office/drawing/2014/main" val="94985619"/>
                    </a:ext>
                  </a:extLst>
                </a:gridCol>
                <a:gridCol w="1779281">
                  <a:extLst>
                    <a:ext uri="{9D8B030D-6E8A-4147-A177-3AD203B41FA5}">
                      <a16:colId xmlns:a16="http://schemas.microsoft.com/office/drawing/2014/main" val="2604435280"/>
                    </a:ext>
                  </a:extLst>
                </a:gridCol>
                <a:gridCol w="1779281">
                  <a:extLst>
                    <a:ext uri="{9D8B030D-6E8A-4147-A177-3AD203B41FA5}">
                      <a16:colId xmlns:a16="http://schemas.microsoft.com/office/drawing/2014/main" val="2076972686"/>
                    </a:ext>
                  </a:extLst>
                </a:gridCol>
                <a:gridCol w="1779281">
                  <a:extLst>
                    <a:ext uri="{9D8B030D-6E8A-4147-A177-3AD203B41FA5}">
                      <a16:colId xmlns:a16="http://schemas.microsoft.com/office/drawing/2014/main" val="809475605"/>
                    </a:ext>
                  </a:extLst>
                </a:gridCol>
                <a:gridCol w="1779281">
                  <a:extLst>
                    <a:ext uri="{9D8B030D-6E8A-4147-A177-3AD203B41FA5}">
                      <a16:colId xmlns:a16="http://schemas.microsoft.com/office/drawing/2014/main" val="1452349958"/>
                    </a:ext>
                  </a:extLst>
                </a:gridCol>
                <a:gridCol w="1779281">
                  <a:extLst>
                    <a:ext uri="{9D8B030D-6E8A-4147-A177-3AD203B41FA5}">
                      <a16:colId xmlns:a16="http://schemas.microsoft.com/office/drawing/2014/main" val="2196387761"/>
                    </a:ext>
                  </a:extLst>
                </a:gridCol>
              </a:tblGrid>
              <a:tr h="619522">
                <a:tc>
                  <a:txBody>
                    <a:bodyPr/>
                    <a:lstStyle/>
                    <a:p>
                      <a:pPr algn="r"/>
                      <a:endParaRPr lang="en-IN" sz="1700" b="1" dirty="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600" b="1" kern="1200" dirty="0">
                        <a:solidFill>
                          <a:schemeClr val="tx1">
                            <a:lumMod val="75000"/>
                            <a:lumOff val="25000"/>
                          </a:schemeClr>
                        </a:solidFill>
                        <a:latin typeface="+mn-lt"/>
                        <a:ea typeface="+mn-ea"/>
                        <a:cs typeface="+mn-cs"/>
                      </a:endParaRPr>
                    </a:p>
                  </a:txBody>
                  <a:tcPr marL="88503" marR="88503" marT="44252" marB="44252" anchor="ctr">
                    <a:lnL>
                      <a:noFill/>
                    </a:lnL>
                    <a:lnR>
                      <a:noFill/>
                    </a:lnR>
                    <a:lnT>
                      <a:noFill/>
                    </a:lnT>
                    <a:lnB>
                      <a:noFill/>
                    </a:lnB>
                    <a:solidFill>
                      <a:srgbClr val="FFFFFF"/>
                    </a:solidFill>
                  </a:tcPr>
                </a:tc>
                <a:tc>
                  <a:txBody>
                    <a:bodyPr/>
                    <a:lstStyle/>
                    <a:p>
                      <a:pPr algn="r"/>
                      <a:endParaRPr lang="en-IN" sz="1600" b="1" kern="1200" dirty="0">
                        <a:solidFill>
                          <a:schemeClr val="tx1">
                            <a:lumMod val="75000"/>
                            <a:lumOff val="25000"/>
                          </a:schemeClr>
                        </a:solidFill>
                        <a:latin typeface="+mn-lt"/>
                        <a:ea typeface="+mn-ea"/>
                        <a:cs typeface="+mn-cs"/>
                      </a:endParaRPr>
                    </a:p>
                  </a:txBody>
                  <a:tcPr marL="88503" marR="88503" marT="44252" marB="44252" anchor="ctr">
                    <a:lnL>
                      <a:noFill/>
                    </a:lnL>
                    <a:lnR>
                      <a:noFill/>
                    </a:lnR>
                    <a:lnT>
                      <a:noFill/>
                    </a:lnT>
                    <a:lnB>
                      <a:noFill/>
                    </a:lnB>
                    <a:solidFill>
                      <a:srgbClr val="FFFFFF"/>
                    </a:solidFill>
                  </a:tcPr>
                </a:tc>
                <a:tc>
                  <a:txBody>
                    <a:bodyPr/>
                    <a:lstStyle/>
                    <a:p>
                      <a:pPr algn="r"/>
                      <a:endParaRPr lang="en-IN" sz="1600" b="1" kern="1200" dirty="0">
                        <a:solidFill>
                          <a:schemeClr val="tx1">
                            <a:lumMod val="75000"/>
                            <a:lumOff val="25000"/>
                          </a:schemeClr>
                        </a:solidFill>
                        <a:latin typeface="+mn-lt"/>
                        <a:ea typeface="+mn-ea"/>
                        <a:cs typeface="+mn-cs"/>
                      </a:endParaRPr>
                    </a:p>
                  </a:txBody>
                  <a:tcPr marL="88503" marR="88503" marT="44252" marB="44252" anchor="ctr">
                    <a:lnL>
                      <a:noFill/>
                    </a:lnL>
                    <a:lnR>
                      <a:noFill/>
                    </a:lnR>
                    <a:lnT>
                      <a:noFill/>
                    </a:lnT>
                    <a:lnB>
                      <a:noFill/>
                    </a:lnB>
                    <a:solidFill>
                      <a:srgbClr val="FFFFFF"/>
                    </a:solidFill>
                  </a:tcPr>
                </a:tc>
                <a:tc>
                  <a:txBody>
                    <a:bodyPr/>
                    <a:lstStyle/>
                    <a:p>
                      <a:pPr algn="r"/>
                      <a:endParaRPr lang="en-IN" sz="1600" b="1" kern="1200" dirty="0">
                        <a:solidFill>
                          <a:schemeClr val="tx1">
                            <a:lumMod val="75000"/>
                            <a:lumOff val="25000"/>
                          </a:schemeClr>
                        </a:solidFill>
                        <a:latin typeface="+mn-lt"/>
                        <a:ea typeface="+mn-ea"/>
                        <a:cs typeface="+mn-cs"/>
                      </a:endParaRPr>
                    </a:p>
                  </a:txBody>
                  <a:tcPr marL="88503" marR="88503" marT="44252" marB="44252" anchor="ctr">
                    <a:lnL>
                      <a:noFill/>
                    </a:lnL>
                    <a:lnR>
                      <a:noFill/>
                    </a:lnR>
                    <a:lnT>
                      <a:noFill/>
                    </a:lnT>
                    <a:lnB>
                      <a:noFill/>
                    </a:lnB>
                    <a:solidFill>
                      <a:srgbClr val="FFFFFF"/>
                    </a:solidFill>
                  </a:tcPr>
                </a:tc>
                <a:tc>
                  <a:txBody>
                    <a:bodyPr/>
                    <a:lstStyle/>
                    <a:p>
                      <a:pPr algn="r"/>
                      <a:endParaRPr lang="en-IN" sz="1600" b="1" kern="1200" dirty="0">
                        <a:solidFill>
                          <a:schemeClr val="tx1">
                            <a:lumMod val="75000"/>
                            <a:lumOff val="25000"/>
                          </a:schemeClr>
                        </a:solidFill>
                        <a:latin typeface="+mn-lt"/>
                        <a:ea typeface="+mn-ea"/>
                        <a:cs typeface="+mn-cs"/>
                      </a:endParaRPr>
                    </a:p>
                  </a:txBody>
                  <a:tcPr marL="88503" marR="88503" marT="44252" marB="44252" anchor="ctr">
                    <a:lnL>
                      <a:noFill/>
                    </a:lnL>
                    <a:lnR>
                      <a:noFill/>
                    </a:lnR>
                    <a:lnT>
                      <a:noFill/>
                    </a:lnT>
                    <a:lnB>
                      <a:noFill/>
                    </a:lnB>
                    <a:solidFill>
                      <a:srgbClr val="FFFFFF"/>
                    </a:solidFill>
                  </a:tcPr>
                </a:tc>
                <a:extLst>
                  <a:ext uri="{0D108BD9-81ED-4DB2-BD59-A6C34878D82A}">
                    <a16:rowId xmlns:a16="http://schemas.microsoft.com/office/drawing/2014/main" val="1151293066"/>
                  </a:ext>
                </a:extLst>
              </a:tr>
              <a:tr h="354012">
                <a:tc>
                  <a:txBody>
                    <a:bodyPr/>
                    <a:lstStyle/>
                    <a:p>
                      <a:pPr fontAlgn="ctr"/>
                      <a:endParaRPr lang="en-IN" sz="1700" b="1">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dirty="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dirty="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dirty="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extLst>
                  <a:ext uri="{0D108BD9-81ED-4DB2-BD59-A6C34878D82A}">
                    <a16:rowId xmlns:a16="http://schemas.microsoft.com/office/drawing/2014/main" val="1926416835"/>
                  </a:ext>
                </a:extLst>
              </a:tr>
              <a:tr h="885031">
                <a:tc>
                  <a:txBody>
                    <a:bodyPr/>
                    <a:lstStyle/>
                    <a:p>
                      <a:pPr fontAlgn="ctr"/>
                      <a:endParaRPr lang="en-IN" sz="1700" b="1">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dirty="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dirty="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extLst>
                  <a:ext uri="{0D108BD9-81ED-4DB2-BD59-A6C34878D82A}">
                    <a16:rowId xmlns:a16="http://schemas.microsoft.com/office/drawing/2014/main" val="1506046544"/>
                  </a:ext>
                </a:extLst>
              </a:tr>
              <a:tr h="619522">
                <a:tc>
                  <a:txBody>
                    <a:bodyPr/>
                    <a:lstStyle/>
                    <a:p>
                      <a:pPr fontAlgn="ctr"/>
                      <a:endParaRPr lang="en-IN" sz="1700" b="1">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dirty="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dirty="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extLst>
                  <a:ext uri="{0D108BD9-81ED-4DB2-BD59-A6C34878D82A}">
                    <a16:rowId xmlns:a16="http://schemas.microsoft.com/office/drawing/2014/main" val="1434533099"/>
                  </a:ext>
                </a:extLst>
              </a:tr>
              <a:tr h="619522">
                <a:tc>
                  <a:txBody>
                    <a:bodyPr/>
                    <a:lstStyle/>
                    <a:p>
                      <a:pPr fontAlgn="ctr"/>
                      <a:endParaRPr lang="en-IN" sz="1700" b="1" dirty="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dirty="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extLst>
                  <a:ext uri="{0D108BD9-81ED-4DB2-BD59-A6C34878D82A}">
                    <a16:rowId xmlns:a16="http://schemas.microsoft.com/office/drawing/2014/main" val="3318481570"/>
                  </a:ext>
                </a:extLst>
              </a:tr>
              <a:tr h="619522">
                <a:tc>
                  <a:txBody>
                    <a:bodyPr/>
                    <a:lstStyle/>
                    <a:p>
                      <a:pPr fontAlgn="ctr"/>
                      <a:endParaRPr lang="en-IN" sz="1700" b="1">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dirty="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dirty="0">
                        <a:effectLst/>
                      </a:endParaRPr>
                    </a:p>
                  </a:txBody>
                  <a:tcPr marL="88503" marR="88503" marT="44252" marB="44252" anchor="ctr">
                    <a:lnL>
                      <a:noFill/>
                    </a:lnL>
                    <a:lnR>
                      <a:noFill/>
                    </a:lnR>
                    <a:lnT>
                      <a:noFill/>
                    </a:lnT>
                    <a:lnB>
                      <a:noFill/>
                    </a:lnB>
                    <a:solidFill>
                      <a:srgbClr val="FFFFFF"/>
                    </a:solidFill>
                  </a:tcPr>
                </a:tc>
                <a:extLst>
                  <a:ext uri="{0D108BD9-81ED-4DB2-BD59-A6C34878D82A}">
                    <a16:rowId xmlns:a16="http://schemas.microsoft.com/office/drawing/2014/main" val="1231073830"/>
                  </a:ext>
                </a:extLst>
              </a:tr>
              <a:tr h="619522">
                <a:tc>
                  <a:txBody>
                    <a:bodyPr/>
                    <a:lstStyle/>
                    <a:p>
                      <a:pPr fontAlgn="ctr"/>
                      <a:endParaRPr lang="en-IN" sz="1700" b="1">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dirty="0">
                        <a:effectLst/>
                      </a:endParaRPr>
                    </a:p>
                  </a:txBody>
                  <a:tcPr marL="88503" marR="88503" marT="44252" marB="44252" anchor="ctr">
                    <a:lnL>
                      <a:noFill/>
                    </a:lnL>
                    <a:lnR>
                      <a:noFill/>
                    </a:lnR>
                    <a:lnT>
                      <a:noFill/>
                    </a:lnT>
                    <a:lnB>
                      <a:noFill/>
                    </a:lnB>
                    <a:solidFill>
                      <a:srgbClr val="FFFFFF"/>
                    </a:solidFill>
                  </a:tcPr>
                </a:tc>
                <a:extLst>
                  <a:ext uri="{0D108BD9-81ED-4DB2-BD59-A6C34878D82A}">
                    <a16:rowId xmlns:a16="http://schemas.microsoft.com/office/drawing/2014/main" val="4147081111"/>
                  </a:ext>
                </a:extLst>
              </a:tr>
              <a:tr h="619522">
                <a:tc>
                  <a:txBody>
                    <a:bodyPr/>
                    <a:lstStyle/>
                    <a:p>
                      <a:pPr fontAlgn="ctr"/>
                      <a:endParaRPr lang="en-IN" sz="1700" b="1">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dirty="0">
                        <a:effectLst/>
                      </a:endParaRPr>
                    </a:p>
                  </a:txBody>
                  <a:tcPr marL="88503" marR="88503" marT="44252" marB="44252" anchor="ctr">
                    <a:lnL>
                      <a:noFill/>
                    </a:lnL>
                    <a:lnR>
                      <a:noFill/>
                    </a:lnR>
                    <a:lnT>
                      <a:noFill/>
                    </a:lnT>
                    <a:lnB>
                      <a:noFill/>
                    </a:lnB>
                    <a:solidFill>
                      <a:srgbClr val="FFFFFF"/>
                    </a:solidFill>
                  </a:tcPr>
                </a:tc>
                <a:extLst>
                  <a:ext uri="{0D108BD9-81ED-4DB2-BD59-A6C34878D82A}">
                    <a16:rowId xmlns:a16="http://schemas.microsoft.com/office/drawing/2014/main" val="1161768253"/>
                  </a:ext>
                </a:extLst>
              </a:tr>
              <a:tr h="354012">
                <a:tc>
                  <a:txBody>
                    <a:bodyPr/>
                    <a:lstStyle/>
                    <a:p>
                      <a:pPr fontAlgn="ctr"/>
                      <a:endParaRPr lang="en-IN" sz="1700" b="1">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a:effectLst/>
                      </a:endParaRPr>
                    </a:p>
                  </a:txBody>
                  <a:tcPr marL="88503" marR="88503" marT="44252" marB="44252" anchor="ctr">
                    <a:lnL>
                      <a:noFill/>
                    </a:lnL>
                    <a:lnR>
                      <a:noFill/>
                    </a:lnR>
                    <a:lnT>
                      <a:noFill/>
                    </a:lnT>
                    <a:lnB>
                      <a:noFill/>
                    </a:lnB>
                    <a:solidFill>
                      <a:srgbClr val="FFFFFF"/>
                    </a:solidFill>
                  </a:tcPr>
                </a:tc>
                <a:tc>
                  <a:txBody>
                    <a:bodyPr/>
                    <a:lstStyle/>
                    <a:p>
                      <a:pPr algn="r"/>
                      <a:endParaRPr lang="en-IN" sz="1700" dirty="0">
                        <a:effectLst/>
                      </a:endParaRPr>
                    </a:p>
                  </a:txBody>
                  <a:tcPr marL="88503" marR="88503" marT="44252" marB="44252" anchor="ctr">
                    <a:lnL>
                      <a:noFill/>
                    </a:lnL>
                    <a:lnR>
                      <a:noFill/>
                    </a:lnR>
                    <a:lnT>
                      <a:noFill/>
                    </a:lnT>
                    <a:lnB>
                      <a:noFill/>
                    </a:lnB>
                    <a:solidFill>
                      <a:srgbClr val="FFFFFF"/>
                    </a:solidFill>
                  </a:tcPr>
                </a:tc>
                <a:extLst>
                  <a:ext uri="{0D108BD9-81ED-4DB2-BD59-A6C34878D82A}">
                    <a16:rowId xmlns:a16="http://schemas.microsoft.com/office/drawing/2014/main" val="425694394"/>
                  </a:ext>
                </a:extLst>
              </a:tr>
            </a:tbl>
          </a:graphicData>
        </a:graphic>
      </p:graphicFrame>
      <p:graphicFrame>
        <p:nvGraphicFramePr>
          <p:cNvPr id="7" name="Table 6">
            <a:extLst>
              <a:ext uri="{FF2B5EF4-FFF2-40B4-BE49-F238E27FC236}">
                <a16:creationId xmlns:a16="http://schemas.microsoft.com/office/drawing/2014/main" id="{18BBE736-2DD0-B309-0BCB-0BD9A7B2C471}"/>
              </a:ext>
            </a:extLst>
          </p:cNvPr>
          <p:cNvGraphicFramePr>
            <a:graphicFrameLocks noGrp="1"/>
          </p:cNvGraphicFramePr>
          <p:nvPr>
            <p:extLst>
              <p:ext uri="{D42A27DB-BD31-4B8C-83A1-F6EECF244321}">
                <p14:modId xmlns:p14="http://schemas.microsoft.com/office/powerpoint/2010/main" val="840332441"/>
              </p:ext>
            </p:extLst>
          </p:nvPr>
        </p:nvGraphicFramePr>
        <p:xfrm>
          <a:off x="1306595" y="1150374"/>
          <a:ext cx="10127247" cy="5674365"/>
        </p:xfrm>
        <a:graphic>
          <a:graphicData uri="http://schemas.openxmlformats.org/drawingml/2006/table">
            <a:tbl>
              <a:tblPr firstRow="1" bandRow="1">
                <a:tableStyleId>{5C22544A-7EE6-4342-B048-85BDC9FD1C3A}</a:tableStyleId>
              </a:tblPr>
              <a:tblGrid>
                <a:gridCol w="1163058">
                  <a:extLst>
                    <a:ext uri="{9D8B030D-6E8A-4147-A177-3AD203B41FA5}">
                      <a16:colId xmlns:a16="http://schemas.microsoft.com/office/drawing/2014/main" val="1832013292"/>
                    </a:ext>
                  </a:extLst>
                </a:gridCol>
                <a:gridCol w="1671790">
                  <a:extLst>
                    <a:ext uri="{9D8B030D-6E8A-4147-A177-3AD203B41FA5}">
                      <a16:colId xmlns:a16="http://schemas.microsoft.com/office/drawing/2014/main" val="362699453"/>
                    </a:ext>
                  </a:extLst>
                </a:gridCol>
                <a:gridCol w="2056130">
                  <a:extLst>
                    <a:ext uri="{9D8B030D-6E8A-4147-A177-3AD203B41FA5}">
                      <a16:colId xmlns:a16="http://schemas.microsoft.com/office/drawing/2014/main" val="462806160"/>
                    </a:ext>
                  </a:extLst>
                </a:gridCol>
                <a:gridCol w="1739286">
                  <a:extLst>
                    <a:ext uri="{9D8B030D-6E8A-4147-A177-3AD203B41FA5}">
                      <a16:colId xmlns:a16="http://schemas.microsoft.com/office/drawing/2014/main" val="2800177387"/>
                    </a:ext>
                  </a:extLst>
                </a:gridCol>
                <a:gridCol w="1732034">
                  <a:extLst>
                    <a:ext uri="{9D8B030D-6E8A-4147-A177-3AD203B41FA5}">
                      <a16:colId xmlns:a16="http://schemas.microsoft.com/office/drawing/2014/main" val="503936100"/>
                    </a:ext>
                  </a:extLst>
                </a:gridCol>
                <a:gridCol w="1764949">
                  <a:extLst>
                    <a:ext uri="{9D8B030D-6E8A-4147-A177-3AD203B41FA5}">
                      <a16:colId xmlns:a16="http://schemas.microsoft.com/office/drawing/2014/main" val="3951773000"/>
                    </a:ext>
                  </a:extLst>
                </a:gridCol>
              </a:tblGrid>
              <a:tr h="643425">
                <a:tc>
                  <a:txBody>
                    <a:bodyPr/>
                    <a:lstStyle/>
                    <a:p>
                      <a:pPr algn="r"/>
                      <a:endParaRPr lang="en-IN" b="1" dirty="0">
                        <a:effectLst/>
                      </a:endParaRPr>
                    </a:p>
                  </a:txBody>
                  <a:tcPr anchor="ctr"/>
                </a:tc>
                <a:tc>
                  <a:txBody>
                    <a:bodyPr/>
                    <a:lstStyle/>
                    <a:p>
                      <a:pPr marL="0" algn="l" defTabSz="457200" rtl="0" eaLnBrk="1" fontAlgn="ctr" latinLnBrk="0" hangingPunct="1"/>
                      <a:r>
                        <a:rPr lang="en-IN" sz="1800" b="1" kern="1200" dirty="0">
                          <a:solidFill>
                            <a:schemeClr val="dk1"/>
                          </a:solidFill>
                          <a:effectLst/>
                          <a:latin typeface="+mn-lt"/>
                          <a:ea typeface="+mn-ea"/>
                          <a:cs typeface="+mn-cs"/>
                        </a:rPr>
                        <a:t>Date of Joining</a:t>
                      </a:r>
                    </a:p>
                  </a:txBody>
                  <a:tcPr anchor="ctr"/>
                </a:tc>
                <a:tc>
                  <a:txBody>
                    <a:bodyPr/>
                    <a:lstStyle/>
                    <a:p>
                      <a:pPr marL="0" algn="l" defTabSz="457200" rtl="0" eaLnBrk="1" fontAlgn="ctr" latinLnBrk="0" hangingPunct="1"/>
                      <a:r>
                        <a:rPr lang="en-IN" sz="1800" b="1" kern="1200" dirty="0">
                          <a:solidFill>
                            <a:schemeClr val="dk1"/>
                          </a:solidFill>
                          <a:effectLst/>
                          <a:latin typeface="+mn-lt"/>
                          <a:ea typeface="+mn-ea"/>
                          <a:cs typeface="+mn-cs"/>
                        </a:rPr>
                        <a:t>Designation</a:t>
                      </a:r>
                    </a:p>
                  </a:txBody>
                  <a:tcPr anchor="ctr"/>
                </a:tc>
                <a:tc>
                  <a:txBody>
                    <a:bodyPr/>
                    <a:lstStyle/>
                    <a:p>
                      <a:pPr marL="0" algn="l" defTabSz="457200" rtl="0" eaLnBrk="1" fontAlgn="ctr" latinLnBrk="0" hangingPunct="1"/>
                      <a:r>
                        <a:rPr lang="en-IN" sz="1800" b="1" kern="1200" dirty="0">
                          <a:solidFill>
                            <a:schemeClr val="dk1"/>
                          </a:solidFill>
                          <a:effectLst/>
                          <a:latin typeface="+mn-lt"/>
                          <a:ea typeface="+mn-ea"/>
                          <a:cs typeface="+mn-cs"/>
                        </a:rPr>
                        <a:t>Resource Allocation</a:t>
                      </a:r>
                    </a:p>
                  </a:txBody>
                  <a:tcPr anchor="ctr"/>
                </a:tc>
                <a:tc>
                  <a:txBody>
                    <a:bodyPr/>
                    <a:lstStyle/>
                    <a:p>
                      <a:pPr marL="0" algn="l" defTabSz="457200" rtl="0" eaLnBrk="1" fontAlgn="ctr" latinLnBrk="0" hangingPunct="1"/>
                      <a:r>
                        <a:rPr lang="en-IN" sz="1800" b="1" kern="1200" dirty="0">
                          <a:solidFill>
                            <a:schemeClr val="dk1"/>
                          </a:solidFill>
                          <a:effectLst/>
                          <a:latin typeface="+mn-lt"/>
                          <a:ea typeface="+mn-ea"/>
                          <a:cs typeface="+mn-cs"/>
                        </a:rPr>
                        <a:t>Mental Fatigue Score</a:t>
                      </a:r>
                    </a:p>
                  </a:txBody>
                  <a:tcPr anchor="ctr"/>
                </a:tc>
                <a:tc>
                  <a:txBody>
                    <a:bodyPr/>
                    <a:lstStyle/>
                    <a:p>
                      <a:pPr marL="0" algn="l" defTabSz="457200" rtl="0" eaLnBrk="1" fontAlgn="ctr" latinLnBrk="0" hangingPunct="1"/>
                      <a:r>
                        <a:rPr lang="en-IN" sz="1800" b="1" kern="1200" dirty="0">
                          <a:solidFill>
                            <a:schemeClr val="dk1"/>
                          </a:solidFill>
                          <a:effectLst/>
                          <a:latin typeface="+mn-lt"/>
                          <a:ea typeface="+mn-ea"/>
                          <a:cs typeface="+mn-cs"/>
                        </a:rPr>
                        <a:t>Burn Rate</a:t>
                      </a:r>
                    </a:p>
                  </a:txBody>
                  <a:tcPr anchor="ctr"/>
                </a:tc>
                <a:extLst>
                  <a:ext uri="{0D108BD9-81ED-4DB2-BD59-A6C34878D82A}">
                    <a16:rowId xmlns:a16="http://schemas.microsoft.com/office/drawing/2014/main" val="2960447685"/>
                  </a:ext>
                </a:extLst>
              </a:tr>
              <a:tr h="526966">
                <a:tc>
                  <a:txBody>
                    <a:bodyPr/>
                    <a:lstStyle/>
                    <a:p>
                      <a:pPr fontAlgn="ctr"/>
                      <a:r>
                        <a:rPr lang="en-IN" b="1" dirty="0">
                          <a:effectLst/>
                        </a:rPr>
                        <a:t>count</a:t>
                      </a:r>
                    </a:p>
                  </a:txBody>
                  <a:tcPr anchor="ctr"/>
                </a:tc>
                <a:tc>
                  <a:txBody>
                    <a:bodyPr/>
                    <a:lstStyle/>
                    <a:p>
                      <a:pPr algn="r"/>
                      <a:r>
                        <a:rPr lang="en-IN">
                          <a:effectLst/>
                        </a:rPr>
                        <a:t>22750</a:t>
                      </a:r>
                    </a:p>
                  </a:txBody>
                  <a:tcPr anchor="ctr"/>
                </a:tc>
                <a:tc>
                  <a:txBody>
                    <a:bodyPr/>
                    <a:lstStyle/>
                    <a:p>
                      <a:pPr algn="r"/>
                      <a:r>
                        <a:rPr lang="en-IN" dirty="0">
                          <a:effectLst/>
                        </a:rPr>
                        <a:t>22750.000000</a:t>
                      </a:r>
                    </a:p>
                  </a:txBody>
                  <a:tcPr anchor="ctr"/>
                </a:tc>
                <a:tc>
                  <a:txBody>
                    <a:bodyPr/>
                    <a:lstStyle/>
                    <a:p>
                      <a:pPr algn="r"/>
                      <a:r>
                        <a:rPr lang="en-IN">
                          <a:effectLst/>
                        </a:rPr>
                        <a:t>21369.000000</a:t>
                      </a:r>
                    </a:p>
                  </a:txBody>
                  <a:tcPr anchor="ctr"/>
                </a:tc>
                <a:tc>
                  <a:txBody>
                    <a:bodyPr/>
                    <a:lstStyle/>
                    <a:p>
                      <a:pPr algn="r"/>
                      <a:r>
                        <a:rPr lang="en-IN">
                          <a:effectLst/>
                        </a:rPr>
                        <a:t>20633.000000</a:t>
                      </a:r>
                    </a:p>
                  </a:txBody>
                  <a:tcPr anchor="ctr"/>
                </a:tc>
                <a:tc>
                  <a:txBody>
                    <a:bodyPr/>
                    <a:lstStyle/>
                    <a:p>
                      <a:pPr algn="r"/>
                      <a:r>
                        <a:rPr lang="en-IN">
                          <a:effectLst/>
                        </a:rPr>
                        <a:t>21626.000000</a:t>
                      </a:r>
                    </a:p>
                  </a:txBody>
                  <a:tcPr anchor="ctr"/>
                </a:tc>
                <a:extLst>
                  <a:ext uri="{0D108BD9-81ED-4DB2-BD59-A6C34878D82A}">
                    <a16:rowId xmlns:a16="http://schemas.microsoft.com/office/drawing/2014/main" val="4054714240"/>
                  </a:ext>
                </a:extLst>
              </a:tr>
              <a:tr h="919178">
                <a:tc>
                  <a:txBody>
                    <a:bodyPr/>
                    <a:lstStyle/>
                    <a:p>
                      <a:pPr fontAlgn="ctr"/>
                      <a:r>
                        <a:rPr lang="en-IN" b="1">
                          <a:effectLst/>
                        </a:rPr>
                        <a:t>mean</a:t>
                      </a:r>
                    </a:p>
                  </a:txBody>
                  <a:tcPr anchor="ctr"/>
                </a:tc>
                <a:tc>
                  <a:txBody>
                    <a:bodyPr/>
                    <a:lstStyle/>
                    <a:p>
                      <a:pPr algn="r"/>
                      <a:r>
                        <a:rPr lang="en-IN">
                          <a:effectLst/>
                        </a:rPr>
                        <a:t>2008-07-01 09:28:05.274725120</a:t>
                      </a:r>
                    </a:p>
                  </a:txBody>
                  <a:tcPr anchor="ctr"/>
                </a:tc>
                <a:tc>
                  <a:txBody>
                    <a:bodyPr/>
                    <a:lstStyle/>
                    <a:p>
                      <a:pPr algn="r"/>
                      <a:r>
                        <a:rPr lang="en-IN">
                          <a:effectLst/>
                        </a:rPr>
                        <a:t>2.178725</a:t>
                      </a:r>
                    </a:p>
                  </a:txBody>
                  <a:tcPr anchor="ctr"/>
                </a:tc>
                <a:tc>
                  <a:txBody>
                    <a:bodyPr/>
                    <a:lstStyle/>
                    <a:p>
                      <a:pPr algn="r"/>
                      <a:r>
                        <a:rPr lang="en-IN">
                          <a:effectLst/>
                        </a:rPr>
                        <a:t>4.481398</a:t>
                      </a:r>
                    </a:p>
                  </a:txBody>
                  <a:tcPr anchor="ctr"/>
                </a:tc>
                <a:tc>
                  <a:txBody>
                    <a:bodyPr/>
                    <a:lstStyle/>
                    <a:p>
                      <a:pPr algn="r"/>
                      <a:r>
                        <a:rPr lang="en-IN">
                          <a:effectLst/>
                        </a:rPr>
                        <a:t>5.728188</a:t>
                      </a:r>
                    </a:p>
                  </a:txBody>
                  <a:tcPr anchor="ctr"/>
                </a:tc>
                <a:tc>
                  <a:txBody>
                    <a:bodyPr/>
                    <a:lstStyle/>
                    <a:p>
                      <a:pPr algn="r"/>
                      <a:r>
                        <a:rPr lang="en-IN">
                          <a:effectLst/>
                        </a:rPr>
                        <a:t>0.452005</a:t>
                      </a:r>
                    </a:p>
                  </a:txBody>
                  <a:tcPr anchor="ctr"/>
                </a:tc>
                <a:extLst>
                  <a:ext uri="{0D108BD9-81ED-4DB2-BD59-A6C34878D82A}">
                    <a16:rowId xmlns:a16="http://schemas.microsoft.com/office/drawing/2014/main" val="2587827935"/>
                  </a:ext>
                </a:extLst>
              </a:tr>
              <a:tr h="643425">
                <a:tc>
                  <a:txBody>
                    <a:bodyPr/>
                    <a:lstStyle/>
                    <a:p>
                      <a:pPr fontAlgn="ctr"/>
                      <a:r>
                        <a:rPr lang="en-IN" b="1" dirty="0">
                          <a:effectLst/>
                        </a:rPr>
                        <a:t>min</a:t>
                      </a:r>
                    </a:p>
                  </a:txBody>
                  <a:tcPr anchor="ctr"/>
                </a:tc>
                <a:tc>
                  <a:txBody>
                    <a:bodyPr/>
                    <a:lstStyle/>
                    <a:p>
                      <a:pPr algn="r"/>
                      <a:r>
                        <a:rPr lang="en-IN">
                          <a:effectLst/>
                        </a:rPr>
                        <a:t>2008-01-01 00:00:00</a:t>
                      </a:r>
                    </a:p>
                  </a:txBody>
                  <a:tcPr anchor="ctr"/>
                </a:tc>
                <a:tc>
                  <a:txBody>
                    <a:bodyPr/>
                    <a:lstStyle/>
                    <a:p>
                      <a:pPr algn="r"/>
                      <a:r>
                        <a:rPr lang="en-IN">
                          <a:effectLst/>
                        </a:rPr>
                        <a:t>0.000000</a:t>
                      </a:r>
                    </a:p>
                  </a:txBody>
                  <a:tcPr anchor="ctr"/>
                </a:tc>
                <a:tc>
                  <a:txBody>
                    <a:bodyPr/>
                    <a:lstStyle/>
                    <a:p>
                      <a:pPr algn="r"/>
                      <a:r>
                        <a:rPr lang="en-IN">
                          <a:effectLst/>
                        </a:rPr>
                        <a:t>1.000000</a:t>
                      </a:r>
                    </a:p>
                  </a:txBody>
                  <a:tcPr anchor="ctr"/>
                </a:tc>
                <a:tc>
                  <a:txBody>
                    <a:bodyPr/>
                    <a:lstStyle/>
                    <a:p>
                      <a:pPr algn="r"/>
                      <a:r>
                        <a:rPr lang="en-IN">
                          <a:effectLst/>
                        </a:rPr>
                        <a:t>0.000000</a:t>
                      </a:r>
                    </a:p>
                  </a:txBody>
                  <a:tcPr anchor="ctr"/>
                </a:tc>
                <a:tc>
                  <a:txBody>
                    <a:bodyPr/>
                    <a:lstStyle/>
                    <a:p>
                      <a:pPr algn="r"/>
                      <a:r>
                        <a:rPr lang="en-IN">
                          <a:effectLst/>
                        </a:rPr>
                        <a:t>0.000000</a:t>
                      </a:r>
                    </a:p>
                  </a:txBody>
                  <a:tcPr anchor="ctr"/>
                </a:tc>
                <a:extLst>
                  <a:ext uri="{0D108BD9-81ED-4DB2-BD59-A6C34878D82A}">
                    <a16:rowId xmlns:a16="http://schemas.microsoft.com/office/drawing/2014/main" val="3423067401"/>
                  </a:ext>
                </a:extLst>
              </a:tr>
              <a:tr h="643425">
                <a:tc>
                  <a:txBody>
                    <a:bodyPr/>
                    <a:lstStyle/>
                    <a:p>
                      <a:pPr fontAlgn="ctr"/>
                      <a:r>
                        <a:rPr lang="en-IN" b="1">
                          <a:effectLst/>
                        </a:rPr>
                        <a:t>25%</a:t>
                      </a:r>
                    </a:p>
                  </a:txBody>
                  <a:tcPr anchor="ctr"/>
                </a:tc>
                <a:tc>
                  <a:txBody>
                    <a:bodyPr/>
                    <a:lstStyle/>
                    <a:p>
                      <a:pPr algn="r"/>
                      <a:r>
                        <a:rPr lang="en-IN">
                          <a:effectLst/>
                        </a:rPr>
                        <a:t>2008-04-01 00:00:00</a:t>
                      </a:r>
                    </a:p>
                  </a:txBody>
                  <a:tcPr anchor="ctr"/>
                </a:tc>
                <a:tc>
                  <a:txBody>
                    <a:bodyPr/>
                    <a:lstStyle/>
                    <a:p>
                      <a:pPr algn="r"/>
                      <a:r>
                        <a:rPr lang="en-IN">
                          <a:effectLst/>
                        </a:rPr>
                        <a:t>1.000000</a:t>
                      </a:r>
                    </a:p>
                  </a:txBody>
                  <a:tcPr anchor="ctr"/>
                </a:tc>
                <a:tc>
                  <a:txBody>
                    <a:bodyPr/>
                    <a:lstStyle/>
                    <a:p>
                      <a:pPr algn="r"/>
                      <a:r>
                        <a:rPr lang="en-IN">
                          <a:effectLst/>
                        </a:rPr>
                        <a:t>3.000000</a:t>
                      </a:r>
                    </a:p>
                  </a:txBody>
                  <a:tcPr anchor="ctr"/>
                </a:tc>
                <a:tc>
                  <a:txBody>
                    <a:bodyPr/>
                    <a:lstStyle/>
                    <a:p>
                      <a:pPr algn="r"/>
                      <a:r>
                        <a:rPr lang="en-IN">
                          <a:effectLst/>
                        </a:rPr>
                        <a:t>4.600000</a:t>
                      </a:r>
                    </a:p>
                  </a:txBody>
                  <a:tcPr anchor="ctr"/>
                </a:tc>
                <a:tc>
                  <a:txBody>
                    <a:bodyPr/>
                    <a:lstStyle/>
                    <a:p>
                      <a:pPr algn="r"/>
                      <a:r>
                        <a:rPr lang="en-IN">
                          <a:effectLst/>
                        </a:rPr>
                        <a:t>0.310000</a:t>
                      </a:r>
                    </a:p>
                  </a:txBody>
                  <a:tcPr anchor="ctr"/>
                </a:tc>
                <a:extLst>
                  <a:ext uri="{0D108BD9-81ED-4DB2-BD59-A6C34878D82A}">
                    <a16:rowId xmlns:a16="http://schemas.microsoft.com/office/drawing/2014/main" val="2219776731"/>
                  </a:ext>
                </a:extLst>
              </a:tr>
              <a:tr h="643425">
                <a:tc>
                  <a:txBody>
                    <a:bodyPr/>
                    <a:lstStyle/>
                    <a:p>
                      <a:pPr fontAlgn="ctr"/>
                      <a:r>
                        <a:rPr lang="en-IN" b="1">
                          <a:effectLst/>
                        </a:rPr>
                        <a:t>50%</a:t>
                      </a:r>
                    </a:p>
                  </a:txBody>
                  <a:tcPr anchor="ctr"/>
                </a:tc>
                <a:tc>
                  <a:txBody>
                    <a:bodyPr/>
                    <a:lstStyle/>
                    <a:p>
                      <a:pPr algn="r"/>
                      <a:r>
                        <a:rPr lang="en-IN">
                          <a:effectLst/>
                        </a:rPr>
                        <a:t>2008-07-02 00:00:00</a:t>
                      </a:r>
                    </a:p>
                  </a:txBody>
                  <a:tcPr anchor="ctr"/>
                </a:tc>
                <a:tc>
                  <a:txBody>
                    <a:bodyPr/>
                    <a:lstStyle/>
                    <a:p>
                      <a:pPr algn="r"/>
                      <a:r>
                        <a:rPr lang="en-IN">
                          <a:effectLst/>
                        </a:rPr>
                        <a:t>2.000000</a:t>
                      </a:r>
                    </a:p>
                  </a:txBody>
                  <a:tcPr anchor="ctr"/>
                </a:tc>
                <a:tc>
                  <a:txBody>
                    <a:bodyPr/>
                    <a:lstStyle/>
                    <a:p>
                      <a:pPr algn="r"/>
                      <a:r>
                        <a:rPr lang="en-IN">
                          <a:effectLst/>
                        </a:rPr>
                        <a:t>4.000000</a:t>
                      </a:r>
                    </a:p>
                  </a:txBody>
                  <a:tcPr anchor="ctr"/>
                </a:tc>
                <a:tc>
                  <a:txBody>
                    <a:bodyPr/>
                    <a:lstStyle/>
                    <a:p>
                      <a:pPr algn="r"/>
                      <a:r>
                        <a:rPr lang="en-IN">
                          <a:effectLst/>
                        </a:rPr>
                        <a:t>5.900000</a:t>
                      </a:r>
                    </a:p>
                  </a:txBody>
                  <a:tcPr anchor="ctr"/>
                </a:tc>
                <a:tc>
                  <a:txBody>
                    <a:bodyPr/>
                    <a:lstStyle/>
                    <a:p>
                      <a:pPr algn="r"/>
                      <a:r>
                        <a:rPr lang="en-IN">
                          <a:effectLst/>
                        </a:rPr>
                        <a:t>0.450000</a:t>
                      </a:r>
                    </a:p>
                  </a:txBody>
                  <a:tcPr anchor="ctr"/>
                </a:tc>
                <a:extLst>
                  <a:ext uri="{0D108BD9-81ED-4DB2-BD59-A6C34878D82A}">
                    <a16:rowId xmlns:a16="http://schemas.microsoft.com/office/drawing/2014/main" val="3459383696"/>
                  </a:ext>
                </a:extLst>
              </a:tr>
              <a:tr h="643425">
                <a:tc>
                  <a:txBody>
                    <a:bodyPr/>
                    <a:lstStyle/>
                    <a:p>
                      <a:pPr fontAlgn="ctr"/>
                      <a:r>
                        <a:rPr lang="en-IN" b="1">
                          <a:effectLst/>
                        </a:rPr>
                        <a:t>75%</a:t>
                      </a:r>
                    </a:p>
                  </a:txBody>
                  <a:tcPr anchor="ctr"/>
                </a:tc>
                <a:tc>
                  <a:txBody>
                    <a:bodyPr/>
                    <a:lstStyle/>
                    <a:p>
                      <a:pPr algn="r"/>
                      <a:r>
                        <a:rPr lang="en-IN">
                          <a:effectLst/>
                        </a:rPr>
                        <a:t>2008-09-30 00:00:00</a:t>
                      </a:r>
                    </a:p>
                  </a:txBody>
                  <a:tcPr anchor="ctr"/>
                </a:tc>
                <a:tc>
                  <a:txBody>
                    <a:bodyPr/>
                    <a:lstStyle/>
                    <a:p>
                      <a:pPr algn="r"/>
                      <a:r>
                        <a:rPr lang="en-IN">
                          <a:effectLst/>
                        </a:rPr>
                        <a:t>3.000000</a:t>
                      </a:r>
                    </a:p>
                  </a:txBody>
                  <a:tcPr anchor="ctr"/>
                </a:tc>
                <a:tc>
                  <a:txBody>
                    <a:bodyPr/>
                    <a:lstStyle/>
                    <a:p>
                      <a:pPr algn="r"/>
                      <a:r>
                        <a:rPr lang="en-IN">
                          <a:effectLst/>
                        </a:rPr>
                        <a:t>6.000000</a:t>
                      </a:r>
                    </a:p>
                  </a:txBody>
                  <a:tcPr anchor="ctr"/>
                </a:tc>
                <a:tc>
                  <a:txBody>
                    <a:bodyPr/>
                    <a:lstStyle/>
                    <a:p>
                      <a:pPr algn="r"/>
                      <a:r>
                        <a:rPr lang="en-IN">
                          <a:effectLst/>
                        </a:rPr>
                        <a:t>7.100000</a:t>
                      </a:r>
                    </a:p>
                  </a:txBody>
                  <a:tcPr anchor="ctr"/>
                </a:tc>
                <a:tc>
                  <a:txBody>
                    <a:bodyPr/>
                    <a:lstStyle/>
                    <a:p>
                      <a:pPr algn="r"/>
                      <a:r>
                        <a:rPr lang="en-IN" dirty="0">
                          <a:effectLst/>
                        </a:rPr>
                        <a:t>0.590000</a:t>
                      </a:r>
                    </a:p>
                  </a:txBody>
                  <a:tcPr anchor="ctr"/>
                </a:tc>
                <a:extLst>
                  <a:ext uri="{0D108BD9-81ED-4DB2-BD59-A6C34878D82A}">
                    <a16:rowId xmlns:a16="http://schemas.microsoft.com/office/drawing/2014/main" val="1565357818"/>
                  </a:ext>
                </a:extLst>
              </a:tr>
              <a:tr h="643425">
                <a:tc>
                  <a:txBody>
                    <a:bodyPr/>
                    <a:lstStyle/>
                    <a:p>
                      <a:pPr fontAlgn="ctr"/>
                      <a:r>
                        <a:rPr lang="en-IN" b="1">
                          <a:effectLst/>
                        </a:rPr>
                        <a:t>max</a:t>
                      </a:r>
                    </a:p>
                  </a:txBody>
                  <a:tcPr anchor="ctr"/>
                </a:tc>
                <a:tc>
                  <a:txBody>
                    <a:bodyPr/>
                    <a:lstStyle/>
                    <a:p>
                      <a:pPr algn="r"/>
                      <a:r>
                        <a:rPr lang="en-IN">
                          <a:effectLst/>
                        </a:rPr>
                        <a:t>2008-12-31 00:00:00</a:t>
                      </a:r>
                    </a:p>
                  </a:txBody>
                  <a:tcPr anchor="ctr"/>
                </a:tc>
                <a:tc>
                  <a:txBody>
                    <a:bodyPr/>
                    <a:lstStyle/>
                    <a:p>
                      <a:pPr algn="r"/>
                      <a:r>
                        <a:rPr lang="en-IN">
                          <a:effectLst/>
                        </a:rPr>
                        <a:t>5.000000</a:t>
                      </a:r>
                    </a:p>
                  </a:txBody>
                  <a:tcPr anchor="ctr"/>
                </a:tc>
                <a:tc>
                  <a:txBody>
                    <a:bodyPr/>
                    <a:lstStyle/>
                    <a:p>
                      <a:pPr algn="r"/>
                      <a:r>
                        <a:rPr lang="en-IN">
                          <a:effectLst/>
                        </a:rPr>
                        <a:t>10.000000</a:t>
                      </a:r>
                    </a:p>
                  </a:txBody>
                  <a:tcPr anchor="ctr"/>
                </a:tc>
                <a:tc>
                  <a:txBody>
                    <a:bodyPr/>
                    <a:lstStyle/>
                    <a:p>
                      <a:pPr algn="r"/>
                      <a:r>
                        <a:rPr lang="en-IN">
                          <a:effectLst/>
                        </a:rPr>
                        <a:t>10.000000</a:t>
                      </a:r>
                    </a:p>
                  </a:txBody>
                  <a:tcPr anchor="ctr"/>
                </a:tc>
                <a:tc>
                  <a:txBody>
                    <a:bodyPr/>
                    <a:lstStyle/>
                    <a:p>
                      <a:pPr algn="r"/>
                      <a:r>
                        <a:rPr lang="en-IN">
                          <a:effectLst/>
                        </a:rPr>
                        <a:t>1.000000</a:t>
                      </a:r>
                    </a:p>
                  </a:txBody>
                  <a:tcPr anchor="ctr"/>
                </a:tc>
                <a:extLst>
                  <a:ext uri="{0D108BD9-81ED-4DB2-BD59-A6C34878D82A}">
                    <a16:rowId xmlns:a16="http://schemas.microsoft.com/office/drawing/2014/main" val="3661405780"/>
                  </a:ext>
                </a:extLst>
              </a:tr>
              <a:tr h="367671">
                <a:tc>
                  <a:txBody>
                    <a:bodyPr/>
                    <a:lstStyle/>
                    <a:p>
                      <a:pPr fontAlgn="ctr"/>
                      <a:r>
                        <a:rPr lang="en-IN" b="1">
                          <a:effectLst/>
                        </a:rPr>
                        <a:t>std</a:t>
                      </a:r>
                    </a:p>
                  </a:txBody>
                  <a:tcPr anchor="ctr"/>
                </a:tc>
                <a:tc>
                  <a:txBody>
                    <a:bodyPr/>
                    <a:lstStyle/>
                    <a:p>
                      <a:pPr algn="r"/>
                      <a:r>
                        <a:rPr lang="en-IN">
                          <a:effectLst/>
                        </a:rPr>
                        <a:t>NaN</a:t>
                      </a:r>
                    </a:p>
                  </a:txBody>
                  <a:tcPr anchor="ctr"/>
                </a:tc>
                <a:tc>
                  <a:txBody>
                    <a:bodyPr/>
                    <a:lstStyle/>
                    <a:p>
                      <a:pPr algn="r"/>
                      <a:r>
                        <a:rPr lang="en-IN">
                          <a:effectLst/>
                        </a:rPr>
                        <a:t>1.135145</a:t>
                      </a:r>
                    </a:p>
                  </a:txBody>
                  <a:tcPr anchor="ctr"/>
                </a:tc>
                <a:tc>
                  <a:txBody>
                    <a:bodyPr/>
                    <a:lstStyle/>
                    <a:p>
                      <a:pPr algn="r"/>
                      <a:r>
                        <a:rPr lang="en-IN">
                          <a:effectLst/>
                        </a:rPr>
                        <a:t>2.047211</a:t>
                      </a:r>
                    </a:p>
                  </a:txBody>
                  <a:tcPr anchor="ctr"/>
                </a:tc>
                <a:tc>
                  <a:txBody>
                    <a:bodyPr/>
                    <a:lstStyle/>
                    <a:p>
                      <a:pPr algn="r"/>
                      <a:r>
                        <a:rPr lang="en-IN">
                          <a:effectLst/>
                        </a:rPr>
                        <a:t>1.920839</a:t>
                      </a:r>
                    </a:p>
                  </a:txBody>
                  <a:tcPr anchor="ctr"/>
                </a:tc>
                <a:tc>
                  <a:txBody>
                    <a:bodyPr/>
                    <a:lstStyle/>
                    <a:p>
                      <a:pPr algn="r"/>
                      <a:r>
                        <a:rPr lang="en-IN" dirty="0">
                          <a:effectLst/>
                        </a:rPr>
                        <a:t>0.198226</a:t>
                      </a:r>
                    </a:p>
                  </a:txBody>
                  <a:tcPr anchor="ctr"/>
                </a:tc>
                <a:extLst>
                  <a:ext uri="{0D108BD9-81ED-4DB2-BD59-A6C34878D82A}">
                    <a16:rowId xmlns:a16="http://schemas.microsoft.com/office/drawing/2014/main" val="497137127"/>
                  </a:ext>
                </a:extLst>
              </a:tr>
            </a:tbl>
          </a:graphicData>
        </a:graphic>
      </p:graphicFrame>
    </p:spTree>
    <p:extLst>
      <p:ext uri="{BB962C8B-B14F-4D97-AF65-F5344CB8AC3E}">
        <p14:creationId xmlns:p14="http://schemas.microsoft.com/office/powerpoint/2010/main" val="20873008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scene3d>
              <a:camera prst="orthographicFront"/>
              <a:lightRig rig="threePt" dir="t"/>
            </a:scene3d>
          </a:bodyPr>
          <a:lstStyle/>
          <a:p>
            <a:r>
              <a:rPr lang="en-US">
                <a:ln/>
                <a:solidFill>
                  <a:srgbClr val="B97DE7"/>
                </a:solidFill>
                <a:effectLst>
                  <a:reflection blurRad="6350" stA="53000" endA="300" endPos="35500" dir="5400000" sy="-90000" algn="bl" rotWithShape="0"/>
                </a:effectLst>
                <a:latin typeface="Arial Black" panose="020B0A04020102020204" charset="0"/>
                <a:cs typeface="Arial Black" panose="020B0A04020102020204" charset="0"/>
              </a:rPr>
              <a:t>conclusion</a:t>
            </a:r>
          </a:p>
        </p:txBody>
      </p:sp>
      <p:sp>
        <p:nvSpPr>
          <p:cNvPr id="3" name="Content Placeholder 2"/>
          <p:cNvSpPr>
            <a:spLocks noGrp="1"/>
          </p:cNvSpPr>
          <p:nvPr>
            <p:ph idx="1"/>
          </p:nvPr>
        </p:nvSpPr>
        <p:spPr>
          <a:xfrm>
            <a:off x="256072" y="1891284"/>
            <a:ext cx="11029615" cy="3634486"/>
          </a:xfrm>
        </p:spPr>
        <p:txBody>
          <a:bodyPr/>
          <a:lstStyle/>
          <a:p>
            <a:pPr marL="0" indent="0">
              <a:buNone/>
            </a:pPr>
            <a:endParaRPr lang="en-US"/>
          </a:p>
          <a:p>
            <a:pPr>
              <a:buFont typeface="Wingdings" panose="05000000000000000000" charset="0"/>
              <a:buChar char="¯"/>
            </a:pPr>
            <a:r>
              <a:rPr lang="en-US"/>
              <a:t>In this project, which was part of the final project for the course Supervised Machine Learning: Regression from the IBM Machine Learning Professional Certificate, we created a python notebook to predict employee burnout using burn rate regression and EDA.</a:t>
            </a:r>
          </a:p>
          <a:p>
            <a:pPr>
              <a:buFont typeface="Wingdings" panose="05000000000000000000" charset="0"/>
              <a:buChar char="¯"/>
            </a:pPr>
            <a:r>
              <a:rPr lang="en-US"/>
              <a:t> The features we used included mental fatigue score, work from home status, and workload. To prepare the data for analysis, we treated null values and encoded categorical variables. We also studied correlations and applied techniques such as grid search cross validation and polynomial features to the data. We then used the R2 metric to evaluate the performance of our model. Overall, the goal of this project was to build a model that could accurately predict burnout risk and potentially be used by organizations to prevent burnout and promote the well-being of their employee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81191" y="493812"/>
            <a:ext cx="11029616" cy="1188720"/>
          </a:xfrm>
        </p:spPr>
        <p:txBody>
          <a:bodyPr anchor="ctr"/>
          <a:lstStyle/>
          <a:p>
            <a:r>
              <a:rPr lang="en-GB"/>
              <a:t>links</a:t>
            </a:r>
            <a:endParaRPr lang="en-US"/>
          </a:p>
        </p:txBody>
      </p:sp>
      <p:sp>
        <p:nvSpPr>
          <p:cNvPr id="3" name="Content Placeholder 2"/>
          <p:cNvSpPr>
            <a:spLocks noGrp="1"/>
          </p:cNvSpPr>
          <p:nvPr>
            <p:ph idx="1"/>
          </p:nvPr>
        </p:nvSpPr>
        <p:spPr>
          <a:xfrm>
            <a:off x="581191" y="2074646"/>
            <a:ext cx="11029615" cy="3634486"/>
          </a:xfrm>
        </p:spPr>
        <p:txBody>
          <a:bodyPr>
            <a:normAutofit/>
          </a:bodyPr>
          <a:lstStyle/>
          <a:p>
            <a:r>
              <a:rPr lang="en-US" sz="3200" dirty="0"/>
              <a:t>https://github.com/Harshita468/Employee-burnout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scene3d>
              <a:camera prst="orthographicFront"/>
              <a:lightRig rig="threePt" dir="t"/>
            </a:scene3d>
          </a:bodyPr>
          <a:lstStyle/>
          <a:p>
            <a:r>
              <a:rPr lang="en-GB" dirty="0">
                <a:ln/>
                <a:solidFill>
                  <a:srgbClr val="B97DE7"/>
                </a:solidFill>
                <a:effectLst>
                  <a:reflection blurRad="6350" stA="53000" endA="300" endPos="35500" dir="5400000" sy="-90000" algn="bl" rotWithShape="0"/>
                </a:effectLst>
                <a:latin typeface="Arial Black" panose="020B0A04020102020204" charset="0"/>
                <a:cs typeface="Arial Black" panose="020B0A04020102020204" charset="0"/>
              </a:rPr>
              <a:t>PROJECT TITLE/Problem Statement</a:t>
            </a:r>
            <a:br>
              <a:rPr lang="en-GB" dirty="0">
                <a:ln/>
                <a:solidFill>
                  <a:srgbClr val="B97DE7"/>
                </a:solidFill>
                <a:effectLst>
                  <a:reflection blurRad="6350" stA="53000" endA="300" endPos="35500" dir="5400000" sy="-90000" algn="bl" rotWithShape="0"/>
                </a:effectLst>
                <a:latin typeface="Arial Black" panose="020B0A04020102020204" charset="0"/>
                <a:cs typeface="Arial Black" panose="020B0A04020102020204" charset="0"/>
              </a:rPr>
            </a:br>
            <a:endParaRPr lang="en-GB" dirty="0">
              <a:ln/>
              <a:solidFill>
                <a:srgbClr val="B97DE7"/>
              </a:solidFill>
              <a:effectLst>
                <a:reflection blurRad="6350" stA="53000" endA="300" endPos="35500" dir="5400000" sy="-90000" algn="bl" rotWithShape="0"/>
              </a:effectLst>
              <a:latin typeface="Arial Black" panose="020B0A04020102020204" charset="0"/>
              <a:cs typeface="Arial Black" panose="020B0A04020102020204" charset="0"/>
            </a:endParaRPr>
          </a:p>
        </p:txBody>
      </p:sp>
      <p:sp>
        <p:nvSpPr>
          <p:cNvPr id="3" name="Content Placeholder 2"/>
          <p:cNvSpPr>
            <a:spLocks noGrp="1"/>
          </p:cNvSpPr>
          <p:nvPr>
            <p:ph idx="1"/>
          </p:nvPr>
        </p:nvSpPr>
        <p:spPr>
          <a:xfrm>
            <a:off x="0" y="1890395"/>
            <a:ext cx="11788140" cy="4404360"/>
          </a:xfrm>
        </p:spPr>
        <p:txBody>
          <a:bodyPr>
            <a:normAutofit/>
          </a:bodyPr>
          <a:lstStyle/>
          <a:p>
            <a:pPr marL="355600" marR="366395" indent="-342900">
              <a:lnSpc>
                <a:spcPct val="110000"/>
              </a:lnSpc>
              <a:spcBef>
                <a:spcPts val="280"/>
              </a:spcBef>
              <a:buFont typeface="Wingdings" panose="05000000000000000000" charset="0"/>
              <a:buChar char=""/>
            </a:pPr>
            <a:r>
              <a:rPr lang="en-US" dirty="0">
                <a:latin typeface="Franklin Gothic Medium" panose="020B0603020102020204"/>
                <a:cs typeface="Franklin Gothic Medium" panose="020B0603020102020204"/>
                <a:sym typeface="+mn-ea"/>
              </a:rPr>
              <a:t>In today's fast-paced work environment, employee burnout has become a significant concern for organizations. Burnout negatively impacts employee well-being, productivity, and overall job satisfaction. Identifying and addressing burnout proactively is crucial for maintaining a healthy and productive workforce.</a:t>
            </a:r>
          </a:p>
          <a:p>
            <a:pPr marL="355600" marR="366395" indent="-342900">
              <a:lnSpc>
                <a:spcPct val="110000"/>
              </a:lnSpc>
              <a:spcBef>
                <a:spcPts val="280"/>
              </a:spcBef>
              <a:buFont typeface="Wingdings" panose="05000000000000000000" charset="0"/>
              <a:buChar char=""/>
            </a:pPr>
            <a:r>
              <a:rPr lang="en-US" dirty="0">
                <a:latin typeface="Franklin Gothic Medium" panose="020B0603020102020204"/>
                <a:cs typeface="Franklin Gothic Medium" panose="020B0603020102020204"/>
                <a:sym typeface="+mn-ea"/>
              </a:rPr>
              <a:t>Objective: To predict employee burnout using regression techniques based on factors such as workload, mental fatigue, job characteristics, and work-life balance.</a:t>
            </a:r>
          </a:p>
          <a:p>
            <a:pPr marL="355600" marR="366395" indent="-342900">
              <a:lnSpc>
                <a:spcPct val="110000"/>
              </a:lnSpc>
              <a:spcBef>
                <a:spcPts val="280"/>
              </a:spcBef>
              <a:buFont typeface="Wingdings" panose="05000000000000000000" charset="0"/>
              <a:buChar char=""/>
            </a:pPr>
            <a:r>
              <a:rPr lang="en-US" dirty="0">
                <a:latin typeface="Franklin Gothic Medium" panose="020B0603020102020204"/>
                <a:cs typeface="Franklin Gothic Medium" panose="020B0603020102020204"/>
                <a:sym typeface="+mn-ea"/>
              </a:rPr>
              <a:t>Importance: Early identification of at-risk individuals can help organizations take proactive measures to prevent burnout and promote employee well-being.</a:t>
            </a:r>
          </a:p>
          <a:p>
            <a:pPr>
              <a:buFont typeface="Wingdings" panose="05000000000000000000" charset="0"/>
              <a:buChar char=""/>
            </a:pPr>
            <a:r>
              <a:rPr lang="en-US">
                <a:latin typeface="Franklin Gothic Medium" panose="020B0603020102020204" charset="0"/>
                <a:cs typeface="Franklin Gothic Medium" panose="020B0603020102020204" charset="0"/>
                <a:sym typeface="+mn-ea"/>
              </a:rPr>
              <a:t> This project aims to develop a regression model to predict employee burnout by analyzing various contributing factors. By identifying employees at risk of burnout, organizations can implement targeted interventions to promote well-being and prevent the negative consequences associated with burnout.</a:t>
            </a:r>
            <a:endParaRPr lang="en-US">
              <a:latin typeface="Franklin Gothic Medium" panose="020B0603020102020204" charset="0"/>
              <a:cs typeface="Franklin Gothic Medium" panose="020B0603020102020204" charset="0"/>
            </a:endParaRPr>
          </a:p>
          <a:p>
            <a:pPr>
              <a:buFont typeface="Wingdings" panose="05000000000000000000" charset="0"/>
              <a:buChar char="Ø"/>
            </a:pPr>
            <a:endParaRPr lang="en-US"/>
          </a:p>
          <a:p>
            <a:pPr marL="355600" marR="366395" indent="-342900">
              <a:lnSpc>
                <a:spcPct val="110000"/>
              </a:lnSpc>
              <a:spcBef>
                <a:spcPts val="280"/>
              </a:spcBef>
              <a:buFont typeface="Wingdings" panose="05000000000000000000" charset="0"/>
              <a:buChar char=""/>
            </a:pPr>
            <a:endParaRPr lang="en-US" dirty="0">
              <a:latin typeface="Franklin Gothic Medium" panose="020B0603020102020204"/>
              <a:cs typeface="Franklin Gothic Medium" panose="020B0603020102020204"/>
              <a:sym typeface="+mn-ea"/>
            </a:endParaRPr>
          </a:p>
          <a:p>
            <a:pPr marL="355600" marR="366395" indent="-342900">
              <a:lnSpc>
                <a:spcPct val="110000"/>
              </a:lnSpc>
              <a:spcBef>
                <a:spcPts val="280"/>
              </a:spcBef>
              <a:buFont typeface="Wingdings" panose="05000000000000000000" charset="0"/>
              <a:buChar char=""/>
            </a:pPr>
            <a:endParaRPr lang="en-US" dirty="0">
              <a:latin typeface="Franklin Gothic Medium" panose="020B0603020102020204"/>
              <a:cs typeface="Franklin Gothic Medium" panose="020B0603020102020204"/>
              <a:sym typeface="+mn-ea"/>
            </a:endParaRPr>
          </a:p>
          <a:p>
            <a:pPr marL="0" indent="0">
              <a:buNone/>
            </a:pPr>
            <a:endParaRPr lang="en-US"/>
          </a:p>
          <a:p>
            <a:pPr marL="355600" marR="366395" indent="-342900">
              <a:lnSpc>
                <a:spcPct val="110000"/>
              </a:lnSpc>
              <a:spcBef>
                <a:spcPts val="280"/>
              </a:spcBef>
              <a:buFont typeface="Wingdings" panose="05000000000000000000" charset="0"/>
              <a:buChar char=""/>
            </a:pPr>
            <a:endParaRPr lang="en-US" dirty="0">
              <a:latin typeface="Franklin Gothic Medium" panose="020B0603020102020204"/>
              <a:cs typeface="Franklin Gothic Medium" panose="020B0603020102020204"/>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scene3d>
              <a:camera prst="orthographicFront"/>
              <a:lightRig rig="threePt" dir="t"/>
            </a:scene3d>
          </a:bodyPr>
          <a:lstStyle/>
          <a:p>
            <a:r>
              <a:rPr lang="en-US">
                <a:ln/>
                <a:solidFill>
                  <a:srgbClr val="B97DE7"/>
                </a:solidFill>
                <a:effectLst>
                  <a:reflection blurRad="6350" stA="53000" endA="300" endPos="35500" dir="5400000" sy="-90000" algn="bl" rotWithShape="0"/>
                </a:effectLst>
                <a:latin typeface="Arial Black" panose="020B0A04020102020204" charset="0"/>
                <a:cs typeface="Arial Black" panose="020B0A04020102020204" charset="0"/>
              </a:rPr>
              <a:t>AGENDA</a:t>
            </a:r>
          </a:p>
        </p:txBody>
      </p:sp>
      <p:sp>
        <p:nvSpPr>
          <p:cNvPr id="3" name="Content Placeholder 2"/>
          <p:cNvSpPr>
            <a:spLocks noGrp="1"/>
          </p:cNvSpPr>
          <p:nvPr>
            <p:ph sz="half" idx="1"/>
          </p:nvPr>
        </p:nvSpPr>
        <p:spPr/>
        <p:txBody>
          <a:bodyPr/>
          <a:lstStyle/>
          <a:p>
            <a:pPr>
              <a:buFont typeface="Wingdings" panose="05000000000000000000" charset="0"/>
              <a:buChar char="v"/>
            </a:pPr>
            <a:r>
              <a:rPr lang="en-US"/>
              <a:t>Introduction</a:t>
            </a:r>
          </a:p>
          <a:p>
            <a:pPr>
              <a:buFont typeface="Wingdings" panose="05000000000000000000" charset="0"/>
              <a:buChar char="v"/>
            </a:pPr>
            <a:r>
              <a:rPr lang="en-US"/>
              <a:t>Project Overview</a:t>
            </a:r>
          </a:p>
          <a:p>
            <a:pPr>
              <a:buFont typeface="Wingdings" panose="05000000000000000000" charset="0"/>
              <a:buChar char="v"/>
            </a:pPr>
            <a:r>
              <a:rPr lang="en-US"/>
              <a:t>End Users</a:t>
            </a:r>
          </a:p>
          <a:p>
            <a:pPr>
              <a:buFont typeface="Wingdings" panose="05000000000000000000" charset="0"/>
              <a:buChar char="v"/>
            </a:pPr>
            <a:r>
              <a:rPr lang="en-US"/>
              <a:t>Solution and Value Proposition</a:t>
            </a:r>
          </a:p>
          <a:p>
            <a:pPr>
              <a:buFont typeface="Wingdings" panose="05000000000000000000" charset="0"/>
              <a:buChar char="v"/>
            </a:pPr>
            <a:r>
              <a:rPr lang="en-US"/>
              <a:t>Customization</a:t>
            </a:r>
          </a:p>
          <a:p>
            <a:pPr>
              <a:buFont typeface="Wingdings" panose="05000000000000000000" charset="0"/>
              <a:buChar char="v"/>
            </a:pPr>
            <a:r>
              <a:rPr lang="en-US"/>
              <a:t>Modelling</a:t>
            </a:r>
          </a:p>
          <a:p>
            <a:pPr>
              <a:buFont typeface="Wingdings" panose="05000000000000000000" charset="0"/>
              <a:buChar char="v"/>
            </a:pPr>
            <a:r>
              <a:rPr lang="en-US"/>
              <a:t>Results</a:t>
            </a:r>
          </a:p>
          <a:p>
            <a:pPr>
              <a:buFont typeface="Wingdings" panose="05000000000000000000" charset="0"/>
              <a:buChar char="v"/>
            </a:pPr>
            <a:r>
              <a:rPr lang="en-US"/>
              <a:t>Links</a:t>
            </a:r>
          </a:p>
        </p:txBody>
      </p:sp>
      <p:pic>
        <p:nvPicPr>
          <p:cNvPr id="4" name="Content Placeholder 3" descr="th"/>
          <p:cNvPicPr>
            <a:picLocks noGrp="1" noChangeAspect="1"/>
          </p:cNvPicPr>
          <p:nvPr>
            <p:ph sz="half" idx="2"/>
          </p:nvPr>
        </p:nvPicPr>
        <p:blipFill>
          <a:blip r:embed="rId2"/>
          <a:stretch>
            <a:fillRect/>
          </a:stretch>
        </p:blipFill>
        <p:spPr>
          <a:xfrm>
            <a:off x="4942840" y="2333625"/>
            <a:ext cx="4491355" cy="299466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ln/>
                <a:solidFill>
                  <a:srgbClr val="B97DE7"/>
                </a:solidFill>
                <a:effectLst>
                  <a:reflection blurRad="6350" stA="53000" endA="300" endPos="35500" dir="5400000" sy="-90000" algn="bl" rotWithShape="0"/>
                </a:effectLst>
                <a:latin typeface="Arial Black" panose="020B0A04020102020204" charset="0"/>
                <a:cs typeface="Arial Black" panose="020B0A04020102020204" charset="0"/>
                <a:sym typeface="+mn-ea"/>
              </a:rPr>
              <a:t>INTRODUCTION</a:t>
            </a:r>
          </a:p>
        </p:txBody>
      </p:sp>
      <p:sp>
        <p:nvSpPr>
          <p:cNvPr id="3" name="Content Placeholder 2"/>
          <p:cNvSpPr>
            <a:spLocks noGrp="1"/>
          </p:cNvSpPr>
          <p:nvPr>
            <p:ph sz="half" idx="1"/>
          </p:nvPr>
        </p:nvSpPr>
        <p:spPr>
          <a:xfrm>
            <a:off x="581025" y="1933575"/>
            <a:ext cx="6951980" cy="4688840"/>
          </a:xfrm>
        </p:spPr>
        <p:txBody>
          <a:bodyPr>
            <a:normAutofit fontScale="47500" lnSpcReduction="20000"/>
          </a:bodyPr>
          <a:lstStyle/>
          <a:p>
            <a:pPr>
              <a:buFont typeface="Wingdings" panose="05000000000000000000" charset="0"/>
              <a:buChar char=""/>
            </a:pPr>
            <a:r>
              <a:rPr lang="en-US" sz="3600">
                <a:sym typeface="+mn-ea"/>
              </a:rPr>
              <a:t>Burnout is a state of emotional, physical, and mentalexhaustion caused by excessive and prolonged stress</a:t>
            </a:r>
          </a:p>
          <a:p>
            <a:pPr>
              <a:buFont typeface="Wingdings" panose="05000000000000000000" charset="0"/>
              <a:buChar char=""/>
            </a:pPr>
            <a:r>
              <a:rPr lang="en-US" sz="3600">
                <a:sym typeface="+mn-ea"/>
              </a:rPr>
              <a:t>Employees burnout can lead to decreased productivity, high absenteeism, and high turnover rates.</a:t>
            </a:r>
          </a:p>
          <a:p>
            <a:pPr>
              <a:buFont typeface="Wingdings" panose="05000000000000000000" charset="0"/>
              <a:buChar char=""/>
            </a:pPr>
            <a:r>
              <a:rPr lang="en-US" sz="3600">
                <a:sym typeface="+mn-ea"/>
              </a:rPr>
              <a:t>Analyzing and predicting employees' burnout can help organizations take proactive measures to prevent it.</a:t>
            </a:r>
          </a:p>
          <a:p>
            <a:pPr marL="0" indent="0">
              <a:buNone/>
            </a:pPr>
            <a:r>
              <a:rPr lang="en-US" sz="3600">
                <a:sym typeface="+mn-ea"/>
              </a:rPr>
              <a:t>  </a:t>
            </a:r>
            <a:r>
              <a:rPr lang="en-US" sz="3600" b="1">
                <a:solidFill>
                  <a:srgbClr val="DA4808"/>
                </a:solidFill>
                <a:sym typeface="+mn-ea"/>
              </a:rPr>
              <a:t>Key Characteristics:</a:t>
            </a:r>
            <a:endParaRPr lang="en-US" sz="3600">
              <a:sym typeface="+mn-ea"/>
            </a:endParaRPr>
          </a:p>
          <a:p>
            <a:pPr>
              <a:buFont typeface="Wingdings" panose="05000000000000000000" charset="0"/>
              <a:buChar char=""/>
            </a:pPr>
            <a:r>
              <a:rPr lang="en-US" sz="3600">
                <a:sym typeface="+mn-ea"/>
              </a:rPr>
              <a:t>Emotional Exhaustion: Feelings of being emotionally drained and overwhelmed by work demands.</a:t>
            </a:r>
          </a:p>
          <a:p>
            <a:pPr>
              <a:buFont typeface="Wingdings" panose="05000000000000000000" charset="0"/>
              <a:buChar char=""/>
            </a:pPr>
            <a:r>
              <a:rPr lang="en-US" sz="3600">
                <a:sym typeface="+mn-ea"/>
              </a:rPr>
              <a:t>Detachment and Cynicism: Developing a negative or detached attitude towards job responsibilities and colleagues.</a:t>
            </a:r>
          </a:p>
          <a:p>
            <a:pPr>
              <a:buFont typeface="Wingdings" panose="05000000000000000000" charset="0"/>
              <a:buChar char=""/>
            </a:pPr>
            <a:r>
              <a:rPr lang="en-US" sz="3600">
                <a:sym typeface="+mn-ea"/>
              </a:rPr>
              <a:t>Reduced Performance: Decreased productivity, lack of motivation, and diminished professional efficacy.</a:t>
            </a:r>
          </a:p>
          <a:p>
            <a:pPr marL="0" indent="0">
              <a:buNone/>
            </a:pPr>
            <a:r>
              <a:rPr lang="en-US" sz="3600"/>
              <a:t>.</a:t>
            </a:r>
          </a:p>
          <a:p>
            <a:pPr marL="0" indent="0">
              <a:buNone/>
            </a:pPr>
            <a:endParaRPr lang="en-US"/>
          </a:p>
          <a:p>
            <a:pPr>
              <a:buFont typeface="Wingdings" panose="05000000000000000000" charset="0"/>
              <a:buChar char="Ø"/>
            </a:pPr>
            <a:endParaRPr lang="en-US"/>
          </a:p>
        </p:txBody>
      </p:sp>
      <p:pic>
        <p:nvPicPr>
          <p:cNvPr id="5" name="Content Placeholder 4" descr="employee burnout"/>
          <p:cNvPicPr>
            <a:picLocks noGrp="1" noChangeAspect="1"/>
          </p:cNvPicPr>
          <p:nvPr>
            <p:ph sz="half" idx="2"/>
          </p:nvPr>
        </p:nvPicPr>
        <p:blipFill>
          <a:blip r:embed="rId2"/>
          <a:stretch>
            <a:fillRect/>
          </a:stretch>
        </p:blipFill>
        <p:spPr>
          <a:xfrm>
            <a:off x="7879080" y="1933575"/>
            <a:ext cx="3496310" cy="25380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505" y="417830"/>
            <a:ext cx="11029315" cy="742950"/>
          </a:xfrm>
        </p:spPr>
        <p:txBody>
          <a:bodyPr>
            <a:scene3d>
              <a:camera prst="orthographicFront"/>
              <a:lightRig rig="threePt" dir="t"/>
            </a:scene3d>
          </a:bodyPr>
          <a:lstStyle/>
          <a:p>
            <a:r>
              <a:rPr lang="en-US" sz="1800">
                <a:ln/>
                <a:solidFill>
                  <a:srgbClr val="B97DE7"/>
                </a:solidFill>
                <a:effectLst>
                  <a:reflection blurRad="6350" stA="53000" endA="300" endPos="35500" dir="5400000" sy="-90000" algn="bl" rotWithShape="0"/>
                </a:effectLst>
                <a:latin typeface="Arial Black" panose="020B0A04020102020204" charset="0"/>
                <a:cs typeface="Arial Black" panose="020B0A04020102020204" charset="0"/>
                <a:sym typeface="+mn-ea"/>
              </a:rPr>
              <a:t>CAUSES OF EMPLOYEE BURNOUT</a:t>
            </a:r>
          </a:p>
        </p:txBody>
      </p:sp>
      <p:sp>
        <p:nvSpPr>
          <p:cNvPr id="3" name="Content Placeholder 2"/>
          <p:cNvSpPr>
            <a:spLocks noGrp="1"/>
          </p:cNvSpPr>
          <p:nvPr>
            <p:ph idx="1"/>
          </p:nvPr>
        </p:nvSpPr>
        <p:spPr>
          <a:xfrm>
            <a:off x="236220" y="1064260"/>
            <a:ext cx="11272520" cy="5472430"/>
          </a:xfrm>
        </p:spPr>
        <p:txBody>
          <a:bodyPr>
            <a:normAutofit fontScale="85000" lnSpcReduction="20000"/>
          </a:bodyPr>
          <a:lstStyle/>
          <a:p>
            <a:pPr>
              <a:buFont typeface="Wingdings" panose="05000000000000000000" charset="0"/>
              <a:buChar char="¯"/>
            </a:pPr>
            <a:r>
              <a:rPr lang="en-US" sz="2000" dirty="0">
                <a:sym typeface="+mn-ea"/>
              </a:rPr>
              <a:t>Heavy workload, long working hours, and unrealistic deadlines are primary causes of burnout.</a:t>
            </a:r>
          </a:p>
          <a:p>
            <a:pPr>
              <a:buFont typeface="Wingdings" panose="05000000000000000000" charset="0"/>
              <a:buChar char="¯"/>
            </a:pPr>
            <a:r>
              <a:rPr lang="en-US" sz="2000" dirty="0">
                <a:sym typeface="+mn-ea"/>
              </a:rPr>
              <a:t>Lack of recognition, support, and opportunities for growth and development can also lead to burnout.</a:t>
            </a:r>
          </a:p>
          <a:p>
            <a:pPr>
              <a:buFont typeface="Wingdings" panose="05000000000000000000" charset="0"/>
              <a:buChar char="¯"/>
            </a:pPr>
            <a:r>
              <a:rPr lang="en-US" sz="2000" dirty="0">
                <a:sym typeface="+mn-ea"/>
              </a:rPr>
              <a:t>Insufficient Resources: If employees do not have access to the necessary resources, tools, or support to effectively perform their job, it can lead to burnout.</a:t>
            </a:r>
          </a:p>
          <a:p>
            <a:pPr>
              <a:buFont typeface="Wingdings" panose="05000000000000000000" charset="0"/>
              <a:buChar char="¯"/>
            </a:pPr>
            <a:r>
              <a:rPr lang="en-US" sz="2000" dirty="0">
                <a:sym typeface="+mn-ea"/>
              </a:rPr>
              <a:t>Work-Life Imbalance: When work demands interfere with personal life and the ability to maintain a healthy balance, it can contribute to burnout.</a:t>
            </a:r>
          </a:p>
          <a:p>
            <a:pPr>
              <a:buFont typeface="Wingdings" panose="05000000000000000000" charset="0"/>
              <a:buChar char="¯"/>
            </a:pPr>
            <a:r>
              <a:rPr lang="en-US" sz="2000" dirty="0">
                <a:sym typeface="+mn-ea"/>
              </a:rPr>
              <a:t>A lack of recognition, insufficient rewards, and limited career growth opportunities can dampen motivation </a:t>
            </a:r>
            <a:r>
              <a:rPr lang="en-US" sz="2000" dirty="0" err="1">
                <a:sym typeface="+mn-ea"/>
              </a:rPr>
              <a:t>andnegatively</a:t>
            </a:r>
            <a:r>
              <a:rPr lang="en-US" sz="2000" dirty="0">
                <a:sym typeface="+mn-ea"/>
              </a:rPr>
              <a:t> impact job satisfaction.</a:t>
            </a:r>
          </a:p>
          <a:p>
            <a:pPr marL="0" indent="0">
              <a:buNone/>
            </a:pPr>
            <a:r>
              <a:rPr lang="en-US" sz="2570" b="1" dirty="0">
                <a:ln/>
                <a:solidFill>
                  <a:srgbClr val="B97DE7"/>
                </a:solidFill>
                <a:effectLst>
                  <a:reflection blurRad="6350" stA="53000" endA="300" endPos="35500" dir="5400000" sy="-90000" algn="bl" rotWithShape="0"/>
                </a:effectLst>
                <a:latin typeface="Arial Black" panose="020B0A04020102020204" charset="0"/>
                <a:cs typeface="Arial Black" panose="020B0A04020102020204" charset="0"/>
                <a:sym typeface="+mn-ea"/>
              </a:rPr>
              <a:t> Consequences of Burnout</a:t>
            </a:r>
            <a:endParaRPr lang="en-US" sz="2570" b="1" dirty="0">
              <a:ln/>
              <a:solidFill>
                <a:srgbClr val="B97DE7"/>
              </a:solidFill>
              <a:effectLst>
                <a:reflection blurRad="6350" stA="53000" endA="300" endPos="35500" dir="5400000" sy="-90000" algn="bl" rotWithShape="0"/>
              </a:effectLst>
              <a:latin typeface="Arial Black" panose="020B0A04020102020204" charset="0"/>
              <a:cs typeface="Arial Black" panose="020B0A04020102020204" charset="0"/>
            </a:endParaRPr>
          </a:p>
          <a:p>
            <a:pPr>
              <a:buFont typeface="Wingdings" panose="05000000000000000000" charset="0"/>
              <a:buChar char="¯"/>
            </a:pPr>
            <a:r>
              <a:rPr lang="en-US" sz="2000" dirty="0">
                <a:sym typeface="+mn-ea"/>
              </a:rPr>
              <a:t>For Employees: Chronic stress, health problems, decreased job satisfaction, and potential career derailment.</a:t>
            </a:r>
            <a:endParaRPr lang="en-US" sz="2000" dirty="0"/>
          </a:p>
          <a:p>
            <a:pPr>
              <a:buFont typeface="Wingdings" panose="05000000000000000000" charset="0"/>
              <a:buChar char="¯"/>
            </a:pPr>
            <a:r>
              <a:rPr lang="en-US" sz="2000" dirty="0">
                <a:sym typeface="+mn-ea"/>
              </a:rPr>
              <a:t>For Organizations: Reduced productivity, increased absenteeism, higher turnover rates, and additional costs associated with recruiting and training new employees.</a:t>
            </a:r>
            <a:endParaRPr lang="en-US" sz="2000" dirty="0"/>
          </a:p>
          <a:p>
            <a:pPr marL="0" indent="0">
              <a:buFont typeface="Wingdings" panose="05000000000000000000" charset="0"/>
              <a:buNone/>
            </a:pPr>
            <a:r>
              <a:rPr lang="en-US" sz="2570" b="1" dirty="0">
                <a:ln/>
                <a:solidFill>
                  <a:srgbClr val="B97DE7"/>
                </a:solidFill>
                <a:effectLst>
                  <a:reflection blurRad="6350" stA="53000" endA="300" endPos="35500" dir="5400000" sy="-90000" algn="bl" rotWithShape="0"/>
                </a:effectLst>
                <a:latin typeface="Arial Black" panose="020B0A04020102020204" charset="0"/>
                <a:cs typeface="Arial Black" panose="020B0A04020102020204" charset="0"/>
                <a:sym typeface="+mn-ea"/>
              </a:rPr>
              <a:t>Importance of Addressing Burnout</a:t>
            </a:r>
            <a:endParaRPr lang="en-US" sz="2570" b="1" dirty="0">
              <a:ln/>
              <a:solidFill>
                <a:srgbClr val="B97DE7"/>
              </a:solidFill>
              <a:effectLst>
                <a:reflection blurRad="6350" stA="53000" endA="300" endPos="35500" dir="5400000" sy="-90000" algn="bl" rotWithShape="0"/>
              </a:effectLst>
            </a:endParaRPr>
          </a:p>
          <a:p>
            <a:pPr>
              <a:buFont typeface="Wingdings" panose="05000000000000000000" charset="0"/>
              <a:buChar char="¯"/>
            </a:pPr>
            <a:r>
              <a:rPr lang="en-US" sz="2000" dirty="0">
                <a:sym typeface="+mn-ea"/>
              </a:rPr>
              <a:t>Recognizing and addressing employee burnout is crucial for maintaining a healthy and productive workforce. Organizations that proactively manage burnout can improve employee satisfaction, retention, and overall organizational performance.</a:t>
            </a:r>
            <a:endParaRPr lang="en-US" sz="2000" dirty="0"/>
          </a:p>
          <a:p>
            <a:pPr marL="0" indent="0">
              <a:buFont typeface="Wingdings" panose="05000000000000000000" charset="0"/>
              <a:buChar char="¯"/>
            </a:pP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n/>
                <a:solidFill>
                  <a:srgbClr val="B97DE7"/>
                </a:solidFill>
                <a:effectLst>
                  <a:reflection blurRad="6350" stA="53000" endA="300" endPos="35500" dir="5400000" sy="-90000" algn="bl" rotWithShape="0"/>
                </a:effectLst>
                <a:latin typeface="Arial Black" panose="020B0A04020102020204" charset="0"/>
                <a:cs typeface="Arial Black" panose="020B0A04020102020204" charset="0"/>
                <a:sym typeface="+mn-ea"/>
              </a:rPr>
              <a:t>WHO ARE THE END USERS of this project?</a:t>
            </a:r>
          </a:p>
        </p:txBody>
      </p:sp>
      <p:sp>
        <p:nvSpPr>
          <p:cNvPr id="3" name="Content Placeholder 2"/>
          <p:cNvSpPr>
            <a:spLocks noGrp="1"/>
          </p:cNvSpPr>
          <p:nvPr>
            <p:ph idx="1"/>
          </p:nvPr>
        </p:nvSpPr>
        <p:spPr/>
        <p:txBody>
          <a:bodyPr>
            <a:normAutofit fontScale="97500" lnSpcReduction="10000"/>
          </a:bodyPr>
          <a:lstStyle/>
          <a:p>
            <a:pPr>
              <a:buFont typeface="Wingdings" panose="05000000000000000000" charset="0"/>
              <a:buChar char="Ø"/>
            </a:pPr>
            <a:r>
              <a:rPr lang="en-US" dirty="0">
                <a:sym typeface="+mn-ea"/>
              </a:rPr>
              <a:t>The primary end users of the employee burnout prediction system are:</a:t>
            </a:r>
            <a:endParaRPr lang="en-US" dirty="0"/>
          </a:p>
          <a:p>
            <a:pPr marL="0" indent="0">
              <a:buNone/>
            </a:pPr>
            <a:r>
              <a:rPr lang="en-US" b="1" dirty="0">
                <a:solidFill>
                  <a:srgbClr val="DA4808"/>
                </a:solidFill>
                <a:sym typeface="+mn-ea"/>
              </a:rPr>
              <a:t>HR Professionals</a:t>
            </a:r>
            <a:r>
              <a:rPr lang="en-US" dirty="0">
                <a:sym typeface="+mn-ea"/>
              </a:rPr>
              <a:t>:</a:t>
            </a:r>
          </a:p>
          <a:p>
            <a:pPr>
              <a:buFont typeface="Wingdings" panose="05000000000000000000" charset="0"/>
              <a:buChar char="Ø"/>
            </a:pPr>
            <a:r>
              <a:rPr lang="en-US" dirty="0">
                <a:sym typeface="+mn-ea"/>
              </a:rPr>
              <a:t> Utilize the model to identify at-risk employees and design interventions to prevent burnout.</a:t>
            </a:r>
            <a:endParaRPr lang="en-US" dirty="0"/>
          </a:p>
          <a:p>
            <a:pPr marL="0" indent="0">
              <a:buNone/>
            </a:pPr>
            <a:r>
              <a:rPr lang="en-US" b="1" dirty="0">
                <a:solidFill>
                  <a:srgbClr val="DA4808"/>
                </a:solidFill>
                <a:sym typeface="+mn-ea"/>
              </a:rPr>
              <a:t>Managers: </a:t>
            </a:r>
            <a:endParaRPr lang="en-US" dirty="0">
              <a:solidFill>
                <a:srgbClr val="DA4808"/>
              </a:solidFill>
              <a:sym typeface="+mn-ea"/>
            </a:endParaRPr>
          </a:p>
          <a:p>
            <a:pPr>
              <a:buFont typeface="Wingdings" panose="05000000000000000000" charset="0"/>
              <a:buChar char="Ø"/>
            </a:pPr>
            <a:r>
              <a:rPr lang="en-US" dirty="0">
                <a:sym typeface="+mn-ea"/>
              </a:rPr>
              <a:t>Gain insights into team well-being and workload distribution to enhance team performance and satisfaction.</a:t>
            </a:r>
            <a:endParaRPr lang="en-US" dirty="0"/>
          </a:p>
          <a:p>
            <a:pPr marL="0" indent="0">
              <a:buNone/>
            </a:pPr>
            <a:r>
              <a:rPr lang="en-US" b="1" dirty="0">
                <a:solidFill>
                  <a:srgbClr val="DA4808"/>
                </a:solidFill>
                <a:sym typeface="+mn-ea"/>
              </a:rPr>
              <a:t>Organizational Leaders:</a:t>
            </a:r>
          </a:p>
          <a:p>
            <a:pPr>
              <a:buFont typeface="Wingdings" panose="05000000000000000000" charset="0"/>
              <a:buChar char="Ø"/>
            </a:pPr>
            <a:r>
              <a:rPr lang="en-US" dirty="0">
                <a:sym typeface="+mn-ea"/>
              </a:rPr>
              <a:t>Inform strategic decisions to promote a healthy work environment and improve overall organizational productivity.</a:t>
            </a:r>
            <a:endParaRPr lang="en-US" dirty="0"/>
          </a:p>
          <a:p>
            <a:pPr marL="0" indent="0">
              <a:buNone/>
            </a:pPr>
            <a:r>
              <a:rPr lang="en-US" b="1" dirty="0">
                <a:solidFill>
                  <a:srgbClr val="DA4808"/>
                </a:solidFill>
                <a:sym typeface="+mn-ea"/>
              </a:rPr>
              <a:t>Employee Assistance Programs (EAPs):</a:t>
            </a:r>
            <a:endParaRPr lang="en-US" dirty="0">
              <a:sym typeface="+mn-ea"/>
            </a:endParaRPr>
          </a:p>
          <a:p>
            <a:pPr>
              <a:buFont typeface="Wingdings" panose="05000000000000000000" charset="0"/>
              <a:buChar char="Ø"/>
            </a:pPr>
            <a:r>
              <a:rPr lang="en-US" dirty="0">
                <a:sym typeface="+mn-ea"/>
              </a:rPr>
              <a:t> Provide targeted support and resources to employees identified as at risk of burnout.</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5228E-809B-5A8B-CDA5-3BE857930EDB}"/>
              </a:ext>
            </a:extLst>
          </p:cNvPr>
          <p:cNvSpPr>
            <a:spLocks noGrp="1"/>
          </p:cNvSpPr>
          <p:nvPr>
            <p:ph type="title"/>
          </p:nvPr>
        </p:nvSpPr>
        <p:spPr/>
        <p:txBody>
          <a:bodyPr/>
          <a:lstStyle/>
          <a:p>
            <a:r>
              <a:rPr lang="en-IN" dirty="0"/>
              <a:t>PROJECT  OVERVIEW</a:t>
            </a:r>
          </a:p>
        </p:txBody>
      </p:sp>
      <p:sp>
        <p:nvSpPr>
          <p:cNvPr id="3" name="Content Placeholder 2">
            <a:extLst>
              <a:ext uri="{FF2B5EF4-FFF2-40B4-BE49-F238E27FC236}">
                <a16:creationId xmlns:a16="http://schemas.microsoft.com/office/drawing/2014/main" id="{1E6FCCEC-9EB0-4586-6227-318A55A3BC61}"/>
              </a:ext>
            </a:extLst>
          </p:cNvPr>
          <p:cNvSpPr>
            <a:spLocks noGrp="1"/>
          </p:cNvSpPr>
          <p:nvPr>
            <p:ph idx="1"/>
          </p:nvPr>
        </p:nvSpPr>
        <p:spPr/>
        <p:txBody>
          <a:bodyPr>
            <a:normAutofit fontScale="85000" lnSpcReduction="20000"/>
          </a:bodyPr>
          <a:lstStyle/>
          <a:p>
            <a:r>
              <a:rPr lang="en-US" dirty="0"/>
              <a:t>Dataset: Includes variables like workload, mental fatigue, job characteristics, and work-life balance</a:t>
            </a:r>
          </a:p>
          <a:p>
            <a:r>
              <a:rPr lang="en-US" dirty="0"/>
              <a:t>Approach: Utilize supervised machine learning to predict burnout risk.</a:t>
            </a:r>
          </a:p>
          <a:p>
            <a:r>
              <a:rPr lang="en-US" dirty="0"/>
              <a:t>Data </a:t>
            </a:r>
            <a:r>
              <a:rPr lang="en-US" dirty="0" err="1"/>
              <a:t>CollectionData</a:t>
            </a:r>
            <a:r>
              <a:rPr lang="en-US" dirty="0"/>
              <a:t> </a:t>
            </a:r>
            <a:r>
              <a:rPr lang="en-US" dirty="0" err="1"/>
              <a:t>AnalysisIdentification</a:t>
            </a:r>
            <a:r>
              <a:rPr lang="en-US" dirty="0"/>
              <a:t> of Burnout </a:t>
            </a:r>
            <a:r>
              <a:rPr lang="en-US" dirty="0" err="1"/>
              <a:t>IndicatorsPredictive</a:t>
            </a:r>
            <a:r>
              <a:rPr lang="en-US" dirty="0"/>
              <a:t> </a:t>
            </a:r>
            <a:r>
              <a:rPr lang="en-US" dirty="0" err="1"/>
              <a:t>ModelingRisk</a:t>
            </a:r>
            <a:r>
              <a:rPr lang="en-US" dirty="0"/>
              <a:t> Assessment and Early </a:t>
            </a:r>
            <a:r>
              <a:rPr lang="en-US" dirty="0" err="1"/>
              <a:t>InterventionRecommendations</a:t>
            </a:r>
            <a:r>
              <a:rPr lang="en-US" dirty="0"/>
              <a:t> and Strategies Implementation and </a:t>
            </a:r>
            <a:r>
              <a:rPr lang="en-US" dirty="0" err="1"/>
              <a:t>MonitoringProject</a:t>
            </a:r>
            <a:r>
              <a:rPr lang="en-US" dirty="0"/>
              <a:t> Impact and </a:t>
            </a:r>
            <a:r>
              <a:rPr lang="en-US" dirty="0" err="1"/>
              <a:t>BenefitsConclusion</a:t>
            </a:r>
            <a:endParaRPr lang="en-US" dirty="0"/>
          </a:p>
          <a:p>
            <a:r>
              <a:rPr lang="en-US" dirty="0"/>
              <a:t>The project focuses on predicting employee burnout using regression techniques. Burnout is a critical issue that can significantly impact employee well-being, productivity, and job satisfaction. By developing a predictive model, organizations can identify at-risk employees and take proactive measures to prevent burnout.</a:t>
            </a:r>
          </a:p>
          <a:p>
            <a:r>
              <a:rPr lang="en-US" dirty="0"/>
              <a:t>Objective:</a:t>
            </a:r>
          </a:p>
          <a:p>
            <a:r>
              <a:rPr lang="en-US" dirty="0"/>
              <a:t>Develop a regression model to predict employee burnout by analyzing various factors such as workload, mental fatigue, and work-life balance.</a:t>
            </a:r>
          </a:p>
          <a:p>
            <a:r>
              <a:rPr lang="en-US" dirty="0"/>
              <a:t>Data Collection:</a:t>
            </a:r>
          </a:p>
          <a:p>
            <a:r>
              <a:rPr lang="en-US" dirty="0"/>
              <a:t>Gather a comprehensive dataset containing factors related to employee burnout.</a:t>
            </a:r>
          </a:p>
          <a:p>
            <a:r>
              <a:rPr lang="en-US" dirty="0"/>
              <a:t>Include data such as employee demographics, workload, mental fatigue scores, and work-life balance indicators</a:t>
            </a:r>
            <a:endParaRPr lang="en-IN" dirty="0"/>
          </a:p>
        </p:txBody>
      </p:sp>
    </p:spTree>
    <p:extLst>
      <p:ext uri="{BB962C8B-B14F-4D97-AF65-F5344CB8AC3E}">
        <p14:creationId xmlns:p14="http://schemas.microsoft.com/office/powerpoint/2010/main" val="33518711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4460" y="1203325"/>
            <a:ext cx="11364595" cy="5727065"/>
          </a:xfrm>
        </p:spPr>
        <p:txBody>
          <a:bodyPr>
            <a:normAutofit fontScale="25000" lnSpcReduction="20000"/>
          </a:bodyPr>
          <a:lstStyle/>
          <a:p>
            <a:pPr marL="0" indent="0">
              <a:buNone/>
            </a:pPr>
            <a:r>
              <a:rPr lang="en-US" sz="5600" b="1" dirty="0">
                <a:solidFill>
                  <a:srgbClr val="DA4808"/>
                </a:solidFill>
                <a:sym typeface="+mn-ea"/>
              </a:rPr>
              <a:t>Data Preprocessing:</a:t>
            </a:r>
            <a:endParaRPr lang="en-US" sz="5600" b="1" dirty="0">
              <a:solidFill>
                <a:srgbClr val="DA4808"/>
              </a:solidFill>
            </a:endParaRPr>
          </a:p>
          <a:p>
            <a:pPr>
              <a:buFont typeface="Wingdings" panose="05000000000000000000" charset="0"/>
              <a:buChar char="Ø"/>
            </a:pPr>
            <a:r>
              <a:rPr lang="en-US" sz="5600" dirty="0">
                <a:sym typeface="+mn-ea"/>
              </a:rPr>
              <a:t>Clean and preprocess the data to ensure quality and consistency.</a:t>
            </a:r>
            <a:endParaRPr lang="en-US" sz="5600" dirty="0"/>
          </a:p>
          <a:p>
            <a:pPr>
              <a:buFont typeface="Wingdings" panose="05000000000000000000" charset="0"/>
              <a:buChar char="Ø"/>
            </a:pPr>
            <a:r>
              <a:rPr lang="en-US" sz="5600" dirty="0">
                <a:sym typeface="+mn-ea"/>
              </a:rPr>
              <a:t>Handle missing values, outliers, and standardize the data.</a:t>
            </a:r>
            <a:endParaRPr lang="en-US" sz="5600" dirty="0"/>
          </a:p>
          <a:p>
            <a:pPr marL="0" indent="0">
              <a:buNone/>
            </a:pPr>
            <a:r>
              <a:rPr lang="en-US" sz="5600" b="1" dirty="0">
                <a:solidFill>
                  <a:srgbClr val="DA4808"/>
                </a:solidFill>
                <a:sym typeface="+mn-ea"/>
              </a:rPr>
              <a:t>Feature Engineering:</a:t>
            </a:r>
            <a:endParaRPr lang="en-US" sz="5600" b="1" dirty="0">
              <a:solidFill>
                <a:srgbClr val="DA4808"/>
              </a:solidFill>
            </a:endParaRPr>
          </a:p>
          <a:p>
            <a:pPr>
              <a:buFont typeface="Wingdings" panose="05000000000000000000" charset="0"/>
              <a:buChar char="Ø"/>
            </a:pPr>
            <a:r>
              <a:rPr lang="en-US" sz="5600" dirty="0">
                <a:sym typeface="+mn-ea"/>
              </a:rPr>
              <a:t>Create new features to capture complex relationships between variables.</a:t>
            </a:r>
            <a:endParaRPr lang="en-US" sz="5600" dirty="0"/>
          </a:p>
          <a:p>
            <a:pPr>
              <a:buFont typeface="Wingdings" panose="05000000000000000000" charset="0"/>
              <a:buChar char="Ø"/>
            </a:pPr>
            <a:r>
              <a:rPr lang="en-US" sz="5600" dirty="0">
                <a:sym typeface="+mn-ea"/>
              </a:rPr>
              <a:t>Normalize and encode data for optimal model performance.</a:t>
            </a:r>
            <a:endParaRPr lang="en-US" sz="5600" dirty="0"/>
          </a:p>
          <a:p>
            <a:pPr marL="0" indent="0">
              <a:buNone/>
            </a:pPr>
            <a:r>
              <a:rPr lang="en-US" sz="5600" b="1" dirty="0">
                <a:solidFill>
                  <a:srgbClr val="DA4808"/>
                </a:solidFill>
                <a:sym typeface="+mn-ea"/>
              </a:rPr>
              <a:t>Regression Modelling:</a:t>
            </a:r>
            <a:endParaRPr lang="en-US" sz="5600" b="1" dirty="0">
              <a:solidFill>
                <a:srgbClr val="DA4808"/>
              </a:solidFill>
            </a:endParaRPr>
          </a:p>
          <a:p>
            <a:pPr>
              <a:buFont typeface="Wingdings" panose="05000000000000000000" charset="0"/>
              <a:buChar char="Ø"/>
            </a:pPr>
            <a:r>
              <a:rPr lang="en-US" sz="5600" dirty="0">
                <a:sym typeface="+mn-ea"/>
              </a:rPr>
              <a:t>Implement and evaluate various regression algorithms (e.g., Linear Regression, Random Forest Regressor, Gradient Boosting).</a:t>
            </a:r>
            <a:endParaRPr lang="en-US" sz="5600" dirty="0"/>
          </a:p>
          <a:p>
            <a:pPr>
              <a:buFont typeface="Wingdings" panose="05000000000000000000" charset="0"/>
              <a:buChar char="Ø"/>
            </a:pPr>
            <a:r>
              <a:rPr lang="en-US" sz="5600" dirty="0">
                <a:sym typeface="+mn-ea"/>
              </a:rPr>
              <a:t>Select and fine-tune the best-performing model based on evaluation metrics.</a:t>
            </a:r>
            <a:endParaRPr lang="en-US" sz="5600" dirty="0"/>
          </a:p>
          <a:p>
            <a:pPr marL="0" indent="0">
              <a:buNone/>
            </a:pPr>
            <a:r>
              <a:rPr lang="en-US" sz="5600" b="1" dirty="0">
                <a:solidFill>
                  <a:srgbClr val="DA4808"/>
                </a:solidFill>
                <a:sym typeface="+mn-ea"/>
              </a:rPr>
              <a:t>Deployment:</a:t>
            </a:r>
            <a:endParaRPr lang="en-US" sz="5600" b="1" dirty="0">
              <a:solidFill>
                <a:srgbClr val="DA4808"/>
              </a:solidFill>
            </a:endParaRPr>
          </a:p>
          <a:p>
            <a:pPr>
              <a:buFont typeface="Wingdings" panose="05000000000000000000" charset="0"/>
              <a:buChar char="Ø"/>
            </a:pPr>
            <a:r>
              <a:rPr lang="en-US" sz="5600" dirty="0">
                <a:sym typeface="+mn-ea"/>
              </a:rPr>
              <a:t>Develop a user-friendly application for HR professionals and managers.</a:t>
            </a:r>
            <a:endParaRPr lang="en-US" sz="5600" dirty="0"/>
          </a:p>
          <a:p>
            <a:pPr>
              <a:buFont typeface="Wingdings" panose="05000000000000000000" charset="0"/>
              <a:buChar char="Ø"/>
            </a:pPr>
            <a:r>
              <a:rPr lang="en-US" sz="5600" dirty="0">
                <a:sym typeface="+mn-ea"/>
              </a:rPr>
              <a:t>Ensure the solution is accessible and reliable for end users.</a:t>
            </a:r>
            <a:endParaRPr lang="en-US" sz="5600" dirty="0"/>
          </a:p>
          <a:p>
            <a:pPr marL="0" indent="0">
              <a:buNone/>
            </a:pPr>
            <a:r>
              <a:rPr lang="en-US" sz="5600" b="1" dirty="0">
                <a:solidFill>
                  <a:srgbClr val="DA4808"/>
                </a:solidFill>
                <a:sym typeface="+mn-ea"/>
              </a:rPr>
              <a:t>Expected Impact:</a:t>
            </a:r>
            <a:endParaRPr lang="en-US" sz="5600" b="1" dirty="0">
              <a:solidFill>
                <a:srgbClr val="DA4808"/>
              </a:solidFill>
            </a:endParaRPr>
          </a:p>
          <a:p>
            <a:pPr>
              <a:buFont typeface="Wingdings" panose="05000000000000000000" charset="0"/>
              <a:buChar char="Ø"/>
            </a:pPr>
            <a:r>
              <a:rPr lang="en-US" sz="5600" dirty="0">
                <a:sym typeface="+mn-ea"/>
              </a:rPr>
              <a:t>By predicting burnout, organizations can:</a:t>
            </a:r>
            <a:endParaRPr lang="en-US" sz="5600" dirty="0"/>
          </a:p>
          <a:p>
            <a:pPr>
              <a:buFont typeface="Wingdings" panose="05000000000000000000" charset="0"/>
              <a:buChar char="Ø"/>
            </a:pPr>
            <a:r>
              <a:rPr lang="en-US" sz="5600" dirty="0">
                <a:sym typeface="+mn-ea"/>
              </a:rPr>
              <a:t>Identify employees at risk of burnout early.</a:t>
            </a:r>
            <a:endParaRPr lang="en-US" sz="5600" dirty="0"/>
          </a:p>
          <a:p>
            <a:pPr>
              <a:buFont typeface="Wingdings" panose="05000000000000000000" charset="0"/>
              <a:buChar char="Ø"/>
            </a:pPr>
            <a:r>
              <a:rPr lang="en-US" sz="5600" dirty="0">
                <a:sym typeface="+mn-ea"/>
              </a:rPr>
              <a:t>Gain insights into key factors contributing to burnout.</a:t>
            </a:r>
            <a:endParaRPr lang="en-US" sz="5600" dirty="0"/>
          </a:p>
          <a:p>
            <a:pPr>
              <a:buFont typeface="Wingdings" panose="05000000000000000000" charset="0"/>
              <a:buChar char="Ø"/>
            </a:pPr>
            <a:r>
              <a:rPr lang="en-US" sz="5600" dirty="0">
                <a:sym typeface="+mn-ea"/>
              </a:rPr>
              <a:t>Implement targeted interventions to enhance employee well-being.</a:t>
            </a:r>
            <a:endParaRPr lang="en-US" sz="5600" dirty="0"/>
          </a:p>
          <a:p>
            <a:pPr>
              <a:buFont typeface="Wingdings" panose="05000000000000000000" charset="0"/>
              <a:buChar char="Ø"/>
            </a:pPr>
            <a:r>
              <a:rPr lang="en-US" sz="5600" dirty="0">
                <a:sym typeface="+mn-ea"/>
              </a:rPr>
              <a:t>Improve overall productivity and job satisfaction.</a:t>
            </a:r>
            <a:endParaRPr lang="en-US" sz="5600" dirty="0"/>
          </a:p>
          <a:p>
            <a:endParaRPr lang="en-US" sz="4800" dirty="0"/>
          </a:p>
          <a:p>
            <a:endParaRPr lang="en-US" sz="4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8627" y="255116"/>
            <a:ext cx="11029616" cy="1188720"/>
          </a:xfrm>
        </p:spPr>
        <p:txBody>
          <a:bodyPr/>
          <a:lstStyle/>
          <a:p>
            <a:r>
              <a:rPr lang="en-US">
                <a:ln/>
                <a:solidFill>
                  <a:srgbClr val="B97DE7"/>
                </a:solidFill>
                <a:effectLst>
                  <a:reflection blurRad="6350" stA="53000" endA="300" endPos="35500" dir="5400000" sy="-90000" algn="bl" rotWithShape="0"/>
                </a:effectLst>
                <a:latin typeface="Arial Black" panose="020B0A04020102020204" charset="0"/>
                <a:cs typeface="Arial Black" panose="020B0A04020102020204" charset="0"/>
                <a:sym typeface="+mn-ea"/>
              </a:rPr>
              <a:t>YOUR SOLUTION AND ITS VALUE PROPOSITION</a:t>
            </a:r>
          </a:p>
        </p:txBody>
      </p:sp>
      <p:sp>
        <p:nvSpPr>
          <p:cNvPr id="3" name="Content Placeholder 2"/>
          <p:cNvSpPr>
            <a:spLocks noGrp="1"/>
          </p:cNvSpPr>
          <p:nvPr>
            <p:ph idx="1"/>
          </p:nvPr>
        </p:nvSpPr>
        <p:spPr>
          <a:xfrm>
            <a:off x="109855" y="2056765"/>
            <a:ext cx="11567160" cy="4264025"/>
          </a:xfrm>
        </p:spPr>
        <p:txBody>
          <a:bodyPr>
            <a:noAutofit/>
          </a:bodyPr>
          <a:lstStyle/>
          <a:p>
            <a:pPr>
              <a:buFont typeface="Wingdings" panose="05000000000000000000" charset="0"/>
              <a:buChar char="Ø"/>
            </a:pPr>
            <a:r>
              <a:rPr lang="en-US" sz="1600">
                <a:cs typeface="+mn-lt"/>
              </a:rPr>
              <a:t>The proposed system aims to address the challenge of predicting employee burnout by leveraging regression techniques and machine learning algorithms. Our solution will provide valuable insights into the key factors contributing to burnout, enabling organizations to take proactive measures to enhance employee well-being and productivity.</a:t>
            </a:r>
          </a:p>
          <a:p>
            <a:pPr>
              <a:buFont typeface="Wingdings" panose="05000000000000000000" charset="0"/>
              <a:buChar char="Ø"/>
            </a:pPr>
            <a:r>
              <a:rPr lang="en-US" sz="1600">
                <a:cs typeface="+mn-lt"/>
              </a:rPr>
              <a:t>The solution will consist of the following components:</a:t>
            </a:r>
          </a:p>
          <a:p>
            <a:pPr marL="0" indent="0">
              <a:buNone/>
            </a:pPr>
            <a:r>
              <a:rPr lang="en-US" sz="1600" b="1" u="sng">
                <a:solidFill>
                  <a:srgbClr val="DA4808"/>
                </a:solidFill>
                <a:cs typeface="+mn-lt"/>
              </a:rPr>
              <a:t>Data Collection:</a:t>
            </a:r>
            <a:endParaRPr lang="en-US" sz="1600">
              <a:cs typeface="+mn-lt"/>
            </a:endParaRPr>
          </a:p>
          <a:p>
            <a:pPr>
              <a:buFont typeface="Wingdings" panose="05000000000000000000" charset="0"/>
              <a:buChar char="Ø"/>
            </a:pPr>
            <a:r>
              <a:rPr lang="en-US" sz="1600">
                <a:cs typeface="+mn-lt"/>
              </a:rPr>
              <a:t>Collect a dataset containing various factors related to employee burnout, such as workload, mental fatigue, and work-life balance.</a:t>
            </a:r>
          </a:p>
          <a:p>
            <a:pPr>
              <a:buFont typeface="Wingdings" panose="05000000000000000000" charset="0"/>
              <a:buChar char="Ø"/>
            </a:pPr>
            <a:r>
              <a:rPr lang="en-US" sz="1600">
                <a:cs typeface="+mn-lt"/>
              </a:rPr>
              <a:t>Gather information such as employee demographics, job roles, and survey responses on burnout indicators.</a:t>
            </a:r>
          </a:p>
          <a:p>
            <a:pPr marL="0" indent="0">
              <a:buNone/>
            </a:pPr>
            <a:r>
              <a:rPr lang="en-US" sz="1600" b="1" u="sng">
                <a:solidFill>
                  <a:srgbClr val="DA4808"/>
                </a:solidFill>
                <a:cs typeface="+mn-lt"/>
              </a:rPr>
              <a:t>Data Preprocessing:</a:t>
            </a:r>
          </a:p>
          <a:p>
            <a:pPr>
              <a:buFont typeface="Wingdings" panose="05000000000000000000" charset="0"/>
              <a:buChar char="Ø"/>
            </a:pPr>
            <a:r>
              <a:rPr lang="en-US" sz="1600">
                <a:cs typeface="+mn-lt"/>
              </a:rPr>
              <a:t>Clean and preprocess the collected data to remove noise, handle missing values, and standardize formats.</a:t>
            </a:r>
          </a:p>
          <a:p>
            <a:pPr>
              <a:buFont typeface="Wingdings" panose="05000000000000000000" charset="0"/>
              <a:buChar char="Ø"/>
            </a:pPr>
            <a:r>
              <a:rPr lang="en-US" sz="1600">
                <a:cs typeface="+mn-lt"/>
              </a:rPr>
              <a:t>Perform data normalization, encoding of categorical variables, and feature scaling to prepare the data for analysis.</a:t>
            </a:r>
          </a:p>
          <a:p>
            <a:endParaRPr lang="en-US" sz="1600">
              <a:cs typeface="+mn-lt"/>
            </a:endParaRPr>
          </a:p>
        </p:txBody>
      </p:sp>
    </p:spTree>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41E7CA09-9778-4414-AE97-8064B12DA30E}">
  <ds:schemaRefs/>
</ds:datastoreItem>
</file>

<file path=customXml/itemProps2.xml><?xml version="1.0" encoding="utf-8"?>
<ds:datastoreItem xmlns:ds="http://schemas.openxmlformats.org/officeDocument/2006/customXml" ds:itemID="{927BD4C1-B6B1-4715-ABF9-E660A51A4EA0}">
  <ds:schemaRefs/>
</ds:datastoreItem>
</file>

<file path=customXml/itemProps3.xml><?xml version="1.0" encoding="utf-8"?>
<ds:datastoreItem xmlns:ds="http://schemas.openxmlformats.org/officeDocument/2006/customXml" ds:itemID="{8D289AE2-D2AE-49D1-AFAC-3A79F6794255}">
  <ds:schemaRefs/>
</ds:datastoreItem>
</file>

<file path=docProps/app.xml><?xml version="1.0" encoding="utf-8"?>
<Properties xmlns="http://schemas.openxmlformats.org/officeDocument/2006/extended-properties" xmlns:vt="http://schemas.openxmlformats.org/officeDocument/2006/docPropsVTypes">
  <TotalTime>38</TotalTime>
  <Words>1845</Words>
  <Application>Microsoft Office PowerPoint</Application>
  <PresentationFormat>Widescreen</PresentationFormat>
  <Paragraphs>200</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Arial Black</vt:lpstr>
      <vt:lpstr>Calibri</vt:lpstr>
      <vt:lpstr>Franklin Gothic Book</vt:lpstr>
      <vt:lpstr>Franklin Gothic Demi</vt:lpstr>
      <vt:lpstr>Franklin Gothic Medium</vt:lpstr>
      <vt:lpstr>Times New Roman</vt:lpstr>
      <vt:lpstr>Wingdings</vt:lpstr>
      <vt:lpstr>Wingdings 2</vt:lpstr>
      <vt:lpstr>DividendVTI</vt:lpstr>
      <vt:lpstr>Student Details</vt:lpstr>
      <vt:lpstr>PROJECT TITLE/Problem Statement </vt:lpstr>
      <vt:lpstr>AGENDA</vt:lpstr>
      <vt:lpstr>INTRODUCTION</vt:lpstr>
      <vt:lpstr>CAUSES OF EMPLOYEE BURNOUT</vt:lpstr>
      <vt:lpstr>WHO ARE THE END USERS of this project?</vt:lpstr>
      <vt:lpstr>PROJECT  OVERVIEW</vt:lpstr>
      <vt:lpstr>PowerPoint Presentation</vt:lpstr>
      <vt:lpstr>YOUR SOLUTION AND ITS VALUE PROPOSITION</vt:lpstr>
      <vt:lpstr>PowerPoint Presentation</vt:lpstr>
      <vt:lpstr>How did you customize the project and make it your own</vt:lpstr>
      <vt:lpstr>MODELLING</vt:lpstr>
      <vt:lpstr>code</vt:lpstr>
      <vt:lpstr>result</vt:lpstr>
      <vt:lpstr>conclusion</vt:lpstr>
      <vt:lpstr>links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sudeshna pendyala</cp:lastModifiedBy>
  <cp:revision>9</cp:revision>
  <dcterms:created xsi:type="dcterms:W3CDTF">2021-05-26T16:50:00Z</dcterms:created>
  <dcterms:modified xsi:type="dcterms:W3CDTF">2024-07-12T16:51:04Z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ICV">
    <vt:lpwstr>939409B98B2D4567B3219DCCD52ED019_13</vt:lpwstr>
  </property>
  <property fmtid="{D5CDD505-2E9C-101B-9397-08002B2CF9AE}" pid="4" name="KSOProductBuildVer">
    <vt:lpwstr>1033-12.2.0.13472</vt:lpwstr>
  </property>
</Properties>
</file>