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72" r:id="rId4"/>
    <p:sldId id="279" r:id="rId5"/>
    <p:sldId id="281" r:id="rId6"/>
    <p:sldId id="274" r:id="rId7"/>
    <p:sldId id="275" r:id="rId8"/>
    <p:sldId id="280" r:id="rId9"/>
    <p:sldId id="257" r:id="rId10"/>
    <p:sldId id="259" r:id="rId11"/>
    <p:sldId id="268" r:id="rId12"/>
    <p:sldId id="269" r:id="rId13"/>
    <p:sldId id="261" r:id="rId14"/>
    <p:sldId id="263" r:id="rId15"/>
    <p:sldId id="262" r:id="rId16"/>
    <p:sldId id="266" r:id="rId17"/>
    <p:sldId id="267" r:id="rId18"/>
    <p:sldId id="276" r:id="rId19"/>
    <p:sldId id="277" r:id="rId20"/>
    <p:sldId id="278" r:id="rId21"/>
    <p:sldId id="260" r:id="rId2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A99"/>
    <a:srgbClr val="EF3A39"/>
    <a:srgbClr val="1A1B1F"/>
    <a:srgbClr val="45B1BA"/>
    <a:srgbClr val="676769"/>
    <a:srgbClr val="E4D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96" autoAdjust="0"/>
  </p:normalViewPr>
  <p:slideViewPr>
    <p:cSldViewPr>
      <p:cViewPr>
        <p:scale>
          <a:sx n="78" d="100"/>
          <a:sy n="78" d="100"/>
        </p:scale>
        <p:origin x="1968" y="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F0952-D740-46AD-95D5-02C8A3C61491}" type="datetimeFigureOut">
              <a:rPr lang="el-GR" smtClean="0"/>
              <a:pPr/>
              <a:t>20/10/17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F3CE7-BA31-41FA-8795-370BA0A2945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541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F3CE7-BA31-41FA-8795-370BA0A2945A}" type="slidenum">
              <a:rPr lang="el-GR" smtClean="0"/>
              <a:pPr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2410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040" y="2130425"/>
            <a:ext cx="7772400" cy="1470025"/>
          </a:xfrm>
        </p:spPr>
        <p:txBody>
          <a:bodyPr/>
          <a:lstStyle>
            <a:lvl1pPr algn="r">
              <a:defRPr b="1">
                <a:solidFill>
                  <a:srgbClr val="669A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3717032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EF3A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150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4864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‹#›</a:t>
            </a:fld>
            <a:endParaRPr lang="el-G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700808"/>
            <a:ext cx="6203032" cy="994122"/>
          </a:xfrm>
        </p:spPr>
        <p:txBody>
          <a:bodyPr/>
          <a:lstStyle>
            <a:lvl1pPr algn="ctr">
              <a:defRPr b="0" baseline="0">
                <a:solidFill>
                  <a:srgbClr val="EF3A39"/>
                </a:solidFill>
              </a:defRPr>
            </a:lvl1pPr>
          </a:lstStyle>
          <a:p>
            <a:endParaRPr lang="el-G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51309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1309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8230"/>
            <a:ext cx="4040188" cy="639762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rgbClr val="EF3A3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97992"/>
            <a:ext cx="4040188" cy="3951288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anose="05000000000000000000" pitchFamily="2" charset="2"/>
              <a:buChar char="§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58230"/>
            <a:ext cx="4041775" cy="639762"/>
          </a:xfrm>
        </p:spPr>
        <p:txBody>
          <a:bodyPr anchor="ctr">
            <a:normAutofit/>
          </a:bodyPr>
          <a:lstStyle>
            <a:lvl1pPr marL="0" indent="0">
              <a:buNone/>
              <a:defRPr lang="en-US" sz="2000" b="0" kern="1200" dirty="0" smtClean="0">
                <a:solidFill>
                  <a:srgbClr val="EF3A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97992"/>
            <a:ext cx="4041775" cy="3951288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anose="05000000000000000000" pitchFamily="2" charset="2"/>
              <a:buChar char="§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69A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062342-206E-4D0C-B315-122ACF2EAA2E}" type="datetime1">
              <a:rPr lang="el-GR" smtClean="0"/>
              <a:pPr/>
              <a:t>20/10/17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95536" y="5733256"/>
            <a:ext cx="2133600" cy="365125"/>
          </a:xfrm>
          <a:prstGeom prst="rect">
            <a:avLst/>
          </a:prstGeom>
        </p:spPr>
        <p:txBody>
          <a:bodyPr/>
          <a:lstStyle/>
          <a:p>
            <a:fld id="{042CC4A2-681F-473C-9689-B19C89F5DAF4}" type="datetime1">
              <a:rPr lang="el-GR" smtClean="0"/>
              <a:pPr/>
              <a:t>20/10/17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59832" y="57332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3008313" cy="814412"/>
          </a:xfrm>
        </p:spPr>
        <p:txBody>
          <a:bodyPr anchor="b"/>
          <a:lstStyle>
            <a:lvl1pPr algn="l">
              <a:defRPr sz="2000" b="0">
                <a:solidFill>
                  <a:srgbClr val="EF3A3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20688"/>
            <a:ext cx="4669358" cy="5400599"/>
          </a:xfrm>
        </p:spPr>
        <p:txBody>
          <a:bodyPr/>
          <a:lstStyle>
            <a:lvl1pPr>
              <a:defRPr sz="2200"/>
            </a:lvl1pPr>
            <a:lvl2pPr marL="742950" indent="-285750">
              <a:buFont typeface="Wingdings" panose="05000000000000000000" pitchFamily="2" charset="2"/>
              <a:buChar char="§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84784"/>
            <a:ext cx="3008313" cy="45365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653136"/>
            <a:ext cx="770485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476672"/>
            <a:ext cx="7704856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5219874"/>
            <a:ext cx="770485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hyperlink" Target="http://www.comrades-project.eu/" TargetMode="Externa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272" y="274638"/>
            <a:ext cx="6203032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130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316416" y="0"/>
            <a:ext cx="432048" cy="548680"/>
          </a:xfrm>
          <a:prstGeom prst="rect">
            <a:avLst/>
          </a:prstGeom>
          <a:solidFill>
            <a:srgbClr val="669A9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416" y="11154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36C7DC0-3247-413F-943A-68DDBC120B01}" type="slidenum">
              <a:rPr lang="el-GR" smtClean="0"/>
              <a:pPr/>
              <a:t>‹#›</a:t>
            </a:fld>
            <a:endParaRPr lang="el-GR" dirty="0"/>
          </a:p>
        </p:txBody>
      </p:sp>
      <p:pic>
        <p:nvPicPr>
          <p:cNvPr id="10" name="Picture 9">
            <a:hlinkClick r:id="rId14"/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6510536"/>
            <a:ext cx="1259090" cy="230832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084168" y="6510536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f-ZA" sz="900" dirty="0" smtClean="0">
                <a:solidFill>
                  <a:srgbClr val="669A99"/>
                </a:solidFill>
              </a:rPr>
              <a:t>www.comrades-project.eu</a:t>
            </a:r>
            <a:endParaRPr lang="el-GR" sz="900" dirty="0">
              <a:solidFill>
                <a:srgbClr val="669A9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67785"/>
            <a:ext cx="726918" cy="5003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6" y="6425712"/>
            <a:ext cx="726918" cy="3156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cap="none" spc="0">
          <a:ln>
            <a:noFill/>
          </a:ln>
          <a:solidFill>
            <a:srgbClr val="669A99"/>
          </a:solidFill>
          <a:effectLst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1A1B1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1A1B1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1A1B1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1A1B1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1A1B1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.co/RtfLmfd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hyperlink" Target="https://www.dhs.gov/sites/default/files/publications/privacy-pia-FEMA-OUSM-April2016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040" y="1412776"/>
            <a:ext cx="7772400" cy="1470025"/>
          </a:xfrm>
        </p:spPr>
        <p:txBody>
          <a:bodyPr/>
          <a:lstStyle/>
          <a:p>
            <a:r>
              <a:rPr lang="en-GB" dirty="0" smtClean="0"/>
              <a:t>Statistical Semantic Classification of Crisis Information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3356992"/>
            <a:ext cx="6400800" cy="1752600"/>
          </a:xfrm>
        </p:spPr>
        <p:txBody>
          <a:bodyPr/>
          <a:lstStyle/>
          <a:p>
            <a:r>
              <a:rPr lang="en-GB" dirty="0" smtClean="0"/>
              <a:t>Prashant </a:t>
            </a:r>
            <a:r>
              <a:rPr lang="en-GB" dirty="0" err="1" smtClean="0"/>
              <a:t>Khare</a:t>
            </a:r>
            <a:r>
              <a:rPr lang="en-GB" dirty="0" smtClean="0"/>
              <a:t>, Miriam Fernandez, </a:t>
            </a:r>
            <a:r>
              <a:rPr lang="en-GB" dirty="0" err="1" smtClean="0"/>
              <a:t>Harith</a:t>
            </a:r>
            <a:r>
              <a:rPr lang="en-GB" dirty="0" smtClean="0"/>
              <a:t> Alani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16416" y="111547"/>
            <a:ext cx="432048" cy="365125"/>
          </a:xfrm>
        </p:spPr>
        <p:txBody>
          <a:bodyPr/>
          <a:lstStyle/>
          <a:p>
            <a:fld id="{B36C7DC0-3247-413F-943A-68DDBC120B01}" type="slidenum">
              <a:rPr lang="el-GR" smtClean="0"/>
              <a:pPr/>
              <a:t>1</a:t>
            </a:fld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2987824" y="5949280"/>
            <a:ext cx="553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{</a:t>
            </a:r>
            <a:r>
              <a:rPr lang="en-GB" i="1" dirty="0" err="1"/>
              <a:t>prashant.khare</a:t>
            </a:r>
            <a:r>
              <a:rPr lang="en-GB" i="1" dirty="0"/>
              <a:t>, </a:t>
            </a:r>
            <a:r>
              <a:rPr lang="en-GB" i="1" dirty="0" err="1"/>
              <a:t>miriam.fernandez</a:t>
            </a:r>
            <a:r>
              <a:rPr lang="en-GB" i="1" dirty="0"/>
              <a:t>, </a:t>
            </a:r>
            <a:r>
              <a:rPr lang="en-GB" i="1" dirty="0" err="1"/>
              <a:t>h.alani</a:t>
            </a:r>
            <a:r>
              <a:rPr lang="en-GB" i="1" dirty="0"/>
              <a:t>} @</a:t>
            </a:r>
            <a:r>
              <a:rPr lang="en-GB" i="1" dirty="0" err="1" smtClean="0"/>
              <a:t>open.ac.uk</a:t>
            </a:r>
            <a:endParaRPr lang="el-GR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195736" y="4397042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69A99"/>
                </a:solidFill>
                <a:latin typeface="Open Sans" charset="0"/>
                <a:ea typeface="Open Sans" charset="0"/>
                <a:cs typeface="Open Sans" charset="0"/>
              </a:rPr>
              <a:t>Knowledge Media Institute, The Open University, UK</a:t>
            </a:r>
            <a:endParaRPr lang="en-US" sz="2000" dirty="0">
              <a:solidFill>
                <a:srgbClr val="669A99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6984776" cy="864096"/>
          </a:xfrm>
        </p:spPr>
        <p:txBody>
          <a:bodyPr>
            <a:noAutofit/>
          </a:bodyPr>
          <a:lstStyle/>
          <a:p>
            <a:r>
              <a:rPr lang="en-GB" sz="2500" dirty="0" smtClean="0"/>
              <a:t>Semantic Features: Annotations, Expansion, &amp; Filtering</a:t>
            </a:r>
            <a:endParaRPr lang="el-GR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10</a:t>
            </a:fld>
            <a:endParaRPr lang="el-G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8"/>
            <a:ext cx="9144000" cy="3972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55563"/>
            <a:ext cx="6264696" cy="941189"/>
          </a:xfrm>
        </p:spPr>
        <p:txBody>
          <a:bodyPr>
            <a:noAutofit/>
          </a:bodyPr>
          <a:lstStyle/>
          <a:p>
            <a:r>
              <a:rPr lang="en-GB" sz="2500" dirty="0" smtClean="0"/>
              <a:t>Semantic Features: Annotations, Expansion, &amp; Filtering</a:t>
            </a:r>
            <a:endParaRPr lang="el-GR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11</a:t>
            </a:fld>
            <a:endParaRPr lang="el-GR"/>
          </a:p>
        </p:txBody>
      </p:sp>
      <p:sp>
        <p:nvSpPr>
          <p:cNvPr id="3" name="TextBox 2"/>
          <p:cNvSpPr txBox="1"/>
          <p:nvPr/>
        </p:nvSpPr>
        <p:spPr>
          <a:xfrm>
            <a:off x="827584" y="1412776"/>
            <a:ext cx="76328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Open Sans" charset="0"/>
                <a:ea typeface="Open Sans" charset="0"/>
                <a:cs typeface="Open Sans" charset="0"/>
              </a:rPr>
              <a:t>BabelNet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: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Extracted 4 million relations by iteratively querying for </a:t>
            </a:r>
            <a:r>
              <a:rPr lang="en-US" sz="2000" dirty="0" err="1" smtClean="0">
                <a:latin typeface="Open Sans" charset="0"/>
                <a:ea typeface="Open Sans" charset="0"/>
                <a:cs typeface="Open Sans" charset="0"/>
              </a:rPr>
              <a:t>hypernyms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.</a:t>
            </a:r>
          </a:p>
          <a:p>
            <a:pPr marL="742950" lvl="1" indent="-285750" algn="just">
              <a:buFont typeface="Arial" charset="0"/>
              <a:buChar char="•"/>
            </a:pPr>
            <a:endParaRPr lang="en-US" sz="20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Using </a:t>
            </a:r>
            <a:r>
              <a:rPr lang="en-US" sz="2000" i="1" dirty="0" smtClean="0">
                <a:latin typeface="Open Sans" charset="0"/>
                <a:ea typeface="Open Sans" charset="0"/>
                <a:cs typeface="Open Sans" charset="0"/>
              </a:rPr>
              <a:t>Directed-graph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sz="2000" i="1" dirty="0" err="1" smtClean="0">
                <a:latin typeface="Open Sans" charset="0"/>
                <a:ea typeface="Open Sans" charset="0"/>
                <a:cs typeface="Open Sans" charset="0"/>
              </a:rPr>
              <a:t>betweenness</a:t>
            </a:r>
            <a:r>
              <a:rPr lang="en-US" sz="2000" i="1" dirty="0" smtClean="0">
                <a:latin typeface="Open Sans" charset="0"/>
                <a:ea typeface="Open Sans" charset="0"/>
                <a:cs typeface="Open Sans" charset="0"/>
              </a:rPr>
              <a:t> centrality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 – ‘</a:t>
            </a:r>
            <a:r>
              <a:rPr lang="en-US" sz="2000" b="1" dirty="0" smtClean="0">
                <a:latin typeface="Open Sans" charset="0"/>
                <a:ea typeface="Open Sans" charset="0"/>
                <a:cs typeface="Open Sans" charset="0"/>
              </a:rPr>
              <a:t>Entity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’ (</a:t>
            </a:r>
            <a:r>
              <a:rPr lang="en-US" sz="2000" dirty="0" err="1" smtClean="0">
                <a:latin typeface="Open Sans" charset="0"/>
                <a:ea typeface="Open Sans" charset="0"/>
                <a:cs typeface="Open Sans" charset="0"/>
              </a:rPr>
              <a:t>SynSet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 ID ‘bn:00031027n’) was found to be most abstract concept.</a:t>
            </a:r>
          </a:p>
          <a:p>
            <a:pPr marL="742950" lvl="1" indent="-285750" algn="just">
              <a:buFont typeface="Arial" charset="0"/>
              <a:buChar char="•"/>
            </a:pPr>
            <a:endParaRPr lang="en-US" sz="20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Using </a:t>
            </a:r>
            <a:r>
              <a:rPr lang="en-US" sz="2000" i="1" dirty="0" smtClean="0">
                <a:latin typeface="Open Sans" charset="0"/>
                <a:ea typeface="Open Sans" charset="0"/>
                <a:cs typeface="Open Sans" charset="0"/>
              </a:rPr>
              <a:t>shortest path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 – Maximum depth of nodes found to be 21.</a:t>
            </a:r>
          </a:p>
          <a:p>
            <a:pPr marL="742950" lvl="1" indent="-285750" algn="just">
              <a:buFont typeface="Arial" charset="0"/>
              <a:buChar char="•"/>
            </a:pPr>
            <a:endParaRPr lang="en-US" sz="20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Using Information Gain, most of the informative concepts were between the depth 3 and 7.</a:t>
            </a:r>
            <a:endParaRPr lang="en-US" sz="20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7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543595"/>
            <a:ext cx="7056784" cy="653157"/>
          </a:xfrm>
        </p:spPr>
        <p:txBody>
          <a:bodyPr>
            <a:noAutofit/>
          </a:bodyPr>
          <a:lstStyle/>
          <a:p>
            <a:r>
              <a:rPr lang="en-GB" sz="2500" dirty="0" smtClean="0"/>
              <a:t>Semantic Features: Annotations, Expansion, &amp; Filtering</a:t>
            </a:r>
            <a:endParaRPr lang="el-GR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12</a:t>
            </a:fld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35696"/>
            <a:ext cx="5594412" cy="37296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1486525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Features plotted against Levels/Information Gain – Training Data for Colorado Wildfire Test case</a:t>
            </a:r>
            <a:endParaRPr lang="en-US" sz="20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6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6984776" cy="576064"/>
          </a:xfrm>
        </p:spPr>
        <p:txBody>
          <a:bodyPr>
            <a:normAutofit/>
          </a:bodyPr>
          <a:lstStyle/>
          <a:p>
            <a:r>
              <a:rPr lang="en-US" sz="2500" dirty="0" smtClean="0"/>
              <a:t>Data</a:t>
            </a:r>
            <a:endParaRPr lang="en-US" sz="25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1196752"/>
            <a:ext cx="7704856" cy="4176464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CrisisLexT26 (3206 tweets – 1667 </a:t>
            </a:r>
            <a:r>
              <a:rPr lang="en-US" sz="2000" i="1" dirty="0" smtClean="0"/>
              <a:t>related</a:t>
            </a:r>
            <a:r>
              <a:rPr lang="en-US" sz="2000" dirty="0" smtClean="0"/>
              <a:t>, 1539 </a:t>
            </a:r>
            <a:r>
              <a:rPr lang="en-US" sz="2000" i="1" dirty="0" smtClean="0"/>
              <a:t>not related</a:t>
            </a:r>
            <a:r>
              <a:rPr lang="en-US" sz="2000" dirty="0" smtClean="0"/>
              <a:t>)</a:t>
            </a:r>
            <a:endParaRPr lang="en-US" sz="2000" dirty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9 Events- predominantly in English</a:t>
            </a:r>
          </a:p>
          <a:p>
            <a:pPr marL="285750" indent="-285750">
              <a:buFont typeface="Arial" charset="0"/>
              <a:buChar char="•"/>
            </a:pPr>
            <a:endParaRPr lang="en-US" sz="2300" dirty="0"/>
          </a:p>
          <a:p>
            <a:pPr marL="285750" indent="-285750">
              <a:buFont typeface="Arial" charset="0"/>
              <a:buChar char="•"/>
            </a:pPr>
            <a:endParaRPr lang="en-US" sz="2300" dirty="0"/>
          </a:p>
          <a:p>
            <a:pPr marL="285750" indent="-285750">
              <a:buFont typeface="Arial" charset="0"/>
              <a:buChar char="•"/>
            </a:pPr>
            <a:endParaRPr lang="en-US" sz="2300" dirty="0"/>
          </a:p>
          <a:p>
            <a:endParaRPr lang="en-US" sz="2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13</a:t>
            </a:fld>
            <a:endParaRPr lang="el-GR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028064"/>
              </p:ext>
            </p:extLst>
          </p:nvPr>
        </p:nvGraphicFramePr>
        <p:xfrm>
          <a:off x="1259632" y="2276872"/>
          <a:ext cx="6351680" cy="4150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540800"/>
                <a:gridCol w="1541344"/>
                <a:gridCol w="1541344"/>
              </a:tblGrid>
              <a:tr h="3942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Event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Positive Samples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Negative Samples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</a:tr>
              <a:tr h="3962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West Texas Explosion (WT)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111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89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</a:tr>
              <a:tr h="3962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Colorado Wildfire (CW)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247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247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494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</a:tr>
              <a:tr h="3962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Colorado Floods (CF)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89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75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164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</a:tr>
              <a:tr h="3962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Queensland Floods (QF)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320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281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601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</a:tr>
              <a:tr h="3962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Singapore Haze (SH)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67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147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</a:tr>
              <a:tr h="3962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Savar</a:t>
                      </a:r>
                      <a:r>
                        <a:rPr lang="en-US" sz="1200" dirty="0" smtClean="0"/>
                        <a:t> Building Crash (SB)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361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339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600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</a:tr>
              <a:tr h="3962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Australia Bushfire (AB)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250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250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500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</a:tr>
              <a:tr h="3962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LA Airport Shooting (LA)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120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250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</a:tr>
              <a:tr h="566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Boston Bombing (BB)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marL="50052" marR="50052" marT="25026" marB="2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79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71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150</a:t>
                      </a:r>
                      <a:endParaRPr lang="en-US" sz="1200" dirty="0"/>
                    </a:p>
                  </a:txBody>
                  <a:tcPr marL="50052" marR="50052" marT="25026" marB="2502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79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25958"/>
            <a:ext cx="7704856" cy="710754"/>
          </a:xfrm>
        </p:spPr>
        <p:txBody>
          <a:bodyPr>
            <a:normAutofit/>
          </a:bodyPr>
          <a:lstStyle/>
          <a:p>
            <a:r>
              <a:rPr lang="en-US" sz="2500" dirty="0" smtClean="0"/>
              <a:t>Features</a:t>
            </a:r>
            <a:endParaRPr lang="en-US" sz="25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1331442"/>
            <a:ext cx="7704856" cy="5121894"/>
          </a:xfrm>
        </p:spPr>
        <p:txBody>
          <a:bodyPr>
            <a:no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US" sz="2000" b="1" dirty="0" smtClean="0"/>
              <a:t>Statistical Features (SF)</a:t>
            </a:r>
          </a:p>
          <a:p>
            <a:pPr marL="800100" lvl="1" indent="-342900" algn="just">
              <a:buFont typeface="Wingdings" charset="2"/>
              <a:buChar char="Ø"/>
            </a:pPr>
            <a:r>
              <a:rPr lang="en-US" sz="2000" dirty="0" smtClean="0"/>
              <a:t>Number of Nouns, Verbs, Pronouns</a:t>
            </a:r>
          </a:p>
          <a:p>
            <a:pPr marL="800100" lvl="1" indent="-342900" algn="just">
              <a:buFont typeface="Wingdings" charset="2"/>
              <a:buChar char="Ø"/>
            </a:pPr>
            <a:r>
              <a:rPr lang="en-US" sz="2000" dirty="0" smtClean="0"/>
              <a:t>Tweet Length</a:t>
            </a:r>
          </a:p>
          <a:p>
            <a:pPr marL="800100" lvl="1" indent="-342900" algn="just">
              <a:buFont typeface="Wingdings" charset="2"/>
              <a:buChar char="Ø"/>
            </a:pPr>
            <a:r>
              <a:rPr lang="en-US" sz="2000" dirty="0" smtClean="0"/>
              <a:t>Number of Words, Hashtags</a:t>
            </a:r>
          </a:p>
          <a:p>
            <a:pPr marL="800100" lvl="1" indent="-342900" algn="just">
              <a:buFont typeface="Wingdings" charset="2"/>
              <a:buChar char="Ø"/>
            </a:pPr>
            <a:r>
              <a:rPr lang="en-US" sz="2000" dirty="0" smtClean="0"/>
              <a:t>Readability </a:t>
            </a:r>
            <a:r>
              <a:rPr lang="en-US" sz="2000" dirty="0"/>
              <a:t>-</a:t>
            </a:r>
            <a:r>
              <a:rPr lang="en-US" sz="2000" dirty="0" smtClean="0"/>
              <a:t>Gunning Fox Index using average sentence length (ASL) and percentage of complex words (PCW) : 0.4*(ASL + PCW)</a:t>
            </a:r>
          </a:p>
          <a:p>
            <a:pPr marL="800100" lvl="1" indent="-342900" algn="just">
              <a:buFont typeface="Wingdings" charset="2"/>
              <a:buChar char="Ø"/>
            </a:pPr>
            <a:r>
              <a:rPr lang="en-US" sz="2000" dirty="0" smtClean="0"/>
              <a:t>Unigrams</a:t>
            </a:r>
          </a:p>
          <a:p>
            <a:pPr lvl="1" algn="just"/>
            <a:endParaRPr lang="en-US" sz="20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en-US" sz="2000" b="1" dirty="0" smtClean="0"/>
              <a:t>Semantic Features (</a:t>
            </a:r>
            <a:r>
              <a:rPr lang="en-US" sz="2000" b="1" dirty="0" err="1" smtClean="0"/>
              <a:t>SemF</a:t>
            </a:r>
            <a:r>
              <a:rPr lang="en-US" sz="2000" b="1" dirty="0" smtClean="0"/>
              <a:t>)</a:t>
            </a:r>
          </a:p>
          <a:p>
            <a:pPr marL="800100" lvl="1" indent="-342900" algn="just">
              <a:buFont typeface="Wingdings" charset="2"/>
              <a:buChar char="Ø"/>
            </a:pPr>
            <a:r>
              <a:rPr lang="en-US" sz="2000" dirty="0" smtClean="0"/>
              <a:t>Semantic Annotation Features (</a:t>
            </a:r>
            <a:r>
              <a:rPr lang="en-US" sz="2000" b="1" dirty="0" err="1" smtClean="0"/>
              <a:t>SemAF</a:t>
            </a:r>
            <a:r>
              <a:rPr lang="en-US" sz="2000" dirty="0" smtClean="0"/>
              <a:t>)</a:t>
            </a:r>
          </a:p>
          <a:p>
            <a:pPr marL="800100" lvl="1" indent="-342900" algn="just">
              <a:buFont typeface="Wingdings" charset="2"/>
              <a:buChar char="Ø"/>
            </a:pPr>
            <a:r>
              <a:rPr lang="en-US" sz="2000" dirty="0" smtClean="0"/>
              <a:t>Semantic Expansion Features (</a:t>
            </a:r>
            <a:r>
              <a:rPr lang="en-US" sz="2000" b="1" dirty="0" err="1" smtClean="0"/>
              <a:t>SemEF</a:t>
            </a:r>
            <a:r>
              <a:rPr lang="en-US" sz="2000" dirty="0" smtClean="0"/>
              <a:t>)</a:t>
            </a:r>
          </a:p>
          <a:p>
            <a:pPr marL="800100" lvl="1" indent="-342900" algn="just">
              <a:buFont typeface="Wingdings" charset="2"/>
              <a:buChar char="Ø"/>
            </a:pPr>
            <a:r>
              <a:rPr lang="en-US" sz="2000" dirty="0" smtClean="0"/>
              <a:t>Semantic Filtering Features (</a:t>
            </a:r>
            <a:r>
              <a:rPr lang="en-US" sz="2000" b="1" dirty="0" err="1" smtClean="0"/>
              <a:t>SemFF</a:t>
            </a:r>
            <a:r>
              <a:rPr lang="en-US" sz="2000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643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69974"/>
            <a:ext cx="6984776" cy="566738"/>
          </a:xfrm>
        </p:spPr>
        <p:txBody>
          <a:bodyPr>
            <a:normAutofit/>
          </a:bodyPr>
          <a:lstStyle/>
          <a:p>
            <a:r>
              <a:rPr lang="en-US" sz="2500" dirty="0" smtClean="0"/>
              <a:t>Experiment</a:t>
            </a:r>
            <a:endParaRPr lang="en-US" sz="25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552" y="1331442"/>
            <a:ext cx="7704856" cy="5337918"/>
          </a:xfrm>
        </p:spPr>
        <p:txBody>
          <a:bodyPr>
            <a:normAutofit/>
          </a:bodyPr>
          <a:lstStyle/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 smtClean="0"/>
              <a:t>Classifier – Support Vector Machine with Linear Kernel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000" dirty="0" smtClean="0"/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 smtClean="0"/>
              <a:t>Designed two type of experiments:</a:t>
            </a:r>
          </a:p>
          <a:p>
            <a:pPr marL="800100" lvl="1" indent="-342900" algn="just">
              <a:spcBef>
                <a:spcPts val="0"/>
              </a:spcBef>
              <a:buFont typeface="Courier New" charset="0"/>
              <a:buChar char="o"/>
            </a:pPr>
            <a:endParaRPr lang="en-US" sz="2000" dirty="0" smtClean="0"/>
          </a:p>
          <a:p>
            <a:pPr marL="800100" lvl="1" indent="-342900" algn="just">
              <a:spcBef>
                <a:spcPts val="0"/>
              </a:spcBef>
              <a:buFont typeface="Wingdings" charset="2"/>
              <a:buChar char="Ø"/>
            </a:pPr>
            <a:r>
              <a:rPr lang="en-US" sz="2000" dirty="0" smtClean="0"/>
              <a:t>Crisis Classification Model (train and test on all 9 crisis events)</a:t>
            </a:r>
          </a:p>
          <a:p>
            <a:pPr marL="1257300" lvl="2" indent="-342900" algn="just">
              <a:spcBef>
                <a:spcPts val="0"/>
              </a:spcBef>
              <a:buFont typeface="Courier New" charset="0"/>
              <a:buChar char="o"/>
            </a:pPr>
            <a:r>
              <a:rPr lang="en-US" sz="1800" dirty="0" smtClean="0"/>
              <a:t>Create following classifier models</a:t>
            </a:r>
          </a:p>
          <a:p>
            <a:pPr marL="1714500" lvl="3" indent="-342900" algn="just">
              <a:spcBef>
                <a:spcPts val="0"/>
              </a:spcBef>
              <a:buFont typeface="Courier New" charset="0"/>
              <a:buChar char="o"/>
            </a:pPr>
            <a:r>
              <a:rPr lang="en-US" sz="1800" dirty="0" smtClean="0"/>
              <a:t>SF</a:t>
            </a:r>
          </a:p>
          <a:p>
            <a:pPr marL="1714500" lvl="3" indent="-342900" algn="just">
              <a:spcBef>
                <a:spcPts val="0"/>
              </a:spcBef>
              <a:buFont typeface="Courier New" charset="0"/>
              <a:buChar char="o"/>
            </a:pPr>
            <a:r>
              <a:rPr lang="en-US" sz="1800" dirty="0" smtClean="0"/>
              <a:t>SF + </a:t>
            </a:r>
            <a:r>
              <a:rPr lang="en-US" sz="1800" dirty="0" err="1" smtClean="0"/>
              <a:t>SemAF</a:t>
            </a:r>
            <a:endParaRPr lang="en-US" sz="1800" dirty="0" smtClean="0"/>
          </a:p>
          <a:p>
            <a:pPr marL="1714500" lvl="3" indent="-342900" algn="just">
              <a:spcBef>
                <a:spcPts val="0"/>
              </a:spcBef>
              <a:buFont typeface="Courier New" charset="0"/>
              <a:buChar char="o"/>
            </a:pPr>
            <a:r>
              <a:rPr lang="en-US" sz="1800" dirty="0" smtClean="0"/>
              <a:t>SF + </a:t>
            </a:r>
            <a:r>
              <a:rPr lang="en-US" sz="1800" dirty="0" err="1" smtClean="0"/>
              <a:t>SemAF</a:t>
            </a:r>
            <a:r>
              <a:rPr lang="en-US" sz="1800" dirty="0" smtClean="0"/>
              <a:t> + </a:t>
            </a:r>
            <a:r>
              <a:rPr lang="en-US" sz="1800" dirty="0" err="1" smtClean="0"/>
              <a:t>SemEF</a:t>
            </a:r>
            <a:endParaRPr lang="en-US" sz="1800" dirty="0" smtClean="0"/>
          </a:p>
          <a:p>
            <a:pPr marL="1714500" lvl="3" indent="-342900" algn="just">
              <a:spcBef>
                <a:spcPts val="0"/>
              </a:spcBef>
              <a:buFont typeface="Courier New" charset="0"/>
              <a:buChar char="o"/>
            </a:pPr>
            <a:r>
              <a:rPr lang="en-US" sz="1800" dirty="0" smtClean="0"/>
              <a:t>SF +</a:t>
            </a:r>
            <a:r>
              <a:rPr lang="en-US" sz="1800" dirty="0" err="1" smtClean="0"/>
              <a:t>SemFF</a:t>
            </a:r>
            <a:r>
              <a:rPr lang="en-US" sz="2000" dirty="0" smtClean="0"/>
              <a:t> </a:t>
            </a:r>
            <a:r>
              <a:rPr lang="en-US" sz="1500" dirty="0" smtClean="0"/>
              <a:t>(</a:t>
            </a:r>
            <a:r>
              <a:rPr lang="en-US" sz="1500" i="1" dirty="0" smtClean="0"/>
              <a:t>statistical features and filtered semantic annotations, along with </a:t>
            </a:r>
            <a:r>
              <a:rPr lang="en-US" sz="1500" i="1" dirty="0" err="1" smtClean="0"/>
              <a:t>hypernyms</a:t>
            </a:r>
            <a:r>
              <a:rPr lang="en-US" sz="1500" dirty="0" smtClean="0"/>
              <a:t>)</a:t>
            </a:r>
          </a:p>
          <a:p>
            <a:pPr marL="800100" lvl="1" indent="-342900" algn="just">
              <a:spcBef>
                <a:spcPts val="0"/>
              </a:spcBef>
              <a:buFont typeface="Courier New" charset="0"/>
              <a:buChar char="o"/>
            </a:pPr>
            <a:endParaRPr lang="en-US" sz="2000" dirty="0" smtClean="0"/>
          </a:p>
          <a:p>
            <a:pPr marL="800100" lvl="1" indent="-342900" algn="just">
              <a:spcBef>
                <a:spcPts val="0"/>
              </a:spcBef>
              <a:buFont typeface="Wingdings" charset="2"/>
              <a:buChar char="Ø"/>
            </a:pPr>
            <a:r>
              <a:rPr lang="en-US" sz="2000" dirty="0" smtClean="0"/>
              <a:t>Cross Crisis Classification (train on 8 crisis events and test on 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crisis event)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15</a:t>
            </a:fld>
            <a:endParaRPr lang="el-GR"/>
          </a:p>
        </p:txBody>
      </p:sp>
      <p:sp>
        <p:nvSpPr>
          <p:cNvPr id="6" name="TextBox 5"/>
          <p:cNvSpPr txBox="1"/>
          <p:nvPr/>
        </p:nvSpPr>
        <p:spPr>
          <a:xfrm>
            <a:off x="72008" y="5919663"/>
            <a:ext cx="874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b="1" i="1" dirty="0">
                <a:latin typeface="Open Sans" charset="0"/>
                <a:ea typeface="Open Sans" charset="0"/>
                <a:cs typeface="Open Sans" charset="0"/>
              </a:rPr>
              <a:t>Statistical Features (SF</a:t>
            </a:r>
            <a:r>
              <a:rPr lang="en-US" sz="1200" b="1" i="1" dirty="0" smtClean="0">
                <a:latin typeface="Open Sans" charset="0"/>
                <a:ea typeface="Open Sans" charset="0"/>
                <a:cs typeface="Open Sans" charset="0"/>
              </a:rPr>
              <a:t>),</a:t>
            </a:r>
            <a:r>
              <a:rPr lang="en-US" sz="1200" b="1" i="1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i="1" dirty="0" smtClean="0">
                <a:latin typeface="Open Sans" charset="0"/>
                <a:ea typeface="Open Sans" charset="0"/>
                <a:cs typeface="Open Sans" charset="0"/>
              </a:rPr>
              <a:t>Semantic </a:t>
            </a:r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Annotation Features (</a:t>
            </a:r>
            <a:r>
              <a:rPr lang="en-US" sz="1200" b="1" i="1" dirty="0" err="1" smtClean="0">
                <a:latin typeface="Open Sans" charset="0"/>
                <a:ea typeface="Open Sans" charset="0"/>
                <a:cs typeface="Open Sans" charset="0"/>
              </a:rPr>
              <a:t>SemAF</a:t>
            </a:r>
            <a:r>
              <a:rPr lang="en-US" sz="1200" i="1" dirty="0" smtClean="0">
                <a:latin typeface="Open Sans" charset="0"/>
                <a:ea typeface="Open Sans" charset="0"/>
                <a:cs typeface="Open Sans" charset="0"/>
              </a:rPr>
              <a:t>), Semantic </a:t>
            </a:r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Expansion Features (</a:t>
            </a:r>
            <a:r>
              <a:rPr lang="en-US" sz="1200" b="1" i="1" dirty="0" err="1" smtClean="0">
                <a:latin typeface="Open Sans" charset="0"/>
                <a:ea typeface="Open Sans" charset="0"/>
                <a:cs typeface="Open Sans" charset="0"/>
              </a:rPr>
              <a:t>SemEF</a:t>
            </a:r>
            <a:r>
              <a:rPr lang="en-US" sz="1200" i="1" dirty="0" smtClean="0">
                <a:latin typeface="Open Sans" charset="0"/>
                <a:ea typeface="Open Sans" charset="0"/>
                <a:cs typeface="Open Sans" charset="0"/>
              </a:rPr>
              <a:t>), Semantic </a:t>
            </a:r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Filtering Features (</a:t>
            </a:r>
            <a:r>
              <a:rPr lang="en-US" sz="1200" b="1" i="1" dirty="0" err="1">
                <a:latin typeface="Open Sans" charset="0"/>
                <a:ea typeface="Open Sans" charset="0"/>
                <a:cs typeface="Open Sans" charset="0"/>
              </a:rPr>
              <a:t>SemFF</a:t>
            </a:r>
            <a:r>
              <a:rPr lang="en-US" sz="1200" i="1" dirty="0" smtClean="0">
                <a:latin typeface="Open Sans" charset="0"/>
                <a:ea typeface="Open Sans" charset="0"/>
                <a:cs typeface="Open Sans" charset="0"/>
              </a:rPr>
              <a:t>)</a:t>
            </a:r>
            <a:endParaRPr lang="en-US" sz="1200" i="1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3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97966"/>
            <a:ext cx="6984776" cy="638746"/>
          </a:xfrm>
        </p:spPr>
        <p:txBody>
          <a:bodyPr>
            <a:normAutofit/>
          </a:bodyPr>
          <a:lstStyle/>
          <a:p>
            <a:r>
              <a:rPr lang="en-US" sz="2500" dirty="0" smtClean="0"/>
              <a:t>Experiment</a:t>
            </a:r>
            <a:endParaRPr lang="en-US" sz="25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539354"/>
            <a:ext cx="7704856" cy="5337918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000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 smtClean="0"/>
              <a:t>Crisis Classification (10- fold cross validation)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16</a:t>
            </a:fld>
            <a:endParaRPr lang="el-GR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07555"/>
              </p:ext>
            </p:extLst>
          </p:nvPr>
        </p:nvGraphicFramePr>
        <p:xfrm>
          <a:off x="1115615" y="2292248"/>
          <a:ext cx="6912770" cy="312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554"/>
                <a:gridCol w="1382554"/>
                <a:gridCol w="1382554"/>
                <a:gridCol w="1382554"/>
                <a:gridCol w="13825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</a:t>
                      </a:r>
                      <a:r>
                        <a:rPr lang="en-US" baseline="-25000" dirty="0" err="1" smtClean="0"/>
                        <a:t>mean</a:t>
                      </a:r>
                      <a:endParaRPr lang="en-US" baseline="-25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(10 iteration)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Std. Dev.</a:t>
                      </a:r>
                      <a:r>
                        <a:rPr lang="en-US" baseline="0" dirty="0" smtClean="0"/>
                        <a:t> </a:t>
                      </a:r>
                      <a:r>
                        <a:rPr lang="el-G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 </a:t>
                      </a:r>
                    </a:p>
                    <a:p>
                      <a:pPr algn="ctr"/>
                      <a:r>
                        <a:rPr lang="en-US" sz="1400" dirty="0" smtClean="0"/>
                        <a:t>(10 iteration)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∆</a:t>
                      </a:r>
                      <a:r>
                        <a:rPr lang="bg-BG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bg-BG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</a:t>
                      </a:r>
                      <a:r>
                        <a:rPr lang="bg-BG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bg-BG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SF (Baseline)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SF + </a:t>
                      </a:r>
                      <a:r>
                        <a:rPr lang="en-US" dirty="0" err="1" smtClean="0"/>
                        <a:t>SemAF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0.0057</a:t>
                      </a:r>
                      <a:endParaRPr lang="en-US" dirty="0"/>
                    </a:p>
                  </a:txBody>
                  <a:tcPr/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SF +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SemAF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baseline="0" dirty="0" err="1" smtClean="0"/>
                        <a:t>SemEF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0.0011</a:t>
                      </a:r>
                      <a:endParaRPr lang="en-US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SF +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SemFF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5631631"/>
            <a:ext cx="874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b="1" i="1" dirty="0">
                <a:latin typeface="Open Sans" charset="0"/>
                <a:ea typeface="Open Sans" charset="0"/>
                <a:cs typeface="Open Sans" charset="0"/>
              </a:rPr>
              <a:t>Statistical Features (SF</a:t>
            </a:r>
            <a:r>
              <a:rPr lang="en-US" sz="1200" b="1" i="1" dirty="0" smtClean="0">
                <a:latin typeface="Open Sans" charset="0"/>
                <a:ea typeface="Open Sans" charset="0"/>
                <a:cs typeface="Open Sans" charset="0"/>
              </a:rPr>
              <a:t>),</a:t>
            </a:r>
            <a:r>
              <a:rPr lang="en-US" sz="1200" b="1" i="1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i="1" dirty="0" smtClean="0">
                <a:latin typeface="Open Sans" charset="0"/>
                <a:ea typeface="Open Sans" charset="0"/>
                <a:cs typeface="Open Sans" charset="0"/>
              </a:rPr>
              <a:t>Semantic </a:t>
            </a:r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Annotation Features (</a:t>
            </a:r>
            <a:r>
              <a:rPr lang="en-US" sz="1200" b="1" i="1" dirty="0" err="1" smtClean="0">
                <a:latin typeface="Open Sans" charset="0"/>
                <a:ea typeface="Open Sans" charset="0"/>
                <a:cs typeface="Open Sans" charset="0"/>
              </a:rPr>
              <a:t>SemAF</a:t>
            </a:r>
            <a:r>
              <a:rPr lang="en-US" sz="1200" i="1" dirty="0" smtClean="0">
                <a:latin typeface="Open Sans" charset="0"/>
                <a:ea typeface="Open Sans" charset="0"/>
                <a:cs typeface="Open Sans" charset="0"/>
              </a:rPr>
              <a:t>), Semantic </a:t>
            </a:r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Expansion Features (</a:t>
            </a:r>
            <a:r>
              <a:rPr lang="en-US" sz="1200" b="1" i="1" dirty="0" err="1" smtClean="0">
                <a:latin typeface="Open Sans" charset="0"/>
                <a:ea typeface="Open Sans" charset="0"/>
                <a:cs typeface="Open Sans" charset="0"/>
              </a:rPr>
              <a:t>SemEF</a:t>
            </a:r>
            <a:r>
              <a:rPr lang="en-US" sz="1200" i="1" dirty="0" smtClean="0">
                <a:latin typeface="Open Sans" charset="0"/>
                <a:ea typeface="Open Sans" charset="0"/>
                <a:cs typeface="Open Sans" charset="0"/>
              </a:rPr>
              <a:t>), Semantic </a:t>
            </a:r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Filtering Features (</a:t>
            </a:r>
            <a:r>
              <a:rPr lang="en-US" sz="1200" b="1" i="1" dirty="0" err="1">
                <a:latin typeface="Open Sans" charset="0"/>
                <a:ea typeface="Open Sans" charset="0"/>
                <a:cs typeface="Open Sans" charset="0"/>
              </a:rPr>
              <a:t>SemFF</a:t>
            </a:r>
            <a:r>
              <a:rPr lang="en-US" sz="1200" i="1" dirty="0" smtClean="0">
                <a:latin typeface="Open Sans" charset="0"/>
                <a:ea typeface="Open Sans" charset="0"/>
                <a:cs typeface="Open Sans" charset="0"/>
              </a:rPr>
              <a:t>)</a:t>
            </a:r>
            <a:endParaRPr lang="en-US" sz="1200" i="1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03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-27384"/>
            <a:ext cx="7704856" cy="566738"/>
          </a:xfrm>
        </p:spPr>
        <p:txBody>
          <a:bodyPr>
            <a:normAutofit/>
          </a:bodyPr>
          <a:lstStyle/>
          <a:p>
            <a:r>
              <a:rPr lang="en-US" sz="2500" dirty="0" smtClean="0"/>
              <a:t>Experiment</a:t>
            </a:r>
            <a:endParaRPr lang="en-US" sz="25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539354"/>
            <a:ext cx="7704856" cy="5337918"/>
          </a:xfrm>
        </p:spPr>
        <p:txBody>
          <a:bodyPr>
            <a:norm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 smtClean="0"/>
              <a:t>Cross-Crisis Classification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17</a:t>
            </a:fld>
            <a:endParaRPr lang="el-GR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48507"/>
              </p:ext>
            </p:extLst>
          </p:nvPr>
        </p:nvGraphicFramePr>
        <p:xfrm>
          <a:off x="251520" y="1117898"/>
          <a:ext cx="8643481" cy="468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681"/>
                <a:gridCol w="763724"/>
                <a:gridCol w="902584"/>
                <a:gridCol w="902584"/>
                <a:gridCol w="1041442"/>
                <a:gridCol w="1041442"/>
                <a:gridCol w="819739"/>
                <a:gridCol w="1124285"/>
              </a:tblGrid>
              <a:tr h="474551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SF</a:t>
                      </a:r>
                      <a:endParaRPr lang="en-US" sz="13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59319" marR="59319" marT="29660" marB="2966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SF + </a:t>
                      </a:r>
                      <a:r>
                        <a:rPr lang="en-US" sz="1300" b="0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SemAF</a:t>
                      </a:r>
                      <a:endParaRPr lang="en-US" sz="13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59319" marR="59319" marT="29660" marB="2966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SF + </a:t>
                      </a:r>
                      <a:r>
                        <a:rPr lang="en-US" sz="1300" b="0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SemAF</a:t>
                      </a:r>
                      <a:r>
                        <a:rPr lang="en-US" sz="13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+ </a:t>
                      </a:r>
                      <a:r>
                        <a:rPr lang="en-US" sz="1300" b="0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SemEF</a:t>
                      </a:r>
                      <a:endParaRPr lang="en-US" sz="13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59319" marR="59319" marT="29660" marB="2966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SF</a:t>
                      </a:r>
                      <a:r>
                        <a:rPr lang="en-US" sz="1300" b="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+ </a:t>
                      </a:r>
                      <a:r>
                        <a:rPr lang="en-US" sz="1300" b="0" baseline="0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SemFF</a:t>
                      </a:r>
                      <a:endParaRPr lang="en-US" sz="13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59319" marR="59319" marT="29660" marB="2966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4078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∆F /F</a:t>
                      </a: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(%)</a:t>
                      </a:r>
                      <a:r>
                        <a:rPr lang="bg-BG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∆F /F</a:t>
                      </a: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(%)</a:t>
                      </a:r>
                      <a:r>
                        <a:rPr lang="bg-BG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∆</a:t>
                      </a:r>
                      <a:r>
                        <a:rPr lang="bg-BG" sz="13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bg-BG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</a:t>
                      </a:r>
                      <a:r>
                        <a:rPr lang="bg-BG" sz="13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bg-BG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ctr" defTabSz="2952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(%)</a:t>
                      </a:r>
                      <a:r>
                        <a:rPr lang="bg-BG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</a:tr>
              <a:tr h="29659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</a:tr>
              <a:tr h="32625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West Texas Explosion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0.804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0.808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0.812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0.823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2.4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</a:tr>
              <a:tr h="32625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Colorado Wild Fire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0.638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0.617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-3.3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0.714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11.9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0.71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11.3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</a:tr>
              <a:tr h="32625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Colorado Flood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0.774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0.793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0.787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1.7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0.793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</a:tr>
              <a:tr h="32625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Australia Bush Fire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0.774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0.777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0.798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3.1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0.788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1.8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</a:tr>
              <a:tr h="32625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Boston Bombing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0.702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0.693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-1.3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0.732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0.759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8.1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</a:tr>
              <a:tr h="32625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LA Airport</a:t>
                      </a: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Shooting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0.808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0.776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-4.0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0.775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-4.1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0.787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-2.6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</a:tr>
              <a:tr h="32625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Queensland Flood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0.694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0.695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0.69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0.691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</a:tr>
              <a:tr h="32625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>
                          <a:solidFill>
                            <a:schemeClr val="tx1"/>
                          </a:solidFill>
                        </a:rPr>
                        <a:t>Savar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 Building Collapse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0.58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0.636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9.7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0.561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-3.3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0.565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-2.6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</a:tr>
              <a:tr h="32625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Singapore Haze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0.548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0.669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0.67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3.4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0.662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2.2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</a:tr>
              <a:tr h="326254">
                <a:tc gridSpan="2">
                  <a:txBody>
                    <a:bodyPr/>
                    <a:lstStyle/>
                    <a:p>
                      <a:pPr algn="l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Avg. Change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0.9%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1.94%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2.51%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59319" marR="59319" marT="29660" marB="2966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008" y="5877272"/>
            <a:ext cx="903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b="1" i="1" dirty="0">
                <a:latin typeface="Open Sans" charset="0"/>
                <a:ea typeface="Open Sans" charset="0"/>
                <a:cs typeface="Open Sans" charset="0"/>
              </a:rPr>
              <a:t>Statistical Features (SF</a:t>
            </a:r>
            <a:r>
              <a:rPr lang="en-US" sz="1200" b="1" i="1" dirty="0" smtClean="0">
                <a:latin typeface="Open Sans" charset="0"/>
                <a:ea typeface="Open Sans" charset="0"/>
                <a:cs typeface="Open Sans" charset="0"/>
              </a:rPr>
              <a:t>),</a:t>
            </a:r>
            <a:r>
              <a:rPr lang="en-US" sz="1200" b="1" i="1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i="1" dirty="0" smtClean="0">
                <a:latin typeface="Open Sans" charset="0"/>
                <a:ea typeface="Open Sans" charset="0"/>
                <a:cs typeface="Open Sans" charset="0"/>
              </a:rPr>
              <a:t>Semantic </a:t>
            </a:r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Annotation Features (</a:t>
            </a:r>
            <a:r>
              <a:rPr lang="en-US" sz="1200" b="1" i="1" dirty="0" err="1" smtClean="0">
                <a:latin typeface="Open Sans" charset="0"/>
                <a:ea typeface="Open Sans" charset="0"/>
                <a:cs typeface="Open Sans" charset="0"/>
              </a:rPr>
              <a:t>SemAF</a:t>
            </a:r>
            <a:r>
              <a:rPr lang="en-US" sz="1200" i="1" dirty="0" smtClean="0">
                <a:latin typeface="Open Sans" charset="0"/>
                <a:ea typeface="Open Sans" charset="0"/>
                <a:cs typeface="Open Sans" charset="0"/>
              </a:rPr>
              <a:t>), Semantic </a:t>
            </a:r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Expansion Features (</a:t>
            </a:r>
            <a:r>
              <a:rPr lang="en-US" sz="1200" b="1" i="1" dirty="0" err="1" smtClean="0">
                <a:latin typeface="Open Sans" charset="0"/>
                <a:ea typeface="Open Sans" charset="0"/>
                <a:cs typeface="Open Sans" charset="0"/>
              </a:rPr>
              <a:t>SemEF</a:t>
            </a:r>
            <a:r>
              <a:rPr lang="en-US" sz="1200" i="1" dirty="0" smtClean="0">
                <a:latin typeface="Open Sans" charset="0"/>
                <a:ea typeface="Open Sans" charset="0"/>
                <a:cs typeface="Open Sans" charset="0"/>
              </a:rPr>
              <a:t>), Semantic </a:t>
            </a:r>
            <a:r>
              <a:rPr lang="en-US" sz="1200" i="1" dirty="0">
                <a:latin typeface="Open Sans" charset="0"/>
                <a:ea typeface="Open Sans" charset="0"/>
                <a:cs typeface="Open Sans" charset="0"/>
              </a:rPr>
              <a:t>Filtering Features (</a:t>
            </a:r>
            <a:r>
              <a:rPr lang="en-US" sz="1200" b="1" i="1" dirty="0" err="1">
                <a:latin typeface="Open Sans" charset="0"/>
                <a:ea typeface="Open Sans" charset="0"/>
                <a:cs typeface="Open Sans" charset="0"/>
              </a:rPr>
              <a:t>SemFF</a:t>
            </a:r>
            <a:r>
              <a:rPr lang="en-US" sz="1200" i="1" dirty="0" smtClean="0">
                <a:latin typeface="Open Sans" charset="0"/>
                <a:ea typeface="Open Sans" charset="0"/>
                <a:cs typeface="Open Sans" charset="0"/>
              </a:rPr>
              <a:t>)</a:t>
            </a:r>
            <a:endParaRPr lang="en-US" sz="1200" i="1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351309"/>
            <a:ext cx="8229600" cy="4525963"/>
          </a:xfrm>
        </p:spPr>
        <p:txBody>
          <a:bodyPr>
            <a:normAutofit/>
          </a:bodyPr>
          <a:lstStyle/>
          <a:p>
            <a:pPr marL="285750" lvl="0" indent="-285750" algn="just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Number </a:t>
            </a: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of Hashtags, Nouns, and Pronouns are 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most </a:t>
            </a: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relevant features among 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Statistical </a:t>
            </a: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features – based on Information Gain of the 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features.</a:t>
            </a:r>
            <a:endParaRPr lang="en-US" sz="2000" dirty="0">
              <a:latin typeface="Open Sans" charset="0"/>
              <a:ea typeface="Open Sans" charset="0"/>
              <a:cs typeface="Open Sans" charset="0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  <a:defRPr/>
            </a:pPr>
            <a:endParaRPr lang="en-US" sz="2000" dirty="0">
              <a:latin typeface="Open Sans" charset="0"/>
              <a:ea typeface="Open Sans" charset="0"/>
              <a:cs typeface="Open Sans" charset="0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  <a:defRPr/>
            </a:pPr>
            <a:endParaRPr lang="en-US" sz="2000" dirty="0">
              <a:latin typeface="Open Sans" charset="0"/>
              <a:ea typeface="Open Sans" charset="0"/>
              <a:cs typeface="Open Sans" charset="0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Apart from Statistical 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features, </a:t>
            </a: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Semantic 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expansion </a:t>
            </a: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reflected concepts such as </a:t>
            </a:r>
            <a:r>
              <a:rPr lang="en-US" sz="2000" i="1" dirty="0">
                <a:latin typeface="Open Sans" charset="0"/>
                <a:ea typeface="Open Sans" charset="0"/>
                <a:cs typeface="Open Sans" charset="0"/>
              </a:rPr>
              <a:t>‘Happening’</a:t>
            </a: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sz="2000" i="1" dirty="0">
                <a:latin typeface="Open Sans" charset="0"/>
                <a:ea typeface="Open Sans" charset="0"/>
                <a:cs typeface="Open Sans" charset="0"/>
              </a:rPr>
              <a:t>‘Event’ </a:t>
            </a: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(which are </a:t>
            </a:r>
            <a:r>
              <a:rPr lang="en-US" sz="2000" dirty="0" err="1">
                <a:latin typeface="Open Sans" charset="0"/>
                <a:ea typeface="Open Sans" charset="0"/>
                <a:cs typeface="Open Sans" charset="0"/>
              </a:rPr>
              <a:t>hypernym</a:t>
            </a: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 of concepts </a:t>
            </a:r>
            <a:r>
              <a:rPr lang="en-US" sz="2000" i="1" dirty="0">
                <a:latin typeface="Open Sans" charset="0"/>
                <a:ea typeface="Open Sans" charset="0"/>
                <a:cs typeface="Open Sans" charset="0"/>
              </a:rPr>
              <a:t>‘Incident</a:t>
            </a: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’, </a:t>
            </a:r>
            <a:r>
              <a:rPr lang="en-US" sz="2000" i="1" dirty="0">
                <a:latin typeface="Open Sans" charset="0"/>
                <a:ea typeface="Open Sans" charset="0"/>
                <a:cs typeface="Open Sans" charset="0"/>
              </a:rPr>
              <a:t>‘Fire</a:t>
            </a: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’, </a:t>
            </a:r>
            <a:r>
              <a:rPr lang="en-US" sz="2000" i="1" dirty="0">
                <a:latin typeface="Open Sans" charset="0"/>
                <a:ea typeface="Open Sans" charset="0"/>
                <a:cs typeface="Open Sans" charset="0"/>
              </a:rPr>
              <a:t>‘Crisis</a:t>
            </a: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’, </a:t>
            </a:r>
            <a:r>
              <a:rPr lang="en-US" sz="2000" i="1" dirty="0">
                <a:latin typeface="Open Sans" charset="0"/>
                <a:ea typeface="Open Sans" charset="0"/>
                <a:cs typeface="Open Sans" charset="0"/>
              </a:rPr>
              <a:t>‘Disaster</a:t>
            </a: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’, and </a:t>
            </a:r>
            <a:r>
              <a:rPr lang="en-US" sz="2000" i="1" dirty="0">
                <a:latin typeface="Open Sans" charset="0"/>
                <a:ea typeface="Open Sans" charset="0"/>
                <a:cs typeface="Open Sans" charset="0"/>
              </a:rPr>
              <a:t>‘Death</a:t>
            </a: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’ in </a:t>
            </a:r>
            <a:r>
              <a:rPr lang="en-US" sz="2000" dirty="0" err="1">
                <a:latin typeface="Open Sans" charset="0"/>
                <a:ea typeface="Open Sans" charset="0"/>
                <a:cs typeface="Open Sans" charset="0"/>
              </a:rPr>
              <a:t>BabelNet</a:t>
            </a: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) among Top 10 attributes.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18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236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Observations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19</a:t>
            </a:fld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105272" y="979488"/>
            <a:ext cx="7643192" cy="37457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1600" b="1" dirty="0">
                <a:latin typeface="Open Sans" charset="0"/>
                <a:ea typeface="Open Sans" charset="0"/>
                <a:cs typeface="Open Sans" charset="0"/>
              </a:rPr>
              <a:t>Post A</a:t>
            </a:r>
            <a:r>
              <a:rPr lang="en-US" sz="1400" dirty="0">
                <a:latin typeface="Open Sans" charset="0"/>
                <a:ea typeface="Open Sans" charset="0"/>
                <a:cs typeface="Open Sans" charset="0"/>
              </a:rPr>
              <a:t> –</a:t>
            </a:r>
            <a:r>
              <a:rPr lang="en-US" sz="1400" i="1" dirty="0" smtClean="0">
                <a:latin typeface="Open Sans" charset="0"/>
                <a:ea typeface="Open Sans" charset="0"/>
                <a:cs typeface="Open Sans" charset="0"/>
              </a:rPr>
              <a:t>“</a:t>
            </a:r>
            <a:r>
              <a:rPr lang="en-US" sz="1400" i="1" dirty="0">
                <a:latin typeface="Open Sans" charset="0"/>
                <a:ea typeface="Open Sans" charset="0"/>
                <a:cs typeface="Open Sans" charset="0"/>
              </a:rPr>
              <a:t>RT @</a:t>
            </a:r>
            <a:r>
              <a:rPr lang="en-US" sz="1400" i="1" dirty="0" err="1">
                <a:latin typeface="Open Sans" charset="0"/>
                <a:ea typeface="Open Sans" charset="0"/>
                <a:cs typeface="Open Sans" charset="0"/>
              </a:rPr>
              <a:t>LarimerCounty</a:t>
            </a:r>
            <a:r>
              <a:rPr lang="en-US" sz="1400" i="1" dirty="0">
                <a:latin typeface="Open Sans" charset="0"/>
                <a:ea typeface="Open Sans" charset="0"/>
                <a:cs typeface="Open Sans" charset="0"/>
              </a:rPr>
              <a:t>: #</a:t>
            </a:r>
            <a:r>
              <a:rPr lang="en-US" sz="1400" i="1" dirty="0" err="1">
                <a:latin typeface="Open Sans" charset="0"/>
                <a:ea typeface="Open Sans" charset="0"/>
                <a:cs typeface="Open Sans" charset="0"/>
              </a:rPr>
              <a:t>HighParkFire</a:t>
            </a:r>
            <a:r>
              <a:rPr lang="en-US" sz="1400" i="1" dirty="0">
                <a:latin typeface="Open Sans" charset="0"/>
                <a:ea typeface="Open Sans" charset="0"/>
                <a:cs typeface="Open Sans" charset="0"/>
              </a:rPr>
              <a:t> burn area map as of Monday night 10 p.m</a:t>
            </a:r>
            <a:r>
              <a:rPr lang="en-US" sz="1400" i="1" dirty="0" smtClean="0">
                <a:latin typeface="Open Sans" charset="0"/>
                <a:ea typeface="Open Sans" charset="0"/>
                <a:cs typeface="Open Sans" charset="0"/>
              </a:rPr>
              <a:t>.”</a:t>
            </a:r>
            <a:endParaRPr lang="en-US" sz="1400" i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5272" y="2348880"/>
            <a:ext cx="7643192" cy="37457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Open Sans" charset="0"/>
                <a:ea typeface="Open Sans" charset="0"/>
                <a:cs typeface="Open Sans" charset="0"/>
              </a:rPr>
              <a:t>Post B</a:t>
            </a:r>
            <a:r>
              <a:rPr lang="en-US" sz="1400" dirty="0">
                <a:latin typeface="Open Sans" charset="0"/>
                <a:ea typeface="Open Sans" charset="0"/>
                <a:cs typeface="Open Sans" charset="0"/>
              </a:rPr>
              <a:t> –</a:t>
            </a: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“</a:t>
            </a:r>
            <a:r>
              <a:rPr lang="en-US" sz="1400" i="1" dirty="0">
                <a:latin typeface="Open Sans" charset="0"/>
                <a:ea typeface="Open Sans" charset="0"/>
                <a:cs typeface="Open Sans" charset="0"/>
              </a:rPr>
              <a:t>Colorado wildfires their worst in a decade </a:t>
            </a:r>
            <a:r>
              <a:rPr lang="en-US" sz="1400" i="1" dirty="0">
                <a:latin typeface="Open Sans" charset="0"/>
                <a:ea typeface="Open Sans" charset="0"/>
                <a:cs typeface="Open Sans" charset="0"/>
                <a:hlinkClick r:id="rId2"/>
              </a:rPr>
              <a:t>http://t.co/RtfLmfds</a:t>
            </a: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”</a:t>
            </a:r>
            <a:endParaRPr lang="en-US" sz="14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5272" y="4005064"/>
            <a:ext cx="7643192" cy="61293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Open Sans" charset="0"/>
                <a:ea typeface="Open Sans" charset="0"/>
                <a:cs typeface="Open Sans" charset="0"/>
              </a:rPr>
              <a:t>Post C</a:t>
            </a:r>
            <a:r>
              <a:rPr lang="en-US" sz="1400" dirty="0">
                <a:latin typeface="Open Sans" charset="0"/>
                <a:ea typeface="Open Sans" charset="0"/>
                <a:cs typeface="Open Sans" charset="0"/>
              </a:rPr>
              <a:t> – </a:t>
            </a: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“</a:t>
            </a:r>
            <a:r>
              <a:rPr lang="en-US" sz="1400" i="1" dirty="0">
                <a:latin typeface="Open Sans" charset="0"/>
                <a:ea typeface="Open Sans" charset="0"/>
                <a:cs typeface="Open Sans" charset="0"/>
              </a:rPr>
              <a:t>RT @</a:t>
            </a:r>
            <a:r>
              <a:rPr lang="en-US" sz="1400" i="1" dirty="0" err="1">
                <a:latin typeface="Open Sans" charset="0"/>
                <a:ea typeface="Open Sans" charset="0"/>
                <a:cs typeface="Open Sans" charset="0"/>
              </a:rPr>
              <a:t>RedCross</a:t>
            </a:r>
            <a:r>
              <a:rPr lang="en-US" sz="1400" i="1" dirty="0">
                <a:latin typeface="Open Sans" charset="0"/>
                <a:ea typeface="Open Sans" charset="0"/>
                <a:cs typeface="Open Sans" charset="0"/>
              </a:rPr>
              <a:t>: Thanks to generosity of volunteer blood donors there is currently enough blood on the shelves to meet demand</a:t>
            </a:r>
            <a:r>
              <a:rPr lang="en-US" sz="1400" i="1" dirty="0" smtClean="0">
                <a:latin typeface="Open Sans" charset="0"/>
                <a:ea typeface="Open Sans" charset="0"/>
                <a:cs typeface="Open Sans" charset="0"/>
              </a:rPr>
              <a:t>.#</a:t>
            </a:r>
            <a:r>
              <a:rPr lang="en-US" sz="1400" i="1" dirty="0" err="1">
                <a:latin typeface="Open Sans" charset="0"/>
                <a:ea typeface="Open Sans" charset="0"/>
                <a:cs typeface="Open Sans" charset="0"/>
              </a:rPr>
              <a:t>BostonMarathon</a:t>
            </a:r>
            <a:r>
              <a:rPr lang="en-US" sz="1400" dirty="0">
                <a:latin typeface="Open Sans" charset="0"/>
                <a:ea typeface="Open Sans" charset="0"/>
                <a:cs typeface="Open Sans" charset="0"/>
              </a:rPr>
              <a:t>”</a:t>
            </a:r>
            <a:endParaRPr lang="en-US" sz="1400" i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450618"/>
            <a:ext cx="8424936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>
              <a:lnSpc>
                <a:spcPts val="2300"/>
              </a:lnSpc>
              <a:spcBef>
                <a:spcPts val="0"/>
              </a:spcBef>
              <a:defRPr/>
            </a:pPr>
            <a:r>
              <a:rPr lang="en-US" sz="1700" dirty="0">
                <a:latin typeface="Open Sans" charset="0"/>
                <a:ea typeface="Open Sans" charset="0"/>
                <a:cs typeface="Open Sans" charset="0"/>
              </a:rPr>
              <a:t>Misclassified in SF but correctly classified in </a:t>
            </a:r>
            <a:r>
              <a:rPr lang="en-US" sz="1700" dirty="0" err="1">
                <a:latin typeface="Open Sans" charset="0"/>
                <a:ea typeface="Open Sans" charset="0"/>
                <a:cs typeface="Open Sans" charset="0"/>
              </a:rPr>
              <a:t>SF+SemAF</a:t>
            </a:r>
            <a:r>
              <a:rPr lang="en-US" sz="1700" dirty="0"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700" i="1" dirty="0">
                <a:latin typeface="Open Sans" charset="0"/>
                <a:ea typeface="Open Sans" charset="0"/>
                <a:cs typeface="Open Sans" charset="0"/>
              </a:rPr>
              <a:t>‘Burn’ </a:t>
            </a:r>
            <a:r>
              <a:rPr lang="en-US" sz="1700" dirty="0">
                <a:latin typeface="Open Sans" charset="0"/>
                <a:ea typeface="Open Sans" charset="0"/>
                <a:cs typeface="Open Sans" charset="0"/>
              </a:rPr>
              <a:t>did not occur in training data but annotation </a:t>
            </a:r>
            <a:r>
              <a:rPr lang="en-US" sz="1700" i="1" dirty="0">
                <a:latin typeface="Open Sans" charset="0"/>
                <a:ea typeface="Open Sans" charset="0"/>
                <a:cs typeface="Open Sans" charset="0"/>
              </a:rPr>
              <a:t>‘Fire’ </a:t>
            </a:r>
            <a:r>
              <a:rPr lang="en-US" sz="1700" dirty="0">
                <a:latin typeface="Open Sans" charset="0"/>
                <a:ea typeface="Open Sans" charset="0"/>
                <a:cs typeface="Open Sans" charset="0"/>
              </a:rPr>
              <a:t>did.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2811849"/>
            <a:ext cx="849694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>
              <a:lnSpc>
                <a:spcPts val="2300"/>
              </a:lnSpc>
              <a:spcBef>
                <a:spcPts val="0"/>
              </a:spcBef>
              <a:defRPr/>
            </a:pPr>
            <a:r>
              <a:rPr lang="en-US" sz="1700" dirty="0" err="1">
                <a:latin typeface="Open Sans" charset="0"/>
                <a:ea typeface="Open Sans" charset="0"/>
                <a:cs typeface="Open Sans" charset="0"/>
              </a:rPr>
              <a:t>Misclassifed</a:t>
            </a:r>
            <a:r>
              <a:rPr lang="en-US" sz="1700" dirty="0">
                <a:latin typeface="Open Sans" charset="0"/>
                <a:ea typeface="Open Sans" charset="0"/>
                <a:cs typeface="Open Sans" charset="0"/>
              </a:rPr>
              <a:t> in </a:t>
            </a:r>
            <a:r>
              <a:rPr lang="en-US" sz="1700" dirty="0" err="1">
                <a:latin typeface="Open Sans" charset="0"/>
                <a:ea typeface="Open Sans" charset="0"/>
                <a:cs typeface="Open Sans" charset="0"/>
              </a:rPr>
              <a:t>SF+SemAF</a:t>
            </a:r>
            <a:r>
              <a:rPr lang="en-US" sz="1700" dirty="0">
                <a:latin typeface="Open Sans" charset="0"/>
                <a:ea typeface="Open Sans" charset="0"/>
                <a:cs typeface="Open Sans" charset="0"/>
              </a:rPr>
              <a:t> but correctly classified in </a:t>
            </a:r>
            <a:r>
              <a:rPr lang="en-US" sz="1700" dirty="0" err="1">
                <a:latin typeface="Open Sans" charset="0"/>
                <a:ea typeface="Open Sans" charset="0"/>
                <a:cs typeface="Open Sans" charset="0"/>
              </a:rPr>
              <a:t>SF+SemAF+SemEF</a:t>
            </a:r>
            <a:r>
              <a:rPr lang="en-US" sz="1700" dirty="0">
                <a:latin typeface="Open Sans" charset="0"/>
                <a:ea typeface="Open Sans" charset="0"/>
                <a:cs typeface="Open Sans" charset="0"/>
              </a:rPr>
              <a:t>. ‘</a:t>
            </a:r>
            <a:r>
              <a:rPr lang="en-US" sz="1700" i="1" dirty="0">
                <a:latin typeface="Open Sans" charset="0"/>
                <a:ea typeface="Open Sans" charset="0"/>
                <a:cs typeface="Open Sans" charset="0"/>
              </a:rPr>
              <a:t>Fire</a:t>
            </a:r>
            <a:r>
              <a:rPr lang="en-US" sz="1700" dirty="0">
                <a:latin typeface="Open Sans" charset="0"/>
                <a:ea typeface="Open Sans" charset="0"/>
                <a:cs typeface="Open Sans" charset="0"/>
              </a:rPr>
              <a:t>’, a high IG feature, is </a:t>
            </a:r>
            <a:r>
              <a:rPr lang="en-US" sz="1700" dirty="0" err="1">
                <a:latin typeface="Open Sans" charset="0"/>
                <a:ea typeface="Open Sans" charset="0"/>
                <a:cs typeface="Open Sans" charset="0"/>
              </a:rPr>
              <a:t>hypernym</a:t>
            </a:r>
            <a:r>
              <a:rPr lang="en-US" sz="1700" dirty="0">
                <a:latin typeface="Open Sans" charset="0"/>
                <a:ea typeface="Open Sans" charset="0"/>
                <a:cs typeface="Open Sans" charset="0"/>
              </a:rPr>
              <a:t> of original annotation </a:t>
            </a:r>
            <a:r>
              <a:rPr lang="en-US" sz="1700" i="1" dirty="0">
                <a:latin typeface="Open Sans" charset="0"/>
                <a:ea typeface="Open Sans" charset="0"/>
                <a:cs typeface="Open Sans" charset="0"/>
              </a:rPr>
              <a:t>‘wildfire’ </a:t>
            </a:r>
            <a:r>
              <a:rPr lang="en-US" sz="1700" dirty="0">
                <a:latin typeface="Open Sans" charset="0"/>
                <a:ea typeface="Open Sans" charset="0"/>
                <a:cs typeface="Open Sans" charset="0"/>
              </a:rPr>
              <a:t>which was not a ranked feature in training data.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3608" y="4725144"/>
            <a:ext cx="7704856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>
              <a:lnSpc>
                <a:spcPts val="2300"/>
              </a:lnSpc>
            </a:pPr>
            <a:r>
              <a:rPr lang="en-US" sz="1700" dirty="0">
                <a:latin typeface="Open Sans" charset="0"/>
                <a:ea typeface="Open Sans" charset="0"/>
                <a:cs typeface="Open Sans" charset="0"/>
              </a:rPr>
              <a:t>Misclassified </a:t>
            </a:r>
            <a:r>
              <a:rPr lang="en-US" sz="1700" dirty="0" smtClean="0">
                <a:latin typeface="Open Sans" charset="0"/>
                <a:ea typeface="Open Sans" charset="0"/>
                <a:cs typeface="Open Sans" charset="0"/>
              </a:rPr>
              <a:t>in </a:t>
            </a:r>
            <a:r>
              <a:rPr lang="en-US" sz="1700" dirty="0" err="1">
                <a:latin typeface="Open Sans" charset="0"/>
                <a:ea typeface="Open Sans" charset="0"/>
                <a:cs typeface="Open Sans" charset="0"/>
              </a:rPr>
              <a:t>SF+SemAF+SemEF</a:t>
            </a:r>
            <a:r>
              <a:rPr lang="en-US" sz="1700" dirty="0">
                <a:latin typeface="Open Sans" charset="0"/>
                <a:ea typeface="Open Sans" charset="0"/>
                <a:cs typeface="Open Sans" charset="0"/>
              </a:rPr>
              <a:t> but correctly classified </a:t>
            </a:r>
            <a:r>
              <a:rPr lang="en-US" sz="1700" dirty="0" smtClean="0">
                <a:latin typeface="Open Sans" charset="0"/>
                <a:ea typeface="Open Sans" charset="0"/>
                <a:cs typeface="Open Sans" charset="0"/>
              </a:rPr>
              <a:t>in </a:t>
            </a:r>
            <a:r>
              <a:rPr lang="en-US" sz="1700" dirty="0" err="1">
                <a:latin typeface="Open Sans" charset="0"/>
                <a:ea typeface="Open Sans" charset="0"/>
                <a:cs typeface="Open Sans" charset="0"/>
              </a:rPr>
              <a:t>SF+SemFF</a:t>
            </a:r>
            <a:r>
              <a:rPr lang="en-US" sz="1700" dirty="0"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700" i="1" dirty="0">
                <a:latin typeface="Open Sans" charset="0"/>
                <a:ea typeface="Open Sans" charset="0"/>
                <a:cs typeface="Open Sans" charset="0"/>
              </a:rPr>
              <a:t>‘Thanks’ </a:t>
            </a:r>
            <a:r>
              <a:rPr lang="en-US" sz="1700" dirty="0">
                <a:latin typeface="Open Sans" charset="0"/>
                <a:ea typeface="Open Sans" charset="0"/>
                <a:cs typeface="Open Sans" charset="0"/>
              </a:rPr>
              <a:t>and </a:t>
            </a:r>
            <a:r>
              <a:rPr lang="en-US" sz="1700" i="1" dirty="0">
                <a:latin typeface="Open Sans" charset="0"/>
                <a:ea typeface="Open Sans" charset="0"/>
                <a:cs typeface="Open Sans" charset="0"/>
              </a:rPr>
              <a:t>‘Meet’ </a:t>
            </a:r>
            <a:r>
              <a:rPr lang="en-US" sz="1700" dirty="0">
                <a:latin typeface="Open Sans" charset="0"/>
                <a:ea typeface="Open Sans" charset="0"/>
                <a:cs typeface="Open Sans" charset="0"/>
              </a:rPr>
              <a:t>expanded to very low discriminative and abstract features as </a:t>
            </a:r>
            <a:r>
              <a:rPr lang="en-US" sz="1700" i="1" dirty="0">
                <a:latin typeface="Open Sans" charset="0"/>
                <a:ea typeface="Open Sans" charset="0"/>
                <a:cs typeface="Open Sans" charset="0"/>
              </a:rPr>
              <a:t>‘Virtue’ </a:t>
            </a:r>
            <a:r>
              <a:rPr lang="en-US" sz="1700" dirty="0">
                <a:latin typeface="Open Sans" charset="0"/>
                <a:ea typeface="Open Sans" charset="0"/>
                <a:cs typeface="Open Sans" charset="0"/>
              </a:rPr>
              <a:t>and </a:t>
            </a:r>
            <a:r>
              <a:rPr lang="en-US" sz="1700" i="1" dirty="0">
                <a:latin typeface="Open Sans" charset="0"/>
                <a:ea typeface="Open Sans" charset="0"/>
                <a:cs typeface="Open Sans" charset="0"/>
              </a:rPr>
              <a:t>‘Desire’. </a:t>
            </a:r>
            <a:r>
              <a:rPr lang="en-US" sz="1700" dirty="0">
                <a:latin typeface="Open Sans" charset="0"/>
                <a:ea typeface="Open Sans" charset="0"/>
                <a:cs typeface="Open Sans" charset="0"/>
              </a:rPr>
              <a:t>Excluding them raised the discriminative power of more informative concepts such as </a:t>
            </a:r>
            <a:r>
              <a:rPr lang="en-US" sz="1700" i="1" dirty="0">
                <a:latin typeface="Open Sans" charset="0"/>
                <a:ea typeface="Open Sans" charset="0"/>
                <a:cs typeface="Open Sans" charset="0"/>
              </a:rPr>
              <a:t>‘Volunteer’ </a:t>
            </a:r>
            <a:r>
              <a:rPr lang="en-US" sz="1700" dirty="0">
                <a:latin typeface="Open Sans" charset="0"/>
                <a:ea typeface="Open Sans" charset="0"/>
                <a:cs typeface="Open Sans" charset="0"/>
              </a:rPr>
              <a:t>and </a:t>
            </a:r>
            <a:r>
              <a:rPr lang="en-US" sz="1700" i="1" dirty="0">
                <a:latin typeface="Open Sans" charset="0"/>
                <a:ea typeface="Open Sans" charset="0"/>
                <a:cs typeface="Open Sans" charset="0"/>
              </a:rPr>
              <a:t>‘Benefactor’ </a:t>
            </a:r>
            <a:r>
              <a:rPr lang="en-US" sz="1700" dirty="0">
                <a:latin typeface="Open Sans" charset="0"/>
                <a:ea typeface="Open Sans" charset="0"/>
                <a:cs typeface="Open Sans" charset="0"/>
              </a:rPr>
              <a:t>(</a:t>
            </a:r>
            <a:r>
              <a:rPr lang="en-US" sz="1700" dirty="0" err="1">
                <a:latin typeface="Open Sans" charset="0"/>
                <a:ea typeface="Open Sans" charset="0"/>
                <a:cs typeface="Open Sans" charset="0"/>
              </a:rPr>
              <a:t>hypernym</a:t>
            </a:r>
            <a:r>
              <a:rPr lang="en-US" sz="1700" dirty="0">
                <a:latin typeface="Open Sans" charset="0"/>
                <a:ea typeface="Open Sans" charset="0"/>
                <a:cs typeface="Open Sans" charset="0"/>
              </a:rPr>
              <a:t> of ‘donor</a:t>
            </a:r>
            <a:r>
              <a:rPr lang="en-US" sz="1700" dirty="0" smtClean="0">
                <a:latin typeface="Open Sans" charset="0"/>
                <a:ea typeface="Open Sans" charset="0"/>
                <a:cs typeface="Open Sans" charset="0"/>
              </a:rPr>
              <a:t>’).</a:t>
            </a:r>
            <a:endParaRPr lang="en-US" sz="1700" i="1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85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2</a:t>
            </a:fld>
            <a:endParaRPr lang="el-GR" dirty="0"/>
          </a:p>
        </p:txBody>
      </p:sp>
      <p:sp>
        <p:nvSpPr>
          <p:cNvPr id="7" name="Rounded Rectangle 6"/>
          <p:cNvSpPr/>
          <p:nvPr/>
        </p:nvSpPr>
        <p:spPr>
          <a:xfrm>
            <a:off x="323528" y="1584105"/>
            <a:ext cx="2664296" cy="1916903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578" r="-123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19872" y="1268760"/>
            <a:ext cx="2448272" cy="132802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People of NSW, be careful because there's fires spreading! Stay safe everyone!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347864" y="3725812"/>
            <a:ext cx="2664296" cy="1916903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1"/>
          </p:cNvCxnSpPr>
          <p:nvPr/>
        </p:nvCxnSpPr>
        <p:spPr>
          <a:xfrm flipH="1">
            <a:off x="2987824" y="1932772"/>
            <a:ext cx="432048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4530814"/>
            <a:ext cx="2628292" cy="163449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Hundreds of volunteers in Mexico tried to unearth children they hoped were still alive beneath a school's </a:t>
            </a:r>
            <a:r>
              <a:rPr lang="en-US" dirty="0" smtClean="0">
                <a:solidFill>
                  <a:schemeClr val="tx1"/>
                </a:solidFill>
              </a:rPr>
              <a:t>ruins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79812" y="5229200"/>
            <a:ext cx="468052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334239" y="2160169"/>
            <a:ext cx="2664296" cy="1916903"/>
          </a:xfrm>
          <a:prstGeom prst="round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334239" y="4530814"/>
            <a:ext cx="2630249" cy="163449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Two trucks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chemeClr val="tx1"/>
                </a:solidFill>
              </a:rPr>
              <a:t>one car in the water after a road collapse at Hwy 287 </a:t>
            </a:r>
            <a:r>
              <a:rPr lang="en-US" dirty="0" smtClean="0">
                <a:solidFill>
                  <a:schemeClr val="tx1"/>
                </a:solidFill>
              </a:rPr>
              <a:t>and Dillon</a:t>
            </a:r>
            <a:r>
              <a:rPr lang="en-US" dirty="0">
                <a:solidFill>
                  <a:schemeClr val="tx1"/>
                </a:solidFill>
              </a:rPr>
              <a:t>. #</a:t>
            </a:r>
            <a:r>
              <a:rPr lang="en-US" dirty="0" err="1" smtClean="0">
                <a:solidFill>
                  <a:schemeClr val="tx1"/>
                </a:solidFill>
              </a:rPr>
              <a:t>cowx</a:t>
            </a:r>
            <a:r>
              <a:rPr lang="en-US" dirty="0" smtClean="0">
                <a:solidFill>
                  <a:schemeClr val="tx1"/>
                </a:solidFill>
              </a:rPr>
              <a:t> #</a:t>
            </a:r>
            <a:r>
              <a:rPr lang="en-US" dirty="0" err="1" smtClean="0">
                <a:solidFill>
                  <a:schemeClr val="tx1"/>
                </a:solidFill>
              </a:rPr>
              <a:t>boulderflood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5400000" flipH="1">
            <a:off x="8388424" y="4293096"/>
            <a:ext cx="432048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144507"/>
            <a:ext cx="360040" cy="2927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4406370"/>
            <a:ext cx="360040" cy="2927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91548"/>
            <a:ext cx="360040" cy="292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5936" y="2887787"/>
            <a:ext cx="176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F3A39"/>
                </a:solidFill>
                <a:latin typeface="Open Sans" charset="0"/>
                <a:ea typeface="Open Sans" charset="0"/>
                <a:cs typeface="Open Sans" charset="0"/>
              </a:rPr>
              <a:t>CRISIS</a:t>
            </a:r>
            <a:endParaRPr lang="en-US" sz="2400" b="1" dirty="0">
              <a:solidFill>
                <a:srgbClr val="EF3A39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0601" y="354114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Wildfire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164288" y="17632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Floods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211960" y="565147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Earthquake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838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6" grpId="0" animBg="1"/>
      <p:bldP spid="22" grpId="0" animBg="1"/>
      <p:bldP spid="23" grpId="0" animBg="1"/>
      <p:bldP spid="5" grpId="0"/>
      <p:bldP spid="6" grpId="0"/>
      <p:bldP spid="18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351309"/>
            <a:ext cx="8229600" cy="4525963"/>
          </a:xfrm>
        </p:spPr>
        <p:txBody>
          <a:bodyPr>
            <a:noAutofit/>
          </a:bodyPr>
          <a:lstStyle/>
          <a:p>
            <a:pPr marL="285750" lvl="0" indent="-285750" algn="just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Potential in mixing the statistical and semantic features for classification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.</a:t>
            </a:r>
          </a:p>
          <a:p>
            <a:pPr marL="285750" lvl="0" indent="-285750" algn="just">
              <a:spcBef>
                <a:spcPts val="0"/>
              </a:spcBef>
              <a:buFont typeface="Arial" charset="0"/>
              <a:buChar char="•"/>
              <a:defRPr/>
            </a:pPr>
            <a:endParaRPr lang="en-US" sz="20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Most </a:t>
            </a: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noteworthy improvement is achieved when hybrid model is used to classify an entirely new data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.</a:t>
            </a:r>
          </a:p>
          <a:p>
            <a:pPr marL="285750" lvl="0" indent="-285750" algn="just">
              <a:spcBef>
                <a:spcPts val="0"/>
              </a:spcBef>
              <a:buFont typeface="Arial" charset="0"/>
              <a:buChar char="•"/>
              <a:defRPr/>
            </a:pPr>
            <a:endParaRPr lang="en-US" sz="20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285750" lvl="0" indent="-285750" algn="just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Semantic </a:t>
            </a: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expansion can also result in noise.</a:t>
            </a:r>
          </a:p>
          <a:p>
            <a:pPr marL="285750" lvl="0" indent="-285750" algn="just">
              <a:spcBef>
                <a:spcPts val="0"/>
              </a:spcBef>
              <a:buFont typeface="Arial" charset="0"/>
              <a:buChar char="•"/>
              <a:defRPr/>
            </a:pPr>
            <a:endParaRPr lang="en-US" sz="2000" dirty="0">
              <a:latin typeface="Open Sans" charset="0"/>
              <a:ea typeface="Open Sans" charset="0"/>
              <a:cs typeface="Open Sans" charset="0"/>
            </a:endParaRPr>
          </a:p>
          <a:p>
            <a:pPr marL="285750" lvl="0" indent="-285750" algn="just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Filtering can help in addressing the noise.</a:t>
            </a:r>
          </a:p>
          <a:p>
            <a:pPr marL="285750" lvl="0" indent="-285750" algn="just">
              <a:spcBef>
                <a:spcPts val="0"/>
              </a:spcBef>
              <a:buFont typeface="Arial" charset="0"/>
              <a:buChar char="•"/>
              <a:defRPr/>
            </a:pPr>
            <a:endParaRPr lang="en-US" sz="2000" dirty="0">
              <a:latin typeface="Open Sans" charset="0"/>
              <a:ea typeface="Open Sans" charset="0"/>
              <a:cs typeface="Open Sans" charset="0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In future, we should expand the data to more crisis events (currently 5 types of events) and sample size of each event.</a:t>
            </a:r>
            <a:endParaRPr lang="en-US" sz="2000" dirty="0">
              <a:latin typeface="Open Sans" charset="0"/>
              <a:ea typeface="Open Sans" charset="0"/>
              <a:cs typeface="Open Sans" charset="0"/>
            </a:endParaRPr>
          </a:p>
          <a:p>
            <a:pPr marL="285750" lvl="0" indent="-285750" algn="just">
              <a:spcBef>
                <a:spcPts val="0"/>
              </a:spcBef>
              <a:buFont typeface="Arial" charset="0"/>
              <a:buChar char="•"/>
              <a:defRPr/>
            </a:pPr>
            <a:endParaRPr lang="en-US" sz="2000" dirty="0">
              <a:latin typeface="Open Sans" charset="0"/>
              <a:ea typeface="Open Sans" charset="0"/>
              <a:cs typeface="Open Sans" charset="0"/>
            </a:endParaRPr>
          </a:p>
          <a:p>
            <a:pPr marL="285750" lvl="0" indent="-285750" algn="just">
              <a:spcBef>
                <a:spcPts val="0"/>
              </a:spcBef>
              <a:buFont typeface="Arial" charset="0"/>
              <a:buChar char="•"/>
              <a:defRPr/>
            </a:pPr>
            <a:endParaRPr lang="en-US" sz="2000" dirty="0">
              <a:latin typeface="Open Sans" charset="0"/>
              <a:ea typeface="Open Sans" charset="0"/>
              <a:cs typeface="Open Sans" charset="0"/>
            </a:endParaRPr>
          </a:p>
          <a:p>
            <a:pPr algn="just"/>
            <a:endParaRPr lang="en-US" sz="20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20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8535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21</a:t>
            </a:fld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45432" y="1858814"/>
            <a:ext cx="4186808" cy="994122"/>
          </a:xfrm>
        </p:spPr>
        <p:txBody>
          <a:bodyPr/>
          <a:lstStyle/>
          <a:p>
            <a:r>
              <a:rPr lang="en-US" dirty="0" smtClean="0">
                <a:latin typeface="Chaparral Pro Light" pitchFamily="18" charset="0"/>
              </a:rPr>
              <a:t>Questions!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22" y="906052"/>
            <a:ext cx="3691310" cy="525925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3</a:t>
            </a:fld>
            <a:endParaRPr lang="el-GR" dirty="0"/>
          </a:p>
        </p:txBody>
      </p:sp>
      <p:sp>
        <p:nvSpPr>
          <p:cNvPr id="13" name="Oval 12"/>
          <p:cNvSpPr/>
          <p:nvPr/>
        </p:nvSpPr>
        <p:spPr>
          <a:xfrm>
            <a:off x="1600770" y="764704"/>
            <a:ext cx="2592288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00770" y="3645024"/>
            <a:ext cx="3168352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48064" y="764704"/>
            <a:ext cx="3312368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EF3A39"/>
                </a:solidFill>
              </a:rPr>
              <a:t>Challenges</a:t>
            </a:r>
          </a:p>
          <a:p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sz="1700" dirty="0" smtClean="0"/>
              <a:t>A flood of data gets generated. For e.g.- On an average over a million tweets got generated during Hurricane Harvey 2017.</a:t>
            </a:r>
          </a:p>
          <a:p>
            <a:pPr marL="285750" indent="-285750">
              <a:buFont typeface="Wingdings" charset="2"/>
              <a:buChar char="Ø"/>
            </a:pPr>
            <a:endParaRPr lang="en-US" sz="1700" dirty="0"/>
          </a:p>
          <a:p>
            <a:pPr marL="285750" indent="-285750">
              <a:buFont typeface="Wingdings" charset="2"/>
              <a:buChar char="Ø"/>
            </a:pPr>
            <a:r>
              <a:rPr lang="en-US" sz="1700" dirty="0" smtClean="0"/>
              <a:t>500% increase in the tweets bandwidth during 2011 Japan earthquake.</a:t>
            </a:r>
          </a:p>
          <a:p>
            <a:pPr marL="285750" indent="-285750">
              <a:buFont typeface="Wingdings" charset="2"/>
              <a:buChar char="Ø"/>
            </a:pPr>
            <a:endParaRPr lang="en-US" sz="1700" dirty="0"/>
          </a:p>
          <a:p>
            <a:pPr marL="285750" indent="-285750">
              <a:buFont typeface="Wingdings" charset="2"/>
              <a:buChar char="Ø"/>
            </a:pPr>
            <a:r>
              <a:rPr lang="en-US" sz="1700" dirty="0" smtClean="0"/>
              <a:t>Almost impossible to manually absorb and process the sheer volume.</a:t>
            </a:r>
          </a:p>
          <a:p>
            <a:pPr marL="285750" indent="-285750">
              <a:buFont typeface="Wingdings" charset="2"/>
              <a:buChar char="Ø"/>
            </a:pPr>
            <a:endParaRPr lang="en-US" sz="1700" dirty="0"/>
          </a:p>
          <a:p>
            <a:pPr marL="285750" indent="-285750">
              <a:buFont typeface="Wingdings" charset="2"/>
              <a:buChar char="Ø"/>
            </a:pPr>
            <a:r>
              <a:rPr lang="en-US" sz="1700" dirty="0" smtClean="0"/>
              <a:t>In addition, the characteristics of social media posts such as short length, colloquialism, syntactic issues pose additional challenges of processing the data.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3762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272" y="260648"/>
            <a:ext cx="6203032" cy="634082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4</a:t>
            </a:fld>
            <a:endParaRPr lang="el-G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38342"/>
            <a:ext cx="3003176" cy="910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29" y="2515367"/>
            <a:ext cx="2995239" cy="9856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26" y="3695998"/>
            <a:ext cx="2955141" cy="16052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438342"/>
            <a:ext cx="2947360" cy="10107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672572"/>
            <a:ext cx="2947360" cy="10429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939013"/>
            <a:ext cx="2311553" cy="24149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90" y="5507340"/>
            <a:ext cx="2946438" cy="873987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108968" y="692548"/>
            <a:ext cx="6203032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 cap="none" spc="0">
                <a:ln>
                  <a:noFill/>
                </a:ln>
                <a:solidFill>
                  <a:srgbClr val="669A9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400" b="0" dirty="0" smtClean="0">
                <a:solidFill>
                  <a:schemeClr val="tx1"/>
                </a:solidFill>
              </a:rPr>
              <a:t>Relevant        and Non-Relevant  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20" name="L-Shape 19"/>
          <p:cNvSpPr/>
          <p:nvPr/>
        </p:nvSpPr>
        <p:spPr>
          <a:xfrm rot="19254826">
            <a:off x="2541400" y="918063"/>
            <a:ext cx="299283" cy="116145"/>
          </a:xfrm>
          <a:prstGeom prst="corne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5678124" y="853328"/>
            <a:ext cx="262028" cy="343424"/>
          </a:xfrm>
          <a:prstGeom prst="mathMultiply">
            <a:avLst/>
          </a:prstGeom>
          <a:solidFill>
            <a:srgbClr val="FF0000"/>
          </a:solidFill>
          <a:ln>
            <a:solidFill>
              <a:srgbClr val="EF3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-Shape 22"/>
          <p:cNvSpPr/>
          <p:nvPr/>
        </p:nvSpPr>
        <p:spPr>
          <a:xfrm rot="19254826">
            <a:off x="551850" y="1746228"/>
            <a:ext cx="299283" cy="116145"/>
          </a:xfrm>
          <a:prstGeom prst="corne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-Shape 23"/>
          <p:cNvSpPr/>
          <p:nvPr/>
        </p:nvSpPr>
        <p:spPr>
          <a:xfrm rot="19254826">
            <a:off x="5008410" y="1746228"/>
            <a:ext cx="299283" cy="116145"/>
          </a:xfrm>
          <a:prstGeom prst="corne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-Shape 25"/>
          <p:cNvSpPr/>
          <p:nvPr/>
        </p:nvSpPr>
        <p:spPr>
          <a:xfrm rot="19254826">
            <a:off x="5008412" y="4245843"/>
            <a:ext cx="299283" cy="116145"/>
          </a:xfrm>
          <a:prstGeom prst="corne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542483" y="2730137"/>
            <a:ext cx="262028" cy="343424"/>
          </a:xfrm>
          <a:prstGeom prst="mathMultiply">
            <a:avLst/>
          </a:prstGeom>
          <a:solidFill>
            <a:srgbClr val="FF0000"/>
          </a:solidFill>
          <a:ln>
            <a:solidFill>
              <a:srgbClr val="EF3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542483" y="3859974"/>
            <a:ext cx="262028" cy="343424"/>
          </a:xfrm>
          <a:prstGeom prst="mathMultiply">
            <a:avLst/>
          </a:prstGeom>
          <a:solidFill>
            <a:srgbClr val="FF0000"/>
          </a:solidFill>
          <a:ln>
            <a:solidFill>
              <a:srgbClr val="EF3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542483" y="5772621"/>
            <a:ext cx="262028" cy="343424"/>
          </a:xfrm>
          <a:prstGeom prst="mathMultiply">
            <a:avLst/>
          </a:prstGeom>
          <a:solidFill>
            <a:srgbClr val="FF0000"/>
          </a:solidFill>
          <a:ln>
            <a:solidFill>
              <a:srgbClr val="EF3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5005285" y="2882396"/>
            <a:ext cx="262028" cy="343424"/>
          </a:xfrm>
          <a:prstGeom prst="mathMultiply">
            <a:avLst/>
          </a:prstGeom>
          <a:solidFill>
            <a:srgbClr val="FF0000"/>
          </a:solidFill>
          <a:ln>
            <a:solidFill>
              <a:srgbClr val="EF3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5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24" y="1683036"/>
            <a:ext cx="5559552" cy="386181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5</a:t>
            </a:fld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98072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FEMA launched an initiative to use public social media data for situational awareness purpose</a:t>
            </a:r>
            <a:r>
              <a:rPr lang="en-US" baseline="30000" dirty="0" smtClean="0"/>
              <a:t>1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6032500"/>
            <a:ext cx="6118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r>
              <a:rPr lang="en-US" sz="1200" dirty="0" smtClean="0"/>
              <a:t>: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www.dhs.gov/sites/default/files/publications/privacy-pia-FEMA-OUSM-April2016.pdf</a:t>
            </a:r>
            <a:endParaRPr lang="en-US" sz="1200" dirty="0" smtClean="0"/>
          </a:p>
          <a:p>
            <a:r>
              <a:rPr lang="en-US" sz="1200" dirty="0" smtClean="0"/>
              <a:t>Image source – </a:t>
            </a:r>
            <a:r>
              <a:rPr lang="en-US" sz="1200" dirty="0" err="1" smtClean="0"/>
              <a:t>fema.gov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7138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280" y="418654"/>
            <a:ext cx="7139136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Previous Efforts - Identifying Crisis Related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algn="just"/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ML Classification Methods:</a:t>
            </a:r>
          </a:p>
          <a:p>
            <a:pPr lvl="1" algn="just"/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lvl="1" algn="just"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Supervised Approaches: Often making use of n-grams, linguistic features, and/or statistical features of tweets.</a:t>
            </a:r>
          </a:p>
          <a:p>
            <a:pPr lvl="1" algn="just">
              <a:buFont typeface="Wingdings" charset="2"/>
              <a:buChar char="Ø"/>
            </a:pP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lvl="1" algn="just"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Unsupervised Approaches: Keyword processing and clustering.</a:t>
            </a:r>
          </a:p>
          <a:p>
            <a:pPr lvl="1" algn="just"/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algn="just"/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Semantic Models: </a:t>
            </a:r>
          </a:p>
          <a:p>
            <a:pPr lvl="1" algn="just">
              <a:buFont typeface="Wingdings" charset="2"/>
              <a:buChar char="Ø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Representation of the information emerging from Crisis Events, providing faceted search of crisis related information.</a:t>
            </a:r>
          </a:p>
          <a:p>
            <a:pPr algn="just"/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341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and 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pPr algn="just"/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Hypothesis:</a:t>
            </a:r>
          </a:p>
          <a:p>
            <a:pPr lvl="1" algn="just">
              <a:buFont typeface="Wingdings" charset="2"/>
              <a:buChar char="Ø"/>
            </a:pP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Semantics 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can establish </a:t>
            </a: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a 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consistency within </a:t>
            </a: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crisis relevant information 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and enhance </a:t>
            </a: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the discriminative power of 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classifiers.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algn="just"/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pPr algn="just"/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Complement the previous approaches by investigating the impact of semantic features in ML classification along with statistical features.</a:t>
            </a:r>
          </a:p>
          <a:p>
            <a:pPr algn="just"/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8238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Collect Data from </a:t>
            </a:r>
            <a:r>
              <a:rPr lang="en-US" sz="2000" dirty="0" err="1" smtClean="0"/>
              <a:t>CrisisLex.org</a:t>
            </a:r>
            <a:r>
              <a:rPr lang="en-US" sz="2000" dirty="0" smtClean="0"/>
              <a:t>- collection of Crisis oriented tweets.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Extract Statistical Features.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Semantic Enrichment of tweets via annotation using </a:t>
            </a:r>
            <a:r>
              <a:rPr lang="en-US" sz="2000" dirty="0" err="1" smtClean="0"/>
              <a:t>Babelfy</a:t>
            </a:r>
            <a:r>
              <a:rPr lang="en-US" sz="2000" dirty="0" smtClean="0"/>
              <a:t> API.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Expand the semantics by incorporating </a:t>
            </a:r>
            <a:r>
              <a:rPr lang="en-US" sz="2000" dirty="0" err="1" smtClean="0"/>
              <a:t>hypernyms</a:t>
            </a:r>
            <a:r>
              <a:rPr lang="en-US" sz="2000" dirty="0" smtClean="0"/>
              <a:t> through </a:t>
            </a:r>
            <a:r>
              <a:rPr lang="en-US" sz="2000" dirty="0" err="1" smtClean="0"/>
              <a:t>BabelNet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Filter out the less informative and abstract features </a:t>
            </a:r>
            <a:r>
              <a:rPr lang="en-US" sz="2000" dirty="0" smtClean="0"/>
              <a:t>(</a:t>
            </a:r>
            <a:r>
              <a:rPr lang="en-US" sz="2000" dirty="0" smtClean="0"/>
              <a:t>using </a:t>
            </a:r>
            <a:r>
              <a:rPr lang="en-US" sz="2000" dirty="0" smtClean="0"/>
              <a:t>a </a:t>
            </a:r>
            <a:r>
              <a:rPr lang="en-US" sz="2000" dirty="0" err="1" smtClean="0"/>
              <a:t>hypernym</a:t>
            </a:r>
            <a:r>
              <a:rPr lang="en-US" sz="2000" dirty="0" smtClean="0"/>
              <a:t> hierarchy).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Classify using SVM classification method.</a:t>
            </a: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8819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7DC0-3247-413F-943A-68DDBC120B01}" type="slidenum">
              <a:rPr lang="el-GR" smtClean="0"/>
              <a:pPr/>
              <a:t>9</a:t>
            </a:fld>
            <a:endParaRPr lang="el-GR"/>
          </a:p>
        </p:txBody>
      </p:sp>
      <p:sp>
        <p:nvSpPr>
          <p:cNvPr id="6" name="TextBox 5"/>
          <p:cNvSpPr txBox="1"/>
          <p:nvPr/>
        </p:nvSpPr>
        <p:spPr>
          <a:xfrm>
            <a:off x="898271" y="1517746"/>
            <a:ext cx="1513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Open Sans" charset="0"/>
                <a:ea typeface="Open Sans" charset="0"/>
                <a:cs typeface="Open Sans" charset="0"/>
              </a:rPr>
              <a:t>#</a:t>
            </a:r>
            <a:r>
              <a:rPr lang="en-US" sz="1600" i="1" dirty="0" err="1" smtClean="0">
                <a:latin typeface="Open Sans" charset="0"/>
                <a:ea typeface="Open Sans" charset="0"/>
                <a:cs typeface="Open Sans" charset="0"/>
              </a:rPr>
              <a:t>HighParkFire</a:t>
            </a:r>
            <a:endParaRPr lang="en-US" sz="1600" i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7744" y="1517746"/>
            <a:ext cx="1723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Open Sans" charset="0"/>
                <a:ea typeface="Open Sans" charset="0"/>
                <a:cs typeface="Open Sans" charset="0"/>
              </a:rPr>
              <a:t>burn area map</a:t>
            </a:r>
          </a:p>
          <a:p>
            <a:endParaRPr lang="en-US" sz="1600" i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7904" y="1517746"/>
            <a:ext cx="1529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Open Sans" charset="0"/>
                <a:ea typeface="Open Sans" charset="0"/>
                <a:cs typeface="Open Sans" charset="0"/>
              </a:rPr>
              <a:t>as of</a:t>
            </a:r>
            <a:endParaRPr lang="en-US" sz="1600" i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0719" y="1517746"/>
            <a:ext cx="2711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Monday </a:t>
            </a:r>
            <a:r>
              <a:rPr lang="en-US" sz="1600" i="1" dirty="0" smtClean="0">
                <a:latin typeface="Open Sans" charset="0"/>
                <a:ea typeface="Open Sans" charset="0"/>
                <a:cs typeface="Open Sans" charset="0"/>
              </a:rPr>
              <a:t>night 10 p.m.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92141" y="1517746"/>
            <a:ext cx="2932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Open Sans" charset="0"/>
                <a:ea typeface="Open Sans" charset="0"/>
                <a:cs typeface="Open Sans" charset="0"/>
              </a:rPr>
              <a:t>http://</a:t>
            </a:r>
            <a:r>
              <a:rPr lang="en-US" sz="1600" i="1" dirty="0" err="1" smtClean="0">
                <a:latin typeface="Open Sans" charset="0"/>
                <a:ea typeface="Open Sans" charset="0"/>
                <a:cs typeface="Open Sans" charset="0"/>
              </a:rPr>
              <a:t>t.co</a:t>
            </a:r>
            <a:r>
              <a:rPr lang="en-US" sz="1600" i="1" dirty="0" smtClean="0">
                <a:latin typeface="Open Sans" charset="0"/>
                <a:ea typeface="Open Sans" charset="0"/>
                <a:cs typeface="Open Sans" charset="0"/>
              </a:rPr>
              <a:t>/1guBTcXX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1500" y="3618307"/>
            <a:ext cx="3203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area</a:t>
            </a: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region</a:t>
            </a: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map</a:t>
            </a: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representation</a:t>
            </a:r>
            <a:endParaRPr lang="en-US" sz="1400" dirty="0">
              <a:solidFill>
                <a:srgbClr val="00B05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21500" y="3079140"/>
            <a:ext cx="1970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Burn</a:t>
            </a: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destroy </a:t>
            </a:r>
            <a:endParaRPr lang="en-US" sz="1400" dirty="0">
              <a:solidFill>
                <a:srgbClr val="00B05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1500" y="4157474"/>
            <a:ext cx="2223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Monday</a:t>
            </a: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400" smtClean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weekday</a:t>
            </a:r>
            <a:r>
              <a:rPr lang="en-US" sz="1400" smtClean="0"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r>
              <a:rPr lang="en-US" sz="1400" dirty="0" err="1" smtClean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day_of_the_week</a:t>
            </a: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/>
            </a:r>
            <a:b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</a:b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/>
            </a:r>
            <a:b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</a:b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night</a:t>
            </a: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Open Sans" charset="0"/>
                <a:ea typeface="Open Sans" charset="0"/>
                <a:cs typeface="Open Sans" charset="0"/>
              </a:rPr>
              <a:t>period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390553"/>
            <a:ext cx="4294595" cy="3630735"/>
          </a:xfrm>
          <a:prstGeom prst="rect">
            <a:avLst/>
          </a:prstGeom>
          <a:ln>
            <a:noFill/>
          </a:ln>
        </p:spPr>
      </p:pic>
      <p:sp>
        <p:nvSpPr>
          <p:cNvPr id="15" name="Connector 14"/>
          <p:cNvSpPr/>
          <p:nvPr/>
        </p:nvSpPr>
        <p:spPr>
          <a:xfrm>
            <a:off x="3878018" y="2427143"/>
            <a:ext cx="91738" cy="9557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nector 15"/>
          <p:cNvSpPr/>
          <p:nvPr/>
        </p:nvSpPr>
        <p:spPr>
          <a:xfrm flipV="1">
            <a:off x="4631681" y="2891334"/>
            <a:ext cx="91738" cy="8085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nector 16"/>
          <p:cNvSpPr/>
          <p:nvPr/>
        </p:nvSpPr>
        <p:spPr>
          <a:xfrm>
            <a:off x="3320759" y="5297680"/>
            <a:ext cx="91738" cy="9557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nector 17"/>
          <p:cNvSpPr/>
          <p:nvPr/>
        </p:nvSpPr>
        <p:spPr>
          <a:xfrm>
            <a:off x="2484188" y="4810333"/>
            <a:ext cx="91738" cy="9557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nector 18"/>
          <p:cNvSpPr/>
          <p:nvPr/>
        </p:nvSpPr>
        <p:spPr>
          <a:xfrm>
            <a:off x="2484188" y="2927593"/>
            <a:ext cx="91738" cy="9557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nector 19"/>
          <p:cNvSpPr/>
          <p:nvPr/>
        </p:nvSpPr>
        <p:spPr>
          <a:xfrm>
            <a:off x="3412497" y="2435133"/>
            <a:ext cx="91738" cy="9557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nector 20"/>
          <p:cNvSpPr/>
          <p:nvPr/>
        </p:nvSpPr>
        <p:spPr>
          <a:xfrm>
            <a:off x="4627307" y="4889563"/>
            <a:ext cx="91738" cy="9557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nector 21"/>
          <p:cNvSpPr/>
          <p:nvPr/>
        </p:nvSpPr>
        <p:spPr>
          <a:xfrm>
            <a:off x="3945822" y="5286978"/>
            <a:ext cx="91738" cy="9557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nector 22"/>
          <p:cNvSpPr/>
          <p:nvPr/>
        </p:nvSpPr>
        <p:spPr>
          <a:xfrm>
            <a:off x="3991691" y="3247174"/>
            <a:ext cx="91738" cy="9557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nector 23"/>
          <p:cNvSpPr/>
          <p:nvPr/>
        </p:nvSpPr>
        <p:spPr>
          <a:xfrm>
            <a:off x="3215545" y="3203778"/>
            <a:ext cx="91738" cy="9557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nector 24"/>
          <p:cNvSpPr/>
          <p:nvPr/>
        </p:nvSpPr>
        <p:spPr>
          <a:xfrm>
            <a:off x="3995951" y="4609195"/>
            <a:ext cx="91738" cy="9557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nector 25"/>
          <p:cNvSpPr/>
          <p:nvPr/>
        </p:nvSpPr>
        <p:spPr>
          <a:xfrm>
            <a:off x="3156568" y="4561410"/>
            <a:ext cx="91738" cy="9557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51583" y="3150013"/>
            <a:ext cx="149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burn</a:t>
            </a:r>
            <a:endParaRPr lang="en-US" sz="1400" b="1" dirty="0">
              <a:solidFill>
                <a:srgbClr val="FF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1583" y="3578993"/>
            <a:ext cx="149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a</a:t>
            </a:r>
            <a:r>
              <a:rPr lang="en-US" sz="1400" b="1" dirty="0" smtClean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rea</a:t>
            </a:r>
            <a:endParaRPr lang="en-US" sz="1400" b="1" dirty="0">
              <a:solidFill>
                <a:srgbClr val="FF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1583" y="3969212"/>
            <a:ext cx="149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map</a:t>
            </a:r>
            <a:endParaRPr lang="en-US" sz="1400" b="1" dirty="0">
              <a:solidFill>
                <a:srgbClr val="FF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1583" y="4394146"/>
            <a:ext cx="149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Monday</a:t>
            </a:r>
            <a:endParaRPr lang="en-US" sz="1400" b="1" dirty="0">
              <a:solidFill>
                <a:srgbClr val="FF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1583" y="4819080"/>
            <a:ext cx="149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night</a:t>
            </a:r>
            <a:endParaRPr lang="en-US" sz="1400" b="1" dirty="0">
              <a:solidFill>
                <a:srgbClr val="FF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9146" y="2538133"/>
            <a:ext cx="2212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Annotated Tokens</a:t>
            </a:r>
            <a:endParaRPr lang="en-US" sz="14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05077" y="2462561"/>
            <a:ext cx="3456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Semantically enriched </a:t>
            </a:r>
            <a:b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</a:b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 (augmented </a:t>
            </a:r>
            <a:r>
              <a:rPr lang="en-US" sz="1400" dirty="0" err="1" smtClean="0">
                <a:latin typeface="Open Sans" charset="0"/>
                <a:ea typeface="Open Sans" charset="0"/>
                <a:cs typeface="Open Sans" charset="0"/>
              </a:rPr>
              <a:t>hypernyms</a:t>
            </a: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)</a:t>
            </a:r>
            <a:endParaRPr lang="en-US" sz="14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9592" y="1113508"/>
            <a:ext cx="641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Lets us consider this Tweet from Colorado Wildfire 2012: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Enrichment of Tweets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70100" y="6426200"/>
            <a:ext cx="2742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http://</a:t>
            </a:r>
            <a:r>
              <a:rPr lang="en-US" sz="1200" dirty="0" err="1"/>
              <a:t>babelnet.org</a:t>
            </a:r>
            <a:r>
              <a:rPr lang="en-US" sz="1200" dirty="0"/>
              <a:t>/about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4173</TotalTime>
  <Words>1370</Words>
  <Application>Microsoft Macintosh PowerPoint</Application>
  <PresentationFormat>On-screen Show (4:3)</PresentationFormat>
  <Paragraphs>324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Chaparral Pro Light</vt:lpstr>
      <vt:lpstr>Courier New</vt:lpstr>
      <vt:lpstr>Open Sans</vt:lpstr>
      <vt:lpstr>Wingdings</vt:lpstr>
      <vt:lpstr>Arial</vt:lpstr>
      <vt:lpstr>Office Theme</vt:lpstr>
      <vt:lpstr>Statistical Semantic Classification of Crisis Information</vt:lpstr>
      <vt:lpstr>Motivation</vt:lpstr>
      <vt:lpstr>Motivation</vt:lpstr>
      <vt:lpstr>Motivation</vt:lpstr>
      <vt:lpstr>Motivation</vt:lpstr>
      <vt:lpstr>Previous Efforts - Identifying Crisis Related Information</vt:lpstr>
      <vt:lpstr>Hypothesis and Aim</vt:lpstr>
      <vt:lpstr>Method</vt:lpstr>
      <vt:lpstr>Semantic Enrichment of Tweets</vt:lpstr>
      <vt:lpstr>Semantic Features: Annotations, Expansion, &amp; Filtering</vt:lpstr>
      <vt:lpstr>Semantic Features: Annotations, Expansion, &amp; Filtering</vt:lpstr>
      <vt:lpstr>Semantic Features: Annotations, Expansion, &amp; Filtering</vt:lpstr>
      <vt:lpstr>Data</vt:lpstr>
      <vt:lpstr>Features</vt:lpstr>
      <vt:lpstr>Experiment</vt:lpstr>
      <vt:lpstr>Experiment</vt:lpstr>
      <vt:lpstr>Experiment</vt:lpstr>
      <vt:lpstr>Results and Observations</vt:lpstr>
      <vt:lpstr>Results and Observations</vt:lpstr>
      <vt:lpstr>Take Away</vt:lpstr>
      <vt:lpstr>Questions!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iliana</dc:creator>
  <cp:lastModifiedBy>Microsoft Office User</cp:lastModifiedBy>
  <cp:revision>203</cp:revision>
  <dcterms:created xsi:type="dcterms:W3CDTF">2013-05-10T08:01:27Z</dcterms:created>
  <dcterms:modified xsi:type="dcterms:W3CDTF">2017-10-20T16:19:00Z</dcterms:modified>
</cp:coreProperties>
</file>