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5"/>
    <p:sldMasterId id="2147483682" r:id="rId6"/>
    <p:sldMasterId id="214748368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</p:sldIdLst>
  <p:sldSz cy="5143500" cx="9144000"/>
  <p:notesSz cx="6858000" cy="9144000"/>
  <p:embeddedFontLst>
    <p:embeddedFont>
      <p:font typeface="Helvetica Neue"/>
      <p:regular r:id="rId60"/>
      <p:bold r:id="rId61"/>
      <p:italic r:id="rId62"/>
      <p:boldItalic r:id="rId63"/>
    </p:embeddedFont>
    <p:embeddedFont>
      <p:font typeface="Gill Sans"/>
      <p:regular r:id="rId64"/>
      <p:bold r:id="rId65"/>
    </p:embeddedFont>
    <p:embeddedFont>
      <p:font typeface="Open Sans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006AA09-EA1C-4C2B-9655-1A82BFCA180A}">
  <a:tblStyle styleId="{2006AA09-EA1C-4C2B-9655-1A82BFCA18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C4F64B1-B0A8-4808-A4B7-AABCF45B571D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62" Type="http://schemas.openxmlformats.org/officeDocument/2006/relationships/font" Target="fonts/HelveticaNeue-italic.fntdata"/><Relationship Id="rId61" Type="http://schemas.openxmlformats.org/officeDocument/2006/relationships/font" Target="fonts/HelveticaNeue-bold.fntdata"/><Relationship Id="rId20" Type="http://schemas.openxmlformats.org/officeDocument/2006/relationships/slide" Target="slides/slide12.xml"/><Relationship Id="rId64" Type="http://schemas.openxmlformats.org/officeDocument/2006/relationships/font" Target="fonts/GillSans-regular.fntdata"/><Relationship Id="rId63" Type="http://schemas.openxmlformats.org/officeDocument/2006/relationships/font" Target="fonts/HelveticaNeue-boldItalic.fntdata"/><Relationship Id="rId22" Type="http://schemas.openxmlformats.org/officeDocument/2006/relationships/slide" Target="slides/slide14.xml"/><Relationship Id="rId66" Type="http://schemas.openxmlformats.org/officeDocument/2006/relationships/font" Target="fonts/OpenSans-regular.fntdata"/><Relationship Id="rId21" Type="http://schemas.openxmlformats.org/officeDocument/2006/relationships/slide" Target="slides/slide13.xml"/><Relationship Id="rId65" Type="http://schemas.openxmlformats.org/officeDocument/2006/relationships/font" Target="fonts/GillSans-bold.fntdata"/><Relationship Id="rId24" Type="http://schemas.openxmlformats.org/officeDocument/2006/relationships/slide" Target="slides/slide16.xml"/><Relationship Id="rId68" Type="http://schemas.openxmlformats.org/officeDocument/2006/relationships/font" Target="fonts/OpenSans-italic.fntdata"/><Relationship Id="rId23" Type="http://schemas.openxmlformats.org/officeDocument/2006/relationships/slide" Target="slides/slide15.xml"/><Relationship Id="rId67" Type="http://schemas.openxmlformats.org/officeDocument/2006/relationships/font" Target="fonts/OpenSans-bold.fntdata"/><Relationship Id="rId60" Type="http://schemas.openxmlformats.org/officeDocument/2006/relationships/font" Target="fonts/HelveticaNeue-regular.fntdata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69" Type="http://schemas.openxmlformats.org/officeDocument/2006/relationships/font" Target="fonts/OpenSans-boldItalic.fntdata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11" Type="http://schemas.openxmlformats.org/officeDocument/2006/relationships/slide" Target="slides/slide3.xml"/><Relationship Id="rId55" Type="http://schemas.openxmlformats.org/officeDocument/2006/relationships/slide" Target="slides/slide47.xml"/><Relationship Id="rId10" Type="http://schemas.openxmlformats.org/officeDocument/2006/relationships/slide" Target="slides/slide2.xml"/><Relationship Id="rId54" Type="http://schemas.openxmlformats.org/officeDocument/2006/relationships/slide" Target="slides/slide46.xml"/><Relationship Id="rId13" Type="http://schemas.openxmlformats.org/officeDocument/2006/relationships/slide" Target="slides/slide5.xml"/><Relationship Id="rId57" Type="http://schemas.openxmlformats.org/officeDocument/2006/relationships/slide" Target="slides/slide49.xml"/><Relationship Id="rId12" Type="http://schemas.openxmlformats.org/officeDocument/2006/relationships/slide" Target="slides/slide4.xml"/><Relationship Id="rId56" Type="http://schemas.openxmlformats.org/officeDocument/2006/relationships/slide" Target="slides/slide48.xml"/><Relationship Id="rId15" Type="http://schemas.openxmlformats.org/officeDocument/2006/relationships/slide" Target="slides/slide7.xml"/><Relationship Id="rId59" Type="http://schemas.openxmlformats.org/officeDocument/2006/relationships/slide" Target="slides/slide51.xml"/><Relationship Id="rId14" Type="http://schemas.openxmlformats.org/officeDocument/2006/relationships/slide" Target="slides/slide6.xml"/><Relationship Id="rId58" Type="http://schemas.openxmlformats.org/officeDocument/2006/relationships/slide" Target="slides/slide5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69e86b59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69e86b59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a69e86b59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a697a43b41_2_1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a697a43b41_2_1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697a43b41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a697a43b41_0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697a43b4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a697a43b4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a697a43b41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a697a43b41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697a43b41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a697a43b41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a697a43b41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a697a43b41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a4cbb537d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a4cbb537d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a4cbb537d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a555fa97d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a555fa97d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a555fa97d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a4cbb537dd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a4cbb537dd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a4cbb537dd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a555fa97da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a555fa97da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a555fa97da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44d2f6c5a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44d2f6c5a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a44d2f6c5a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a55bee991e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a55bee991e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a55bee991e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a4cbb537dd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a4cbb537dd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a4cbb537dd_0_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4cbb537dd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4cbb537dd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a4cbb537dd_0_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a4cbb537dd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a4cbb537dd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a4cbb537dd_0_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a4cbb537dd_0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a4cbb537dd_0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ga4cbb537dd_0_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a4cbb537dd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a4cbb537dd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a4cbb537dd_0_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a44d2f6c5a_0_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a44d2f6c5a_0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ga44d2f6c5a_0_1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a4cbb537dd_0_1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a4cbb537dd_0_1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a4cbb537dd_0_1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4cbb537dd_0_1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4cbb537dd_0_1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ga4cbb537dd_0_1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a4cbb537dd_0_1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a4cbb537dd_0_1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ga4cbb537dd_0_1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44d2f6c5a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44d2f6c5a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a44d2f6c5a_0_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a4cbb537dd_0_1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a4cbb537dd_0_1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ga4cbb537dd_0_1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a4f218d765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a4f218d765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a4f218d765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a696ac3847_0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a696ac3847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ga696ac3847_0_1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a696ac384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a696ac384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a696ac384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a696ac384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44d2f6c5a_0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44d2f6c5a_0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ga44d2f6c5a_0_1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a4f218d76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a4f218d76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ga4f218d76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4f218d765_0_2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a4f218d765_0_2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ga4f218d765_0_2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44d2f6c5a_0_1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44d2f6c5a_0_1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ga44d2f6c5a_0_1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a697a43b41_0_2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a697a43b41_0_2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ga697a43b41_0_2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696ac384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696ac384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a696ac384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a44d2f6c5a_0_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a44d2f6c5a_0_1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ga44d2f6c5a_0_1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a44d2f6c5a_0_1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a44d2f6c5a_0_1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ga44d2f6c5a_0_1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a696ac3847_0_1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a696ac3847_0_1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ga696ac3847_0_1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a696ac3847_0_1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a696ac3847_0_1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ga696ac3847_0_1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a4cbb537dd_0_1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a4cbb537dd_0_1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ga4cbb537dd_0_1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a697a43b41_0_2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a697a43b41_0_2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ga697a43b41_0_2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a696ac3847_0_1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a696ac3847_0_1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ga696ac3847_0_1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a697a43b41_0_2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a697a43b41_0_2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ga697a43b41_0_2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a697a43b41_0_3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a697a43b41_0_3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ga697a43b41_0_3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a697a43b41_0_3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a697a43b41_0_3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ga697a43b41_0_3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696ac3847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696ac3847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a696ac3847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a697a43b41_0_3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a697a43b41_0_3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ga697a43b41_0_3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a69e86b59e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a69e86b59e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ga69e86b59e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696ac3847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696ac3847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a696ac3847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696ac3847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696ac3847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a696ac3847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696ac3847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696ac3847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a696ac3847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44d2f6c5a_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a44d2f6c5a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a44d2f6c5a_0_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mailto:email@usc.edu" TargetMode="Externa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mailto:email@usc.edu" TargetMode="Externa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1615634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Helvetica Neue"/>
              <a:buNone/>
              <a:defRPr b="1" i="0" sz="44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4653282" y="4919236"/>
            <a:ext cx="4077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2"/>
          <p:cNvSpPr txBox="1"/>
          <p:nvPr/>
        </p:nvSpPr>
        <p:spPr>
          <a:xfrm>
            <a:off x="1452150" y="3010938"/>
            <a:ext cx="6239700" cy="16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54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Name</a:t>
            </a:r>
            <a:endParaRPr b="1" sz="240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540"/>
              </a:spcBef>
              <a:spcAft>
                <a:spcPts val="0"/>
              </a:spcAft>
              <a:buNone/>
            </a:pPr>
            <a:r>
              <a:rPr b="1" lang="en-US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email@usc.edu</a:t>
            </a:r>
            <a:endParaRPr b="1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USC Information Sciences Institute</a:t>
            </a:r>
            <a:endParaRPr b="1" sz="240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0" y="0"/>
            <a:ext cx="91440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50"/>
              <a:buFont typeface="Helvetica Neue"/>
              <a:buNone/>
              <a:defRPr b="1" i="0" sz="405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" type="body"/>
          </p:nvPr>
        </p:nvSpPr>
        <p:spPr>
          <a:xfrm>
            <a:off x="457200" y="1025418"/>
            <a:ext cx="4038600" cy="3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rtl="0" algn="l">
              <a:lnSpc>
                <a:spcPct val="15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>
                <a:solidFill>
                  <a:srgbClr val="7F7F7F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>
                <a:solidFill>
                  <a:schemeClr val="dk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>
                <a:solidFill>
                  <a:schemeClr val="dk1"/>
                </a:solidFill>
              </a:defRPr>
            </a:lvl5pPr>
            <a:lvl6pPr indent="-314325" lvl="5" marL="27432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58" name="Google Shape;58;p12"/>
          <p:cNvSpPr txBox="1"/>
          <p:nvPr>
            <p:ph idx="2" type="body"/>
          </p:nvPr>
        </p:nvSpPr>
        <p:spPr>
          <a:xfrm>
            <a:off x="4648200" y="1025418"/>
            <a:ext cx="4038600" cy="3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rtl="0" algn="l">
              <a:lnSpc>
                <a:spcPct val="15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indent="-228600" lvl="3" marL="182880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4pPr>
            <a:lvl5pPr indent="-228600" lvl="4" marL="228600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5pPr>
            <a:lvl6pPr indent="-314325" lvl="5" marL="27432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4653282" y="4919236"/>
            <a:ext cx="4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4653282" y="4919236"/>
            <a:ext cx="4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685800" y="1995923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Helvetica Neue"/>
              <a:buNone/>
              <a:defRPr b="1" i="0" sz="6000" cap="none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685800" y="3017477"/>
            <a:ext cx="7772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35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78" name="Google Shape;7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96609" y="72467"/>
            <a:ext cx="6858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407988" y="1"/>
            <a:ext cx="8736013" cy="8537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50"/>
              <a:buFont typeface="Helvetica Neue"/>
              <a:buNone/>
              <a:defRPr b="1" i="0" sz="405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407989" y="1019756"/>
            <a:ext cx="8736013" cy="3899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407988" y="1"/>
            <a:ext cx="8736013" cy="8537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50"/>
              <a:buFont typeface="Helvetica Neue"/>
              <a:buNone/>
              <a:defRPr b="1" i="0" sz="405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407989" y="1019756"/>
            <a:ext cx="8736013" cy="3899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407988" y="1"/>
            <a:ext cx="8736013" cy="8537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50"/>
              <a:buFont typeface="Helvetica Neue"/>
              <a:buNone/>
              <a:defRPr b="1" i="0" sz="405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407989" y="1019756"/>
            <a:ext cx="8736013" cy="3899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type="title"/>
          </p:nvPr>
        </p:nvSpPr>
        <p:spPr>
          <a:xfrm>
            <a:off x="407988" y="1"/>
            <a:ext cx="8736013" cy="8537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50"/>
              <a:buFont typeface="Helvetica Neue"/>
              <a:buNone/>
              <a:defRPr b="1" i="0" sz="405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" type="body"/>
          </p:nvPr>
        </p:nvSpPr>
        <p:spPr>
          <a:xfrm>
            <a:off x="407989" y="1019756"/>
            <a:ext cx="8736013" cy="3899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>
  <p:cSld name="5_Title and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407988" y="1"/>
            <a:ext cx="8736013" cy="8537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50"/>
              <a:buFont typeface="Helvetica Neue"/>
              <a:buNone/>
              <a:defRPr b="1" i="0" sz="405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407989" y="1019756"/>
            <a:ext cx="8736013" cy="3899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0" y="0"/>
            <a:ext cx="91440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Helvetica Neue"/>
              <a:buNone/>
              <a:defRPr b="1" i="0" sz="40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4653282" y="4919236"/>
            <a:ext cx="4077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9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buNone/>
              <a:defRPr b="1" i="0" sz="9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buNone/>
              <a:defRPr b="1" i="0" sz="9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buNone/>
              <a:defRPr b="1" i="0" sz="9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buNone/>
              <a:defRPr b="1" i="0" sz="9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buNone/>
              <a:defRPr b="1" i="0" sz="9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buNone/>
              <a:defRPr b="1" i="0" sz="9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buNone/>
              <a:defRPr b="1" i="0" sz="9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buNone/>
              <a:defRPr b="1" i="0" sz="9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45675" y="853800"/>
            <a:ext cx="8698200" cy="40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228600" lvl="1" marL="9144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and Content">
  <p:cSld name="6_Title and Conte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type="title"/>
          </p:nvPr>
        </p:nvSpPr>
        <p:spPr>
          <a:xfrm>
            <a:off x="407988" y="1"/>
            <a:ext cx="8736013" cy="8537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50"/>
              <a:buFont typeface="Helvetica Neue"/>
              <a:buNone/>
              <a:defRPr b="1" i="0" sz="405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407989" y="1019756"/>
            <a:ext cx="8736013" cy="3899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and Content">
  <p:cSld name="7_Title and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type="title"/>
          </p:nvPr>
        </p:nvSpPr>
        <p:spPr>
          <a:xfrm>
            <a:off x="407988" y="1"/>
            <a:ext cx="8736013" cy="8537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50"/>
              <a:buFont typeface="Helvetica Neue"/>
              <a:buNone/>
              <a:defRPr b="1" i="0" sz="405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" type="body"/>
          </p:nvPr>
        </p:nvSpPr>
        <p:spPr>
          <a:xfrm>
            <a:off x="407989" y="1019756"/>
            <a:ext cx="8736013" cy="3899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itle and Content">
  <p:cSld name="8_Title and Conte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407988" y="1"/>
            <a:ext cx="8736013" cy="8537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50"/>
              <a:buFont typeface="Helvetica Neue"/>
              <a:buNone/>
              <a:defRPr b="1" i="0" sz="405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1" type="body"/>
          </p:nvPr>
        </p:nvSpPr>
        <p:spPr>
          <a:xfrm>
            <a:off x="407989" y="1019756"/>
            <a:ext cx="8736013" cy="3899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Title and Content">
  <p:cSld name="9_Title and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title"/>
          </p:nvPr>
        </p:nvSpPr>
        <p:spPr>
          <a:xfrm>
            <a:off x="407988" y="1"/>
            <a:ext cx="8736013" cy="8537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50"/>
              <a:buFont typeface="Helvetica Neue"/>
              <a:buNone/>
              <a:defRPr b="1" i="0" sz="405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" type="body"/>
          </p:nvPr>
        </p:nvSpPr>
        <p:spPr>
          <a:xfrm>
            <a:off x="407989" y="1019756"/>
            <a:ext cx="8736013" cy="3899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0" i="0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7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109" name="Google Shape;109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96609" y="72467"/>
            <a:ext cx="6858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/>
          <p:nvPr>
            <p:ph type="title"/>
          </p:nvPr>
        </p:nvSpPr>
        <p:spPr>
          <a:xfrm>
            <a:off x="457200" y="164830"/>
            <a:ext cx="7695048" cy="47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8"/>
          <p:cNvSpPr txBox="1"/>
          <p:nvPr>
            <p:ph idx="1" type="body"/>
          </p:nvPr>
        </p:nvSpPr>
        <p:spPr>
          <a:xfrm>
            <a:off x="457199" y="859536"/>
            <a:ext cx="8235697" cy="3735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13" name="Google Shape;113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96609" y="72467"/>
            <a:ext cx="6858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9"/>
          <p:cNvSpPr txBox="1"/>
          <p:nvPr>
            <p:ph type="title"/>
          </p:nvPr>
        </p:nvSpPr>
        <p:spPr>
          <a:xfrm>
            <a:off x="457200" y="164830"/>
            <a:ext cx="7695048" cy="47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9"/>
          <p:cNvSpPr txBox="1"/>
          <p:nvPr>
            <p:ph idx="1" type="body"/>
          </p:nvPr>
        </p:nvSpPr>
        <p:spPr>
          <a:xfrm>
            <a:off x="457200" y="932688"/>
            <a:ext cx="4038600" cy="3661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7" name="Google Shape;117;p29"/>
          <p:cNvSpPr txBox="1"/>
          <p:nvPr>
            <p:ph idx="2" type="body"/>
          </p:nvPr>
        </p:nvSpPr>
        <p:spPr>
          <a:xfrm>
            <a:off x="4648200" y="932688"/>
            <a:ext cx="4038600" cy="3661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pic>
        <p:nvPicPr>
          <p:cNvPr id="118" name="Google Shape;11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96609" y="72467"/>
            <a:ext cx="6858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/>
          <p:nvPr>
            <p:ph type="title"/>
          </p:nvPr>
        </p:nvSpPr>
        <p:spPr>
          <a:xfrm>
            <a:off x="457200" y="164830"/>
            <a:ext cx="7695048" cy="47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0"/>
          <p:cNvSpPr txBox="1"/>
          <p:nvPr>
            <p:ph idx="1" type="body"/>
          </p:nvPr>
        </p:nvSpPr>
        <p:spPr>
          <a:xfrm>
            <a:off x="457200" y="941023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i="0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p30"/>
          <p:cNvSpPr txBox="1"/>
          <p:nvPr>
            <p:ph idx="2" type="body"/>
          </p:nvPr>
        </p:nvSpPr>
        <p:spPr>
          <a:xfrm>
            <a:off x="457200" y="1499616"/>
            <a:ext cx="4040188" cy="30950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3" name="Google Shape;123;p30"/>
          <p:cNvSpPr txBox="1"/>
          <p:nvPr>
            <p:ph idx="3" type="body"/>
          </p:nvPr>
        </p:nvSpPr>
        <p:spPr>
          <a:xfrm>
            <a:off x="4645025" y="941023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i="0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4" name="Google Shape;124;p30"/>
          <p:cNvSpPr txBox="1"/>
          <p:nvPr>
            <p:ph idx="4" type="body"/>
          </p:nvPr>
        </p:nvSpPr>
        <p:spPr>
          <a:xfrm>
            <a:off x="4645025" y="1499616"/>
            <a:ext cx="4041775" cy="30950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pic>
        <p:nvPicPr>
          <p:cNvPr id="125" name="Google Shape;125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96609" y="72467"/>
            <a:ext cx="6858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saic with Caption">
  <p:cSld name="Mosaic with Caption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1"/>
          <p:cNvSpPr/>
          <p:nvPr/>
        </p:nvSpPr>
        <p:spPr>
          <a:xfrm>
            <a:off x="5653781" y="2049979"/>
            <a:ext cx="1692100" cy="1228381"/>
          </a:xfrm>
          <a:prstGeom prst="rect">
            <a:avLst/>
          </a:prstGeom>
          <a:solidFill>
            <a:srgbClr val="8E0000">
              <a:alpha val="80000"/>
            </a:srgb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1"/>
          <p:cNvSpPr/>
          <p:nvPr/>
        </p:nvSpPr>
        <p:spPr>
          <a:xfrm>
            <a:off x="7452095" y="3372552"/>
            <a:ext cx="1690035" cy="1229201"/>
          </a:xfrm>
          <a:prstGeom prst="rect">
            <a:avLst/>
          </a:prstGeom>
          <a:solidFill>
            <a:srgbClr val="8E0000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31"/>
          <p:cNvSpPr/>
          <p:nvPr/>
        </p:nvSpPr>
        <p:spPr>
          <a:xfrm>
            <a:off x="7452095" y="728975"/>
            <a:ext cx="1690035" cy="1227635"/>
          </a:xfrm>
          <a:prstGeom prst="rect">
            <a:avLst/>
          </a:prstGeom>
          <a:solidFill>
            <a:srgbClr val="8E0000">
              <a:alpha val="80000"/>
            </a:srgb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1"/>
          <p:cNvSpPr/>
          <p:nvPr>
            <p:ph idx="2" type="pic"/>
          </p:nvPr>
        </p:nvSpPr>
        <p:spPr>
          <a:xfrm>
            <a:off x="5653781" y="3372551"/>
            <a:ext cx="1690035" cy="12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31"/>
          <p:cNvSpPr/>
          <p:nvPr>
            <p:ph idx="3" type="pic"/>
          </p:nvPr>
        </p:nvSpPr>
        <p:spPr>
          <a:xfrm>
            <a:off x="5653781" y="728975"/>
            <a:ext cx="1690035" cy="1226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31"/>
          <p:cNvSpPr/>
          <p:nvPr>
            <p:ph idx="4" type="pic"/>
          </p:nvPr>
        </p:nvSpPr>
        <p:spPr>
          <a:xfrm>
            <a:off x="7452095" y="2050390"/>
            <a:ext cx="1690035" cy="1228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31"/>
          <p:cNvSpPr txBox="1"/>
          <p:nvPr>
            <p:ph idx="1" type="body"/>
          </p:nvPr>
        </p:nvSpPr>
        <p:spPr>
          <a:xfrm>
            <a:off x="472600" y="735832"/>
            <a:ext cx="4875196" cy="387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pic>
        <p:nvPicPr>
          <p:cNvPr id="134" name="Google Shape;13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96609" y="72467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1"/>
          <p:cNvSpPr txBox="1"/>
          <p:nvPr>
            <p:ph type="title"/>
          </p:nvPr>
        </p:nvSpPr>
        <p:spPr>
          <a:xfrm>
            <a:off x="457200" y="164830"/>
            <a:ext cx="7695048" cy="47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/>
          <p:nvPr>
            <p:ph type="title"/>
          </p:nvPr>
        </p:nvSpPr>
        <p:spPr>
          <a:xfrm>
            <a:off x="457200" y="164830"/>
            <a:ext cx="7695048" cy="47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96609" y="72467"/>
            <a:ext cx="6858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0" y="0"/>
            <a:ext cx="91440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50"/>
              <a:buFont typeface="Helvetica Neue"/>
              <a:buNone/>
              <a:defRPr b="1" i="0" sz="405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4653282" y="4919236"/>
            <a:ext cx="4077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96609" y="72467"/>
            <a:ext cx="6858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4"/>
          <p:cNvSpPr txBox="1"/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4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4" name="Google Shape;144;p34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5"/>
          <p:cNvSpPr txBox="1"/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5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35"/>
          <p:cNvSpPr txBox="1"/>
          <p:nvPr>
            <p:ph idx="1" type="body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6"/>
          <p:cNvSpPr txBox="1"/>
          <p:nvPr>
            <p:ph type="title"/>
          </p:nvPr>
        </p:nvSpPr>
        <p:spPr>
          <a:xfrm>
            <a:off x="457200" y="164830"/>
            <a:ext cx="7695048" cy="47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6"/>
          <p:cNvSpPr txBox="1"/>
          <p:nvPr>
            <p:ph idx="1" type="body"/>
          </p:nvPr>
        </p:nvSpPr>
        <p:spPr>
          <a:xfrm rot="5400000">
            <a:off x="2703314" y="-1388864"/>
            <a:ext cx="37373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52" name="Google Shape;152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96609" y="72467"/>
            <a:ext cx="6858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0" y="0"/>
            <a:ext cx="91440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50"/>
              <a:buFont typeface="Helvetica Neue"/>
              <a:buNone/>
              <a:defRPr b="1" i="0" sz="405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57200" y="1025418"/>
            <a:ext cx="4038600" cy="3569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5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>
                <a:solidFill>
                  <a:srgbClr val="7F7F7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>
                <a:solidFill>
                  <a:schemeClr val="dk1"/>
                </a:solidFill>
              </a:defRPr>
            </a:lvl5pPr>
            <a:lvl6pPr indent="-314325" lvl="5" marL="2743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648200" y="1025418"/>
            <a:ext cx="4038600" cy="3569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5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indent="-228600" lvl="3" marL="18288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4pPr>
            <a:lvl5pPr indent="-228600" lvl="4" marL="22860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5pPr>
            <a:lvl6pPr indent="-314325" lvl="5" marL="2743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4653282" y="4919236"/>
            <a:ext cx="4077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4653282" y="4919236"/>
            <a:ext cx="4077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685800" y="1995923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Helvetica Neue"/>
              <a:buNone/>
              <a:defRPr b="1" i="0" sz="6000" cap="none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685800" y="3017477"/>
            <a:ext cx="7772400" cy="3769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ctrTitle"/>
          </p:nvPr>
        </p:nvSpPr>
        <p:spPr>
          <a:xfrm>
            <a:off x="685800" y="1615634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Helvetica Neue"/>
              <a:buNone/>
              <a:defRPr b="1" i="0" sz="44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4653282" y="4919236"/>
            <a:ext cx="4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9"/>
          <p:cNvSpPr txBox="1"/>
          <p:nvPr/>
        </p:nvSpPr>
        <p:spPr>
          <a:xfrm>
            <a:off x="1452150" y="3010938"/>
            <a:ext cx="6239700" cy="16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54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Name</a:t>
            </a:r>
            <a:endParaRPr b="1" sz="240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540"/>
              </a:spcBef>
              <a:spcAft>
                <a:spcPts val="0"/>
              </a:spcAft>
              <a:buNone/>
            </a:pPr>
            <a:r>
              <a:rPr b="1" lang="en-US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email@usc.edu</a:t>
            </a:r>
            <a:endParaRPr b="1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USC Information Sciences Institute</a:t>
            </a:r>
            <a:endParaRPr b="1" sz="240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0"/>
            <a:ext cx="91440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Helvetica Neue"/>
              <a:buNone/>
              <a:defRPr b="1" i="0" sz="40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4653282" y="4919236"/>
            <a:ext cx="4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445675" y="853800"/>
            <a:ext cx="8698200" cy="40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228600" lvl="1" marL="9144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type="title"/>
          </p:nvPr>
        </p:nvSpPr>
        <p:spPr>
          <a:xfrm>
            <a:off x="0" y="0"/>
            <a:ext cx="91440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50"/>
              <a:buFont typeface="Helvetica Neue"/>
              <a:buNone/>
              <a:defRPr b="1" i="0" sz="405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4653282" y="4919236"/>
            <a:ext cx="4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13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23.xml"/><Relationship Id="rId22" Type="http://schemas.openxmlformats.org/officeDocument/2006/relationships/theme" Target="../theme/theme4.xml"/><Relationship Id="rId10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31.xml"/><Relationship Id="rId6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0" y="0"/>
            <a:ext cx="91440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Helvetica Neue"/>
              <a:buNone/>
              <a:defRPr b="1" i="0" sz="4000" u="none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893650"/>
            <a:ext cx="8686800" cy="41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1" i="0" sz="2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23850" lvl="6" marL="3200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23850" lvl="7" marL="3657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23850" lvl="8" marL="4114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4653282" y="4919236"/>
            <a:ext cx="4077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/>
          <p:nvPr/>
        </p:nvSpPr>
        <p:spPr>
          <a:xfrm>
            <a:off x="3" y="4953628"/>
            <a:ext cx="9144001" cy="20505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isi.png"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0021" y="4986302"/>
            <a:ext cx="1774322" cy="1397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al_Viterbi_GoldOnCard_NoBG.eps" id="15" name="Google Shape;15;p1"/>
          <p:cNvPicPr preferRelativeResize="0"/>
          <p:nvPr/>
        </p:nvPicPr>
        <p:blipFill rotWithShape="1">
          <a:blip r:embed="rId2">
            <a:alphaModFix/>
          </a:blip>
          <a:srcRect b="39451" l="0" r="0" t="0"/>
          <a:stretch/>
        </p:blipFill>
        <p:spPr>
          <a:xfrm>
            <a:off x="8279642" y="4997808"/>
            <a:ext cx="831704" cy="11670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0" y="0"/>
            <a:ext cx="91440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Helvetica Neue"/>
              <a:buNone/>
              <a:defRPr b="1" i="0" sz="4000" u="none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57200" y="893650"/>
            <a:ext cx="8686800" cy="41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1" i="0" sz="2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23850" lvl="6" marL="3200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23850" lvl="7" marL="3657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23850" lvl="8" marL="4114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4653282" y="4919236"/>
            <a:ext cx="4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8"/>
          <p:cNvSpPr txBox="1"/>
          <p:nvPr/>
        </p:nvSpPr>
        <p:spPr>
          <a:xfrm>
            <a:off x="3" y="4953628"/>
            <a:ext cx="9144000" cy="2052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isi.png" id="42" name="Google Shape;42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0021" y="4986302"/>
            <a:ext cx="1774322" cy="1397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al_Viterbi_GoldOnCard_NoBG.eps" id="43" name="Google Shape;43;p8"/>
          <p:cNvPicPr preferRelativeResize="0"/>
          <p:nvPr/>
        </p:nvPicPr>
        <p:blipFill rotWithShape="1">
          <a:blip r:embed="rId2">
            <a:alphaModFix/>
          </a:blip>
          <a:srcRect b="39452" l="0" r="0" t="0"/>
          <a:stretch/>
        </p:blipFill>
        <p:spPr>
          <a:xfrm>
            <a:off x="8279642" y="4997808"/>
            <a:ext cx="831704" cy="11670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457200" y="164830"/>
            <a:ext cx="7695048" cy="47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457200" y="857250"/>
            <a:ext cx="8229600" cy="37373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72" name="Google Shape;72;p16"/>
          <p:cNvPicPr preferRelativeResize="0"/>
          <p:nvPr/>
        </p:nvPicPr>
        <p:blipFill rotWithShape="1">
          <a:blip r:embed="rId1">
            <a:alphaModFix/>
          </a:blip>
          <a:srcRect b="15026" l="0" r="0" t="-1"/>
          <a:stretch/>
        </p:blipFill>
        <p:spPr>
          <a:xfrm>
            <a:off x="7056202" y="4666781"/>
            <a:ext cx="1483553" cy="4412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6"/>
          <p:cNvCxnSpPr/>
          <p:nvPr/>
        </p:nvCxnSpPr>
        <p:spPr>
          <a:xfrm>
            <a:off x="0" y="4666781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8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6"/>
          <p:cNvSpPr txBox="1"/>
          <p:nvPr/>
        </p:nvSpPr>
        <p:spPr>
          <a:xfrm>
            <a:off x="323088" y="4714268"/>
            <a:ext cx="4504944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rgbClr val="8E0000"/>
                </a:solidFill>
                <a:latin typeface="Arial"/>
                <a:ea typeface="Arial"/>
                <a:cs typeface="Arial"/>
                <a:sym typeface="Arial"/>
              </a:rPr>
              <a:t>Information Sciences Institute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7"/>
          <p:cNvSpPr txBox="1"/>
          <p:nvPr>
            <p:ph type="title"/>
          </p:nvPr>
        </p:nvSpPr>
        <p:spPr>
          <a:xfrm>
            <a:off x="0" y="0"/>
            <a:ext cx="9144000" cy="85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59" name="Google Shape;159;p37"/>
          <p:cNvSpPr txBox="1"/>
          <p:nvPr>
            <p:ph idx="12" type="sldNum"/>
          </p:nvPr>
        </p:nvSpPr>
        <p:spPr>
          <a:xfrm>
            <a:off x="4653282" y="4919236"/>
            <a:ext cx="4077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60" name="Google Shape;160;p37"/>
          <p:cNvGraphicFramePr/>
          <p:nvPr/>
        </p:nvGraphicFramePr>
        <p:xfrm>
          <a:off x="60150" y="93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{2006AA09-EA1C-4C2B-9655-1A82BFCA180A}</a:tableStyleId>
              </a:tblPr>
              <a:tblGrid>
                <a:gridCol w="992150"/>
                <a:gridCol w="1131400"/>
                <a:gridCol w="6960300"/>
              </a:tblGrid>
              <a:tr h="29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08:00 PST</a:t>
                      </a:r>
                      <a:endParaRPr sz="13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 hr 50 mins</a:t>
                      </a:r>
                      <a:endParaRPr sz="13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Part I - Review of CSKGs</a:t>
                      </a:r>
                      <a:endParaRPr b="1" sz="1300"/>
                    </a:p>
                  </a:txBody>
                  <a:tcPr marT="0" marB="0" marR="91425" marL="91425" anchor="ctr"/>
                </a:tc>
              </a:tr>
              <a:tr h="29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15 min</a:t>
                      </a:r>
                      <a:endParaRPr sz="13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Introduction to commonsense knowledge (slides) - Pedro</a:t>
                      </a:r>
                      <a:endParaRPr sz="1300"/>
                    </a:p>
                  </a:txBody>
                  <a:tcPr marT="0" marB="0" marR="91425" marL="91425" anchor="ctr"/>
                </a:tc>
              </a:tr>
              <a:tr h="29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25 min</a:t>
                      </a:r>
                      <a:endParaRPr sz="13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Review of top-down commonsense knowledge graphs (slides) - Mayank</a:t>
                      </a:r>
                      <a:endParaRPr sz="1300"/>
                    </a:p>
                  </a:txBody>
                  <a:tcPr marT="0" marB="0" marR="91425" marL="91425" anchor="ctr"/>
                </a:tc>
              </a:tr>
              <a:tr h="29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70 min</a:t>
                      </a:r>
                      <a:endParaRPr sz="13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Review of bottom-up commonsense knowledge graphs (slides+demo) - Mayank, Filip, Pedro</a:t>
                      </a:r>
                      <a:endParaRPr sz="1300"/>
                    </a:p>
                  </a:txBody>
                  <a:tcPr marT="0" marB="0" marR="91425" marL="91425" anchor="ctr"/>
                </a:tc>
              </a:tr>
              <a:tr h="29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10 min</a:t>
                      </a:r>
                      <a:endParaRPr sz="13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Break</a:t>
                      </a:r>
                      <a:endParaRPr b="1" sz="1300"/>
                    </a:p>
                  </a:txBody>
                  <a:tcPr marT="0" marB="0" marR="91425" marL="91425" anchor="ctr"/>
                </a:tc>
              </a:tr>
              <a:tr h="29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10:00 PST</a:t>
                      </a:r>
                      <a:endParaRPr sz="13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45 min</a:t>
                      </a:r>
                      <a:endParaRPr sz="13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300"/>
                        <a:t>Part II - Integration and analysis</a:t>
                      </a:r>
                      <a:endParaRPr b="1" sz="1300"/>
                    </a:p>
                  </a:txBody>
                  <a:tcPr marT="0" marB="0" marR="91425" marL="91425" anchor="ctr"/>
                </a:tc>
              </a:tr>
              <a:tr h="29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0" marB="0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35 min</a:t>
                      </a:r>
                      <a:endParaRPr sz="1300"/>
                    </a:p>
                  </a:txBody>
                  <a:tcPr marT="0" marB="0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Consolidating commonsense graphs (slides) - Filip</a:t>
                      </a:r>
                      <a:endParaRPr sz="1300"/>
                    </a:p>
                  </a:txBody>
                  <a:tcPr marT="0" marB="0" marR="91425" marL="91425" anchor="ctr">
                    <a:solidFill>
                      <a:srgbClr val="FFFF00"/>
                    </a:solidFill>
                  </a:tcPr>
                </a:tc>
              </a:tr>
              <a:tr h="29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10 min</a:t>
                      </a:r>
                      <a:endParaRPr sz="13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Consolidating commonsense graphs (demo) - Pedro</a:t>
                      </a:r>
                      <a:endParaRPr sz="1300"/>
                    </a:p>
                  </a:txBody>
                  <a:tcPr marT="0" marB="0" marR="91425" marL="91425" anchor="ctr"/>
                </a:tc>
              </a:tr>
              <a:tr h="29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10 min</a:t>
                      </a:r>
                      <a:endParaRPr sz="13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Break</a:t>
                      </a:r>
                      <a:endParaRPr b="1" sz="1300"/>
                    </a:p>
                  </a:txBody>
                  <a:tcPr marT="0" marB="0" marR="91425" marL="91425" anchor="ctr"/>
                </a:tc>
              </a:tr>
              <a:tr h="29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10:55 PST</a:t>
                      </a:r>
                      <a:endParaRPr sz="13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 hr 05 mins</a:t>
                      </a:r>
                      <a:endParaRPr sz="13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300"/>
                        <a:t>Part III - Downstream use of CSKGs</a:t>
                      </a:r>
                      <a:endParaRPr b="1" sz="1300"/>
                    </a:p>
                  </a:txBody>
                  <a:tcPr marT="0" marB="0" marR="91425" marL="91425" anchor="ctr"/>
                </a:tc>
              </a:tr>
              <a:tr h="29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50</a:t>
                      </a:r>
                      <a:r>
                        <a:rPr lang="en-US" sz="1300"/>
                        <a:t> min</a:t>
                      </a:r>
                      <a:endParaRPr sz="13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Answering questions with CSKGs (slides+demo) - Filip</a:t>
                      </a:r>
                      <a:endParaRPr sz="1300"/>
                    </a:p>
                  </a:txBody>
                  <a:tcPr marT="0" marB="0" marR="91425" marL="91425" anchor="ctr"/>
                </a:tc>
              </a:tr>
              <a:tr h="29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15 min</a:t>
                      </a:r>
                      <a:endParaRPr sz="13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Wrap-up (slides) - Mayank</a:t>
                      </a:r>
                      <a:endParaRPr sz="1300"/>
                    </a:p>
                  </a:txBody>
                  <a:tcPr marT="0" marB="0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/>
          <p:nvPr/>
        </p:nvSpPr>
        <p:spPr>
          <a:xfrm>
            <a:off x="1362275" y="2183000"/>
            <a:ext cx="6387600" cy="13809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97"/>
              <a:buFont typeface="Arial"/>
              <a:buNone/>
            </a:pPr>
            <a:r>
              <a:rPr b="1" i="0" lang="en-US" sz="1797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 stage, a woman takes a seat at the piano. She</a:t>
            </a:r>
            <a:endParaRPr sz="700"/>
          </a:p>
          <a:p>
            <a:pPr indent="-501650" lvl="1" marL="522685" marR="0" rtl="0" algn="l">
              <a:lnSpc>
                <a:spcPct val="100000"/>
              </a:lnSpc>
              <a:spcBef>
                <a:spcPts val="277"/>
              </a:spcBef>
              <a:spcAft>
                <a:spcPts val="0"/>
              </a:spcAft>
              <a:buClr>
                <a:srgbClr val="7F7F7F"/>
              </a:buClr>
              <a:buSzPts val="1187"/>
              <a:buFont typeface="Calibri"/>
              <a:buAutoNum type="arabicPeriod"/>
            </a:pPr>
            <a:r>
              <a:rPr b="1" i="0" lang="en-US" sz="1187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sits on a bench as her sister plays with the doll.</a:t>
            </a:r>
            <a:endParaRPr sz="1200"/>
          </a:p>
          <a:p>
            <a:pPr indent="-501650" lvl="1" marL="522685" marR="0" rtl="0" algn="l">
              <a:lnSpc>
                <a:spcPct val="100000"/>
              </a:lnSpc>
              <a:spcBef>
                <a:spcPts val="277"/>
              </a:spcBef>
              <a:spcAft>
                <a:spcPts val="0"/>
              </a:spcAft>
              <a:buClr>
                <a:srgbClr val="7F7F7F"/>
              </a:buClr>
              <a:buSzPts val="1187"/>
              <a:buFont typeface="Calibri"/>
              <a:buAutoNum type="arabicPeriod"/>
            </a:pPr>
            <a:r>
              <a:rPr b="1" i="0" lang="en-US" sz="1187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smiles with someone as the music plays.</a:t>
            </a:r>
            <a:endParaRPr sz="1200">
              <a:solidFill>
                <a:srgbClr val="7F7F7F"/>
              </a:solidFill>
            </a:endParaRPr>
          </a:p>
          <a:p>
            <a:pPr indent="-501650" lvl="1" marL="522685" marR="0" rtl="0" algn="l">
              <a:lnSpc>
                <a:spcPct val="100000"/>
              </a:lnSpc>
              <a:spcBef>
                <a:spcPts val="277"/>
              </a:spcBef>
              <a:spcAft>
                <a:spcPts val="0"/>
              </a:spcAft>
              <a:buClr>
                <a:srgbClr val="7F7F7F"/>
              </a:buClr>
              <a:buSzPts val="1187"/>
              <a:buFont typeface="Calibri"/>
              <a:buAutoNum type="arabicPeriod"/>
            </a:pPr>
            <a:r>
              <a:rPr b="1" i="0" lang="en-US" sz="1187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in the crowd, watching the dancers.</a:t>
            </a:r>
            <a:endParaRPr sz="1200"/>
          </a:p>
          <a:p>
            <a:pPr indent="-501650" lvl="1" marL="522685" marR="0" rtl="0" algn="l">
              <a:lnSpc>
                <a:spcPct val="100000"/>
              </a:lnSpc>
              <a:spcBef>
                <a:spcPts val="277"/>
              </a:spcBef>
              <a:spcAft>
                <a:spcPts val="0"/>
              </a:spcAft>
              <a:buClr>
                <a:srgbClr val="7F7F7F"/>
              </a:buClr>
              <a:buSzPts val="1187"/>
              <a:buFont typeface="Calibri"/>
              <a:buAutoNum type="arabicPeriod"/>
            </a:pPr>
            <a:r>
              <a:rPr b="1" i="0" lang="en-US" sz="1187" u="sng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nervously sets her fingers on the keys.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7"/>
          <p:cNvSpPr txBox="1"/>
          <p:nvPr/>
        </p:nvSpPr>
        <p:spPr>
          <a:xfrm>
            <a:off x="1362275" y="2183000"/>
            <a:ext cx="6387600" cy="13809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97"/>
              <a:buFont typeface="Arial"/>
              <a:buNone/>
            </a:pPr>
            <a:r>
              <a:rPr b="1" i="0" lang="en-US" sz="1797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 stage, a woman takes a seat at the </a:t>
            </a:r>
            <a:r>
              <a:rPr b="1" i="0" lang="en-US" sz="1797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piano</a:t>
            </a:r>
            <a:r>
              <a:rPr b="1" i="0" lang="en-US" sz="1797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She</a:t>
            </a:r>
            <a:endParaRPr sz="700"/>
          </a:p>
          <a:p>
            <a:pPr indent="-501650" lvl="1" marL="522685" marR="0" rtl="0" algn="l">
              <a:lnSpc>
                <a:spcPct val="100000"/>
              </a:lnSpc>
              <a:spcBef>
                <a:spcPts val="277"/>
              </a:spcBef>
              <a:spcAft>
                <a:spcPts val="0"/>
              </a:spcAft>
              <a:buClr>
                <a:srgbClr val="7F7F7F"/>
              </a:buClr>
              <a:buSzPts val="1187"/>
              <a:buFont typeface="Calibri"/>
              <a:buAutoNum type="arabicPeriod"/>
            </a:pPr>
            <a:r>
              <a:rPr b="1" i="0" lang="en-US" sz="1187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sits on a bench as her sister plays with the doll.</a:t>
            </a:r>
            <a:endParaRPr sz="1200"/>
          </a:p>
          <a:p>
            <a:pPr indent="-501650" lvl="1" marL="522685" marR="0" rtl="0" algn="l">
              <a:lnSpc>
                <a:spcPct val="100000"/>
              </a:lnSpc>
              <a:spcBef>
                <a:spcPts val="277"/>
              </a:spcBef>
              <a:spcAft>
                <a:spcPts val="0"/>
              </a:spcAft>
              <a:buClr>
                <a:srgbClr val="7F7F7F"/>
              </a:buClr>
              <a:buSzPts val="1187"/>
              <a:buFont typeface="Calibri"/>
              <a:buAutoNum type="arabicPeriod"/>
            </a:pPr>
            <a:r>
              <a:rPr b="1" i="0" lang="en-US" sz="1187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smiles with someone as </a:t>
            </a:r>
            <a:r>
              <a:rPr b="1" i="0" lang="en-US" sz="1187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music plays</a:t>
            </a:r>
            <a:r>
              <a:rPr b="1" i="0" lang="en-US" sz="1187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200"/>
          </a:p>
          <a:p>
            <a:pPr indent="-501650" lvl="1" marL="522685" marR="0" rtl="0" algn="l">
              <a:lnSpc>
                <a:spcPct val="100000"/>
              </a:lnSpc>
              <a:spcBef>
                <a:spcPts val="277"/>
              </a:spcBef>
              <a:spcAft>
                <a:spcPts val="0"/>
              </a:spcAft>
              <a:buClr>
                <a:srgbClr val="7F7F7F"/>
              </a:buClr>
              <a:buSzPts val="1187"/>
              <a:buFont typeface="Calibri"/>
              <a:buAutoNum type="arabicPeriod"/>
            </a:pPr>
            <a:r>
              <a:rPr b="1" i="0" lang="en-US" sz="1187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in the crowd, watching the dancers.</a:t>
            </a:r>
            <a:endParaRPr sz="1200"/>
          </a:p>
          <a:p>
            <a:pPr indent="-501650" lvl="1" marL="522685" marR="0" rtl="0" algn="l">
              <a:lnSpc>
                <a:spcPct val="100000"/>
              </a:lnSpc>
              <a:spcBef>
                <a:spcPts val="277"/>
              </a:spcBef>
              <a:spcAft>
                <a:spcPts val="0"/>
              </a:spcAft>
              <a:buClr>
                <a:srgbClr val="7F7F7F"/>
              </a:buClr>
              <a:buSzPts val="1187"/>
              <a:buFont typeface="Calibri"/>
              <a:buAutoNum type="arabicPeriod"/>
            </a:pPr>
            <a:r>
              <a:rPr b="1" i="0" lang="en-US" sz="1187" u="sng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nervously sets her fingers on the </a:t>
            </a:r>
            <a:r>
              <a:rPr b="1" i="0" lang="en-US" sz="1187" u="sng" cap="none" strike="noStrike">
                <a:solidFill>
                  <a:srgbClr val="7F7F7F"/>
                </a:solidFill>
                <a:highlight>
                  <a:srgbClr val="0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keys</a:t>
            </a:r>
            <a:r>
              <a:rPr b="1" i="0" lang="en-US" sz="1187" u="sng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200"/>
          </a:p>
        </p:txBody>
      </p:sp>
      <p:sp>
        <p:nvSpPr>
          <p:cNvPr id="234" name="Google Shape;234;p47"/>
          <p:cNvSpPr txBox="1"/>
          <p:nvPr/>
        </p:nvSpPr>
        <p:spPr>
          <a:xfrm>
            <a:off x="1224608" y="50210"/>
            <a:ext cx="54864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</a:pPr>
            <a:r>
              <a:rPr b="1" i="0" lang="en-US" u="none" cap="none" strike="noStrike">
                <a:solidFill>
                  <a:srgbClr val="4A86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ConceptNet: pianos have keys, are used to perform music</a:t>
            </a:r>
            <a:endParaRPr>
              <a:solidFill>
                <a:srgbClr val="4A86E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35" name="Google Shape;235;p47"/>
          <p:cNvGrpSpPr/>
          <p:nvPr/>
        </p:nvGrpSpPr>
        <p:grpSpPr>
          <a:xfrm>
            <a:off x="50317" y="50195"/>
            <a:ext cx="1161525" cy="1205539"/>
            <a:chOff x="26331338" y="2066246"/>
            <a:chExt cx="3230946" cy="4532100"/>
          </a:xfrm>
        </p:grpSpPr>
        <p:grpSp>
          <p:nvGrpSpPr>
            <p:cNvPr id="236" name="Google Shape;236;p47"/>
            <p:cNvGrpSpPr/>
            <p:nvPr/>
          </p:nvGrpSpPr>
          <p:grpSpPr>
            <a:xfrm>
              <a:off x="26332551" y="2120455"/>
              <a:ext cx="3229732" cy="4477874"/>
              <a:chOff x="26813584" y="5902333"/>
              <a:chExt cx="2554764" cy="2252225"/>
            </a:xfrm>
          </p:grpSpPr>
          <p:pic>
            <p:nvPicPr>
              <p:cNvPr id="237" name="Google Shape;237;p47"/>
              <p:cNvPicPr preferRelativeResize="0"/>
              <p:nvPr/>
            </p:nvPicPr>
            <p:blipFill rotWithShape="1">
              <a:blip r:embed="rId3">
                <a:alphaModFix/>
              </a:blip>
              <a:srcRect b="62700" l="50401" r="24199" t="0"/>
              <a:stretch/>
            </p:blipFill>
            <p:spPr>
              <a:xfrm>
                <a:off x="26813584" y="6929243"/>
                <a:ext cx="2554764" cy="1225315"/>
              </a:xfrm>
              <a:prstGeom prst="rect">
                <a:avLst/>
              </a:prstGeom>
              <a:noFill/>
              <a:ln cap="flat" cmpd="sng" w="9525">
                <a:solidFill>
                  <a:srgbClr val="4A86E8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  <p:pic>
            <p:nvPicPr>
              <p:cNvPr id="238" name="Google Shape;238;p47"/>
              <p:cNvPicPr preferRelativeResize="0"/>
              <p:nvPr/>
            </p:nvPicPr>
            <p:blipFill rotWithShape="1">
              <a:blip r:embed="rId4">
                <a:alphaModFix/>
              </a:blip>
              <a:srcRect b="0" l="50401" r="24199" t="59597"/>
              <a:stretch/>
            </p:blipFill>
            <p:spPr>
              <a:xfrm>
                <a:off x="26813584" y="5902333"/>
                <a:ext cx="2554762" cy="1026909"/>
              </a:xfrm>
              <a:prstGeom prst="rect">
                <a:avLst/>
              </a:prstGeom>
              <a:noFill/>
              <a:ln cap="flat" cmpd="sng" w="9525">
                <a:solidFill>
                  <a:srgbClr val="4A86E8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  <p:sp>
          <p:nvSpPr>
            <p:cNvPr id="239" name="Google Shape;239;p47"/>
            <p:cNvSpPr/>
            <p:nvPr/>
          </p:nvSpPr>
          <p:spPr>
            <a:xfrm>
              <a:off x="26331338" y="2066246"/>
              <a:ext cx="3229500" cy="4532100"/>
            </a:xfrm>
            <a:prstGeom prst="rect">
              <a:avLst/>
            </a:prstGeom>
            <a:noFill/>
            <a:ln cap="flat" cmpd="sng" w="38100">
              <a:solidFill>
                <a:srgbClr val="4A86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8"/>
          <p:cNvSpPr txBox="1"/>
          <p:nvPr/>
        </p:nvSpPr>
        <p:spPr>
          <a:xfrm>
            <a:off x="1362275" y="2183000"/>
            <a:ext cx="6387600" cy="13809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97"/>
              <a:buFont typeface="Arial"/>
              <a:buNone/>
            </a:pPr>
            <a:r>
              <a:rPr b="1" i="0" lang="en-US" sz="1797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 stage, a woman takes a seat at the </a:t>
            </a:r>
            <a:r>
              <a:rPr b="1" i="0" lang="en-US" sz="1797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piano</a:t>
            </a:r>
            <a:r>
              <a:rPr b="1" i="0" lang="en-US" sz="1797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She</a:t>
            </a:r>
            <a:endParaRPr sz="700"/>
          </a:p>
          <a:p>
            <a:pPr indent="-501650" lvl="1" marL="522685" marR="0" rtl="0" algn="l">
              <a:lnSpc>
                <a:spcPct val="100000"/>
              </a:lnSpc>
              <a:spcBef>
                <a:spcPts val="277"/>
              </a:spcBef>
              <a:spcAft>
                <a:spcPts val="0"/>
              </a:spcAft>
              <a:buClr>
                <a:srgbClr val="7F7F7F"/>
              </a:buClr>
              <a:buSzPts val="1187"/>
              <a:buFont typeface="Calibri"/>
              <a:buAutoNum type="arabicPeriod"/>
            </a:pPr>
            <a:r>
              <a:rPr b="1" i="0" lang="en-US" sz="1187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sits on a bench as her sister plays with the doll.</a:t>
            </a:r>
            <a:endParaRPr sz="1200">
              <a:solidFill>
                <a:srgbClr val="7F7F7F"/>
              </a:solidFill>
            </a:endParaRPr>
          </a:p>
          <a:p>
            <a:pPr indent="-501650" lvl="1" marL="522685" marR="0" rtl="0" algn="l">
              <a:lnSpc>
                <a:spcPct val="100000"/>
              </a:lnSpc>
              <a:spcBef>
                <a:spcPts val="277"/>
              </a:spcBef>
              <a:spcAft>
                <a:spcPts val="0"/>
              </a:spcAft>
              <a:buClr>
                <a:srgbClr val="7F7F7F"/>
              </a:buClr>
              <a:buSzPts val="1187"/>
              <a:buFont typeface="Calibri"/>
              <a:buAutoNum type="arabicPeriod"/>
            </a:pPr>
            <a:r>
              <a:rPr b="1" i="0" lang="en-US" sz="1187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smiles with someone as the music plays.</a:t>
            </a:r>
            <a:endParaRPr sz="1200">
              <a:solidFill>
                <a:srgbClr val="7F7F7F"/>
              </a:solidFill>
            </a:endParaRPr>
          </a:p>
          <a:p>
            <a:pPr indent="-501650" lvl="1" marL="522685" marR="0" rtl="0" algn="l">
              <a:lnSpc>
                <a:spcPct val="100000"/>
              </a:lnSpc>
              <a:spcBef>
                <a:spcPts val="277"/>
              </a:spcBef>
              <a:spcAft>
                <a:spcPts val="0"/>
              </a:spcAft>
              <a:buClr>
                <a:srgbClr val="7F7F7F"/>
              </a:buClr>
              <a:buSzPts val="1187"/>
              <a:buFont typeface="Calibri"/>
              <a:buAutoNum type="arabicPeriod"/>
            </a:pPr>
            <a:r>
              <a:rPr b="1" i="0" lang="en-US" sz="1187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in the crowd, watching the dancers.</a:t>
            </a:r>
            <a:endParaRPr sz="1200">
              <a:solidFill>
                <a:srgbClr val="7F7F7F"/>
              </a:solidFill>
            </a:endParaRPr>
          </a:p>
          <a:p>
            <a:pPr indent="-501650" lvl="1" marL="522685" marR="0" rtl="0" algn="l">
              <a:lnSpc>
                <a:spcPct val="100000"/>
              </a:lnSpc>
              <a:spcBef>
                <a:spcPts val="277"/>
              </a:spcBef>
              <a:spcAft>
                <a:spcPts val="0"/>
              </a:spcAft>
              <a:buClr>
                <a:srgbClr val="7F7F7F"/>
              </a:buClr>
              <a:buSzPts val="1187"/>
              <a:buFont typeface="Calibri"/>
              <a:buAutoNum type="arabicPeriod"/>
            </a:pPr>
            <a:r>
              <a:rPr b="1" i="0" lang="en-US" sz="1187" u="sng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nervously </a:t>
            </a:r>
            <a:r>
              <a:rPr b="1" i="0" lang="en-US" sz="1187" u="sng" cap="none" strike="noStrike">
                <a:solidFill>
                  <a:srgbClr val="7F7F7F"/>
                </a:solidFill>
                <a:highlight>
                  <a:srgbClr val="0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sets her fingers on the keys</a:t>
            </a:r>
            <a:r>
              <a:rPr b="1" i="0" lang="en-US" sz="1187" u="sng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200"/>
          </a:p>
        </p:txBody>
      </p:sp>
      <p:grpSp>
        <p:nvGrpSpPr>
          <p:cNvPr id="245" name="Google Shape;245;p48"/>
          <p:cNvGrpSpPr/>
          <p:nvPr/>
        </p:nvGrpSpPr>
        <p:grpSpPr>
          <a:xfrm>
            <a:off x="50317" y="50195"/>
            <a:ext cx="1161525" cy="1205539"/>
            <a:chOff x="26331338" y="2066246"/>
            <a:chExt cx="3230946" cy="4532100"/>
          </a:xfrm>
        </p:grpSpPr>
        <p:grpSp>
          <p:nvGrpSpPr>
            <p:cNvPr id="246" name="Google Shape;246;p48"/>
            <p:cNvGrpSpPr/>
            <p:nvPr/>
          </p:nvGrpSpPr>
          <p:grpSpPr>
            <a:xfrm>
              <a:off x="26332551" y="2120455"/>
              <a:ext cx="3229732" cy="4477874"/>
              <a:chOff x="26813584" y="5902333"/>
              <a:chExt cx="2554764" cy="2252225"/>
            </a:xfrm>
          </p:grpSpPr>
          <p:pic>
            <p:nvPicPr>
              <p:cNvPr id="247" name="Google Shape;247;p48"/>
              <p:cNvPicPr preferRelativeResize="0"/>
              <p:nvPr/>
            </p:nvPicPr>
            <p:blipFill rotWithShape="1">
              <a:blip r:embed="rId3">
                <a:alphaModFix/>
              </a:blip>
              <a:srcRect b="62700" l="50401" r="24199" t="0"/>
              <a:stretch/>
            </p:blipFill>
            <p:spPr>
              <a:xfrm>
                <a:off x="26813584" y="6929243"/>
                <a:ext cx="2554764" cy="1225315"/>
              </a:xfrm>
              <a:prstGeom prst="rect">
                <a:avLst/>
              </a:prstGeom>
              <a:noFill/>
              <a:ln cap="flat" cmpd="sng" w="9525">
                <a:solidFill>
                  <a:srgbClr val="4A86E8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  <p:pic>
            <p:nvPicPr>
              <p:cNvPr id="248" name="Google Shape;248;p48"/>
              <p:cNvPicPr preferRelativeResize="0"/>
              <p:nvPr/>
            </p:nvPicPr>
            <p:blipFill rotWithShape="1">
              <a:blip r:embed="rId4">
                <a:alphaModFix/>
              </a:blip>
              <a:srcRect b="0" l="50401" r="24199" t="59597"/>
              <a:stretch/>
            </p:blipFill>
            <p:spPr>
              <a:xfrm>
                <a:off x="26813584" y="5902333"/>
                <a:ext cx="2554762" cy="1026909"/>
              </a:xfrm>
              <a:prstGeom prst="rect">
                <a:avLst/>
              </a:prstGeom>
              <a:noFill/>
              <a:ln cap="flat" cmpd="sng" w="9525">
                <a:solidFill>
                  <a:srgbClr val="4A86E8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  <p:sp>
          <p:nvSpPr>
            <p:cNvPr id="249" name="Google Shape;249;p48"/>
            <p:cNvSpPr/>
            <p:nvPr/>
          </p:nvSpPr>
          <p:spPr>
            <a:xfrm>
              <a:off x="26331338" y="2066246"/>
              <a:ext cx="3229500" cy="4532100"/>
            </a:xfrm>
            <a:prstGeom prst="rect">
              <a:avLst/>
            </a:prstGeom>
            <a:noFill/>
            <a:ln cap="flat" cmpd="sng" w="38100">
              <a:solidFill>
                <a:srgbClr val="4A86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50" name="Google Shape;250;p48"/>
          <p:cNvSpPr txBox="1"/>
          <p:nvPr/>
        </p:nvSpPr>
        <p:spPr>
          <a:xfrm>
            <a:off x="1224608" y="50210"/>
            <a:ext cx="54864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</a:pPr>
            <a:r>
              <a:rPr b="1" i="0" lang="en-US" u="none" cap="none" strike="noStrike">
                <a:solidFill>
                  <a:srgbClr val="4A86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ConceptNet: pianos have keys, are used to perform music</a:t>
            </a:r>
            <a:endParaRPr>
              <a:solidFill>
                <a:srgbClr val="4A86E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51" name="Google Shape;251;p48"/>
          <p:cNvGrpSpPr/>
          <p:nvPr/>
        </p:nvGrpSpPr>
        <p:grpSpPr>
          <a:xfrm>
            <a:off x="1362281" y="791248"/>
            <a:ext cx="4570225" cy="477876"/>
            <a:chOff x="460487" y="2272758"/>
            <a:chExt cx="10293300" cy="1272300"/>
          </a:xfrm>
        </p:grpSpPr>
        <p:pic>
          <p:nvPicPr>
            <p:cNvPr descr="A screenshot of a cell phone&#10;&#10;Description automatically generated" id="252" name="Google Shape;252;p48"/>
            <p:cNvPicPr preferRelativeResize="0"/>
            <p:nvPr/>
          </p:nvPicPr>
          <p:blipFill rotWithShape="1">
            <a:blip r:embed="rId5">
              <a:alphaModFix/>
            </a:blip>
            <a:srcRect b="88987" l="0" r="0" t="0"/>
            <a:stretch/>
          </p:blipFill>
          <p:spPr>
            <a:xfrm>
              <a:off x="460487" y="2310913"/>
              <a:ext cx="10220122" cy="1234112"/>
            </a:xfrm>
            <a:prstGeom prst="rect">
              <a:avLst/>
            </a:prstGeom>
            <a:noFill/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253" name="Google Shape;253;p48"/>
            <p:cNvSpPr/>
            <p:nvPr/>
          </p:nvSpPr>
          <p:spPr>
            <a:xfrm>
              <a:off x="460487" y="2272758"/>
              <a:ext cx="10293300" cy="1272300"/>
            </a:xfrm>
            <a:prstGeom prst="rect">
              <a:avLst/>
            </a:prstGeom>
            <a:noFill/>
            <a:ln cap="flat" cmpd="sng" w="381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54" name="Google Shape;254;p48"/>
          <p:cNvSpPr txBox="1"/>
          <p:nvPr/>
        </p:nvSpPr>
        <p:spPr>
          <a:xfrm>
            <a:off x="1362275" y="1290700"/>
            <a:ext cx="53661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None/>
            </a:pPr>
            <a:r>
              <a:rPr b="1" i="0" lang="en-US" u="none" cap="none" strike="noStrike">
                <a:solidFill>
                  <a:srgbClr val="00B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WordNet: pianos are played by pressing keys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9"/>
          <p:cNvSpPr txBox="1"/>
          <p:nvPr/>
        </p:nvSpPr>
        <p:spPr>
          <a:xfrm>
            <a:off x="1362275" y="2183000"/>
            <a:ext cx="6387600" cy="13809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97"/>
              <a:buFont typeface="Arial"/>
              <a:buNone/>
            </a:pPr>
            <a:r>
              <a:rPr b="1" i="0" lang="en-US" sz="1797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 stage, a </a:t>
            </a:r>
            <a:r>
              <a:rPr b="1" i="0" lang="en-US" sz="1797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woman</a:t>
            </a:r>
            <a:r>
              <a:rPr b="1" i="0" lang="en-US" sz="1797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797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takes a seat</a:t>
            </a:r>
            <a:r>
              <a:rPr b="1" i="0" lang="en-US" sz="1797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at the </a:t>
            </a:r>
            <a:r>
              <a:rPr b="1" i="0" lang="en-US" sz="1797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piano</a:t>
            </a:r>
            <a:r>
              <a:rPr b="1" i="0" lang="en-US" sz="1797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She</a:t>
            </a:r>
            <a:endParaRPr sz="700"/>
          </a:p>
          <a:p>
            <a:pPr indent="-501650" lvl="1" marL="522685" marR="0" rtl="0" algn="l">
              <a:lnSpc>
                <a:spcPct val="100000"/>
              </a:lnSpc>
              <a:spcBef>
                <a:spcPts val="277"/>
              </a:spcBef>
              <a:spcAft>
                <a:spcPts val="0"/>
              </a:spcAft>
              <a:buClr>
                <a:srgbClr val="7F7F7F"/>
              </a:buClr>
              <a:buSzPts val="1187"/>
              <a:buFont typeface="Calibri"/>
              <a:buAutoNum type="arabicPeriod"/>
            </a:pPr>
            <a:r>
              <a:rPr b="1" i="0" lang="en-US" sz="1187" u="none" cap="none" strike="noStrike">
                <a:solidFill>
                  <a:srgbClr val="7F7F7F"/>
                </a:solidFill>
                <a:highlight>
                  <a:srgbClr val="0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sits on a bench</a:t>
            </a:r>
            <a:r>
              <a:rPr b="1" i="0" lang="en-US" sz="1187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as her sister plays with the doll.</a:t>
            </a:r>
            <a:endParaRPr sz="1200"/>
          </a:p>
          <a:p>
            <a:pPr indent="-501650" lvl="1" marL="522685" marR="0" rtl="0" algn="l">
              <a:lnSpc>
                <a:spcPct val="100000"/>
              </a:lnSpc>
              <a:spcBef>
                <a:spcPts val="277"/>
              </a:spcBef>
              <a:spcAft>
                <a:spcPts val="0"/>
              </a:spcAft>
              <a:buClr>
                <a:srgbClr val="7F7F7F"/>
              </a:buClr>
              <a:buSzPts val="1187"/>
              <a:buFont typeface="Calibri"/>
              <a:buAutoNum type="arabicPeriod"/>
            </a:pPr>
            <a:r>
              <a:rPr b="1" i="0" lang="en-US" sz="1187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smiles with someone as </a:t>
            </a:r>
            <a:r>
              <a:rPr b="1" i="0" lang="en-US" sz="1187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music plays</a:t>
            </a:r>
            <a:r>
              <a:rPr b="1" i="0" lang="en-US" sz="1187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200"/>
          </a:p>
          <a:p>
            <a:pPr indent="-501650" lvl="1" marL="522685" marR="0" rtl="0" algn="l">
              <a:lnSpc>
                <a:spcPct val="100000"/>
              </a:lnSpc>
              <a:spcBef>
                <a:spcPts val="277"/>
              </a:spcBef>
              <a:spcAft>
                <a:spcPts val="0"/>
              </a:spcAft>
              <a:buClr>
                <a:srgbClr val="7F7F7F"/>
              </a:buClr>
              <a:buSzPts val="1187"/>
              <a:buFont typeface="Calibri"/>
              <a:buAutoNum type="arabicPeriod"/>
            </a:pPr>
            <a:r>
              <a:rPr b="1" i="0" lang="en-US" sz="1187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in the crowd, watching the dancers.</a:t>
            </a:r>
            <a:endParaRPr sz="1200">
              <a:solidFill>
                <a:srgbClr val="7F7F7F"/>
              </a:solidFill>
            </a:endParaRPr>
          </a:p>
          <a:p>
            <a:pPr indent="-501650" lvl="1" marL="522685" marR="0" rtl="0" algn="l">
              <a:lnSpc>
                <a:spcPct val="100000"/>
              </a:lnSpc>
              <a:spcBef>
                <a:spcPts val="277"/>
              </a:spcBef>
              <a:spcAft>
                <a:spcPts val="0"/>
              </a:spcAft>
              <a:buClr>
                <a:srgbClr val="7F7F7F"/>
              </a:buClr>
              <a:buSzPts val="1187"/>
              <a:buFont typeface="Calibri"/>
              <a:buAutoNum type="arabicPeriod"/>
            </a:pPr>
            <a:r>
              <a:rPr b="1" i="0" lang="en-US" sz="1187" u="sng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nervously </a:t>
            </a:r>
            <a:r>
              <a:rPr b="1" i="0" lang="en-US" sz="1187" u="sng" cap="none" strike="noStrike">
                <a:solidFill>
                  <a:srgbClr val="7F7F7F"/>
                </a:solidFill>
                <a:highlight>
                  <a:srgbClr val="0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sets her fingers on the keys</a:t>
            </a:r>
            <a:r>
              <a:rPr b="1" i="0" lang="en-US" sz="1187" u="sng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200"/>
          </a:p>
        </p:txBody>
      </p:sp>
      <p:grpSp>
        <p:nvGrpSpPr>
          <p:cNvPr id="260" name="Google Shape;260;p49"/>
          <p:cNvGrpSpPr/>
          <p:nvPr/>
        </p:nvGrpSpPr>
        <p:grpSpPr>
          <a:xfrm>
            <a:off x="50317" y="50195"/>
            <a:ext cx="1161525" cy="1205539"/>
            <a:chOff x="26331338" y="2066246"/>
            <a:chExt cx="3230946" cy="4532100"/>
          </a:xfrm>
        </p:grpSpPr>
        <p:grpSp>
          <p:nvGrpSpPr>
            <p:cNvPr id="261" name="Google Shape;261;p49"/>
            <p:cNvGrpSpPr/>
            <p:nvPr/>
          </p:nvGrpSpPr>
          <p:grpSpPr>
            <a:xfrm>
              <a:off x="26332551" y="2120455"/>
              <a:ext cx="3229732" cy="4477874"/>
              <a:chOff x="26813584" y="5902333"/>
              <a:chExt cx="2554764" cy="2252225"/>
            </a:xfrm>
          </p:grpSpPr>
          <p:pic>
            <p:nvPicPr>
              <p:cNvPr id="262" name="Google Shape;262;p49"/>
              <p:cNvPicPr preferRelativeResize="0"/>
              <p:nvPr/>
            </p:nvPicPr>
            <p:blipFill rotWithShape="1">
              <a:blip r:embed="rId3">
                <a:alphaModFix/>
              </a:blip>
              <a:srcRect b="62700" l="50401" r="24199" t="0"/>
              <a:stretch/>
            </p:blipFill>
            <p:spPr>
              <a:xfrm>
                <a:off x="26813584" y="6929243"/>
                <a:ext cx="2554764" cy="1225315"/>
              </a:xfrm>
              <a:prstGeom prst="rect">
                <a:avLst/>
              </a:prstGeom>
              <a:noFill/>
              <a:ln cap="flat" cmpd="sng" w="9525">
                <a:solidFill>
                  <a:srgbClr val="4A86E8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  <p:pic>
            <p:nvPicPr>
              <p:cNvPr id="263" name="Google Shape;263;p49"/>
              <p:cNvPicPr preferRelativeResize="0"/>
              <p:nvPr/>
            </p:nvPicPr>
            <p:blipFill rotWithShape="1">
              <a:blip r:embed="rId4">
                <a:alphaModFix/>
              </a:blip>
              <a:srcRect b="0" l="50401" r="24199" t="59597"/>
              <a:stretch/>
            </p:blipFill>
            <p:spPr>
              <a:xfrm>
                <a:off x="26813584" y="5902333"/>
                <a:ext cx="2554762" cy="1026909"/>
              </a:xfrm>
              <a:prstGeom prst="rect">
                <a:avLst/>
              </a:prstGeom>
              <a:noFill/>
              <a:ln cap="flat" cmpd="sng" w="9525">
                <a:solidFill>
                  <a:srgbClr val="4A86E8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  <p:sp>
          <p:nvSpPr>
            <p:cNvPr id="264" name="Google Shape;264;p49"/>
            <p:cNvSpPr/>
            <p:nvPr/>
          </p:nvSpPr>
          <p:spPr>
            <a:xfrm>
              <a:off x="26331338" y="2066246"/>
              <a:ext cx="3229500" cy="4532100"/>
            </a:xfrm>
            <a:prstGeom prst="rect">
              <a:avLst/>
            </a:prstGeom>
            <a:noFill/>
            <a:ln cap="flat" cmpd="sng" w="38100">
              <a:solidFill>
                <a:srgbClr val="4A86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65" name="Google Shape;265;p49"/>
          <p:cNvSpPr txBox="1"/>
          <p:nvPr/>
        </p:nvSpPr>
        <p:spPr>
          <a:xfrm>
            <a:off x="1224608" y="50210"/>
            <a:ext cx="54864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</a:pPr>
            <a:r>
              <a:rPr b="1" i="0" lang="en-US" u="none" cap="none" strike="noStrike">
                <a:solidFill>
                  <a:srgbClr val="4A86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ConceptNet: pianos have keys, are used to perform music</a:t>
            </a:r>
            <a:endParaRPr>
              <a:solidFill>
                <a:srgbClr val="4A86E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66" name="Google Shape;266;p49"/>
          <p:cNvGrpSpPr/>
          <p:nvPr/>
        </p:nvGrpSpPr>
        <p:grpSpPr>
          <a:xfrm>
            <a:off x="1362281" y="791248"/>
            <a:ext cx="4570225" cy="477876"/>
            <a:chOff x="460487" y="2272758"/>
            <a:chExt cx="10293300" cy="1272300"/>
          </a:xfrm>
        </p:grpSpPr>
        <p:pic>
          <p:nvPicPr>
            <p:cNvPr descr="A screenshot of a cell phone&#10;&#10;Description automatically generated" id="267" name="Google Shape;267;p49"/>
            <p:cNvPicPr preferRelativeResize="0"/>
            <p:nvPr/>
          </p:nvPicPr>
          <p:blipFill rotWithShape="1">
            <a:blip r:embed="rId5">
              <a:alphaModFix/>
            </a:blip>
            <a:srcRect b="88987" l="0" r="0" t="0"/>
            <a:stretch/>
          </p:blipFill>
          <p:spPr>
            <a:xfrm>
              <a:off x="460487" y="2310913"/>
              <a:ext cx="10220122" cy="1234112"/>
            </a:xfrm>
            <a:prstGeom prst="rect">
              <a:avLst/>
            </a:prstGeom>
            <a:noFill/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268" name="Google Shape;268;p49"/>
            <p:cNvSpPr/>
            <p:nvPr/>
          </p:nvSpPr>
          <p:spPr>
            <a:xfrm>
              <a:off x="460487" y="2272758"/>
              <a:ext cx="10293300" cy="1272300"/>
            </a:xfrm>
            <a:prstGeom prst="rect">
              <a:avLst/>
            </a:prstGeom>
            <a:noFill/>
            <a:ln cap="flat" cmpd="sng" w="381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69" name="Google Shape;269;p49"/>
          <p:cNvSpPr txBox="1"/>
          <p:nvPr/>
        </p:nvSpPr>
        <p:spPr>
          <a:xfrm>
            <a:off x="1362275" y="1290700"/>
            <a:ext cx="53661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None/>
            </a:pPr>
            <a:r>
              <a:rPr b="1" i="0" lang="en-US" u="none" cap="none" strike="noStrike">
                <a:solidFill>
                  <a:srgbClr val="00B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WordNet: pianos are played by pressing keys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70" name="Google Shape;270;p49"/>
          <p:cNvGrpSpPr/>
          <p:nvPr/>
        </p:nvGrpSpPr>
        <p:grpSpPr>
          <a:xfrm>
            <a:off x="7927295" y="3084457"/>
            <a:ext cx="1105188" cy="1475003"/>
            <a:chOff x="5586544" y="8670406"/>
            <a:chExt cx="2434335" cy="4183219"/>
          </a:xfrm>
        </p:grpSpPr>
        <p:pic>
          <p:nvPicPr>
            <p:cNvPr id="271" name="Google Shape;271;p49"/>
            <p:cNvPicPr preferRelativeResize="0"/>
            <p:nvPr/>
          </p:nvPicPr>
          <p:blipFill rotWithShape="1">
            <a:blip r:embed="rId6">
              <a:alphaModFix/>
            </a:blip>
            <a:srcRect b="15720" l="35003" r="48659" t="23392"/>
            <a:stretch/>
          </p:blipFill>
          <p:spPr>
            <a:xfrm>
              <a:off x="5586544" y="8670408"/>
              <a:ext cx="2434335" cy="41832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2" name="Google Shape;272;p49"/>
            <p:cNvSpPr/>
            <p:nvPr/>
          </p:nvSpPr>
          <p:spPr>
            <a:xfrm>
              <a:off x="5586544" y="8670406"/>
              <a:ext cx="2311800" cy="4064700"/>
            </a:xfrm>
            <a:prstGeom prst="rect">
              <a:avLst/>
            </a:prstGeom>
            <a:noFill/>
            <a:ln cap="flat" cmpd="sng" w="38100">
              <a:solidFill>
                <a:srgbClr val="D995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73" name="Google Shape;273;p49"/>
          <p:cNvSpPr txBox="1"/>
          <p:nvPr/>
        </p:nvSpPr>
        <p:spPr>
          <a:xfrm>
            <a:off x="5264500" y="3703550"/>
            <a:ext cx="26628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9593"/>
              </a:buClr>
              <a:buSzPts val="1800"/>
              <a:buFont typeface="Arial"/>
              <a:buNone/>
            </a:pPr>
            <a:r>
              <a:rPr b="1" i="0" lang="en-US" u="none" cap="none" strike="noStrike">
                <a:solidFill>
                  <a:srgbClr val="D9959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Visual Genome: person can play</a:t>
            </a:r>
            <a:r>
              <a:rPr b="1" lang="en-US">
                <a:solidFill>
                  <a:srgbClr val="D9959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u="none" cap="none" strike="noStrike">
                <a:solidFill>
                  <a:srgbClr val="D9959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piano while sitting, his hands are on the keyboard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0"/>
          <p:cNvSpPr txBox="1"/>
          <p:nvPr/>
        </p:nvSpPr>
        <p:spPr>
          <a:xfrm>
            <a:off x="1362275" y="2183000"/>
            <a:ext cx="6387600" cy="13809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97"/>
              <a:buFont typeface="Arial"/>
              <a:buNone/>
            </a:pPr>
            <a:r>
              <a:rPr b="1" i="0" lang="en-US" sz="1797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On stage</a:t>
            </a:r>
            <a:r>
              <a:rPr b="1" i="0" lang="en-US" sz="1797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 </a:t>
            </a:r>
            <a:r>
              <a:rPr b="1" i="0" lang="en-US" sz="1797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woman</a:t>
            </a:r>
            <a:r>
              <a:rPr b="1" i="0" lang="en-US" sz="1797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797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takes a seat</a:t>
            </a:r>
            <a:r>
              <a:rPr b="1" i="0" lang="en-US" sz="1797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at the </a:t>
            </a:r>
            <a:r>
              <a:rPr b="1" i="0" lang="en-US" sz="1797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piano</a:t>
            </a:r>
            <a:r>
              <a:rPr b="1" i="0" lang="en-US" sz="1797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She</a:t>
            </a:r>
            <a:endParaRPr sz="700"/>
          </a:p>
          <a:p>
            <a:pPr indent="-501650" lvl="1" marL="522685" marR="0" rtl="0" algn="l">
              <a:lnSpc>
                <a:spcPct val="100000"/>
              </a:lnSpc>
              <a:spcBef>
                <a:spcPts val="277"/>
              </a:spcBef>
              <a:spcAft>
                <a:spcPts val="0"/>
              </a:spcAft>
              <a:buClr>
                <a:srgbClr val="7F7F7F"/>
              </a:buClr>
              <a:buSzPts val="1187"/>
              <a:buFont typeface="Calibri"/>
              <a:buAutoNum type="arabicPeriod"/>
            </a:pPr>
            <a:r>
              <a:rPr b="1" i="0" lang="en-US" sz="1187" u="none" cap="none" strike="noStrike">
                <a:solidFill>
                  <a:srgbClr val="7F7F7F"/>
                </a:solidFill>
                <a:highlight>
                  <a:srgbClr val="0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sits on a bench</a:t>
            </a:r>
            <a:r>
              <a:rPr b="1" i="0" lang="en-US" sz="1187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as her sister plays with the doll.</a:t>
            </a:r>
            <a:endParaRPr sz="1200"/>
          </a:p>
          <a:p>
            <a:pPr indent="-501650" lvl="1" marL="522685" marR="0" rtl="0" algn="l">
              <a:lnSpc>
                <a:spcPct val="100000"/>
              </a:lnSpc>
              <a:spcBef>
                <a:spcPts val="277"/>
              </a:spcBef>
              <a:spcAft>
                <a:spcPts val="0"/>
              </a:spcAft>
              <a:buClr>
                <a:srgbClr val="7F7F7F"/>
              </a:buClr>
              <a:buSzPts val="1187"/>
              <a:buFont typeface="Calibri"/>
              <a:buAutoNum type="arabicPeriod"/>
            </a:pPr>
            <a:r>
              <a:rPr b="1" i="0" lang="en-US" sz="1187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smiles with someone as </a:t>
            </a:r>
            <a:r>
              <a:rPr b="1" i="0" lang="en-US" sz="1187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music plays</a:t>
            </a:r>
            <a:r>
              <a:rPr b="1" i="0" lang="en-US" sz="1187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200"/>
          </a:p>
          <a:p>
            <a:pPr indent="-501650" lvl="1" marL="522685" marR="0" rtl="0" algn="l">
              <a:lnSpc>
                <a:spcPct val="100000"/>
              </a:lnSpc>
              <a:spcBef>
                <a:spcPts val="277"/>
              </a:spcBef>
              <a:spcAft>
                <a:spcPts val="0"/>
              </a:spcAft>
              <a:buClr>
                <a:srgbClr val="7F7F7F"/>
              </a:buClr>
              <a:buSzPts val="1187"/>
              <a:buFont typeface="Calibri"/>
              <a:buAutoNum type="arabicPeriod"/>
            </a:pPr>
            <a:r>
              <a:rPr b="1" i="0" lang="en-US" sz="1187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in the crowd, watching the dancers.</a:t>
            </a:r>
            <a:endParaRPr sz="1200">
              <a:solidFill>
                <a:srgbClr val="7F7F7F"/>
              </a:solidFill>
            </a:endParaRPr>
          </a:p>
          <a:p>
            <a:pPr indent="-501650" lvl="1" marL="522685" marR="0" rtl="0" algn="l">
              <a:lnSpc>
                <a:spcPct val="100000"/>
              </a:lnSpc>
              <a:spcBef>
                <a:spcPts val="277"/>
              </a:spcBef>
              <a:spcAft>
                <a:spcPts val="0"/>
              </a:spcAft>
              <a:buClr>
                <a:srgbClr val="7F7F7F"/>
              </a:buClr>
              <a:buSzPts val="1187"/>
              <a:buFont typeface="Calibri"/>
              <a:buAutoNum type="arabicPeriod"/>
            </a:pPr>
            <a:r>
              <a:rPr b="1" i="0" lang="en-US" sz="1187" u="sng" cap="none" strike="noStrike">
                <a:solidFill>
                  <a:srgbClr val="7F7F7F"/>
                </a:solidFill>
                <a:highlight>
                  <a:srgbClr val="0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nervously</a:t>
            </a:r>
            <a:r>
              <a:rPr b="1" i="0" lang="en-US" sz="1187" u="sng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187" u="sng" cap="none" strike="noStrike">
                <a:solidFill>
                  <a:srgbClr val="7F7F7F"/>
                </a:solidFill>
                <a:highlight>
                  <a:srgbClr val="0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sets her fingers on the keys</a:t>
            </a:r>
            <a:r>
              <a:rPr b="1" i="0" lang="en-US" sz="1187" u="sng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200"/>
          </a:p>
        </p:txBody>
      </p:sp>
      <p:grpSp>
        <p:nvGrpSpPr>
          <p:cNvPr id="279" name="Google Shape;279;p50"/>
          <p:cNvGrpSpPr/>
          <p:nvPr/>
        </p:nvGrpSpPr>
        <p:grpSpPr>
          <a:xfrm>
            <a:off x="50317" y="50195"/>
            <a:ext cx="1161525" cy="1205539"/>
            <a:chOff x="26331338" y="2066246"/>
            <a:chExt cx="3230946" cy="4532100"/>
          </a:xfrm>
        </p:grpSpPr>
        <p:grpSp>
          <p:nvGrpSpPr>
            <p:cNvPr id="280" name="Google Shape;280;p50"/>
            <p:cNvGrpSpPr/>
            <p:nvPr/>
          </p:nvGrpSpPr>
          <p:grpSpPr>
            <a:xfrm>
              <a:off x="26332551" y="2120455"/>
              <a:ext cx="3229732" cy="4477874"/>
              <a:chOff x="26813584" y="5902333"/>
              <a:chExt cx="2554764" cy="2252225"/>
            </a:xfrm>
          </p:grpSpPr>
          <p:pic>
            <p:nvPicPr>
              <p:cNvPr id="281" name="Google Shape;281;p50"/>
              <p:cNvPicPr preferRelativeResize="0"/>
              <p:nvPr/>
            </p:nvPicPr>
            <p:blipFill rotWithShape="1">
              <a:blip r:embed="rId3">
                <a:alphaModFix/>
              </a:blip>
              <a:srcRect b="62700" l="50401" r="24199" t="0"/>
              <a:stretch/>
            </p:blipFill>
            <p:spPr>
              <a:xfrm>
                <a:off x="26813584" y="6929243"/>
                <a:ext cx="2554764" cy="1225315"/>
              </a:xfrm>
              <a:prstGeom prst="rect">
                <a:avLst/>
              </a:prstGeom>
              <a:noFill/>
              <a:ln cap="flat" cmpd="sng" w="9525">
                <a:solidFill>
                  <a:srgbClr val="4A86E8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  <p:pic>
            <p:nvPicPr>
              <p:cNvPr id="282" name="Google Shape;282;p50"/>
              <p:cNvPicPr preferRelativeResize="0"/>
              <p:nvPr/>
            </p:nvPicPr>
            <p:blipFill rotWithShape="1">
              <a:blip r:embed="rId4">
                <a:alphaModFix/>
              </a:blip>
              <a:srcRect b="0" l="50401" r="24199" t="59597"/>
              <a:stretch/>
            </p:blipFill>
            <p:spPr>
              <a:xfrm>
                <a:off x="26813584" y="5902333"/>
                <a:ext cx="2554762" cy="1026909"/>
              </a:xfrm>
              <a:prstGeom prst="rect">
                <a:avLst/>
              </a:prstGeom>
              <a:noFill/>
              <a:ln cap="flat" cmpd="sng" w="9525">
                <a:solidFill>
                  <a:srgbClr val="4A86E8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  <p:sp>
          <p:nvSpPr>
            <p:cNvPr id="283" name="Google Shape;283;p50"/>
            <p:cNvSpPr/>
            <p:nvPr/>
          </p:nvSpPr>
          <p:spPr>
            <a:xfrm>
              <a:off x="26331338" y="2066246"/>
              <a:ext cx="3229500" cy="4532100"/>
            </a:xfrm>
            <a:prstGeom prst="rect">
              <a:avLst/>
            </a:prstGeom>
            <a:noFill/>
            <a:ln cap="flat" cmpd="sng" w="38100">
              <a:solidFill>
                <a:srgbClr val="4A86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84" name="Google Shape;284;p50"/>
          <p:cNvSpPr txBox="1"/>
          <p:nvPr/>
        </p:nvSpPr>
        <p:spPr>
          <a:xfrm>
            <a:off x="1224608" y="50210"/>
            <a:ext cx="54864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</a:pPr>
            <a:r>
              <a:rPr b="1" i="0" lang="en-US" u="none" cap="none" strike="noStrike">
                <a:solidFill>
                  <a:srgbClr val="4A86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ConceptNet: pianos have keys, are used to perform music</a:t>
            </a:r>
            <a:endParaRPr>
              <a:solidFill>
                <a:srgbClr val="4A86E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85" name="Google Shape;285;p50"/>
          <p:cNvGrpSpPr/>
          <p:nvPr/>
        </p:nvGrpSpPr>
        <p:grpSpPr>
          <a:xfrm>
            <a:off x="1362281" y="791248"/>
            <a:ext cx="4570225" cy="477876"/>
            <a:chOff x="460487" y="2272758"/>
            <a:chExt cx="10293300" cy="1272300"/>
          </a:xfrm>
        </p:grpSpPr>
        <p:pic>
          <p:nvPicPr>
            <p:cNvPr descr="A screenshot of a cell phone&#10;&#10;Description automatically generated" id="286" name="Google Shape;286;p50"/>
            <p:cNvPicPr preferRelativeResize="0"/>
            <p:nvPr/>
          </p:nvPicPr>
          <p:blipFill rotWithShape="1">
            <a:blip r:embed="rId5">
              <a:alphaModFix/>
            </a:blip>
            <a:srcRect b="88987" l="0" r="0" t="0"/>
            <a:stretch/>
          </p:blipFill>
          <p:spPr>
            <a:xfrm>
              <a:off x="460487" y="2310913"/>
              <a:ext cx="10220122" cy="1234112"/>
            </a:xfrm>
            <a:prstGeom prst="rect">
              <a:avLst/>
            </a:prstGeom>
            <a:noFill/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287" name="Google Shape;287;p50"/>
            <p:cNvSpPr/>
            <p:nvPr/>
          </p:nvSpPr>
          <p:spPr>
            <a:xfrm>
              <a:off x="460487" y="2272758"/>
              <a:ext cx="10293300" cy="1272300"/>
            </a:xfrm>
            <a:prstGeom prst="rect">
              <a:avLst/>
            </a:prstGeom>
            <a:noFill/>
            <a:ln cap="flat" cmpd="sng" w="381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88" name="Google Shape;288;p50"/>
          <p:cNvSpPr txBox="1"/>
          <p:nvPr/>
        </p:nvSpPr>
        <p:spPr>
          <a:xfrm>
            <a:off x="1362275" y="1290700"/>
            <a:ext cx="53661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None/>
            </a:pPr>
            <a:r>
              <a:rPr b="1" i="0" lang="en-US" u="none" cap="none" strike="noStrike">
                <a:solidFill>
                  <a:srgbClr val="00B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WordNet: pianos are played by pressing keys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89" name="Google Shape;289;p50"/>
          <p:cNvGrpSpPr/>
          <p:nvPr/>
        </p:nvGrpSpPr>
        <p:grpSpPr>
          <a:xfrm>
            <a:off x="7927295" y="3084457"/>
            <a:ext cx="1105188" cy="1475003"/>
            <a:chOff x="5586544" y="8670406"/>
            <a:chExt cx="2434335" cy="4183219"/>
          </a:xfrm>
        </p:grpSpPr>
        <p:pic>
          <p:nvPicPr>
            <p:cNvPr id="290" name="Google Shape;290;p50"/>
            <p:cNvPicPr preferRelativeResize="0"/>
            <p:nvPr/>
          </p:nvPicPr>
          <p:blipFill rotWithShape="1">
            <a:blip r:embed="rId6">
              <a:alphaModFix/>
            </a:blip>
            <a:srcRect b="15720" l="35003" r="48659" t="23392"/>
            <a:stretch/>
          </p:blipFill>
          <p:spPr>
            <a:xfrm>
              <a:off x="5586544" y="8670408"/>
              <a:ext cx="2434335" cy="41832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1" name="Google Shape;291;p50"/>
            <p:cNvSpPr/>
            <p:nvPr/>
          </p:nvSpPr>
          <p:spPr>
            <a:xfrm>
              <a:off x="5586544" y="8670406"/>
              <a:ext cx="2311800" cy="4064700"/>
            </a:xfrm>
            <a:prstGeom prst="rect">
              <a:avLst/>
            </a:prstGeom>
            <a:noFill/>
            <a:ln cap="flat" cmpd="sng" w="38100">
              <a:solidFill>
                <a:srgbClr val="D995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92" name="Google Shape;292;p50"/>
          <p:cNvSpPr txBox="1"/>
          <p:nvPr/>
        </p:nvSpPr>
        <p:spPr>
          <a:xfrm>
            <a:off x="5264500" y="3703550"/>
            <a:ext cx="26628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9593"/>
              </a:buClr>
              <a:buSzPts val="1800"/>
              <a:buFont typeface="Arial"/>
              <a:buNone/>
            </a:pPr>
            <a:r>
              <a:rPr b="1" i="0" lang="en-US" u="none" cap="none" strike="noStrike">
                <a:solidFill>
                  <a:srgbClr val="D9959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Visual Genome: person can play</a:t>
            </a:r>
            <a:r>
              <a:rPr b="1" lang="en-US">
                <a:solidFill>
                  <a:srgbClr val="D9959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u="none" cap="none" strike="noStrike">
                <a:solidFill>
                  <a:srgbClr val="D9959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piano while sitting, his hands are on the keyboard</a:t>
            </a:r>
            <a:endParaRPr/>
          </a:p>
        </p:txBody>
      </p:sp>
      <p:grpSp>
        <p:nvGrpSpPr>
          <p:cNvPr id="293" name="Google Shape;293;p50"/>
          <p:cNvGrpSpPr/>
          <p:nvPr/>
        </p:nvGrpSpPr>
        <p:grpSpPr>
          <a:xfrm>
            <a:off x="6907838" y="591069"/>
            <a:ext cx="2103421" cy="1062210"/>
            <a:chOff x="5387724" y="191494"/>
            <a:chExt cx="2728880" cy="1837416"/>
          </a:xfrm>
        </p:grpSpPr>
        <p:pic>
          <p:nvPicPr>
            <p:cNvPr descr="A picture containing text, map&#10;&#10;Description automatically generated" id="294" name="Google Shape;294;p50"/>
            <p:cNvPicPr preferRelativeResize="0"/>
            <p:nvPr/>
          </p:nvPicPr>
          <p:blipFill rotWithShape="1">
            <a:blip r:embed="rId7">
              <a:alphaModFix/>
            </a:blip>
            <a:srcRect b="68368" l="0" r="0" t="0"/>
            <a:stretch/>
          </p:blipFill>
          <p:spPr>
            <a:xfrm>
              <a:off x="5387724" y="191494"/>
              <a:ext cx="2712612" cy="8501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picture containing text, map&#10;&#10;Description automatically generated" id="295" name="Google Shape;295;p50"/>
            <p:cNvPicPr preferRelativeResize="0"/>
            <p:nvPr/>
          </p:nvPicPr>
          <p:blipFill rotWithShape="1">
            <a:blip r:embed="rId7">
              <a:alphaModFix/>
            </a:blip>
            <a:srcRect b="0" l="0" r="0" t="63263"/>
            <a:stretch/>
          </p:blipFill>
          <p:spPr>
            <a:xfrm>
              <a:off x="5403992" y="1041622"/>
              <a:ext cx="2712612" cy="9872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6" name="Google Shape;296;p50"/>
          <p:cNvSpPr/>
          <p:nvPr/>
        </p:nvSpPr>
        <p:spPr>
          <a:xfrm>
            <a:off x="6841275" y="91923"/>
            <a:ext cx="2236500" cy="1561200"/>
          </a:xfrm>
          <a:prstGeom prst="rect">
            <a:avLst/>
          </a:prstGeom>
          <a:noFill/>
          <a:ln cap="flat" cmpd="sng" w="381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7" name="Google Shape;297;p50"/>
          <p:cNvSpPr txBox="1"/>
          <p:nvPr/>
        </p:nvSpPr>
        <p:spPr>
          <a:xfrm>
            <a:off x="222675" y="1736850"/>
            <a:ext cx="88551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</a:pPr>
            <a:r>
              <a:rPr b="1" i="0" lang="en-US" u="none" cap="none" strike="noStrike">
                <a:solidFill>
                  <a:srgbClr val="703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ATOMIC: to play piano, a person needs to sit at it, on stage and reach for the keys; feelings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u="none" cap="none" strike="noStrike">
              <a:solidFill>
                <a:srgbClr val="7030A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ell phone&#10;&#10;Description automatically generated" id="302" name="Google Shape;302;p51"/>
          <p:cNvPicPr preferRelativeResize="0"/>
          <p:nvPr/>
        </p:nvPicPr>
        <p:blipFill rotWithShape="1">
          <a:blip r:embed="rId3">
            <a:alphaModFix/>
          </a:blip>
          <a:srcRect b="70466" l="0" r="22088" t="0"/>
          <a:stretch/>
        </p:blipFill>
        <p:spPr>
          <a:xfrm>
            <a:off x="50325" y="3959452"/>
            <a:ext cx="5073091" cy="648136"/>
          </a:xfrm>
          <a:prstGeom prst="rect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3" name="Google Shape;303;p51"/>
          <p:cNvSpPr txBox="1"/>
          <p:nvPr/>
        </p:nvSpPr>
        <p:spPr>
          <a:xfrm>
            <a:off x="1362275" y="2183000"/>
            <a:ext cx="6387600" cy="13809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97"/>
              <a:buFont typeface="Arial"/>
              <a:buNone/>
            </a:pPr>
            <a:r>
              <a:rPr b="1" i="0" lang="en-US" sz="1797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On stage</a:t>
            </a:r>
            <a:r>
              <a:rPr b="1" i="0" lang="en-US" sz="1797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 </a:t>
            </a:r>
            <a:r>
              <a:rPr b="1" i="0" lang="en-US" sz="1797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woman</a:t>
            </a:r>
            <a:r>
              <a:rPr b="1" i="0" lang="en-US" sz="1797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797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takes a seat</a:t>
            </a:r>
            <a:r>
              <a:rPr b="1" i="0" lang="en-US" sz="1797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at the </a:t>
            </a:r>
            <a:r>
              <a:rPr b="1" i="0" lang="en-US" sz="1797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piano</a:t>
            </a:r>
            <a:r>
              <a:rPr b="1" i="0" lang="en-US" sz="1797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She</a:t>
            </a:r>
            <a:endParaRPr sz="700"/>
          </a:p>
          <a:p>
            <a:pPr indent="-501650" lvl="1" marL="522685" marR="0" rtl="0" algn="l">
              <a:lnSpc>
                <a:spcPct val="100000"/>
              </a:lnSpc>
              <a:spcBef>
                <a:spcPts val="277"/>
              </a:spcBef>
              <a:spcAft>
                <a:spcPts val="0"/>
              </a:spcAft>
              <a:buClr>
                <a:srgbClr val="7F7F7F"/>
              </a:buClr>
              <a:buSzPts val="1187"/>
              <a:buFont typeface="Calibri"/>
              <a:buAutoNum type="arabicPeriod"/>
            </a:pPr>
            <a:r>
              <a:rPr b="1" i="0" lang="en-US" sz="1187" u="none" cap="none" strike="noStrike">
                <a:solidFill>
                  <a:srgbClr val="7F7F7F"/>
                </a:solidFill>
                <a:highlight>
                  <a:srgbClr val="0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sits on a bench</a:t>
            </a:r>
            <a:r>
              <a:rPr b="1" i="0" lang="en-US" sz="1187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as her sister plays with the doll.</a:t>
            </a:r>
            <a:endParaRPr sz="1200"/>
          </a:p>
          <a:p>
            <a:pPr indent="-501650" lvl="1" marL="522685" marR="0" rtl="0" algn="l">
              <a:lnSpc>
                <a:spcPct val="100000"/>
              </a:lnSpc>
              <a:spcBef>
                <a:spcPts val="277"/>
              </a:spcBef>
              <a:spcAft>
                <a:spcPts val="0"/>
              </a:spcAft>
              <a:buClr>
                <a:srgbClr val="7F7F7F"/>
              </a:buClr>
              <a:buSzPts val="1187"/>
              <a:buFont typeface="Calibri"/>
              <a:buAutoNum type="arabicPeriod"/>
            </a:pPr>
            <a:r>
              <a:rPr b="1" i="0" lang="en-US" sz="1187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smiles with someone as </a:t>
            </a:r>
            <a:r>
              <a:rPr b="1" i="0" lang="en-US" sz="1187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music plays</a:t>
            </a:r>
            <a:r>
              <a:rPr b="1" i="0" lang="en-US" sz="1187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200"/>
          </a:p>
          <a:p>
            <a:pPr indent="-501650" lvl="1" marL="522685" marR="0" rtl="0" algn="l">
              <a:lnSpc>
                <a:spcPct val="100000"/>
              </a:lnSpc>
              <a:spcBef>
                <a:spcPts val="277"/>
              </a:spcBef>
              <a:spcAft>
                <a:spcPts val="0"/>
              </a:spcAft>
              <a:buClr>
                <a:srgbClr val="7F7F7F"/>
              </a:buClr>
              <a:buSzPts val="1187"/>
              <a:buFont typeface="Calibri"/>
              <a:buAutoNum type="arabicPeriod"/>
            </a:pPr>
            <a:r>
              <a:rPr b="1" i="0" lang="en-US" sz="1187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187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in the crowd</a:t>
            </a:r>
            <a:r>
              <a:rPr b="1" i="0" lang="en-US" sz="1187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watching the dancers.</a:t>
            </a:r>
            <a:endParaRPr sz="1200"/>
          </a:p>
          <a:p>
            <a:pPr indent="-501650" lvl="1" marL="522685" marR="0" rtl="0" algn="l">
              <a:lnSpc>
                <a:spcPct val="100000"/>
              </a:lnSpc>
              <a:spcBef>
                <a:spcPts val="277"/>
              </a:spcBef>
              <a:spcAft>
                <a:spcPts val="0"/>
              </a:spcAft>
              <a:buClr>
                <a:srgbClr val="7F7F7F"/>
              </a:buClr>
              <a:buSzPts val="1187"/>
              <a:buFont typeface="Calibri"/>
              <a:buAutoNum type="arabicPeriod"/>
            </a:pPr>
            <a:r>
              <a:rPr b="1" i="0" lang="en-US" sz="1187" u="sng" cap="none" strike="noStrike">
                <a:solidFill>
                  <a:srgbClr val="7F7F7F"/>
                </a:solidFill>
                <a:highlight>
                  <a:srgbClr val="0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nervously</a:t>
            </a:r>
            <a:r>
              <a:rPr b="1" i="0" lang="en-US" sz="1187" u="sng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187" u="sng" cap="none" strike="noStrike">
                <a:solidFill>
                  <a:srgbClr val="7F7F7F"/>
                </a:solidFill>
                <a:highlight>
                  <a:srgbClr val="0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sets her fingers on the keys</a:t>
            </a:r>
            <a:r>
              <a:rPr b="1" i="0" lang="en-US" sz="1187" u="sng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200"/>
          </a:p>
        </p:txBody>
      </p:sp>
      <p:grpSp>
        <p:nvGrpSpPr>
          <p:cNvPr id="304" name="Google Shape;304;p51"/>
          <p:cNvGrpSpPr/>
          <p:nvPr/>
        </p:nvGrpSpPr>
        <p:grpSpPr>
          <a:xfrm>
            <a:off x="50317" y="50195"/>
            <a:ext cx="1161525" cy="1205539"/>
            <a:chOff x="26331338" y="2066246"/>
            <a:chExt cx="3230946" cy="4532100"/>
          </a:xfrm>
        </p:grpSpPr>
        <p:grpSp>
          <p:nvGrpSpPr>
            <p:cNvPr id="305" name="Google Shape;305;p51"/>
            <p:cNvGrpSpPr/>
            <p:nvPr/>
          </p:nvGrpSpPr>
          <p:grpSpPr>
            <a:xfrm>
              <a:off x="26332551" y="2120455"/>
              <a:ext cx="3229732" cy="4477874"/>
              <a:chOff x="26813584" y="5902333"/>
              <a:chExt cx="2554764" cy="2252225"/>
            </a:xfrm>
          </p:grpSpPr>
          <p:pic>
            <p:nvPicPr>
              <p:cNvPr id="306" name="Google Shape;306;p51"/>
              <p:cNvPicPr preferRelativeResize="0"/>
              <p:nvPr/>
            </p:nvPicPr>
            <p:blipFill rotWithShape="1">
              <a:blip r:embed="rId4">
                <a:alphaModFix/>
              </a:blip>
              <a:srcRect b="62700" l="50401" r="24199" t="0"/>
              <a:stretch/>
            </p:blipFill>
            <p:spPr>
              <a:xfrm>
                <a:off x="26813584" y="6929243"/>
                <a:ext cx="2554764" cy="1225315"/>
              </a:xfrm>
              <a:prstGeom prst="rect">
                <a:avLst/>
              </a:prstGeom>
              <a:noFill/>
              <a:ln cap="flat" cmpd="sng" w="9525">
                <a:solidFill>
                  <a:srgbClr val="4A86E8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  <p:pic>
            <p:nvPicPr>
              <p:cNvPr id="307" name="Google Shape;307;p51"/>
              <p:cNvPicPr preferRelativeResize="0"/>
              <p:nvPr/>
            </p:nvPicPr>
            <p:blipFill rotWithShape="1">
              <a:blip r:embed="rId5">
                <a:alphaModFix/>
              </a:blip>
              <a:srcRect b="0" l="50401" r="24199" t="59597"/>
              <a:stretch/>
            </p:blipFill>
            <p:spPr>
              <a:xfrm>
                <a:off x="26813584" y="5902333"/>
                <a:ext cx="2554762" cy="1026909"/>
              </a:xfrm>
              <a:prstGeom prst="rect">
                <a:avLst/>
              </a:prstGeom>
              <a:noFill/>
              <a:ln cap="flat" cmpd="sng" w="9525">
                <a:solidFill>
                  <a:srgbClr val="4A86E8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  <p:sp>
          <p:nvSpPr>
            <p:cNvPr id="308" name="Google Shape;308;p51"/>
            <p:cNvSpPr/>
            <p:nvPr/>
          </p:nvSpPr>
          <p:spPr>
            <a:xfrm>
              <a:off x="26331338" y="2066246"/>
              <a:ext cx="3229500" cy="4532100"/>
            </a:xfrm>
            <a:prstGeom prst="rect">
              <a:avLst/>
            </a:prstGeom>
            <a:noFill/>
            <a:ln cap="flat" cmpd="sng" w="38100">
              <a:solidFill>
                <a:srgbClr val="4A86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309" name="Google Shape;309;p51"/>
          <p:cNvSpPr txBox="1"/>
          <p:nvPr/>
        </p:nvSpPr>
        <p:spPr>
          <a:xfrm>
            <a:off x="1224608" y="50210"/>
            <a:ext cx="54864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</a:pPr>
            <a:r>
              <a:rPr b="1" i="0" lang="en-US" u="none" cap="none" strike="noStrike">
                <a:solidFill>
                  <a:srgbClr val="4A86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ConceptNet: pianos have keys, are used to perform music</a:t>
            </a:r>
            <a:endParaRPr>
              <a:solidFill>
                <a:srgbClr val="4A86E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10" name="Google Shape;310;p51"/>
          <p:cNvGrpSpPr/>
          <p:nvPr/>
        </p:nvGrpSpPr>
        <p:grpSpPr>
          <a:xfrm>
            <a:off x="1362281" y="791248"/>
            <a:ext cx="4570225" cy="477876"/>
            <a:chOff x="460487" y="2272758"/>
            <a:chExt cx="10293300" cy="1272300"/>
          </a:xfrm>
        </p:grpSpPr>
        <p:pic>
          <p:nvPicPr>
            <p:cNvPr descr="A screenshot of a cell phone&#10;&#10;Description automatically generated" id="311" name="Google Shape;311;p51"/>
            <p:cNvPicPr preferRelativeResize="0"/>
            <p:nvPr/>
          </p:nvPicPr>
          <p:blipFill rotWithShape="1">
            <a:blip r:embed="rId6">
              <a:alphaModFix/>
            </a:blip>
            <a:srcRect b="88987" l="0" r="0" t="0"/>
            <a:stretch/>
          </p:blipFill>
          <p:spPr>
            <a:xfrm>
              <a:off x="460487" y="2310913"/>
              <a:ext cx="10220122" cy="1234112"/>
            </a:xfrm>
            <a:prstGeom prst="rect">
              <a:avLst/>
            </a:prstGeom>
            <a:noFill/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312" name="Google Shape;312;p51"/>
            <p:cNvSpPr/>
            <p:nvPr/>
          </p:nvSpPr>
          <p:spPr>
            <a:xfrm>
              <a:off x="460487" y="2272758"/>
              <a:ext cx="10293300" cy="1272300"/>
            </a:xfrm>
            <a:prstGeom prst="rect">
              <a:avLst/>
            </a:prstGeom>
            <a:noFill/>
            <a:ln cap="flat" cmpd="sng" w="381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313" name="Google Shape;313;p51"/>
          <p:cNvSpPr txBox="1"/>
          <p:nvPr/>
        </p:nvSpPr>
        <p:spPr>
          <a:xfrm>
            <a:off x="1362275" y="1290700"/>
            <a:ext cx="53661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None/>
            </a:pPr>
            <a:r>
              <a:rPr b="1" i="0" lang="en-US" u="none" cap="none" strike="noStrike">
                <a:solidFill>
                  <a:srgbClr val="00B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WordNet: pianos are played by pressing keys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14" name="Google Shape;314;p51"/>
          <p:cNvGrpSpPr/>
          <p:nvPr/>
        </p:nvGrpSpPr>
        <p:grpSpPr>
          <a:xfrm>
            <a:off x="7927295" y="3084457"/>
            <a:ext cx="1105188" cy="1475003"/>
            <a:chOff x="5586544" y="8670406"/>
            <a:chExt cx="2434335" cy="4183219"/>
          </a:xfrm>
        </p:grpSpPr>
        <p:pic>
          <p:nvPicPr>
            <p:cNvPr id="315" name="Google Shape;315;p51"/>
            <p:cNvPicPr preferRelativeResize="0"/>
            <p:nvPr/>
          </p:nvPicPr>
          <p:blipFill rotWithShape="1">
            <a:blip r:embed="rId7">
              <a:alphaModFix/>
            </a:blip>
            <a:srcRect b="15720" l="35003" r="48659" t="23392"/>
            <a:stretch/>
          </p:blipFill>
          <p:spPr>
            <a:xfrm>
              <a:off x="5586544" y="8670408"/>
              <a:ext cx="2434335" cy="41832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6" name="Google Shape;316;p51"/>
            <p:cNvSpPr/>
            <p:nvPr/>
          </p:nvSpPr>
          <p:spPr>
            <a:xfrm>
              <a:off x="5586544" y="8670406"/>
              <a:ext cx="2311800" cy="4064700"/>
            </a:xfrm>
            <a:prstGeom prst="rect">
              <a:avLst/>
            </a:prstGeom>
            <a:noFill/>
            <a:ln cap="flat" cmpd="sng" w="38100">
              <a:solidFill>
                <a:srgbClr val="D995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317" name="Google Shape;317;p51"/>
          <p:cNvSpPr txBox="1"/>
          <p:nvPr/>
        </p:nvSpPr>
        <p:spPr>
          <a:xfrm>
            <a:off x="5264500" y="3703550"/>
            <a:ext cx="26628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9593"/>
              </a:buClr>
              <a:buSzPts val="1800"/>
              <a:buFont typeface="Arial"/>
              <a:buNone/>
            </a:pPr>
            <a:r>
              <a:rPr b="1" i="0" lang="en-US" u="none" cap="none" strike="noStrike">
                <a:solidFill>
                  <a:srgbClr val="D9959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Visual Genome: person can play</a:t>
            </a:r>
            <a:r>
              <a:rPr b="1" lang="en-US">
                <a:solidFill>
                  <a:srgbClr val="D9959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u="none" cap="none" strike="noStrike">
                <a:solidFill>
                  <a:srgbClr val="D9959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piano while sitting, his hands are on the keyboard</a:t>
            </a:r>
            <a:endParaRPr/>
          </a:p>
        </p:txBody>
      </p:sp>
      <p:grpSp>
        <p:nvGrpSpPr>
          <p:cNvPr id="318" name="Google Shape;318;p51"/>
          <p:cNvGrpSpPr/>
          <p:nvPr/>
        </p:nvGrpSpPr>
        <p:grpSpPr>
          <a:xfrm>
            <a:off x="6907838" y="591069"/>
            <a:ext cx="2103421" cy="1062210"/>
            <a:chOff x="5387724" y="191494"/>
            <a:chExt cx="2728880" cy="1837416"/>
          </a:xfrm>
        </p:grpSpPr>
        <p:pic>
          <p:nvPicPr>
            <p:cNvPr descr="A picture containing text, map&#10;&#10;Description automatically generated" id="319" name="Google Shape;319;p51"/>
            <p:cNvPicPr preferRelativeResize="0"/>
            <p:nvPr/>
          </p:nvPicPr>
          <p:blipFill rotWithShape="1">
            <a:blip r:embed="rId8">
              <a:alphaModFix/>
            </a:blip>
            <a:srcRect b="68368" l="0" r="0" t="0"/>
            <a:stretch/>
          </p:blipFill>
          <p:spPr>
            <a:xfrm>
              <a:off x="5387724" y="191494"/>
              <a:ext cx="2712612" cy="8501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picture containing text, map&#10;&#10;Description automatically generated" id="320" name="Google Shape;320;p51"/>
            <p:cNvPicPr preferRelativeResize="0"/>
            <p:nvPr/>
          </p:nvPicPr>
          <p:blipFill rotWithShape="1">
            <a:blip r:embed="rId8">
              <a:alphaModFix/>
            </a:blip>
            <a:srcRect b="0" l="0" r="0" t="63263"/>
            <a:stretch/>
          </p:blipFill>
          <p:spPr>
            <a:xfrm>
              <a:off x="5403992" y="1041622"/>
              <a:ext cx="2712612" cy="9872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1" name="Google Shape;321;p51"/>
          <p:cNvSpPr/>
          <p:nvPr/>
        </p:nvSpPr>
        <p:spPr>
          <a:xfrm>
            <a:off x="6841275" y="91923"/>
            <a:ext cx="2236500" cy="1561200"/>
          </a:xfrm>
          <a:prstGeom prst="rect">
            <a:avLst/>
          </a:prstGeom>
          <a:noFill/>
          <a:ln cap="flat" cmpd="sng" w="381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2" name="Google Shape;322;p51"/>
          <p:cNvSpPr txBox="1"/>
          <p:nvPr/>
        </p:nvSpPr>
        <p:spPr>
          <a:xfrm>
            <a:off x="222675" y="1736850"/>
            <a:ext cx="88551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</a:pPr>
            <a:r>
              <a:rPr b="1" i="0" lang="en-US" u="none" cap="none" strike="noStrike">
                <a:solidFill>
                  <a:srgbClr val="703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ATOMIC: to play piano, a person needs to sit at it, on stage and reach for the keys; feelings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u="none" cap="none" strike="noStrike">
              <a:solidFill>
                <a:srgbClr val="7030A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51"/>
          <p:cNvSpPr txBox="1"/>
          <p:nvPr/>
        </p:nvSpPr>
        <p:spPr>
          <a:xfrm>
            <a:off x="0" y="3471576"/>
            <a:ext cx="44208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None/>
            </a:pPr>
            <a:r>
              <a:rPr b="1" i="0" lang="en-US" u="none" cap="none" strike="noStrike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FrameNet: </a:t>
            </a:r>
            <a:br>
              <a:rPr b="1" i="0" lang="en-US" u="none" cap="none" strike="noStrike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u="none" cap="none" strike="noStrike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performer entertains audience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2"/>
          <p:cNvSpPr txBox="1"/>
          <p:nvPr>
            <p:ph type="title"/>
          </p:nvPr>
        </p:nvSpPr>
        <p:spPr>
          <a:xfrm>
            <a:off x="0" y="0"/>
            <a:ext cx="9144000" cy="104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Challenge: Modeling of relations</a:t>
            </a:r>
            <a:endParaRPr/>
          </a:p>
        </p:txBody>
      </p:sp>
      <p:sp>
        <p:nvSpPr>
          <p:cNvPr id="330" name="Google Shape;330;p52"/>
          <p:cNvSpPr txBox="1"/>
          <p:nvPr>
            <p:ph idx="12" type="sldNum"/>
          </p:nvPr>
        </p:nvSpPr>
        <p:spPr>
          <a:xfrm>
            <a:off x="4653282" y="4919236"/>
            <a:ext cx="4077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1" name="Google Shape;331;p52"/>
          <p:cNvSpPr txBox="1"/>
          <p:nvPr/>
        </p:nvSpPr>
        <p:spPr>
          <a:xfrm>
            <a:off x="4572000" y="1701225"/>
            <a:ext cx="1808400" cy="27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980000"/>
                </a:solidFill>
              </a:rPr>
              <a:t>-</a:t>
            </a:r>
            <a:endParaRPr b="1" sz="10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980000"/>
                </a:solidFill>
              </a:rPr>
              <a:t>ability#n#1</a:t>
            </a:r>
            <a:endParaRPr b="1" sz="10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980000"/>
                </a:solidFill>
              </a:rPr>
              <a:t>age#n#1</a:t>
            </a:r>
            <a:endParaRPr b="1" sz="10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980000"/>
                </a:solidFill>
              </a:rPr>
              <a:t>appearance#n#1</a:t>
            </a:r>
            <a:endParaRPr b="1" sz="10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980000"/>
                </a:solidFill>
              </a:rPr>
              <a:t>beauty#n#1</a:t>
            </a:r>
            <a:endParaRPr b="1" sz="10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980000"/>
                </a:solidFill>
              </a:rPr>
              <a:t>color#n#1</a:t>
            </a:r>
            <a:endParaRPr b="1" sz="10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980000"/>
                </a:solidFill>
              </a:rPr>
              <a:t>disposition#n#4</a:t>
            </a:r>
            <a:endParaRPr b="1" sz="10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980000"/>
                </a:solidFill>
              </a:rPr>
              <a:t>emotion#n#1</a:t>
            </a:r>
            <a:endParaRPr b="1" sz="10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980000"/>
                </a:solidFill>
              </a:rPr>
              <a:t>feeling#n#1</a:t>
            </a:r>
            <a:endParaRPr b="1" sz="10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980000"/>
                </a:solidFill>
              </a:rPr>
              <a:t>length#n#1</a:t>
            </a:r>
            <a:endParaRPr b="1" sz="10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980000"/>
                </a:solidFill>
              </a:rPr>
              <a:t>manner#n#1</a:t>
            </a:r>
            <a:endParaRPr b="1" sz="10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980000"/>
                </a:solidFill>
              </a:rPr>
              <a:t>motion#n#4</a:t>
            </a:r>
            <a:endParaRPr b="1" sz="10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980000"/>
                </a:solidFill>
              </a:rPr>
              <a:t>personality#n#1</a:t>
            </a:r>
            <a:endParaRPr b="1" sz="10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980000"/>
                </a:solidFill>
              </a:rPr>
              <a:t>physical_property#n#1</a:t>
            </a:r>
            <a:endParaRPr b="1" sz="10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2" name="Google Shape;332;p52"/>
          <p:cNvSpPr txBox="1"/>
          <p:nvPr/>
        </p:nvSpPr>
        <p:spPr>
          <a:xfrm>
            <a:off x="6231025" y="1701225"/>
            <a:ext cx="3000000" cy="26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980000"/>
                </a:solidFill>
              </a:rPr>
              <a:t>quality#n#1</a:t>
            </a:r>
            <a:endParaRPr b="1" sz="10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980000"/>
                </a:solidFill>
              </a:rPr>
              <a:t>sensitivity#n#2</a:t>
            </a:r>
            <a:endParaRPr b="1" sz="10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980000"/>
                </a:solidFill>
              </a:rPr>
              <a:t>shape#n#2</a:t>
            </a:r>
            <a:endParaRPr b="1" sz="10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980000"/>
                </a:solidFill>
              </a:rPr>
              <a:t>size#n#1</a:t>
            </a:r>
            <a:endParaRPr b="1" sz="10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980000"/>
                </a:solidFill>
              </a:rPr>
              <a:t>sound#n#1</a:t>
            </a:r>
            <a:endParaRPr b="1" sz="10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980000"/>
                </a:solidFill>
              </a:rPr>
              <a:t>state#n#2</a:t>
            </a:r>
            <a:endParaRPr b="1" sz="10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980000"/>
                </a:solidFill>
              </a:rPr>
              <a:t>strength#n#1</a:t>
            </a:r>
            <a:endParaRPr b="1" sz="10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980000"/>
                </a:solidFill>
              </a:rPr>
              <a:t>structure#n#2</a:t>
            </a:r>
            <a:endParaRPr b="1" sz="10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980000"/>
                </a:solidFill>
              </a:rPr>
              <a:t>sustainability#n#1</a:t>
            </a:r>
            <a:endParaRPr b="1" sz="10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980000"/>
                </a:solidFill>
              </a:rPr>
              <a:t>tactile_property#n#1</a:t>
            </a:r>
            <a:endParaRPr b="1" sz="10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980000"/>
                </a:solidFill>
              </a:rPr>
              <a:t>taste_property#n#1</a:t>
            </a:r>
            <a:endParaRPr b="1" sz="10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980000"/>
                </a:solidFill>
              </a:rPr>
              <a:t>temperature#n#1</a:t>
            </a:r>
            <a:endParaRPr b="1" sz="10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980000"/>
                </a:solidFill>
              </a:rPr>
              <a:t>trait#n#1</a:t>
            </a:r>
            <a:endParaRPr b="1" sz="10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980000"/>
                </a:solidFill>
              </a:rPr>
              <a:t>weight#n#1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333" name="Google Shape;333;p52"/>
          <p:cNvSpPr txBox="1"/>
          <p:nvPr/>
        </p:nvSpPr>
        <p:spPr>
          <a:xfrm>
            <a:off x="821450" y="1181025"/>
            <a:ext cx="2355900" cy="14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latin typeface="Helvetica Neue"/>
                <a:ea typeface="Helvetica Neue"/>
                <a:cs typeface="Helvetica Neue"/>
                <a:sym typeface="Helvetica Neue"/>
              </a:rPr>
              <a:t>ConceptNet</a:t>
            </a:r>
            <a:endParaRPr b="1" u="sng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/r/HasProperty</a:t>
            </a:r>
            <a:endParaRPr b="1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4" name="Google Shape;334;p52"/>
          <p:cNvSpPr txBox="1"/>
          <p:nvPr/>
        </p:nvSpPr>
        <p:spPr>
          <a:xfrm>
            <a:off x="5280075" y="1181025"/>
            <a:ext cx="15900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latin typeface="Helvetica Neue"/>
                <a:ea typeface="Helvetica Neue"/>
                <a:cs typeface="Helvetica Neue"/>
                <a:sym typeface="Helvetica Neue"/>
              </a:rPr>
              <a:t>Web Child</a:t>
            </a:r>
            <a:endParaRPr b="1" u="sng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35" name="Google Shape;335;p52"/>
          <p:cNvCxnSpPr>
            <a:endCxn id="331" idx="1"/>
          </p:cNvCxnSpPr>
          <p:nvPr/>
        </p:nvCxnSpPr>
        <p:spPr>
          <a:xfrm>
            <a:off x="2231700" y="3070125"/>
            <a:ext cx="23403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3"/>
          <p:cNvSpPr txBox="1"/>
          <p:nvPr>
            <p:ph idx="12" type="sldNum"/>
          </p:nvPr>
        </p:nvSpPr>
        <p:spPr>
          <a:xfrm>
            <a:off x="4653282" y="4919236"/>
            <a:ext cx="4077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2" name="Google Shape;342;p53"/>
          <p:cNvPicPr preferRelativeResize="0"/>
          <p:nvPr/>
        </p:nvPicPr>
        <p:blipFill rotWithShape="1">
          <a:blip r:embed="rId3">
            <a:alphaModFix/>
          </a:blip>
          <a:srcRect b="0" l="0" r="86015" t="0"/>
          <a:stretch/>
        </p:blipFill>
        <p:spPr>
          <a:xfrm>
            <a:off x="4571989" y="0"/>
            <a:ext cx="1043976" cy="495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53"/>
          <p:cNvPicPr preferRelativeResize="0"/>
          <p:nvPr/>
        </p:nvPicPr>
        <p:blipFill rotWithShape="1">
          <a:blip r:embed="rId3">
            <a:alphaModFix/>
          </a:blip>
          <a:srcRect b="0" l="42060" r="35492" t="0"/>
          <a:stretch/>
        </p:blipFill>
        <p:spPr>
          <a:xfrm>
            <a:off x="5615978" y="0"/>
            <a:ext cx="1675775" cy="495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53"/>
          <p:cNvPicPr preferRelativeResize="0"/>
          <p:nvPr/>
        </p:nvPicPr>
        <p:blipFill rotWithShape="1">
          <a:blip r:embed="rId3">
            <a:alphaModFix/>
          </a:blip>
          <a:srcRect b="0" l="77552" r="0" t="0"/>
          <a:stretch/>
        </p:blipFill>
        <p:spPr>
          <a:xfrm>
            <a:off x="7291759" y="0"/>
            <a:ext cx="1675775" cy="495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53"/>
          <p:cNvSpPr txBox="1"/>
          <p:nvPr>
            <p:ph type="title"/>
          </p:nvPr>
        </p:nvSpPr>
        <p:spPr>
          <a:xfrm>
            <a:off x="0" y="0"/>
            <a:ext cx="4471800" cy="514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Challenge:</a:t>
            </a:r>
            <a:br>
              <a:rPr lang="en-US"/>
            </a:br>
            <a:r>
              <a:rPr lang="en-US"/>
              <a:t>Knowledge granularity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4"/>
          <p:cNvSpPr txBox="1"/>
          <p:nvPr>
            <p:ph type="title"/>
          </p:nvPr>
        </p:nvSpPr>
        <p:spPr>
          <a:xfrm>
            <a:off x="0" y="0"/>
            <a:ext cx="9144000" cy="85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Challenge: Imprecise descriptions</a:t>
            </a:r>
            <a:endParaRPr/>
          </a:p>
        </p:txBody>
      </p:sp>
      <p:sp>
        <p:nvSpPr>
          <p:cNvPr id="352" name="Google Shape;352;p54"/>
          <p:cNvSpPr txBox="1"/>
          <p:nvPr>
            <p:ph idx="12" type="sldNum"/>
          </p:nvPr>
        </p:nvSpPr>
        <p:spPr>
          <a:xfrm>
            <a:off x="4653282" y="4919236"/>
            <a:ext cx="4077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53" name="Google Shape;353;p54"/>
          <p:cNvGrpSpPr/>
          <p:nvPr/>
        </p:nvGrpSpPr>
        <p:grpSpPr>
          <a:xfrm>
            <a:off x="817561" y="1020725"/>
            <a:ext cx="7587339" cy="3693400"/>
            <a:chOff x="817561" y="1020725"/>
            <a:chExt cx="7587339" cy="3693400"/>
          </a:xfrm>
        </p:grpSpPr>
        <p:pic>
          <p:nvPicPr>
            <p:cNvPr id="354" name="Google Shape;354;p5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7561" y="1020725"/>
              <a:ext cx="7587339" cy="3693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5" name="Google Shape;355;p54"/>
            <p:cNvSpPr/>
            <p:nvPr/>
          </p:nvSpPr>
          <p:spPr>
            <a:xfrm>
              <a:off x="4751125" y="1359500"/>
              <a:ext cx="744900" cy="453000"/>
            </a:xfrm>
            <a:prstGeom prst="ellipse">
              <a:avLst/>
            </a:prstGeom>
            <a:noFill/>
            <a:ln cap="flat" cmpd="sng" w="38100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6" name="Google Shape;356;p54"/>
            <p:cNvCxnSpPr>
              <a:stCxn id="355" idx="3"/>
            </p:cNvCxnSpPr>
            <p:nvPr/>
          </p:nvCxnSpPr>
          <p:spPr>
            <a:xfrm flipH="1">
              <a:off x="2617113" y="1746160"/>
              <a:ext cx="2243100" cy="740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57" name="Google Shape;357;p54"/>
            <p:cNvSpPr txBox="1"/>
            <p:nvPr/>
          </p:nvSpPr>
          <p:spPr>
            <a:xfrm rot="-1127279">
              <a:off x="3712878" y="1951471"/>
              <a:ext cx="523493" cy="2293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Helvetica Neue"/>
                  <a:ea typeface="Helvetica Neue"/>
                  <a:cs typeface="Helvetica Neue"/>
                  <a:sym typeface="Helvetica Neue"/>
                </a:rPr>
                <a:t>IsA</a:t>
              </a:r>
              <a:endParaRPr b="1" sz="12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5"/>
          <p:cNvSpPr txBox="1"/>
          <p:nvPr>
            <p:ph idx="12" type="sldNum"/>
          </p:nvPr>
        </p:nvSpPr>
        <p:spPr>
          <a:xfrm>
            <a:off x="4653282" y="4919236"/>
            <a:ext cx="4077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64" name="Google Shape;364;p55"/>
          <p:cNvGrpSpPr/>
          <p:nvPr/>
        </p:nvGrpSpPr>
        <p:grpSpPr>
          <a:xfrm>
            <a:off x="5004620" y="0"/>
            <a:ext cx="1823573" cy="4955150"/>
            <a:chOff x="6871220" y="0"/>
            <a:chExt cx="1823573" cy="4955150"/>
          </a:xfrm>
        </p:grpSpPr>
        <p:pic>
          <p:nvPicPr>
            <p:cNvPr id="365" name="Google Shape;365;p55"/>
            <p:cNvPicPr preferRelativeResize="0"/>
            <p:nvPr/>
          </p:nvPicPr>
          <p:blipFill rotWithShape="1">
            <a:blip r:embed="rId3">
              <a:alphaModFix/>
            </a:blip>
            <a:srcRect b="0" l="0" r="86580" t="0"/>
            <a:stretch/>
          </p:blipFill>
          <p:spPr>
            <a:xfrm>
              <a:off x="6871220" y="0"/>
              <a:ext cx="1001826" cy="4955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p55"/>
            <p:cNvPicPr preferRelativeResize="0"/>
            <p:nvPr/>
          </p:nvPicPr>
          <p:blipFill rotWithShape="1">
            <a:blip r:embed="rId3">
              <a:alphaModFix/>
            </a:blip>
            <a:srcRect b="0" l="31279" r="57713" t="0"/>
            <a:stretch/>
          </p:blipFill>
          <p:spPr>
            <a:xfrm>
              <a:off x="7873044" y="0"/>
              <a:ext cx="821749" cy="4955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7" name="Google Shape;367;p55"/>
          <p:cNvSpPr txBox="1"/>
          <p:nvPr>
            <p:ph type="title"/>
          </p:nvPr>
        </p:nvSpPr>
        <p:spPr>
          <a:xfrm>
            <a:off x="76200" y="0"/>
            <a:ext cx="4577100" cy="491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Challenge:</a:t>
            </a:r>
            <a:br>
              <a:rPr lang="en-US"/>
            </a:br>
            <a:r>
              <a:rPr lang="en-US"/>
              <a:t>Different creation methods and quality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8"/>
          <p:cNvSpPr txBox="1"/>
          <p:nvPr>
            <p:ph type="title"/>
          </p:nvPr>
        </p:nvSpPr>
        <p:spPr>
          <a:xfrm>
            <a:off x="685800" y="194198"/>
            <a:ext cx="7772400" cy="102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/>
              <a:t>Consolidating Commonsense Knowledge Graphs</a:t>
            </a:r>
            <a:endParaRPr sz="5200"/>
          </a:p>
        </p:txBody>
      </p:sp>
      <p:sp>
        <p:nvSpPr>
          <p:cNvPr id="167" name="Google Shape;167;p38"/>
          <p:cNvSpPr txBox="1"/>
          <p:nvPr>
            <p:ph idx="1" type="body"/>
          </p:nvPr>
        </p:nvSpPr>
        <p:spPr>
          <a:xfrm>
            <a:off x="685800" y="3641527"/>
            <a:ext cx="7772400" cy="377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-US"/>
              <a:t>Filip Ilievski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6"/>
          <p:cNvSpPr txBox="1"/>
          <p:nvPr>
            <p:ph idx="12" type="sldNum"/>
          </p:nvPr>
        </p:nvSpPr>
        <p:spPr>
          <a:xfrm>
            <a:off x="4653282" y="4919236"/>
            <a:ext cx="4077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74" name="Google Shape;374;p56"/>
          <p:cNvGrpSpPr/>
          <p:nvPr/>
        </p:nvGrpSpPr>
        <p:grpSpPr>
          <a:xfrm>
            <a:off x="6685773" y="0"/>
            <a:ext cx="1970025" cy="4955150"/>
            <a:chOff x="4653273" y="0"/>
            <a:chExt cx="1970025" cy="4955150"/>
          </a:xfrm>
        </p:grpSpPr>
        <p:pic>
          <p:nvPicPr>
            <p:cNvPr id="375" name="Google Shape;375;p56"/>
            <p:cNvPicPr preferRelativeResize="0"/>
            <p:nvPr/>
          </p:nvPicPr>
          <p:blipFill rotWithShape="1">
            <a:blip r:embed="rId3">
              <a:alphaModFix/>
            </a:blip>
            <a:srcRect b="0" l="0" r="86460" t="0"/>
            <a:stretch/>
          </p:blipFill>
          <p:spPr>
            <a:xfrm>
              <a:off x="4653273" y="0"/>
              <a:ext cx="1010801" cy="4955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56"/>
            <p:cNvPicPr preferRelativeResize="0"/>
            <p:nvPr/>
          </p:nvPicPr>
          <p:blipFill rotWithShape="1">
            <a:blip r:embed="rId3">
              <a:alphaModFix/>
            </a:blip>
            <a:srcRect b="0" l="64436" r="22522" t="0"/>
            <a:stretch/>
          </p:blipFill>
          <p:spPr>
            <a:xfrm>
              <a:off x="5649724" y="0"/>
              <a:ext cx="973573" cy="4955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7" name="Google Shape;377;p56"/>
          <p:cNvSpPr txBox="1"/>
          <p:nvPr>
            <p:ph type="title"/>
          </p:nvPr>
        </p:nvSpPr>
        <p:spPr>
          <a:xfrm>
            <a:off x="76200" y="0"/>
            <a:ext cx="6321600" cy="327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Challenge:</a:t>
            </a:r>
            <a:br>
              <a:rPr lang="en-US"/>
            </a:br>
            <a:r>
              <a:rPr lang="en-US"/>
              <a:t>Sparse overlap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mappings</a:t>
            </a:r>
            <a:endParaRPr/>
          </a:p>
        </p:txBody>
      </p:sp>
      <p:pic>
        <p:nvPicPr>
          <p:cNvPr id="378" name="Google Shape;37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225" y="3202297"/>
            <a:ext cx="6321600" cy="1501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7"/>
          <p:cNvSpPr txBox="1"/>
          <p:nvPr>
            <p:ph type="title"/>
          </p:nvPr>
        </p:nvSpPr>
        <p:spPr>
          <a:xfrm>
            <a:off x="0" y="0"/>
            <a:ext cx="9144000" cy="85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Principles for a modular and useful CSKG</a:t>
            </a:r>
            <a:endParaRPr sz="3500"/>
          </a:p>
        </p:txBody>
      </p:sp>
      <p:sp>
        <p:nvSpPr>
          <p:cNvPr id="385" name="Google Shape;385;p57"/>
          <p:cNvSpPr txBox="1"/>
          <p:nvPr>
            <p:ph idx="12" type="sldNum"/>
          </p:nvPr>
        </p:nvSpPr>
        <p:spPr>
          <a:xfrm>
            <a:off x="4653282" y="4919236"/>
            <a:ext cx="4077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6" name="Google Shape;386;p57"/>
          <p:cNvSpPr txBox="1"/>
          <p:nvPr>
            <p:ph idx="1" type="body"/>
          </p:nvPr>
        </p:nvSpPr>
        <p:spPr>
          <a:xfrm>
            <a:off x="445800" y="596625"/>
            <a:ext cx="8698200" cy="406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100"/>
              <a:t>P1. Embrace heterogeneity of nodes</a:t>
            </a:r>
            <a:br>
              <a:rPr lang="en-US" sz="2100"/>
            </a:br>
            <a:r>
              <a:rPr lang="en-US" sz="1300">
                <a:solidFill>
                  <a:srgbClr val="999999"/>
                </a:solidFill>
              </a:rPr>
              <a:t>objects, classes, words, actions, frames, states</a:t>
            </a:r>
            <a:br>
              <a:rPr lang="en-US" sz="1100">
                <a:solidFill>
                  <a:srgbClr val="999999"/>
                </a:solidFill>
              </a:rPr>
            </a:br>
            <a:endParaRPr sz="13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8"/>
          <p:cNvSpPr txBox="1"/>
          <p:nvPr>
            <p:ph type="title"/>
          </p:nvPr>
        </p:nvSpPr>
        <p:spPr>
          <a:xfrm>
            <a:off x="0" y="0"/>
            <a:ext cx="9144000" cy="85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Principles for a modular and useful CSKG</a:t>
            </a:r>
            <a:endParaRPr sz="3500"/>
          </a:p>
        </p:txBody>
      </p:sp>
      <p:sp>
        <p:nvSpPr>
          <p:cNvPr id="393" name="Google Shape;393;p58"/>
          <p:cNvSpPr txBox="1"/>
          <p:nvPr>
            <p:ph idx="12" type="sldNum"/>
          </p:nvPr>
        </p:nvSpPr>
        <p:spPr>
          <a:xfrm>
            <a:off x="4653282" y="4919236"/>
            <a:ext cx="4077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4" name="Google Shape;394;p58"/>
          <p:cNvSpPr txBox="1"/>
          <p:nvPr>
            <p:ph idx="1" type="body"/>
          </p:nvPr>
        </p:nvSpPr>
        <p:spPr>
          <a:xfrm>
            <a:off x="445800" y="596625"/>
            <a:ext cx="8698200" cy="406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100"/>
              <a:t>P1. Embrace heterogeneity of nodes</a:t>
            </a:r>
            <a:br>
              <a:rPr lang="en-US" sz="2100"/>
            </a:br>
            <a:r>
              <a:rPr lang="en-US" sz="1300">
                <a:solidFill>
                  <a:srgbClr val="999999"/>
                </a:solidFill>
              </a:rPr>
              <a:t>objects, classes, words, actions, frames, states</a:t>
            </a:r>
            <a:br>
              <a:rPr lang="en-US" sz="1100">
                <a:solidFill>
                  <a:srgbClr val="999999"/>
                </a:solidFill>
              </a:rPr>
            </a:br>
            <a:r>
              <a:rPr lang="en-US" sz="2100"/>
              <a:t>P2. Reuse edge types across resources</a:t>
            </a:r>
            <a:br>
              <a:rPr lang="en-US" sz="2100"/>
            </a:br>
            <a:r>
              <a:rPr lang="en-US" sz="1300">
                <a:solidFill>
                  <a:srgbClr val="999999"/>
                </a:solidFill>
              </a:rPr>
              <a:t>/r/HasProperty from ConceptNet applicable for attributes in Visual Genome</a:t>
            </a:r>
            <a:br>
              <a:rPr lang="en-US" sz="2100"/>
            </a:br>
            <a:endParaRPr sz="13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9"/>
          <p:cNvSpPr txBox="1"/>
          <p:nvPr>
            <p:ph type="title"/>
          </p:nvPr>
        </p:nvSpPr>
        <p:spPr>
          <a:xfrm>
            <a:off x="0" y="0"/>
            <a:ext cx="9144000" cy="85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Principles for a modular and useful CSKG</a:t>
            </a:r>
            <a:endParaRPr sz="3500"/>
          </a:p>
        </p:txBody>
      </p:sp>
      <p:sp>
        <p:nvSpPr>
          <p:cNvPr id="401" name="Google Shape;401;p59"/>
          <p:cNvSpPr txBox="1"/>
          <p:nvPr>
            <p:ph idx="12" type="sldNum"/>
          </p:nvPr>
        </p:nvSpPr>
        <p:spPr>
          <a:xfrm>
            <a:off x="4653282" y="4919236"/>
            <a:ext cx="4077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2" name="Google Shape;402;p59"/>
          <p:cNvSpPr txBox="1"/>
          <p:nvPr>
            <p:ph idx="1" type="body"/>
          </p:nvPr>
        </p:nvSpPr>
        <p:spPr>
          <a:xfrm>
            <a:off x="445800" y="596625"/>
            <a:ext cx="8698200" cy="406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100"/>
              <a:t>P1. Embrace heterogeneity of nodes</a:t>
            </a:r>
            <a:br>
              <a:rPr lang="en-US" sz="2100"/>
            </a:br>
            <a:r>
              <a:rPr lang="en-US" sz="1300">
                <a:solidFill>
                  <a:srgbClr val="999999"/>
                </a:solidFill>
              </a:rPr>
              <a:t>objects, classes, words, actions, frames, states</a:t>
            </a:r>
            <a:br>
              <a:rPr lang="en-US" sz="1100">
                <a:solidFill>
                  <a:srgbClr val="999999"/>
                </a:solidFill>
              </a:rPr>
            </a:br>
            <a:r>
              <a:rPr lang="en-US" sz="2100"/>
              <a:t>P2. Reuse edge types across resources</a:t>
            </a:r>
            <a:br>
              <a:rPr lang="en-US" sz="2100"/>
            </a:br>
            <a:r>
              <a:rPr lang="en-US" sz="1300">
                <a:solidFill>
                  <a:srgbClr val="999999"/>
                </a:solidFill>
              </a:rPr>
              <a:t>/r/HasProperty from ConceptNet applicable for attributes in Visual Genome</a:t>
            </a:r>
            <a:br>
              <a:rPr lang="en-US" sz="2100"/>
            </a:br>
            <a:r>
              <a:rPr lang="en-US" sz="2100"/>
              <a:t>P3. Leverage external links</a:t>
            </a:r>
            <a:br>
              <a:rPr lang="en-US" sz="2100"/>
            </a:br>
            <a:r>
              <a:rPr lang="en-US" sz="1300">
                <a:solidFill>
                  <a:srgbClr val="999999"/>
                </a:solidFill>
              </a:rPr>
              <a:t>many sources map to WordNet</a:t>
            </a:r>
            <a:br>
              <a:rPr lang="en-US" sz="2100"/>
            </a:br>
            <a:endParaRPr sz="13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0"/>
          <p:cNvSpPr txBox="1"/>
          <p:nvPr>
            <p:ph type="title"/>
          </p:nvPr>
        </p:nvSpPr>
        <p:spPr>
          <a:xfrm>
            <a:off x="0" y="0"/>
            <a:ext cx="9144000" cy="85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Principles for a modular and useful CSKG</a:t>
            </a:r>
            <a:endParaRPr sz="3500"/>
          </a:p>
        </p:txBody>
      </p:sp>
      <p:sp>
        <p:nvSpPr>
          <p:cNvPr id="409" name="Google Shape;409;p60"/>
          <p:cNvSpPr txBox="1"/>
          <p:nvPr>
            <p:ph idx="12" type="sldNum"/>
          </p:nvPr>
        </p:nvSpPr>
        <p:spPr>
          <a:xfrm>
            <a:off x="4653282" y="4919236"/>
            <a:ext cx="4077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0" name="Google Shape;410;p60"/>
          <p:cNvSpPr txBox="1"/>
          <p:nvPr>
            <p:ph idx="1" type="body"/>
          </p:nvPr>
        </p:nvSpPr>
        <p:spPr>
          <a:xfrm>
            <a:off x="445800" y="596625"/>
            <a:ext cx="8698200" cy="406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100"/>
              <a:t>P1. Embrace heterogeneity of nodes</a:t>
            </a:r>
            <a:br>
              <a:rPr lang="en-US" sz="2100"/>
            </a:br>
            <a:r>
              <a:rPr lang="en-US" sz="1300">
                <a:solidFill>
                  <a:srgbClr val="999999"/>
                </a:solidFill>
              </a:rPr>
              <a:t>objects, classes, words, actions, frames, states</a:t>
            </a:r>
            <a:br>
              <a:rPr lang="en-US" sz="1100">
                <a:solidFill>
                  <a:srgbClr val="999999"/>
                </a:solidFill>
              </a:rPr>
            </a:br>
            <a:r>
              <a:rPr lang="en-US" sz="2100"/>
              <a:t>P2. Reuse edge types across resources</a:t>
            </a:r>
            <a:br>
              <a:rPr lang="en-US" sz="2100"/>
            </a:br>
            <a:r>
              <a:rPr lang="en-US" sz="1300">
                <a:solidFill>
                  <a:srgbClr val="999999"/>
                </a:solidFill>
              </a:rPr>
              <a:t>/r/HasProperty from ConceptNet applicable for attributes in Visual Genome</a:t>
            </a:r>
            <a:br>
              <a:rPr lang="en-US" sz="2100"/>
            </a:br>
            <a:r>
              <a:rPr lang="en-US" sz="2100"/>
              <a:t>P3. Leverage external links</a:t>
            </a:r>
            <a:br>
              <a:rPr lang="en-US" sz="2100"/>
            </a:br>
            <a:r>
              <a:rPr lang="en-US" sz="1300">
                <a:solidFill>
                  <a:srgbClr val="999999"/>
                </a:solidFill>
              </a:rPr>
              <a:t>many sources map to WordNet</a:t>
            </a:r>
            <a:br>
              <a:rPr lang="en-US" sz="2100"/>
            </a:br>
            <a:r>
              <a:rPr lang="en-US" sz="2100"/>
              <a:t>P4. Generate high-quality probabilistic links</a:t>
            </a:r>
            <a:br>
              <a:rPr lang="en-US" sz="2100"/>
            </a:br>
            <a:r>
              <a:rPr lang="en-US" sz="1300">
                <a:solidFill>
                  <a:srgbClr val="999999"/>
                </a:solidFill>
              </a:rPr>
              <a:t>many facts not explicitly stated</a:t>
            </a:r>
            <a:br>
              <a:rPr lang="en-US" sz="2100"/>
            </a:br>
            <a:endParaRPr sz="13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1"/>
          <p:cNvSpPr txBox="1"/>
          <p:nvPr>
            <p:ph type="title"/>
          </p:nvPr>
        </p:nvSpPr>
        <p:spPr>
          <a:xfrm>
            <a:off x="0" y="0"/>
            <a:ext cx="9144000" cy="85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Principles for a modular and useful CSKG</a:t>
            </a:r>
            <a:endParaRPr sz="3500"/>
          </a:p>
        </p:txBody>
      </p:sp>
      <p:sp>
        <p:nvSpPr>
          <p:cNvPr id="417" name="Google Shape;417;p61"/>
          <p:cNvSpPr txBox="1"/>
          <p:nvPr>
            <p:ph idx="12" type="sldNum"/>
          </p:nvPr>
        </p:nvSpPr>
        <p:spPr>
          <a:xfrm>
            <a:off x="4653282" y="4919236"/>
            <a:ext cx="4077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8" name="Google Shape;418;p61"/>
          <p:cNvSpPr txBox="1"/>
          <p:nvPr>
            <p:ph idx="1" type="body"/>
          </p:nvPr>
        </p:nvSpPr>
        <p:spPr>
          <a:xfrm>
            <a:off x="445800" y="596625"/>
            <a:ext cx="8698200" cy="406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100"/>
              <a:t>P1. Embrace heterogeneity of nodes</a:t>
            </a:r>
            <a:br>
              <a:rPr lang="en-US" sz="2100"/>
            </a:br>
            <a:r>
              <a:rPr lang="en-US" sz="1300">
                <a:solidFill>
                  <a:srgbClr val="999999"/>
                </a:solidFill>
              </a:rPr>
              <a:t>objects, classes, words, actions, frames, states</a:t>
            </a:r>
            <a:br>
              <a:rPr lang="en-US" sz="1100">
                <a:solidFill>
                  <a:srgbClr val="999999"/>
                </a:solidFill>
              </a:rPr>
            </a:br>
            <a:r>
              <a:rPr lang="en-US" sz="2100"/>
              <a:t>P2. Reuse edge types across resources</a:t>
            </a:r>
            <a:br>
              <a:rPr lang="en-US" sz="2100"/>
            </a:br>
            <a:r>
              <a:rPr lang="en-US" sz="1300">
                <a:solidFill>
                  <a:srgbClr val="999999"/>
                </a:solidFill>
              </a:rPr>
              <a:t>/r/HasProperty from ConceptNet applicable for attributes in Visual Genome</a:t>
            </a:r>
            <a:br>
              <a:rPr lang="en-US" sz="2100"/>
            </a:br>
            <a:r>
              <a:rPr lang="en-US" sz="2100"/>
              <a:t>P3. Leverage external links</a:t>
            </a:r>
            <a:br>
              <a:rPr lang="en-US" sz="2100"/>
            </a:br>
            <a:r>
              <a:rPr lang="en-US" sz="1300">
                <a:solidFill>
                  <a:srgbClr val="999999"/>
                </a:solidFill>
              </a:rPr>
              <a:t>many sources map to WordNet</a:t>
            </a:r>
            <a:br>
              <a:rPr lang="en-US" sz="2100"/>
            </a:br>
            <a:r>
              <a:rPr lang="en-US" sz="2100"/>
              <a:t>P4. Generate high-quality probabilistic links</a:t>
            </a:r>
            <a:br>
              <a:rPr lang="en-US" sz="2100"/>
            </a:br>
            <a:r>
              <a:rPr lang="en-US" sz="1300">
                <a:solidFill>
                  <a:srgbClr val="999999"/>
                </a:solidFill>
              </a:rPr>
              <a:t>many facts not explicitly stated</a:t>
            </a:r>
            <a:br>
              <a:rPr lang="en-US" sz="2100"/>
            </a:br>
            <a:r>
              <a:rPr lang="en-US" sz="2100"/>
              <a:t>P5. Enable access to labels</a:t>
            </a:r>
            <a:br>
              <a:rPr lang="en-US" sz="2100"/>
            </a:br>
            <a:r>
              <a:rPr lang="en-US" sz="1300">
                <a:solidFill>
                  <a:srgbClr val="999999"/>
                </a:solidFill>
              </a:rPr>
              <a:t>text labels and aliases are the key, in particular for NLP use cases</a:t>
            </a:r>
            <a:endParaRPr sz="13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2"/>
          <p:cNvSpPr txBox="1"/>
          <p:nvPr>
            <p:ph type="title"/>
          </p:nvPr>
        </p:nvSpPr>
        <p:spPr>
          <a:xfrm>
            <a:off x="0" y="0"/>
            <a:ext cx="9144000" cy="85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Hyper-relational graph</a:t>
            </a:r>
            <a:endParaRPr sz="3800"/>
          </a:p>
        </p:txBody>
      </p:sp>
      <p:sp>
        <p:nvSpPr>
          <p:cNvPr id="425" name="Google Shape;425;p62"/>
          <p:cNvSpPr txBox="1"/>
          <p:nvPr>
            <p:ph idx="12" type="sldNum"/>
          </p:nvPr>
        </p:nvSpPr>
        <p:spPr>
          <a:xfrm>
            <a:off x="4653282" y="4919236"/>
            <a:ext cx="4077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6" name="Google Shape;426;p62"/>
          <p:cNvSpPr txBox="1"/>
          <p:nvPr/>
        </p:nvSpPr>
        <p:spPr>
          <a:xfrm>
            <a:off x="0" y="4510525"/>
            <a:ext cx="9144000" cy="46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6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Image by: Michael Galkin et al. (2020)</a:t>
            </a:r>
            <a:endParaRPr i="1"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7" name="Google Shape;42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800" y="751650"/>
            <a:ext cx="3998402" cy="383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/>
          <p:nvPr>
            <p:ph type="title"/>
          </p:nvPr>
        </p:nvSpPr>
        <p:spPr>
          <a:xfrm>
            <a:off x="0" y="0"/>
            <a:ext cx="9144000" cy="85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/>
              <a:t>Hyper-relational graph in tabular format</a:t>
            </a:r>
            <a:endParaRPr sz="3700"/>
          </a:p>
        </p:txBody>
      </p:sp>
      <p:sp>
        <p:nvSpPr>
          <p:cNvPr id="434" name="Google Shape;434;p63"/>
          <p:cNvSpPr txBox="1"/>
          <p:nvPr>
            <p:ph idx="12" type="sldNum"/>
          </p:nvPr>
        </p:nvSpPr>
        <p:spPr>
          <a:xfrm>
            <a:off x="4653282" y="4919236"/>
            <a:ext cx="4077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5" name="Google Shape;435;p63"/>
          <p:cNvSpPr txBox="1"/>
          <p:nvPr>
            <p:ph idx="1" type="body"/>
          </p:nvPr>
        </p:nvSpPr>
        <p:spPr>
          <a:xfrm>
            <a:off x="445675" y="853800"/>
            <a:ext cx="8698200" cy="406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How: KGTK </a:t>
            </a:r>
            <a:r>
              <a:rPr lang="en-US"/>
              <a:t>format</a:t>
            </a:r>
            <a:br>
              <a:rPr lang="en-US"/>
            </a:br>
            <a:r>
              <a:rPr lang="en-US" sz="1600">
                <a:solidFill>
                  <a:srgbClr val="999999"/>
                </a:solidFill>
              </a:rPr>
              <a:t>Row = Fact + Qualifiers</a:t>
            </a:r>
            <a:endParaRPr sz="16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Main Why: Tool</a:t>
            </a:r>
            <a:r>
              <a:rPr lang="en-US"/>
              <a:t> integration</a:t>
            </a:r>
            <a:br>
              <a:rPr lang="en-US"/>
            </a:br>
            <a:r>
              <a:rPr lang="en-US" sz="1600">
                <a:solidFill>
                  <a:srgbClr val="999999"/>
                </a:solidFill>
              </a:rPr>
              <a:t>P</a:t>
            </a:r>
            <a:r>
              <a:rPr lang="en-US" sz="1600">
                <a:solidFill>
                  <a:srgbClr val="999999"/>
                </a:solidFill>
              </a:rPr>
              <a:t>andas, PyTorchBigGraph, Graph-tool, …</a:t>
            </a:r>
            <a:endParaRPr sz="16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4"/>
          <p:cNvSpPr txBox="1"/>
          <p:nvPr>
            <p:ph idx="12" type="sldNum"/>
          </p:nvPr>
        </p:nvSpPr>
        <p:spPr>
          <a:xfrm>
            <a:off x="4653282" y="4919236"/>
            <a:ext cx="4077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42" name="Google Shape;442;p64"/>
          <p:cNvGraphicFramePr/>
          <p:nvPr/>
        </p:nvGraphicFramePr>
        <p:xfrm>
          <a:off x="53125" y="71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{6C4F64B1-B0A8-4808-A4B7-AABCF45B571D}</a:tableStyleId>
              </a:tblPr>
              <a:tblGrid>
                <a:gridCol w="1897825"/>
                <a:gridCol w="1297875"/>
                <a:gridCol w="910450"/>
                <a:gridCol w="868825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id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node1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relation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node2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/c/en/angel_hair/n-/r/RelatedTo-/c/en/spaghetti-0000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/c/en/angel_hair/n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/r/RelatedTo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/c/en/spaghetti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/c/en/animals-/r/CapableOf-/c/en/eat_spaghetti-0000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/c/en/animals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/r/CapableOf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/c/en/eat_spaghetti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/c/en/bavette/n/wikt/en_2-/r/RelatedTo-/c/en/spaghetti-0000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/c/en/bavette/n/wikt/en_2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/r/RelatedTo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/c/en/spaghetti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/c/en/bigoli/n-/r/RelatedTo-/c/en/spaghetti-0000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/c/en/bigoli/n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/r/RelatedTo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/c/en/spaghetti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/c/en/black_hole/n-/r/SimilarTo-/c/en/spaghettification-0000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/c/en/black_hole/n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/r/SimilarTo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/c/en/spaghettification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/c/en/bolognese_pasta_sauce/n/wn/food-/r/IsA-/c/en/pasta/n/wn/food-0000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/c/en/bolognese_pasta_sauce/n/wn/food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/r/IsA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/c/en/pasta/n/wn/food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/c/en/bucatini/n-/r/RelatedTo-/c/en/spaghetti-0000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/c/en/bucatini/n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/r/RelatedTo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/c/en/spaghetti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/c/en/carbonara/n/wn/food-/r/IsA-/c/en/pasta/n/wn/food-0000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/c/en/carbonara/n/wn/food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/r/IsA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/c/en/pasta/n/wn/food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/c/en/carbonara/n-/r/RelatedTo-/c/en/spaghetti-0000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/c/en/carbonara/n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/r/RelatedTo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/c/en/spaghetti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/c/en/cheese/n/wn/food-/r/LocatedNear-/c/en/spaghetti/n/wn/food-0000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/c/en/cheese/n/wn/food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/r/LocatedNear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/c/en/spaghetti/n/wn/food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3" name="Google Shape;443;p64"/>
          <p:cNvSpPr txBox="1"/>
          <p:nvPr/>
        </p:nvSpPr>
        <p:spPr>
          <a:xfrm>
            <a:off x="2065750" y="296600"/>
            <a:ext cx="15267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primary edges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5"/>
          <p:cNvSpPr txBox="1"/>
          <p:nvPr>
            <p:ph idx="12" type="sldNum"/>
          </p:nvPr>
        </p:nvSpPr>
        <p:spPr>
          <a:xfrm>
            <a:off x="4653282" y="4919236"/>
            <a:ext cx="4077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50" name="Google Shape;450;p65"/>
          <p:cNvGraphicFramePr/>
          <p:nvPr/>
        </p:nvGraphicFramePr>
        <p:xfrm>
          <a:off x="53125" y="71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{6C4F64B1-B0A8-4808-A4B7-AABCF45B571D}</a:tableStyleId>
              </a:tblPr>
              <a:tblGrid>
                <a:gridCol w="1897825"/>
                <a:gridCol w="1297875"/>
                <a:gridCol w="910450"/>
                <a:gridCol w="868825"/>
                <a:gridCol w="877475"/>
                <a:gridCol w="983900"/>
                <a:gridCol w="760725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id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node1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relation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node2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node1;label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node2;label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relation;label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/c/en/angel_hair/n-/r/RelatedTo-/c/en/spaghetti-0000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/c/en/angel_hair/n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/r/RelatedTo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/c/en/spaghetti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674EA7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angel hair</a:t>
                      </a:r>
                      <a:endParaRPr sz="750">
                        <a:solidFill>
                          <a:srgbClr val="674EA7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674EA7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spaghetti</a:t>
                      </a:r>
                      <a:endParaRPr sz="750">
                        <a:solidFill>
                          <a:srgbClr val="674EA7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674EA7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related to</a:t>
                      </a:r>
                      <a:endParaRPr sz="750">
                        <a:solidFill>
                          <a:srgbClr val="674EA7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/c/en/animals-/r/CapableOf-/c/en/eat_spaghetti-0000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/c/en/animals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/r/CapableOf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/c/en/eat_spaghetti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674EA7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animals</a:t>
                      </a:r>
                      <a:endParaRPr sz="750">
                        <a:solidFill>
                          <a:srgbClr val="674EA7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674EA7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eat spaghetti</a:t>
                      </a:r>
                      <a:endParaRPr sz="750">
                        <a:solidFill>
                          <a:srgbClr val="674EA7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674EA7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capable of</a:t>
                      </a:r>
                      <a:endParaRPr sz="750">
                        <a:solidFill>
                          <a:srgbClr val="674EA7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/c/en/bavette/n/wikt/en_2-/r/RelatedTo-/c/en/spaghetti-0000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/c/en/bavette/n/wikt/en_2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/r/RelatedTo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/c/en/spaghetti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674EA7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bavette</a:t>
                      </a:r>
                      <a:endParaRPr sz="750">
                        <a:solidFill>
                          <a:srgbClr val="674EA7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674EA7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spaghetti</a:t>
                      </a:r>
                      <a:endParaRPr sz="750">
                        <a:solidFill>
                          <a:srgbClr val="674EA7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674EA7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related to</a:t>
                      </a:r>
                      <a:endParaRPr sz="750">
                        <a:solidFill>
                          <a:srgbClr val="674EA7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/c/en/bigoli/n-/r/RelatedTo-/c/en/spaghetti-0000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/c/en/bigoli/n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/r/RelatedTo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/c/en/spaghetti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674EA7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bigoli</a:t>
                      </a:r>
                      <a:endParaRPr sz="750">
                        <a:solidFill>
                          <a:srgbClr val="674EA7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674EA7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spaghetti</a:t>
                      </a:r>
                      <a:endParaRPr sz="750">
                        <a:solidFill>
                          <a:srgbClr val="674EA7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674EA7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related to</a:t>
                      </a:r>
                      <a:endParaRPr sz="750">
                        <a:solidFill>
                          <a:srgbClr val="674EA7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/c/en/black_hole/n-/r/SimilarTo-/c/en/spaghettification-0000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/c/en/black_hole/n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/r/SimilarTo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/c/en/spaghettification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674EA7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black hole</a:t>
                      </a:r>
                      <a:endParaRPr sz="750">
                        <a:solidFill>
                          <a:srgbClr val="674EA7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674EA7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spaghettification</a:t>
                      </a:r>
                      <a:endParaRPr sz="750">
                        <a:solidFill>
                          <a:srgbClr val="674EA7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674EA7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similar to</a:t>
                      </a:r>
                      <a:endParaRPr sz="750">
                        <a:solidFill>
                          <a:srgbClr val="674EA7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/c/en/bolognese_pasta_sauce/n/wn/food-/r/IsA-/c/en/pasta/n/wn/food-0000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/c/en/bolognese_pasta_sauce/n/wn/food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/r/IsA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/c/en/pasta/n/wn/food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674EA7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bolognese pasta sauce</a:t>
                      </a:r>
                      <a:endParaRPr sz="750">
                        <a:solidFill>
                          <a:srgbClr val="674EA7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674EA7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pasta sauce|spaghetti sauce</a:t>
                      </a:r>
                      <a:endParaRPr sz="750">
                        <a:solidFill>
                          <a:srgbClr val="674EA7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674EA7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is a</a:t>
                      </a:r>
                      <a:endParaRPr sz="750">
                        <a:solidFill>
                          <a:srgbClr val="674EA7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/c/en/bucatini/n-/r/RelatedTo-/c/en/spaghetti-0000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/c/en/bucatini/n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/r/RelatedTo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/c/en/spaghetti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674EA7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bucatini</a:t>
                      </a:r>
                      <a:endParaRPr sz="750">
                        <a:solidFill>
                          <a:srgbClr val="674EA7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674EA7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spaghetti</a:t>
                      </a:r>
                      <a:endParaRPr sz="750">
                        <a:solidFill>
                          <a:srgbClr val="674EA7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674EA7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related to</a:t>
                      </a:r>
                      <a:endParaRPr sz="750">
                        <a:solidFill>
                          <a:srgbClr val="674EA7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/c/en/carbonara/n/wn/food-/r/IsA-/c/en/pasta/n/wn/food-0000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/c/en/carbonara/n/wn/food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/r/IsA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/c/en/pasta/n/wn/food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674EA7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carbonara</a:t>
                      </a:r>
                      <a:endParaRPr sz="750">
                        <a:solidFill>
                          <a:srgbClr val="674EA7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674EA7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pasta sauce|spaghetti sauce</a:t>
                      </a:r>
                      <a:endParaRPr sz="750">
                        <a:solidFill>
                          <a:srgbClr val="674EA7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674EA7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is a</a:t>
                      </a:r>
                      <a:endParaRPr sz="750">
                        <a:solidFill>
                          <a:srgbClr val="674EA7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/c/en/carbonara/n-/r/RelatedTo-/c/en/spaghetti-0000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/c/en/carbonara/n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/r/RelatedTo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/c/en/spaghetti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674EA7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carbonara</a:t>
                      </a:r>
                      <a:endParaRPr sz="750">
                        <a:solidFill>
                          <a:srgbClr val="674EA7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674EA7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spaghetti</a:t>
                      </a:r>
                      <a:endParaRPr sz="750">
                        <a:solidFill>
                          <a:srgbClr val="674EA7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674EA7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related to</a:t>
                      </a:r>
                      <a:endParaRPr sz="750">
                        <a:solidFill>
                          <a:srgbClr val="674EA7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/c/en/cheese/n/wn/food-/r/LocatedNear-/c/en/spaghetti/n/wn/food-0000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/c/en/cheese/n/wn/food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/r/LocatedNear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/c/en/spaghetti/n/wn/food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674EA7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cheese</a:t>
                      </a:r>
                      <a:endParaRPr sz="750">
                        <a:solidFill>
                          <a:srgbClr val="674EA7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674EA7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spaghetti</a:t>
                      </a:r>
                      <a:endParaRPr sz="750">
                        <a:solidFill>
                          <a:srgbClr val="674EA7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674EA7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on</a:t>
                      </a:r>
                      <a:endParaRPr sz="750">
                        <a:solidFill>
                          <a:srgbClr val="674EA7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1" name="Google Shape;451;p65"/>
          <p:cNvSpPr txBox="1"/>
          <p:nvPr/>
        </p:nvSpPr>
        <p:spPr>
          <a:xfrm>
            <a:off x="5860100" y="296600"/>
            <a:ext cx="13356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‘lifted’ edges</a:t>
            </a:r>
            <a:endParaRPr b="1" sz="1600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65"/>
          <p:cNvSpPr txBox="1"/>
          <p:nvPr/>
        </p:nvSpPr>
        <p:spPr>
          <a:xfrm>
            <a:off x="2065750" y="296600"/>
            <a:ext cx="15267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primary edges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9"/>
          <p:cNvSpPr txBox="1"/>
          <p:nvPr>
            <p:ph type="title"/>
          </p:nvPr>
        </p:nvSpPr>
        <p:spPr>
          <a:xfrm>
            <a:off x="0" y="0"/>
            <a:ext cx="9144000" cy="85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Commonsense</a:t>
            </a:r>
            <a:r>
              <a:rPr lang="en-US"/>
              <a:t> Knowledge Sources</a:t>
            </a:r>
            <a:endParaRPr/>
          </a:p>
        </p:txBody>
      </p:sp>
      <p:sp>
        <p:nvSpPr>
          <p:cNvPr id="174" name="Google Shape;174;p39"/>
          <p:cNvSpPr txBox="1"/>
          <p:nvPr>
            <p:ph idx="1" type="body"/>
          </p:nvPr>
        </p:nvSpPr>
        <p:spPr>
          <a:xfrm>
            <a:off x="445675" y="654925"/>
            <a:ext cx="8698200" cy="426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4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lang="en-US" sz="1400">
                <a:latin typeface="Calibri"/>
                <a:ea typeface="Calibri"/>
                <a:cs typeface="Calibri"/>
                <a:sym typeface="Calibri"/>
              </a:rPr>
              <a:t>ConceptNet</a:t>
            </a:r>
            <a:endParaRPr b="0"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9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lang="en-US" sz="900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Information about everyday objects, actions, states and relationships among them, extensive links to WordNet</a:t>
            </a:r>
            <a:endParaRPr b="0" sz="900">
              <a:solidFill>
                <a:srgbClr val="8064A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9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lang="en-US" sz="9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Incomplete coverage, “related-to” accounts for 75% of statements</a:t>
            </a:r>
            <a:endParaRPr b="0" sz="900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75" name="Google Shape;175;p39"/>
          <p:cNvSpPr txBox="1"/>
          <p:nvPr>
            <p:ph idx="12" type="sldNum"/>
          </p:nvPr>
        </p:nvSpPr>
        <p:spPr>
          <a:xfrm>
            <a:off x="4653282" y="4919236"/>
            <a:ext cx="4077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6"/>
          <p:cNvSpPr txBox="1"/>
          <p:nvPr>
            <p:ph idx="12" type="sldNum"/>
          </p:nvPr>
        </p:nvSpPr>
        <p:spPr>
          <a:xfrm>
            <a:off x="4653282" y="4919236"/>
            <a:ext cx="4077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59" name="Google Shape;459;p66"/>
          <p:cNvGraphicFramePr/>
          <p:nvPr/>
        </p:nvGraphicFramePr>
        <p:xfrm>
          <a:off x="53125" y="71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{6C4F64B1-B0A8-4808-A4B7-AABCF45B571D}</a:tableStyleId>
              </a:tblPr>
              <a:tblGrid>
                <a:gridCol w="1897825"/>
                <a:gridCol w="1297875"/>
                <a:gridCol w="910450"/>
                <a:gridCol w="868825"/>
                <a:gridCol w="877475"/>
                <a:gridCol w="983900"/>
                <a:gridCol w="760725"/>
                <a:gridCol w="458075"/>
                <a:gridCol w="9826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id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node1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relation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node2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node1;label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node2;label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relation;label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source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sentence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/c/en/angel_hair/n-/r/RelatedTo-/c/en/spaghetti-0000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/c/en/angel_hair/n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/r/RelatedTo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/c/en/spaghetti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674EA7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angel hair</a:t>
                      </a:r>
                      <a:endParaRPr sz="750">
                        <a:solidFill>
                          <a:srgbClr val="674EA7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674EA7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spaghetti</a:t>
                      </a:r>
                      <a:endParaRPr sz="750">
                        <a:solidFill>
                          <a:srgbClr val="674EA7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674EA7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related to</a:t>
                      </a:r>
                      <a:endParaRPr sz="750">
                        <a:solidFill>
                          <a:srgbClr val="674EA7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45818E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CN</a:t>
                      </a:r>
                      <a:endParaRPr sz="750">
                        <a:solidFill>
                          <a:srgbClr val="45818E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5818E"/>
                        </a:solidFill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/c/en/animals-/r/CapableOf-/c/en/eat_spaghetti-0000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/c/en/animals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/r/CapableOf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/c/en/eat_spaghetti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674EA7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animals</a:t>
                      </a:r>
                      <a:endParaRPr sz="750">
                        <a:solidFill>
                          <a:srgbClr val="674EA7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674EA7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eat spaghetti</a:t>
                      </a:r>
                      <a:endParaRPr sz="750">
                        <a:solidFill>
                          <a:srgbClr val="674EA7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674EA7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capable of</a:t>
                      </a:r>
                      <a:endParaRPr sz="750">
                        <a:solidFill>
                          <a:srgbClr val="674EA7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45818E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CN</a:t>
                      </a:r>
                      <a:endParaRPr sz="750">
                        <a:solidFill>
                          <a:srgbClr val="45818E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45818E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[[Animals]] can [[eat spaghetti]]</a:t>
                      </a:r>
                      <a:endParaRPr sz="750">
                        <a:solidFill>
                          <a:srgbClr val="45818E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/c/en/bavette/n/wikt/en_2-/r/RelatedTo-/c/en/spaghetti-0000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/c/en/bavette/n/wikt/en_2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/r/RelatedTo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/c/en/spaghetti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674EA7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bavette</a:t>
                      </a:r>
                      <a:endParaRPr sz="750">
                        <a:solidFill>
                          <a:srgbClr val="674EA7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674EA7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spaghetti</a:t>
                      </a:r>
                      <a:endParaRPr sz="750">
                        <a:solidFill>
                          <a:srgbClr val="674EA7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674EA7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related to</a:t>
                      </a:r>
                      <a:endParaRPr sz="750">
                        <a:solidFill>
                          <a:srgbClr val="674EA7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45818E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CN</a:t>
                      </a:r>
                      <a:endParaRPr sz="750">
                        <a:solidFill>
                          <a:srgbClr val="45818E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5818E"/>
                        </a:solidFill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/c/en/bigoli/n-/r/RelatedTo-/c/en/spaghetti-0000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/c/en/bigoli/n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/r/RelatedTo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/c/en/spaghetti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674EA7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bigoli</a:t>
                      </a:r>
                      <a:endParaRPr sz="750">
                        <a:solidFill>
                          <a:srgbClr val="674EA7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674EA7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spaghetti</a:t>
                      </a:r>
                      <a:endParaRPr sz="750">
                        <a:solidFill>
                          <a:srgbClr val="674EA7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674EA7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related to</a:t>
                      </a:r>
                      <a:endParaRPr sz="750">
                        <a:solidFill>
                          <a:srgbClr val="674EA7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45818E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CN</a:t>
                      </a:r>
                      <a:endParaRPr sz="750">
                        <a:solidFill>
                          <a:srgbClr val="45818E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5818E"/>
                        </a:solidFill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/c/en/black_hole/n-/r/SimilarTo-/c/en/spaghettification-0000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/c/en/black_hole/n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/r/SimilarTo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/c/en/spaghettification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674EA7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black hole</a:t>
                      </a:r>
                      <a:endParaRPr sz="750">
                        <a:solidFill>
                          <a:srgbClr val="674EA7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674EA7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spaghettification</a:t>
                      </a:r>
                      <a:endParaRPr sz="750">
                        <a:solidFill>
                          <a:srgbClr val="674EA7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674EA7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similar to</a:t>
                      </a:r>
                      <a:endParaRPr sz="750">
                        <a:solidFill>
                          <a:srgbClr val="674EA7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45818E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CN</a:t>
                      </a:r>
                      <a:endParaRPr sz="750">
                        <a:solidFill>
                          <a:srgbClr val="45818E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5818E"/>
                        </a:solidFill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/c/en/bolognese_pasta_sauce/n/wn/food-/r/IsA-/c/en/pasta/n/wn/food-0000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/c/en/bolognese_pasta_sauce/n/wn/food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/r/IsA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/c/en/pasta/n/wn/food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674EA7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bolognese pasta sauce</a:t>
                      </a:r>
                      <a:endParaRPr sz="750">
                        <a:solidFill>
                          <a:srgbClr val="674EA7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674EA7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pasta sauce|spaghetti sauce</a:t>
                      </a:r>
                      <a:endParaRPr sz="750">
                        <a:solidFill>
                          <a:srgbClr val="674EA7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674EA7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is a</a:t>
                      </a:r>
                      <a:endParaRPr sz="750">
                        <a:solidFill>
                          <a:srgbClr val="674EA7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45818E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CN|WN</a:t>
                      </a:r>
                      <a:endParaRPr sz="750">
                        <a:solidFill>
                          <a:srgbClr val="45818E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45818E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[[bolognese pasta sauce]] is a type of [[spaghetti sauce]]</a:t>
                      </a:r>
                      <a:endParaRPr sz="750">
                        <a:solidFill>
                          <a:srgbClr val="45818E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/c/en/bucatini/n-/r/RelatedTo-/c/en/spaghetti-0000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/c/en/bucatini/n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/r/RelatedTo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/c/en/spaghetti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674EA7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bucatini</a:t>
                      </a:r>
                      <a:endParaRPr sz="750">
                        <a:solidFill>
                          <a:srgbClr val="674EA7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674EA7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spaghetti</a:t>
                      </a:r>
                      <a:endParaRPr sz="750">
                        <a:solidFill>
                          <a:srgbClr val="674EA7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674EA7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related to</a:t>
                      </a:r>
                      <a:endParaRPr sz="750">
                        <a:solidFill>
                          <a:srgbClr val="674EA7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45818E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CN</a:t>
                      </a:r>
                      <a:endParaRPr sz="750">
                        <a:solidFill>
                          <a:srgbClr val="45818E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5818E"/>
                        </a:solidFill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/c/en/carbonara/n/wn/food-/r/IsA-/c/en/pasta/n/wn/food-0000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/c/en/carbonara/n/wn/food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/r/IsA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/c/en/pasta/n/wn/food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674EA7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carbonara</a:t>
                      </a:r>
                      <a:endParaRPr sz="750">
                        <a:solidFill>
                          <a:srgbClr val="674EA7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674EA7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pasta sauce|spaghetti sauce</a:t>
                      </a:r>
                      <a:endParaRPr sz="750">
                        <a:solidFill>
                          <a:srgbClr val="674EA7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674EA7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is a</a:t>
                      </a:r>
                      <a:endParaRPr sz="750">
                        <a:solidFill>
                          <a:srgbClr val="674EA7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45818E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CN|WN</a:t>
                      </a:r>
                      <a:endParaRPr sz="750">
                        <a:solidFill>
                          <a:srgbClr val="45818E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45818E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[[carbonara]] is a type of [[spaghetti sauce]]</a:t>
                      </a:r>
                      <a:endParaRPr sz="750">
                        <a:solidFill>
                          <a:srgbClr val="45818E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/c/en/carbonara/n-/r/RelatedTo-/c/en/spaghetti-0000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/c/en/carbonara/n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/r/RelatedTo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/c/en/spaghetti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674EA7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carbonara</a:t>
                      </a:r>
                      <a:endParaRPr sz="750">
                        <a:solidFill>
                          <a:srgbClr val="674EA7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674EA7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spaghetti</a:t>
                      </a:r>
                      <a:endParaRPr sz="750">
                        <a:solidFill>
                          <a:srgbClr val="674EA7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674EA7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related to</a:t>
                      </a:r>
                      <a:endParaRPr sz="750">
                        <a:solidFill>
                          <a:srgbClr val="674EA7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45818E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CN</a:t>
                      </a:r>
                      <a:endParaRPr sz="750">
                        <a:solidFill>
                          <a:srgbClr val="45818E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5818E"/>
                        </a:solidFill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/c/en/cheese/n/wn/food-/r/LocatedNear-/c/en/spaghetti/n/wn/food-0000</a:t>
                      </a:r>
                      <a:endParaRPr b="1"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/c/en/cheese/n/wn/food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/r/LocatedNear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/c/en/spaghetti/n/wn/food</a:t>
                      </a:r>
                      <a:endParaRPr sz="7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674EA7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cheese</a:t>
                      </a:r>
                      <a:endParaRPr sz="750">
                        <a:solidFill>
                          <a:srgbClr val="674EA7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674EA7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spaghetti</a:t>
                      </a:r>
                      <a:endParaRPr sz="750">
                        <a:solidFill>
                          <a:srgbClr val="674EA7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674EA7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on</a:t>
                      </a:r>
                      <a:endParaRPr sz="750">
                        <a:solidFill>
                          <a:srgbClr val="674EA7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45818E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VG</a:t>
                      </a:r>
                      <a:endParaRPr sz="750">
                        <a:solidFill>
                          <a:srgbClr val="45818E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5818E"/>
                        </a:solidFill>
                      </a:endParaRPr>
                    </a:p>
                  </a:txBody>
                  <a:tcPr marT="38100" marB="38100" marR="38100" marL="38100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0" name="Google Shape;460;p66"/>
          <p:cNvSpPr txBox="1"/>
          <p:nvPr/>
        </p:nvSpPr>
        <p:spPr>
          <a:xfrm>
            <a:off x="5860100" y="296600"/>
            <a:ext cx="13356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‘lifted’ edges</a:t>
            </a:r>
            <a:endParaRPr b="1" sz="1600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66"/>
          <p:cNvSpPr txBox="1"/>
          <p:nvPr/>
        </p:nvSpPr>
        <p:spPr>
          <a:xfrm>
            <a:off x="2065750" y="296600"/>
            <a:ext cx="15267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primary edges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66"/>
          <p:cNvSpPr txBox="1"/>
          <p:nvPr/>
        </p:nvSpPr>
        <p:spPr>
          <a:xfrm>
            <a:off x="7755275" y="296600"/>
            <a:ext cx="13356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5818E"/>
                </a:solidFill>
                <a:latin typeface="Calibri"/>
                <a:ea typeface="Calibri"/>
                <a:cs typeface="Calibri"/>
                <a:sym typeface="Calibri"/>
              </a:rPr>
              <a:t>qualifiers</a:t>
            </a:r>
            <a:endParaRPr b="1" sz="1600">
              <a:solidFill>
                <a:srgbClr val="45818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7"/>
          <p:cNvSpPr txBox="1"/>
          <p:nvPr>
            <p:ph type="title"/>
          </p:nvPr>
        </p:nvSpPr>
        <p:spPr>
          <a:xfrm>
            <a:off x="0" y="0"/>
            <a:ext cx="9144000" cy="85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Individual sources</a:t>
            </a:r>
            <a:endParaRPr/>
          </a:p>
        </p:txBody>
      </p:sp>
      <p:sp>
        <p:nvSpPr>
          <p:cNvPr id="469" name="Google Shape;469;p67"/>
          <p:cNvSpPr txBox="1"/>
          <p:nvPr>
            <p:ph idx="12" type="sldNum"/>
          </p:nvPr>
        </p:nvSpPr>
        <p:spPr>
          <a:xfrm>
            <a:off x="4653282" y="4919236"/>
            <a:ext cx="4077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0" name="Google Shape;470;p67"/>
          <p:cNvSpPr txBox="1"/>
          <p:nvPr>
            <p:ph idx="1" type="body"/>
          </p:nvPr>
        </p:nvSpPr>
        <p:spPr>
          <a:xfrm>
            <a:off x="445675" y="853800"/>
            <a:ext cx="3146700" cy="406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ATOMIC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ConceptNet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FrameNet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ROGET</a:t>
            </a:r>
            <a:endParaRPr/>
          </a:p>
        </p:txBody>
      </p:sp>
      <p:sp>
        <p:nvSpPr>
          <p:cNvPr id="471" name="Google Shape;471;p67"/>
          <p:cNvSpPr txBox="1"/>
          <p:nvPr>
            <p:ph idx="1" type="body"/>
          </p:nvPr>
        </p:nvSpPr>
        <p:spPr>
          <a:xfrm>
            <a:off x="4653275" y="853800"/>
            <a:ext cx="3327600" cy="406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WordNet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980000"/>
                </a:solidFill>
              </a:rPr>
              <a:t>VisualGenome-KG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80000"/>
                </a:solidFill>
              </a:rPr>
              <a:t>Wikidata-CS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8"/>
          <p:cNvSpPr txBox="1"/>
          <p:nvPr>
            <p:ph type="title"/>
          </p:nvPr>
        </p:nvSpPr>
        <p:spPr>
          <a:xfrm>
            <a:off x="0" y="0"/>
            <a:ext cx="9144000" cy="85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Recap: </a:t>
            </a:r>
            <a:r>
              <a:rPr lang="en-US"/>
              <a:t>VisualGenome-KG</a:t>
            </a:r>
            <a:endParaRPr/>
          </a:p>
        </p:txBody>
      </p:sp>
      <p:sp>
        <p:nvSpPr>
          <p:cNvPr id="478" name="Google Shape;478;p68"/>
          <p:cNvSpPr txBox="1"/>
          <p:nvPr>
            <p:ph idx="12" type="sldNum"/>
          </p:nvPr>
        </p:nvSpPr>
        <p:spPr>
          <a:xfrm>
            <a:off x="4653282" y="4919236"/>
            <a:ext cx="4077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9" name="Google Shape;479;p68"/>
          <p:cNvSpPr txBox="1"/>
          <p:nvPr>
            <p:ph idx="1" type="body"/>
          </p:nvPr>
        </p:nvSpPr>
        <p:spPr>
          <a:xfrm>
            <a:off x="445800" y="679600"/>
            <a:ext cx="8698200" cy="406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980000"/>
                </a:solidFill>
              </a:rPr>
              <a:t>Objects = WordNet senses</a:t>
            </a:r>
            <a:br>
              <a:rPr lang="en-US" sz="2200"/>
            </a:br>
            <a:r>
              <a:rPr lang="en-US" sz="2200"/>
              <a:t>‘red shoe’ is the label</a:t>
            </a:r>
            <a:br>
              <a:rPr lang="en-US" sz="2200"/>
            </a:br>
            <a:r>
              <a:rPr lang="en-US" sz="2200"/>
              <a:t>shoe#n#1 is the node</a:t>
            </a:r>
            <a:endParaRPr sz="2200"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980000"/>
                </a:solidFill>
              </a:rPr>
              <a:t>Relationships = proximity</a:t>
            </a:r>
            <a:br>
              <a:rPr lang="en-US" sz="2200">
                <a:solidFill>
                  <a:srgbClr val="000000"/>
                </a:solidFill>
              </a:rPr>
            </a:br>
            <a:r>
              <a:rPr lang="en-US" sz="2200">
                <a:solidFill>
                  <a:srgbClr val="000000"/>
                </a:solidFill>
              </a:rPr>
              <a:t>‘on top of’ is the label</a:t>
            </a:r>
            <a:br>
              <a:rPr lang="en-US" sz="2200">
                <a:solidFill>
                  <a:srgbClr val="000000"/>
                </a:solidFill>
              </a:rPr>
            </a:br>
            <a:r>
              <a:rPr lang="en-US" sz="2200"/>
              <a:t>/r/LocatedNear is the relation</a:t>
            </a:r>
            <a:br>
              <a:rPr lang="en-US" sz="2200">
                <a:solidFill>
                  <a:srgbClr val="000000"/>
                </a:solidFill>
              </a:rPr>
            </a:br>
            <a:endParaRPr sz="2200">
              <a:solidFill>
                <a:srgbClr val="000000"/>
              </a:solidFill>
            </a:endParaRPr>
          </a:p>
        </p:txBody>
      </p:sp>
      <p:sp>
        <p:nvSpPr>
          <p:cNvPr id="480" name="Google Shape;480;p68"/>
          <p:cNvSpPr txBox="1"/>
          <p:nvPr/>
        </p:nvSpPr>
        <p:spPr>
          <a:xfrm>
            <a:off x="4894775" y="1071750"/>
            <a:ext cx="4147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Attributes</a:t>
            </a:r>
            <a:endParaRPr b="1" sz="210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(POS=v) /r/CapableOf </a:t>
            </a:r>
            <a:br>
              <a:rPr b="1" lang="en-US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-US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(POS=a) mw:MayHaveProperty</a:t>
            </a:r>
            <a:br>
              <a:rPr b="1" lang="en-US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-US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(POS=n) -</a:t>
            </a:r>
            <a:endParaRPr b="1" sz="2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9"/>
          <p:cNvSpPr txBox="1"/>
          <p:nvPr/>
        </p:nvSpPr>
        <p:spPr>
          <a:xfrm>
            <a:off x="407988" y="1"/>
            <a:ext cx="87360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5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Recap: Extraction of Wikidata-CS</a:t>
            </a:r>
            <a:endParaRPr b="1" sz="335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6" name="Google Shape;486;p69"/>
          <p:cNvSpPr txBox="1"/>
          <p:nvPr>
            <p:ph idx="1" type="body"/>
          </p:nvPr>
        </p:nvSpPr>
        <p:spPr>
          <a:xfrm>
            <a:off x="830163" y="845275"/>
            <a:ext cx="3000900" cy="1515000"/>
          </a:xfrm>
          <a:prstGeom prst="rect">
            <a:avLst/>
          </a:prstGeom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P1: Concepts, not entities</a:t>
            </a:r>
            <a:br>
              <a:rPr b="1" lang="en-US" sz="2500"/>
            </a:br>
            <a:r>
              <a:rPr b="1" i="1" lang="en-US" sz="1200" u="sng">
                <a:solidFill>
                  <a:srgbClr val="38761D"/>
                </a:solidFill>
              </a:rPr>
              <a:t>houses</a:t>
            </a:r>
            <a:r>
              <a:rPr b="1" i="1" lang="en-US" sz="1200">
                <a:solidFill>
                  <a:srgbClr val="38761D"/>
                </a:solidFill>
              </a:rPr>
              <a:t> have </a:t>
            </a:r>
            <a:r>
              <a:rPr b="1" i="1" lang="en-US" sz="1200" u="sng">
                <a:solidFill>
                  <a:srgbClr val="38761D"/>
                </a:solidFill>
              </a:rPr>
              <a:t>rooms</a:t>
            </a:r>
            <a:r>
              <a:rPr b="1" i="1" lang="en-US" sz="1200"/>
              <a:t> </a:t>
            </a:r>
            <a:br>
              <a:rPr b="1" i="1" lang="en-US" sz="1200"/>
            </a:br>
            <a:r>
              <a:rPr b="1" i="1" lang="en-US" sz="1200" u="sng">
                <a:solidFill>
                  <a:srgbClr val="980000"/>
                </a:solidFill>
              </a:rPr>
              <a:t>Versailles Palace</a:t>
            </a:r>
            <a:r>
              <a:rPr b="1" i="1" lang="en-US" sz="1200">
                <a:solidFill>
                  <a:srgbClr val="980000"/>
                </a:solidFill>
              </a:rPr>
              <a:t> has </a:t>
            </a:r>
            <a:r>
              <a:rPr b="1" i="1" lang="en-US" sz="1200" u="sng">
                <a:solidFill>
                  <a:srgbClr val="980000"/>
                </a:solidFill>
              </a:rPr>
              <a:t>700 rooms</a:t>
            </a:r>
            <a:endParaRPr b="1" i="1" sz="1200" u="sng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WD guidelines on entity capitalization</a:t>
            </a:r>
            <a:endParaRPr b="1" sz="1200">
              <a:solidFill>
                <a:srgbClr val="000000"/>
              </a:solidFill>
            </a:endParaRPr>
          </a:p>
        </p:txBody>
      </p:sp>
      <p:sp>
        <p:nvSpPr>
          <p:cNvPr id="487" name="Google Shape;487;p69"/>
          <p:cNvSpPr txBox="1"/>
          <p:nvPr/>
        </p:nvSpPr>
        <p:spPr>
          <a:xfrm>
            <a:off x="3831063" y="1641425"/>
            <a:ext cx="3000900" cy="15150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P2: Common concepts</a:t>
            </a:r>
            <a:b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en-US" u="sng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r>
              <a:rPr b="1" i="1" lang="en-US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used for </a:t>
            </a:r>
            <a:r>
              <a:rPr b="1" i="1" lang="en-US" u="sng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  <a:br>
              <a:rPr b="1" i="1" lang="en-U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en-US" u="sng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Noma</a:t>
            </a:r>
            <a:r>
              <a:rPr b="1" i="1" lang="en-US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 subclass of </a:t>
            </a:r>
            <a:r>
              <a:rPr b="1" i="1" lang="en-US" u="sng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aphthous stomatitis</a:t>
            </a:r>
            <a:endParaRPr b="1" i="1" u="sng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Corpus frequency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69"/>
          <p:cNvSpPr txBox="1"/>
          <p:nvPr/>
        </p:nvSpPr>
        <p:spPr>
          <a:xfrm>
            <a:off x="5405863" y="3156425"/>
            <a:ext cx="3450000" cy="14340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P3: General-domain relations</a:t>
            </a:r>
            <a:b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en-US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wheel </a:t>
            </a:r>
            <a:r>
              <a:rPr b="1" i="1" lang="en-US" u="sng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is part</a:t>
            </a:r>
            <a:r>
              <a:rPr b="1" i="1" lang="en-US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of a car</a:t>
            </a:r>
            <a:br>
              <a:rPr b="1" i="1" lang="en-U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en-US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cholesterol </a:t>
            </a:r>
            <a:r>
              <a:rPr b="1" i="1" lang="en-US" u="sng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has component cell</a:t>
            </a:r>
            <a:r>
              <a:rPr b="1" i="1" lang="en-US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 membrane</a:t>
            </a:r>
            <a:endParaRPr b="1" i="1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Mapping to ConceptNet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0"/>
          <p:cNvSpPr txBox="1"/>
          <p:nvPr>
            <p:ph type="title"/>
          </p:nvPr>
        </p:nvSpPr>
        <p:spPr>
          <a:xfrm>
            <a:off x="83125" y="1324675"/>
            <a:ext cx="3011400" cy="2031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Recap: Mapping Wikidata-CS to ConceptNet</a:t>
            </a:r>
            <a:endParaRPr sz="2900"/>
          </a:p>
        </p:txBody>
      </p:sp>
      <p:pic>
        <p:nvPicPr>
          <p:cNvPr id="494" name="Google Shape;494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385" y="0"/>
            <a:ext cx="54576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71"/>
          <p:cNvSpPr txBox="1"/>
          <p:nvPr>
            <p:ph type="title"/>
          </p:nvPr>
        </p:nvSpPr>
        <p:spPr>
          <a:xfrm>
            <a:off x="0" y="0"/>
            <a:ext cx="9144000" cy="85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 of node mappings</a:t>
            </a:r>
            <a:endParaRPr/>
          </a:p>
        </p:txBody>
      </p:sp>
      <p:sp>
        <p:nvSpPr>
          <p:cNvPr id="501" name="Google Shape;501;p71"/>
          <p:cNvSpPr txBox="1"/>
          <p:nvPr>
            <p:ph idx="12" type="sldNum"/>
          </p:nvPr>
        </p:nvSpPr>
        <p:spPr>
          <a:xfrm>
            <a:off x="4653282" y="4919236"/>
            <a:ext cx="4077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502" name="Google Shape;502;p71"/>
          <p:cNvGraphicFramePr/>
          <p:nvPr/>
        </p:nvGraphicFramePr>
        <p:xfrm>
          <a:off x="988725" y="92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{2006AA09-EA1C-4C2B-9655-1A82BFCA180A}</a:tableStyleId>
              </a:tblPr>
              <a:tblGrid>
                <a:gridCol w="2452600"/>
                <a:gridCol w="2117550"/>
                <a:gridCol w="1530300"/>
                <a:gridCol w="1823900"/>
              </a:tblGrid>
              <a:tr h="42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Mapping from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Mapping to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Relation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Resource used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4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980000"/>
                          </a:solidFill>
                        </a:rPr>
                        <a:t>WordNet 3.0 </a:t>
                      </a:r>
                      <a:r>
                        <a:rPr lang="en-US">
                          <a:solidFill>
                            <a:srgbClr val="980000"/>
                          </a:solidFill>
                        </a:rPr>
                        <a:t>senses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980000"/>
                          </a:solidFill>
                        </a:rPr>
                        <a:t>WordNet 3.1 </a:t>
                      </a:r>
                      <a:r>
                        <a:rPr lang="en-US">
                          <a:solidFill>
                            <a:srgbClr val="980000"/>
                          </a:solidFill>
                        </a:rPr>
                        <a:t>senses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mw:SameAs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Interlingual Index (ILI)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7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980000"/>
                          </a:solidFill>
                        </a:rPr>
                        <a:t>lexical nodes in ConceptNet 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980000"/>
                          </a:solidFill>
                        </a:rPr>
                        <a:t>lexical nodes in ATOMIC and ROGET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mw:SameAs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/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7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980000"/>
                          </a:solidFill>
                        </a:rPr>
                        <a:t>ConceptNet nodes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980000"/>
                          </a:solidFill>
                        </a:rPr>
                        <a:t>FrameNet LUs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mw:SameAs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Predicate matrix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980000"/>
                          </a:solidFill>
                        </a:rPr>
                        <a:t>ConceptNet concepts 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980000"/>
                          </a:solidFill>
                        </a:rPr>
                        <a:t>FrameNet FEe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mw:HasInstance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rule-based system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980000"/>
                          </a:solidFill>
                        </a:rPr>
                        <a:t>Wikidata Qnodes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980000"/>
                          </a:solidFill>
                        </a:rPr>
                        <a:t>WordNet senses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mw:SameAs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XLNet-based description similarity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2"/>
          <p:cNvSpPr txBox="1"/>
          <p:nvPr>
            <p:ph type="title"/>
          </p:nvPr>
        </p:nvSpPr>
        <p:spPr>
          <a:xfrm>
            <a:off x="0" y="0"/>
            <a:ext cx="9144000" cy="85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Node mapping statistics</a:t>
            </a:r>
            <a:endParaRPr/>
          </a:p>
        </p:txBody>
      </p:sp>
      <p:sp>
        <p:nvSpPr>
          <p:cNvPr id="509" name="Google Shape;509;p72"/>
          <p:cNvSpPr txBox="1"/>
          <p:nvPr>
            <p:ph idx="12" type="sldNum"/>
          </p:nvPr>
        </p:nvSpPr>
        <p:spPr>
          <a:xfrm>
            <a:off x="4653282" y="4919236"/>
            <a:ext cx="4077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0" name="Google Shape;510;p72"/>
          <p:cNvSpPr txBox="1"/>
          <p:nvPr>
            <p:ph idx="1" type="body"/>
          </p:nvPr>
        </p:nvSpPr>
        <p:spPr>
          <a:xfrm>
            <a:off x="445675" y="853800"/>
            <a:ext cx="8698200" cy="406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80000"/>
                </a:solidFill>
              </a:rPr>
              <a:t>251,517 </a:t>
            </a:r>
            <a:r>
              <a:rPr lang="en-US"/>
              <a:t>mw:SameAs </a:t>
            </a:r>
            <a:br>
              <a:rPr lang="en-US">
                <a:solidFill>
                  <a:srgbClr val="980000"/>
                </a:solidFill>
              </a:rPr>
            </a:br>
            <a:r>
              <a:rPr lang="en-US" sz="1600">
                <a:solidFill>
                  <a:srgbClr val="999999"/>
                </a:solidFill>
              </a:rPr>
              <a:t>Applied to merge identical nodes</a:t>
            </a:r>
            <a:endParaRPr sz="16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80000"/>
                </a:solidFill>
              </a:rPr>
              <a:t>45,659 </a:t>
            </a:r>
            <a:r>
              <a:rPr lang="en-US"/>
              <a:t>mw:HasInstance </a:t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3"/>
          <p:cNvSpPr txBox="1"/>
          <p:nvPr>
            <p:ph type="title"/>
          </p:nvPr>
        </p:nvSpPr>
        <p:spPr>
          <a:xfrm>
            <a:off x="0" y="0"/>
            <a:ext cx="9144000" cy="85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From concatenated sources to CSKG</a:t>
            </a:r>
            <a:endParaRPr sz="3900"/>
          </a:p>
        </p:txBody>
      </p:sp>
      <p:sp>
        <p:nvSpPr>
          <p:cNvPr id="517" name="Google Shape;517;p73"/>
          <p:cNvSpPr txBox="1"/>
          <p:nvPr>
            <p:ph idx="12" type="sldNum"/>
          </p:nvPr>
        </p:nvSpPr>
        <p:spPr>
          <a:xfrm>
            <a:off x="4653282" y="4919236"/>
            <a:ext cx="4077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8" name="Google Shape;518;p73"/>
          <p:cNvSpPr txBox="1"/>
          <p:nvPr>
            <p:ph idx="1" type="body"/>
          </p:nvPr>
        </p:nvSpPr>
        <p:spPr>
          <a:xfrm>
            <a:off x="445675" y="853800"/>
            <a:ext cx="8698200" cy="406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2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append node mappings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compute identity clusters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deduplicate identical triples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4"/>
          <p:cNvSpPr txBox="1"/>
          <p:nvPr>
            <p:ph type="title"/>
          </p:nvPr>
        </p:nvSpPr>
        <p:spPr>
          <a:xfrm>
            <a:off x="0" y="0"/>
            <a:ext cx="9144000" cy="85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CSKG snippet</a:t>
            </a:r>
            <a:endParaRPr/>
          </a:p>
        </p:txBody>
      </p:sp>
      <p:sp>
        <p:nvSpPr>
          <p:cNvPr id="525" name="Google Shape;525;p74"/>
          <p:cNvSpPr txBox="1"/>
          <p:nvPr>
            <p:ph idx="12" type="sldNum"/>
          </p:nvPr>
        </p:nvSpPr>
        <p:spPr>
          <a:xfrm>
            <a:off x="4653282" y="4919236"/>
            <a:ext cx="4077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26" name="Google Shape;526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263" y="960925"/>
            <a:ext cx="5705475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5"/>
          <p:cNvSpPr txBox="1"/>
          <p:nvPr>
            <p:ph type="title"/>
          </p:nvPr>
        </p:nvSpPr>
        <p:spPr>
          <a:xfrm>
            <a:off x="0" y="0"/>
            <a:ext cx="9144000" cy="85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CSKG snippet</a:t>
            </a:r>
            <a:endParaRPr/>
          </a:p>
        </p:txBody>
      </p:sp>
      <p:sp>
        <p:nvSpPr>
          <p:cNvPr id="533" name="Google Shape;533;p75"/>
          <p:cNvSpPr txBox="1"/>
          <p:nvPr>
            <p:ph idx="12" type="sldNum"/>
          </p:nvPr>
        </p:nvSpPr>
        <p:spPr>
          <a:xfrm>
            <a:off x="4653282" y="4919236"/>
            <a:ext cx="4077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4" name="Google Shape;534;p75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1719263" y="960925"/>
            <a:ext cx="5705475" cy="34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75"/>
          <p:cNvSpPr txBox="1"/>
          <p:nvPr/>
        </p:nvSpPr>
        <p:spPr>
          <a:xfrm>
            <a:off x="1657250" y="1069150"/>
            <a:ext cx="16209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lexical mapping</a:t>
            </a:r>
            <a:endParaRPr b="1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6" name="Google Shape;536;p75"/>
          <p:cNvSpPr txBox="1"/>
          <p:nvPr/>
        </p:nvSpPr>
        <p:spPr>
          <a:xfrm>
            <a:off x="1719275" y="2300138"/>
            <a:ext cx="13131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ILI &amp;</a:t>
            </a:r>
            <a:br>
              <a:rPr b="1" lang="en-US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-US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LM-based mapping</a:t>
            </a:r>
            <a:endParaRPr b="1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7" name="Google Shape;537;p75"/>
          <p:cNvSpPr txBox="1"/>
          <p:nvPr/>
        </p:nvSpPr>
        <p:spPr>
          <a:xfrm>
            <a:off x="4135525" y="4136863"/>
            <a:ext cx="13131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ILI &amp;</a:t>
            </a:r>
            <a:br>
              <a:rPr b="1" lang="en-US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-US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LM-based</a:t>
            </a:r>
            <a:r>
              <a:rPr b="1" lang="en-US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mapping</a:t>
            </a:r>
            <a:endParaRPr b="1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8" name="Google Shape;538;p75"/>
          <p:cNvSpPr txBox="1"/>
          <p:nvPr/>
        </p:nvSpPr>
        <p:spPr>
          <a:xfrm>
            <a:off x="7067975" y="2912813"/>
            <a:ext cx="13131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ILI &amp;</a:t>
            </a:r>
            <a:br>
              <a:rPr b="1" lang="en-US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-US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LM-based</a:t>
            </a:r>
            <a:r>
              <a:rPr b="1" lang="en-US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mapping</a:t>
            </a:r>
            <a:endParaRPr b="1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9" name="Google Shape;539;p75"/>
          <p:cNvSpPr txBox="1"/>
          <p:nvPr/>
        </p:nvSpPr>
        <p:spPr>
          <a:xfrm>
            <a:off x="3421675" y="1173787"/>
            <a:ext cx="13131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rule-based</a:t>
            </a:r>
            <a:r>
              <a:rPr b="1" lang="en-US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mapping</a:t>
            </a:r>
            <a:endParaRPr b="1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0"/>
          <p:cNvSpPr txBox="1"/>
          <p:nvPr>
            <p:ph type="title"/>
          </p:nvPr>
        </p:nvSpPr>
        <p:spPr>
          <a:xfrm>
            <a:off x="0" y="0"/>
            <a:ext cx="9144000" cy="85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Commonsense Knowledge Sources</a:t>
            </a:r>
            <a:endParaRPr/>
          </a:p>
        </p:txBody>
      </p:sp>
      <p:sp>
        <p:nvSpPr>
          <p:cNvPr id="182" name="Google Shape;182;p40"/>
          <p:cNvSpPr txBox="1"/>
          <p:nvPr>
            <p:ph idx="1" type="body"/>
          </p:nvPr>
        </p:nvSpPr>
        <p:spPr>
          <a:xfrm>
            <a:off x="445675" y="654925"/>
            <a:ext cx="8698200" cy="426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4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lang="en-US" sz="1400">
                <a:latin typeface="Calibri"/>
                <a:ea typeface="Calibri"/>
                <a:cs typeface="Calibri"/>
                <a:sym typeface="Calibri"/>
              </a:rPr>
              <a:t>ConceptNet</a:t>
            </a:r>
            <a:endParaRPr b="0"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9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lang="en-US" sz="900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Information about everyday objects, actions, states and relationships among them, extensive links to WordNet</a:t>
            </a:r>
            <a:endParaRPr b="0" sz="900">
              <a:solidFill>
                <a:srgbClr val="8064A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9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lang="en-US" sz="9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Incomplete coverage, “related-to” accounts for 75% of statements</a:t>
            </a:r>
            <a:endParaRPr b="0" sz="900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4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lang="en-US" sz="1400">
                <a:latin typeface="Calibri"/>
                <a:ea typeface="Calibri"/>
                <a:cs typeface="Calibri"/>
                <a:sym typeface="Calibri"/>
              </a:rPr>
              <a:t>ATOMIC</a:t>
            </a:r>
            <a:endParaRPr b="0"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9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lang="en-US" sz="900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Pre- and post-states for events and their participants, physical and mental aspects covered</a:t>
            </a:r>
            <a:endParaRPr b="0" sz="900">
              <a:solidFill>
                <a:srgbClr val="8064A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9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lang="en-US" sz="9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Only 25% of nodes have links to ConceptNet, difficult to combine with other resources</a:t>
            </a:r>
            <a:endParaRPr b="0" sz="900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900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83" name="Google Shape;183;p40"/>
          <p:cNvSpPr txBox="1"/>
          <p:nvPr>
            <p:ph idx="12" type="sldNum"/>
          </p:nvPr>
        </p:nvSpPr>
        <p:spPr>
          <a:xfrm>
            <a:off x="4653282" y="4919236"/>
            <a:ext cx="4077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6"/>
          <p:cNvSpPr txBox="1"/>
          <p:nvPr>
            <p:ph type="title"/>
          </p:nvPr>
        </p:nvSpPr>
        <p:spPr>
          <a:xfrm>
            <a:off x="0" y="0"/>
            <a:ext cx="9144000" cy="85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CSKG statistics</a:t>
            </a:r>
            <a:endParaRPr/>
          </a:p>
        </p:txBody>
      </p:sp>
      <p:sp>
        <p:nvSpPr>
          <p:cNvPr id="546" name="Google Shape;546;p76"/>
          <p:cNvSpPr txBox="1"/>
          <p:nvPr>
            <p:ph idx="12" type="sldNum"/>
          </p:nvPr>
        </p:nvSpPr>
        <p:spPr>
          <a:xfrm>
            <a:off x="4653282" y="4919236"/>
            <a:ext cx="4077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547" name="Google Shape;547;p76"/>
          <p:cNvGraphicFramePr/>
          <p:nvPr/>
        </p:nvGraphicFramePr>
        <p:xfrm>
          <a:off x="3152925" y="15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{2006AA09-EA1C-4C2B-9655-1A82BFCA180A}</a:tableStyleId>
              </a:tblPr>
              <a:tblGrid>
                <a:gridCol w="1419075"/>
                <a:gridCol w="14190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#nodes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980000"/>
                          </a:solidFill>
                        </a:rPr>
                        <a:t>2,160,968</a:t>
                      </a: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#edges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980000"/>
                          </a:solidFill>
                        </a:rPr>
                        <a:t>6,003,237</a:t>
                      </a: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#relations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980000"/>
                          </a:solidFill>
                        </a:rPr>
                        <a:t>81</a:t>
                      </a: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mean degree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980000"/>
                          </a:solidFill>
                        </a:rPr>
                        <a:t>5.56</a:t>
                      </a: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std degree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980000"/>
                          </a:solidFill>
                        </a:rPr>
                        <a:t>0.027</a:t>
                      </a: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7"/>
          <p:cNvSpPr txBox="1"/>
          <p:nvPr>
            <p:ph type="title"/>
          </p:nvPr>
        </p:nvSpPr>
        <p:spPr>
          <a:xfrm>
            <a:off x="0" y="0"/>
            <a:ext cx="9144000" cy="85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Integration statistics</a:t>
            </a:r>
            <a:endParaRPr/>
          </a:p>
        </p:txBody>
      </p:sp>
      <p:sp>
        <p:nvSpPr>
          <p:cNvPr id="554" name="Google Shape;554;p77"/>
          <p:cNvSpPr txBox="1"/>
          <p:nvPr>
            <p:ph idx="12" type="sldNum"/>
          </p:nvPr>
        </p:nvSpPr>
        <p:spPr>
          <a:xfrm>
            <a:off x="4653282" y="4919236"/>
            <a:ext cx="4077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555" name="Google Shape;555;p77"/>
          <p:cNvGraphicFramePr/>
          <p:nvPr/>
        </p:nvGraphicFramePr>
        <p:xfrm>
          <a:off x="341100" y="15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{2006AA09-EA1C-4C2B-9655-1A82BFCA180A}</a:tableStyleId>
              </a:tblPr>
              <a:tblGrid>
                <a:gridCol w="1028150"/>
                <a:gridCol w="712025"/>
                <a:gridCol w="855700"/>
                <a:gridCol w="855700"/>
                <a:gridCol w="855700"/>
                <a:gridCol w="855700"/>
                <a:gridCol w="855700"/>
                <a:gridCol w="855700"/>
                <a:gridCol w="855700"/>
                <a:gridCol w="8557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AT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CN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FN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RG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WN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WD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VG</a:t>
                      </a:r>
                      <a:endParaRPr b="1"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CSKG (concat)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CSKG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#nodes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980000"/>
                          </a:solidFill>
                        </a:rPr>
                        <a:t>304,909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980000"/>
                          </a:solidFill>
                        </a:rPr>
                        <a:t>1787373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980000"/>
                          </a:solidFill>
                        </a:rPr>
                        <a:t>15,652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980000"/>
                          </a:solidFill>
                        </a:rPr>
                        <a:t>71,804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980000"/>
                          </a:solidFill>
                        </a:rPr>
                        <a:t>91,294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980000"/>
                          </a:solidFill>
                        </a:rPr>
                        <a:t>71,243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980000"/>
                          </a:solidFill>
                        </a:rPr>
                        <a:t>11,264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980000"/>
                          </a:solidFill>
                        </a:rPr>
                        <a:t>2,344,938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980000"/>
                          </a:solidFill>
                        </a:rPr>
                        <a:t>2,160,968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#edges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980000"/>
                          </a:solidFill>
                        </a:rPr>
                        <a:t>732,723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980000"/>
                          </a:solidFill>
                        </a:rPr>
                        <a:t>3423004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980000"/>
                          </a:solidFill>
                        </a:rPr>
                        <a:t>54,109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980000"/>
                          </a:solidFill>
                        </a:rPr>
                        <a:t>1,403,955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980000"/>
                          </a:solidFill>
                        </a:rPr>
                        <a:t>111,276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980000"/>
                          </a:solidFill>
                        </a:rPr>
                        <a:t>101,771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980000"/>
                          </a:solidFill>
                        </a:rPr>
                        <a:t>2,587,623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980000"/>
                          </a:solidFill>
                        </a:rPr>
                        <a:t>6,054,261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980000"/>
                          </a:solidFill>
                        </a:rPr>
                        <a:t>6,003,237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#relations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980000"/>
                          </a:solidFill>
                        </a:rPr>
                        <a:t>9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980000"/>
                          </a:solidFill>
                        </a:rPr>
                        <a:t>34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980000"/>
                          </a:solidFill>
                        </a:rPr>
                        <a:t>23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980000"/>
                          </a:solidFill>
                        </a:rPr>
                        <a:t>2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980000"/>
                          </a:solidFill>
                        </a:rPr>
                        <a:t>3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980000"/>
                          </a:solidFill>
                        </a:rPr>
                        <a:t>15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980000"/>
                          </a:solidFill>
                        </a:rPr>
                        <a:t>3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980000"/>
                          </a:solidFill>
                        </a:rPr>
                        <a:t>81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980000"/>
                          </a:solidFill>
                        </a:rPr>
                        <a:t>81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mean degree 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980000"/>
                          </a:solidFill>
                        </a:rPr>
                        <a:t>4.81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980000"/>
                          </a:solidFill>
                        </a:rPr>
                        <a:t>3.83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980000"/>
                          </a:solidFill>
                        </a:rPr>
                        <a:t>6.91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980000"/>
                          </a:solidFill>
                        </a:rPr>
                        <a:t>39.1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980000"/>
                          </a:solidFill>
                        </a:rPr>
                        <a:t>2.44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980000"/>
                          </a:solidFill>
                        </a:rPr>
                        <a:t>2.86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980000"/>
                          </a:solidFill>
                        </a:rPr>
                        <a:t>459.45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980000"/>
                          </a:solidFill>
                        </a:rPr>
                        <a:t>5.16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980000"/>
                          </a:solidFill>
                        </a:rPr>
                        <a:t>5.56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std degree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980000"/>
                          </a:solidFill>
                        </a:rPr>
                        <a:t>0.07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980000"/>
                          </a:solidFill>
                        </a:rPr>
                        <a:t>0.02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980000"/>
                          </a:solidFill>
                        </a:rPr>
                        <a:t>0.73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980000"/>
                          </a:solidFill>
                        </a:rPr>
                        <a:t>0.34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980000"/>
                          </a:solidFill>
                        </a:rPr>
                        <a:t>0.02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980000"/>
                          </a:solidFill>
                        </a:rPr>
                        <a:t>0.05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980000"/>
                          </a:solidFill>
                        </a:rPr>
                        <a:t>35.81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980000"/>
                          </a:solidFill>
                        </a:rPr>
                        <a:t>0.02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980000"/>
                          </a:solidFill>
                        </a:rPr>
                        <a:t>0.03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78"/>
          <p:cNvSpPr txBox="1"/>
          <p:nvPr>
            <p:ph type="title"/>
          </p:nvPr>
        </p:nvSpPr>
        <p:spPr>
          <a:xfrm>
            <a:off x="610850" y="163600"/>
            <a:ext cx="4426500" cy="85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degree</a:t>
            </a:r>
            <a:endParaRPr/>
          </a:p>
        </p:txBody>
      </p:sp>
      <p:sp>
        <p:nvSpPr>
          <p:cNvPr id="562" name="Google Shape;562;p78"/>
          <p:cNvSpPr txBox="1"/>
          <p:nvPr>
            <p:ph idx="12" type="sldNum"/>
          </p:nvPr>
        </p:nvSpPr>
        <p:spPr>
          <a:xfrm>
            <a:off x="4653282" y="4919236"/>
            <a:ext cx="4077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3" name="Google Shape;563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975" y="1017400"/>
            <a:ext cx="4083475" cy="2792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500" y="1017400"/>
            <a:ext cx="4083475" cy="2792299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78"/>
          <p:cNvSpPr txBox="1"/>
          <p:nvPr>
            <p:ph type="title"/>
          </p:nvPr>
        </p:nvSpPr>
        <p:spPr>
          <a:xfrm>
            <a:off x="4726250" y="226350"/>
            <a:ext cx="4426500" cy="85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</a:t>
            </a:r>
            <a:r>
              <a:rPr lang="en-US"/>
              <a:t> degree</a:t>
            </a:r>
            <a:endParaRPr/>
          </a:p>
        </p:txBody>
      </p:sp>
      <p:sp>
        <p:nvSpPr>
          <p:cNvPr id="566" name="Google Shape;566;p78"/>
          <p:cNvSpPr txBox="1"/>
          <p:nvPr/>
        </p:nvSpPr>
        <p:spPr>
          <a:xfrm>
            <a:off x="2000450" y="4001225"/>
            <a:ext cx="1647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Helvetica Neue"/>
                <a:ea typeface="Helvetica Neue"/>
                <a:cs typeface="Helvetica Neue"/>
                <a:sym typeface="Helvetica Neue"/>
              </a:rPr>
              <a:t>max = 11,081</a:t>
            </a:r>
            <a:endParaRPr b="1" sz="1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7" name="Google Shape;567;p78"/>
          <p:cNvSpPr txBox="1"/>
          <p:nvPr/>
        </p:nvSpPr>
        <p:spPr>
          <a:xfrm>
            <a:off x="6115850" y="4001225"/>
            <a:ext cx="1647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Helvetica Neue"/>
                <a:ea typeface="Helvetica Neue"/>
                <a:cs typeface="Helvetica Neue"/>
                <a:sym typeface="Helvetica Neue"/>
              </a:rPr>
              <a:t>max = </a:t>
            </a:r>
            <a:r>
              <a:rPr b="1" lang="en-US" sz="1700">
                <a:latin typeface="Helvetica Neue"/>
                <a:ea typeface="Helvetica Neue"/>
                <a:cs typeface="Helvetica Neue"/>
                <a:sym typeface="Helvetica Neue"/>
              </a:rPr>
              <a:t>6,366</a:t>
            </a:r>
            <a:endParaRPr b="1" sz="1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9"/>
          <p:cNvSpPr txBox="1"/>
          <p:nvPr>
            <p:ph type="title"/>
          </p:nvPr>
        </p:nvSpPr>
        <p:spPr>
          <a:xfrm>
            <a:off x="0" y="0"/>
            <a:ext cx="9144000" cy="85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PageRank distribution</a:t>
            </a:r>
            <a:endParaRPr/>
          </a:p>
        </p:txBody>
      </p:sp>
      <p:sp>
        <p:nvSpPr>
          <p:cNvPr id="574" name="Google Shape;574;p79"/>
          <p:cNvSpPr txBox="1"/>
          <p:nvPr>
            <p:ph idx="12" type="sldNum"/>
          </p:nvPr>
        </p:nvSpPr>
        <p:spPr>
          <a:xfrm>
            <a:off x="4653282" y="4919236"/>
            <a:ext cx="4077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5" name="Google Shape;575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098" y="1009200"/>
            <a:ext cx="4933814" cy="3373775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79"/>
          <p:cNvSpPr txBox="1"/>
          <p:nvPr/>
        </p:nvSpPr>
        <p:spPr>
          <a:xfrm>
            <a:off x="3888450" y="4538375"/>
            <a:ext cx="19386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max = </a:t>
            </a:r>
            <a:r>
              <a:rPr b="1" lang="en-US" sz="1700"/>
              <a:t>0.0015</a:t>
            </a:r>
            <a:endParaRPr b="1" sz="17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80"/>
          <p:cNvSpPr txBox="1"/>
          <p:nvPr>
            <p:ph type="title"/>
          </p:nvPr>
        </p:nvSpPr>
        <p:spPr>
          <a:xfrm>
            <a:off x="0" y="0"/>
            <a:ext cx="9144000" cy="85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 PageRank nodes</a:t>
            </a:r>
            <a:endParaRPr/>
          </a:p>
        </p:txBody>
      </p:sp>
      <p:sp>
        <p:nvSpPr>
          <p:cNvPr id="583" name="Google Shape;583;p80"/>
          <p:cNvSpPr txBox="1"/>
          <p:nvPr>
            <p:ph idx="12" type="sldNum"/>
          </p:nvPr>
        </p:nvSpPr>
        <p:spPr>
          <a:xfrm>
            <a:off x="4653282" y="4919236"/>
            <a:ext cx="4077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4" name="Google Shape;584;p80"/>
          <p:cNvSpPr txBox="1"/>
          <p:nvPr>
            <p:ph idx="1" type="body"/>
          </p:nvPr>
        </p:nvSpPr>
        <p:spPr>
          <a:xfrm>
            <a:off x="445675" y="853800"/>
            <a:ext cx="8698200" cy="406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2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/c/en/</a:t>
            </a:r>
            <a:r>
              <a:rPr lang="en-US">
                <a:solidFill>
                  <a:srgbClr val="980000"/>
                </a:solidFill>
              </a:rPr>
              <a:t>chemical_compound</a:t>
            </a:r>
            <a:r>
              <a:rPr lang="en-US"/>
              <a:t>/n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/c/en/</a:t>
            </a:r>
            <a:r>
              <a:rPr lang="en-US">
                <a:solidFill>
                  <a:srgbClr val="980000"/>
                </a:solidFill>
              </a:rPr>
              <a:t>change</a:t>
            </a:r>
            <a:r>
              <a:rPr lang="en-US"/>
              <a:t>/n/wn/artifact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/c/en/</a:t>
            </a:r>
            <a:r>
              <a:rPr lang="en-US">
                <a:solidFill>
                  <a:srgbClr val="980000"/>
                </a:solidFill>
              </a:rPr>
              <a:t>natural_science</a:t>
            </a:r>
            <a:r>
              <a:rPr lang="en-US"/>
              <a:t>/n/wn/cognition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/c/en/</a:t>
            </a:r>
            <a:r>
              <a:rPr lang="en-US">
                <a:solidFill>
                  <a:srgbClr val="980000"/>
                </a:solidFill>
              </a:rPr>
              <a:t>chromatic</a:t>
            </a:r>
            <a:r>
              <a:rPr lang="en-US"/>
              <a:t>/a/wn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/c/en/</a:t>
            </a:r>
            <a:r>
              <a:rPr lang="en-US">
                <a:solidFill>
                  <a:srgbClr val="980000"/>
                </a:solidFill>
              </a:rPr>
              <a:t>organic_compound</a:t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81"/>
          <p:cNvSpPr txBox="1"/>
          <p:nvPr>
            <p:ph type="title"/>
          </p:nvPr>
        </p:nvSpPr>
        <p:spPr>
          <a:xfrm>
            <a:off x="0" y="0"/>
            <a:ext cx="9144000" cy="85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 challenge: Node resolution</a:t>
            </a:r>
            <a:endParaRPr/>
          </a:p>
        </p:txBody>
      </p:sp>
      <p:sp>
        <p:nvSpPr>
          <p:cNvPr id="591" name="Google Shape;591;p81"/>
          <p:cNvSpPr txBox="1"/>
          <p:nvPr>
            <p:ph idx="12" type="sldNum"/>
          </p:nvPr>
        </p:nvSpPr>
        <p:spPr>
          <a:xfrm>
            <a:off x="4653282" y="4919236"/>
            <a:ext cx="4077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592" name="Google Shape;592;p81"/>
          <p:cNvGraphicFramePr/>
          <p:nvPr/>
        </p:nvGraphicFramePr>
        <p:xfrm>
          <a:off x="919925" y="99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{2006AA09-EA1C-4C2B-9655-1A82BFCA180A}</a:tableStyleId>
              </a:tblPr>
              <a:tblGrid>
                <a:gridCol w="2477475"/>
                <a:gridCol w="868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fn:lu:sensation:scene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fn:lu:locale_by_event:scene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FN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fn:fe:scene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FN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Q7430735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Q67943498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WD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Q16675888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WD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Q1185607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WD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Q282939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WD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/c/en/scene/n/wn/location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CN, WN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/c/en/scene/n/wn/event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CN, WN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93" name="Google Shape;593;p81"/>
          <p:cNvGraphicFramePr/>
          <p:nvPr/>
        </p:nvGraphicFramePr>
        <p:xfrm>
          <a:off x="4514525" y="99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{2006AA09-EA1C-4C2B-9655-1A82BFCA180A}</a:tableStyleId>
              </a:tblPr>
              <a:tblGrid>
                <a:gridCol w="3349750"/>
                <a:gridCol w="1077175"/>
              </a:tblGrid>
              <a:tr h="35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/c/en/scene/n/wn/cognition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CN, WN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/c/en/scene/n/wn/artifact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CN, WN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/c/en/scene/n/wn/state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CN, WN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/c/en/scene/n/opencyc/scene_dramatic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/c/en/scene/n/opencyc/image_space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/c/en/picture/n/wn/state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CN, WN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/c/en/scene/n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/c/en/scene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/c/en/scenery/n/wn/artifact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CN, WN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94" name="Google Shape;594;p81"/>
          <p:cNvSpPr txBox="1"/>
          <p:nvPr/>
        </p:nvSpPr>
        <p:spPr>
          <a:xfrm>
            <a:off x="919925" y="619700"/>
            <a:ext cx="2080200" cy="2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Node label: scene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82"/>
          <p:cNvSpPr txBox="1"/>
          <p:nvPr>
            <p:ph type="title"/>
          </p:nvPr>
        </p:nvSpPr>
        <p:spPr>
          <a:xfrm>
            <a:off x="0" y="0"/>
            <a:ext cx="9144000" cy="85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 challenge: Ambiguity of nodes</a:t>
            </a:r>
            <a:endParaRPr/>
          </a:p>
        </p:txBody>
      </p:sp>
      <p:sp>
        <p:nvSpPr>
          <p:cNvPr id="601" name="Google Shape;601;p82"/>
          <p:cNvSpPr txBox="1"/>
          <p:nvPr>
            <p:ph idx="12" type="sldNum"/>
          </p:nvPr>
        </p:nvSpPr>
        <p:spPr>
          <a:xfrm>
            <a:off x="4653282" y="4919236"/>
            <a:ext cx="4077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02" name="Google Shape;602;p82"/>
          <p:cNvGrpSpPr/>
          <p:nvPr/>
        </p:nvGrpSpPr>
        <p:grpSpPr>
          <a:xfrm>
            <a:off x="817561" y="1020725"/>
            <a:ext cx="7587339" cy="3693400"/>
            <a:chOff x="817561" y="1020725"/>
            <a:chExt cx="7587339" cy="3693400"/>
          </a:xfrm>
        </p:grpSpPr>
        <p:pic>
          <p:nvPicPr>
            <p:cNvPr id="603" name="Google Shape;603;p8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7561" y="1020725"/>
              <a:ext cx="7587339" cy="3693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4" name="Google Shape;604;p82"/>
            <p:cNvSpPr/>
            <p:nvPr/>
          </p:nvSpPr>
          <p:spPr>
            <a:xfrm>
              <a:off x="4751125" y="1359500"/>
              <a:ext cx="744900" cy="453000"/>
            </a:xfrm>
            <a:prstGeom prst="ellipse">
              <a:avLst/>
            </a:prstGeom>
            <a:noFill/>
            <a:ln cap="flat" cmpd="sng" w="38100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05" name="Google Shape;605;p82"/>
            <p:cNvCxnSpPr>
              <a:stCxn id="604" idx="3"/>
            </p:cNvCxnSpPr>
            <p:nvPr/>
          </p:nvCxnSpPr>
          <p:spPr>
            <a:xfrm flipH="1">
              <a:off x="2617113" y="1746160"/>
              <a:ext cx="2243100" cy="740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06" name="Google Shape;606;p82"/>
            <p:cNvSpPr txBox="1"/>
            <p:nvPr/>
          </p:nvSpPr>
          <p:spPr>
            <a:xfrm rot="-1127279">
              <a:off x="3712878" y="1951471"/>
              <a:ext cx="523493" cy="2293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Helvetica Neue"/>
                  <a:ea typeface="Helvetica Neue"/>
                  <a:cs typeface="Helvetica Neue"/>
                  <a:sym typeface="Helvetica Neue"/>
                </a:rPr>
                <a:t>IsA</a:t>
              </a:r>
              <a:endParaRPr b="1" sz="12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3"/>
          <p:cNvSpPr txBox="1"/>
          <p:nvPr>
            <p:ph type="title"/>
          </p:nvPr>
        </p:nvSpPr>
        <p:spPr>
          <a:xfrm>
            <a:off x="0" y="0"/>
            <a:ext cx="9144000" cy="85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 challenge: Variance of nodes</a:t>
            </a:r>
            <a:endParaRPr/>
          </a:p>
        </p:txBody>
      </p:sp>
      <p:sp>
        <p:nvSpPr>
          <p:cNvPr id="613" name="Google Shape;613;p83"/>
          <p:cNvSpPr txBox="1"/>
          <p:nvPr>
            <p:ph idx="12" type="sldNum"/>
          </p:nvPr>
        </p:nvSpPr>
        <p:spPr>
          <a:xfrm>
            <a:off x="4653282" y="4919236"/>
            <a:ext cx="4077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14" name="Google Shape;614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0588" y="853800"/>
            <a:ext cx="3842813" cy="398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4"/>
          <p:cNvSpPr txBox="1"/>
          <p:nvPr>
            <p:ph type="title"/>
          </p:nvPr>
        </p:nvSpPr>
        <p:spPr>
          <a:xfrm>
            <a:off x="0" y="0"/>
            <a:ext cx="9144000" cy="85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 challenge: Relation granularity</a:t>
            </a:r>
            <a:endParaRPr/>
          </a:p>
        </p:txBody>
      </p:sp>
      <p:sp>
        <p:nvSpPr>
          <p:cNvPr id="621" name="Google Shape;621;p84"/>
          <p:cNvSpPr txBox="1"/>
          <p:nvPr>
            <p:ph idx="12" type="sldNum"/>
          </p:nvPr>
        </p:nvSpPr>
        <p:spPr>
          <a:xfrm>
            <a:off x="4653282" y="4919236"/>
            <a:ext cx="4077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2" name="Google Shape;622;p84"/>
          <p:cNvSpPr txBox="1"/>
          <p:nvPr/>
        </p:nvSpPr>
        <p:spPr>
          <a:xfrm>
            <a:off x="4572000" y="1701225"/>
            <a:ext cx="1808400" cy="27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980000"/>
                </a:solidFill>
              </a:rPr>
              <a:t>-</a:t>
            </a:r>
            <a:endParaRPr b="1" sz="10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980000"/>
                </a:solidFill>
              </a:rPr>
              <a:t>ability#n#1</a:t>
            </a:r>
            <a:endParaRPr b="1" sz="10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980000"/>
                </a:solidFill>
              </a:rPr>
              <a:t>age#n#1</a:t>
            </a:r>
            <a:endParaRPr b="1" sz="10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980000"/>
                </a:solidFill>
              </a:rPr>
              <a:t>appearance#n#1</a:t>
            </a:r>
            <a:endParaRPr b="1" sz="10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980000"/>
                </a:solidFill>
              </a:rPr>
              <a:t>beauty#n#1</a:t>
            </a:r>
            <a:endParaRPr b="1" sz="10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980000"/>
                </a:solidFill>
              </a:rPr>
              <a:t>color#n#1</a:t>
            </a:r>
            <a:endParaRPr b="1" sz="10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980000"/>
                </a:solidFill>
              </a:rPr>
              <a:t>disposition#n#4</a:t>
            </a:r>
            <a:endParaRPr b="1" sz="10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980000"/>
                </a:solidFill>
              </a:rPr>
              <a:t>emotion#n#1</a:t>
            </a:r>
            <a:endParaRPr b="1" sz="10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980000"/>
                </a:solidFill>
              </a:rPr>
              <a:t>feeling#n#1</a:t>
            </a:r>
            <a:endParaRPr b="1" sz="10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980000"/>
                </a:solidFill>
              </a:rPr>
              <a:t>length#n#1</a:t>
            </a:r>
            <a:endParaRPr b="1" sz="10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980000"/>
                </a:solidFill>
              </a:rPr>
              <a:t>manner#n#1</a:t>
            </a:r>
            <a:endParaRPr b="1" sz="10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980000"/>
                </a:solidFill>
              </a:rPr>
              <a:t>motion#n#4</a:t>
            </a:r>
            <a:endParaRPr b="1" sz="10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980000"/>
                </a:solidFill>
              </a:rPr>
              <a:t>personality#n#1</a:t>
            </a:r>
            <a:endParaRPr b="1" sz="10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980000"/>
                </a:solidFill>
              </a:rPr>
              <a:t>physical_property#n#1</a:t>
            </a:r>
            <a:endParaRPr b="1" sz="10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3" name="Google Shape;623;p84"/>
          <p:cNvSpPr txBox="1"/>
          <p:nvPr/>
        </p:nvSpPr>
        <p:spPr>
          <a:xfrm>
            <a:off x="6231025" y="1701225"/>
            <a:ext cx="3000000" cy="26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980000"/>
                </a:solidFill>
              </a:rPr>
              <a:t>quality#n#1</a:t>
            </a:r>
            <a:endParaRPr b="1" sz="10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980000"/>
                </a:solidFill>
              </a:rPr>
              <a:t>sensitivity#n#2</a:t>
            </a:r>
            <a:endParaRPr b="1" sz="10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980000"/>
                </a:solidFill>
              </a:rPr>
              <a:t>shape#n#2</a:t>
            </a:r>
            <a:endParaRPr b="1" sz="10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980000"/>
                </a:solidFill>
              </a:rPr>
              <a:t>size#n#1</a:t>
            </a:r>
            <a:endParaRPr b="1" sz="10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980000"/>
                </a:solidFill>
              </a:rPr>
              <a:t>sound#n#1</a:t>
            </a:r>
            <a:endParaRPr b="1" sz="10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980000"/>
                </a:solidFill>
              </a:rPr>
              <a:t>state#n#2</a:t>
            </a:r>
            <a:endParaRPr b="1" sz="10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980000"/>
                </a:solidFill>
              </a:rPr>
              <a:t>strength#n#1</a:t>
            </a:r>
            <a:endParaRPr b="1" sz="10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980000"/>
                </a:solidFill>
              </a:rPr>
              <a:t>structure#n#2</a:t>
            </a:r>
            <a:endParaRPr b="1" sz="10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980000"/>
                </a:solidFill>
              </a:rPr>
              <a:t>sustainability#n#1</a:t>
            </a:r>
            <a:endParaRPr b="1" sz="10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980000"/>
                </a:solidFill>
              </a:rPr>
              <a:t>tactile_property#n#1</a:t>
            </a:r>
            <a:endParaRPr b="1" sz="10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980000"/>
                </a:solidFill>
              </a:rPr>
              <a:t>taste_property#n#1</a:t>
            </a:r>
            <a:endParaRPr b="1" sz="10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980000"/>
                </a:solidFill>
              </a:rPr>
              <a:t>temperature#n#1</a:t>
            </a:r>
            <a:endParaRPr b="1" sz="10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980000"/>
                </a:solidFill>
              </a:rPr>
              <a:t>trait#n#1</a:t>
            </a:r>
            <a:endParaRPr b="1" sz="10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980000"/>
                </a:solidFill>
              </a:rPr>
              <a:t>weight#n#1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624" name="Google Shape;624;p84"/>
          <p:cNvSpPr txBox="1"/>
          <p:nvPr/>
        </p:nvSpPr>
        <p:spPr>
          <a:xfrm>
            <a:off x="821450" y="1181025"/>
            <a:ext cx="2355900" cy="14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latin typeface="Helvetica Neue"/>
                <a:ea typeface="Helvetica Neue"/>
                <a:cs typeface="Helvetica Neue"/>
                <a:sym typeface="Helvetica Neue"/>
              </a:rPr>
              <a:t>ConceptNet</a:t>
            </a:r>
            <a:endParaRPr b="1" u="sng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/r/HasProperty</a:t>
            </a:r>
            <a:endParaRPr b="1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5" name="Google Shape;625;p84"/>
          <p:cNvSpPr txBox="1"/>
          <p:nvPr/>
        </p:nvSpPr>
        <p:spPr>
          <a:xfrm>
            <a:off x="5280075" y="1181025"/>
            <a:ext cx="15900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latin typeface="Helvetica Neue"/>
                <a:ea typeface="Helvetica Neue"/>
                <a:cs typeface="Helvetica Neue"/>
                <a:sym typeface="Helvetica Neue"/>
              </a:rPr>
              <a:t>Web Child</a:t>
            </a:r>
            <a:endParaRPr b="1" u="sng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26" name="Google Shape;626;p84"/>
          <p:cNvCxnSpPr>
            <a:endCxn id="622" idx="1"/>
          </p:cNvCxnSpPr>
          <p:nvPr/>
        </p:nvCxnSpPr>
        <p:spPr>
          <a:xfrm>
            <a:off x="2231700" y="3070125"/>
            <a:ext cx="23403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5"/>
          <p:cNvSpPr txBox="1"/>
          <p:nvPr>
            <p:ph type="title"/>
          </p:nvPr>
        </p:nvSpPr>
        <p:spPr>
          <a:xfrm>
            <a:off x="0" y="0"/>
            <a:ext cx="9144000" cy="85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 challenge: Knowledge filtering</a:t>
            </a:r>
            <a:endParaRPr/>
          </a:p>
        </p:txBody>
      </p:sp>
      <p:sp>
        <p:nvSpPr>
          <p:cNvPr id="633" name="Google Shape;633;p85"/>
          <p:cNvSpPr txBox="1"/>
          <p:nvPr>
            <p:ph idx="12" type="sldNum"/>
          </p:nvPr>
        </p:nvSpPr>
        <p:spPr>
          <a:xfrm>
            <a:off x="4653282" y="4919236"/>
            <a:ext cx="4077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4" name="Google Shape;634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6200"/>
            <a:ext cx="8839198" cy="3599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1"/>
          <p:cNvSpPr txBox="1"/>
          <p:nvPr>
            <p:ph type="title"/>
          </p:nvPr>
        </p:nvSpPr>
        <p:spPr>
          <a:xfrm>
            <a:off x="0" y="0"/>
            <a:ext cx="9144000" cy="85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Commonsense Knowledge Sources</a:t>
            </a:r>
            <a:endParaRPr/>
          </a:p>
        </p:txBody>
      </p:sp>
      <p:sp>
        <p:nvSpPr>
          <p:cNvPr id="190" name="Google Shape;190;p41"/>
          <p:cNvSpPr txBox="1"/>
          <p:nvPr>
            <p:ph idx="1" type="body"/>
          </p:nvPr>
        </p:nvSpPr>
        <p:spPr>
          <a:xfrm>
            <a:off x="445675" y="654925"/>
            <a:ext cx="8698200" cy="426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4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lang="en-US" sz="1400">
                <a:latin typeface="Calibri"/>
                <a:ea typeface="Calibri"/>
                <a:cs typeface="Calibri"/>
                <a:sym typeface="Calibri"/>
              </a:rPr>
              <a:t>ConceptNet</a:t>
            </a:r>
            <a:endParaRPr b="0"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9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lang="en-US" sz="900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Information about everyday objects, actions, states and relationships among them, extensive links to WordNet</a:t>
            </a:r>
            <a:endParaRPr b="0" sz="900">
              <a:solidFill>
                <a:srgbClr val="8064A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9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lang="en-US" sz="9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Incomplete coverage, “related-to” accounts for 75% of statements</a:t>
            </a:r>
            <a:endParaRPr b="0" sz="900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4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lang="en-US" sz="1400">
                <a:latin typeface="Calibri"/>
                <a:ea typeface="Calibri"/>
                <a:cs typeface="Calibri"/>
                <a:sym typeface="Calibri"/>
              </a:rPr>
              <a:t>ATOMIC</a:t>
            </a:r>
            <a:endParaRPr b="0"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9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lang="en-US" sz="900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Pre- and post-states for events and their participants, physical and mental aspects covered</a:t>
            </a:r>
            <a:endParaRPr b="0" sz="900">
              <a:solidFill>
                <a:srgbClr val="8064A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9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lang="en-US" sz="9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Only 25% of nodes have links to ConceptNet, difficult to combine with other resources</a:t>
            </a:r>
            <a:endParaRPr b="0" sz="900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4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lang="en-US" sz="1400">
                <a:latin typeface="Calibri"/>
                <a:ea typeface="Calibri"/>
                <a:cs typeface="Calibri"/>
                <a:sym typeface="Calibri"/>
              </a:rPr>
              <a:t>WordNet</a:t>
            </a:r>
            <a:endParaRPr b="0"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9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lang="en-US" sz="900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Meanings of words &amp; relationships to other words, high coverage, many resources have links to WordNet, example sentences</a:t>
            </a:r>
            <a:endParaRPr b="0" sz="900">
              <a:solidFill>
                <a:srgbClr val="8064A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9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lang="en-US" sz="9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No description of the properties of objects or roles in verbs, only is-a and part-of relations</a:t>
            </a:r>
            <a:endParaRPr b="0" sz="900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900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91" name="Google Shape;191;p41"/>
          <p:cNvSpPr txBox="1"/>
          <p:nvPr>
            <p:ph idx="12" type="sldNum"/>
          </p:nvPr>
        </p:nvSpPr>
        <p:spPr>
          <a:xfrm>
            <a:off x="4653282" y="4919236"/>
            <a:ext cx="4077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86"/>
          <p:cNvSpPr txBox="1"/>
          <p:nvPr>
            <p:ph type="title"/>
          </p:nvPr>
        </p:nvSpPr>
        <p:spPr>
          <a:xfrm>
            <a:off x="0" y="0"/>
            <a:ext cx="9144000" cy="85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 challenge: Missing facts</a:t>
            </a:r>
            <a:endParaRPr/>
          </a:p>
        </p:txBody>
      </p:sp>
      <p:sp>
        <p:nvSpPr>
          <p:cNvPr id="641" name="Google Shape;641;p86"/>
          <p:cNvSpPr txBox="1"/>
          <p:nvPr>
            <p:ph idx="12" type="sldNum"/>
          </p:nvPr>
        </p:nvSpPr>
        <p:spPr>
          <a:xfrm>
            <a:off x="4653282" y="4919236"/>
            <a:ext cx="4077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2" name="Google Shape;642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5613" y="1006200"/>
            <a:ext cx="4512763" cy="3760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87"/>
          <p:cNvSpPr txBox="1"/>
          <p:nvPr>
            <p:ph type="title"/>
          </p:nvPr>
        </p:nvSpPr>
        <p:spPr>
          <a:xfrm>
            <a:off x="0" y="0"/>
            <a:ext cx="9144000" cy="85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649" name="Google Shape;649;p87"/>
          <p:cNvSpPr txBox="1"/>
          <p:nvPr>
            <p:ph idx="12" type="sldNum"/>
          </p:nvPr>
        </p:nvSpPr>
        <p:spPr>
          <a:xfrm>
            <a:off x="4653282" y="4919236"/>
            <a:ext cx="4077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650" name="Google Shape;650;p87"/>
          <p:cNvGraphicFramePr/>
          <p:nvPr/>
        </p:nvGraphicFramePr>
        <p:xfrm>
          <a:off x="60150" y="93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{2006AA09-EA1C-4C2B-9655-1A82BFCA180A}</a:tableStyleId>
              </a:tblPr>
              <a:tblGrid>
                <a:gridCol w="992150"/>
                <a:gridCol w="1131400"/>
                <a:gridCol w="6960300"/>
              </a:tblGrid>
              <a:tr h="29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08:00 PST</a:t>
                      </a:r>
                      <a:endParaRPr sz="13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 hr 50 mins</a:t>
                      </a:r>
                      <a:endParaRPr sz="13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Part I - Review of CSKGs</a:t>
                      </a:r>
                      <a:endParaRPr b="1" sz="1300"/>
                    </a:p>
                  </a:txBody>
                  <a:tcPr marT="0" marB="0" marR="91425" marL="91425" anchor="ctr"/>
                </a:tc>
              </a:tr>
              <a:tr h="29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15 min</a:t>
                      </a:r>
                      <a:endParaRPr sz="13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Introduction to commonsense knowledge (slides) - Pedro</a:t>
                      </a:r>
                      <a:endParaRPr sz="1300"/>
                    </a:p>
                  </a:txBody>
                  <a:tcPr marT="0" marB="0" marR="91425" marL="91425" anchor="ctr"/>
                </a:tc>
              </a:tr>
              <a:tr h="29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25 min</a:t>
                      </a:r>
                      <a:endParaRPr sz="13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Review of top-down commonsense knowledge graphs (slides) - Mayank</a:t>
                      </a:r>
                      <a:endParaRPr sz="1300"/>
                    </a:p>
                  </a:txBody>
                  <a:tcPr marT="0" marB="0" marR="91425" marL="91425" anchor="ctr"/>
                </a:tc>
              </a:tr>
              <a:tr h="29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70 min</a:t>
                      </a:r>
                      <a:endParaRPr sz="13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Review of bottom-up commonsense knowledge graphs (slides+demo) - Mayank, Filip, Pedro</a:t>
                      </a:r>
                      <a:endParaRPr sz="1300"/>
                    </a:p>
                  </a:txBody>
                  <a:tcPr marT="0" marB="0" marR="91425" marL="91425" anchor="ctr"/>
                </a:tc>
              </a:tr>
              <a:tr h="29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10 min</a:t>
                      </a:r>
                      <a:endParaRPr sz="13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Break</a:t>
                      </a:r>
                      <a:endParaRPr b="1" sz="1300"/>
                    </a:p>
                  </a:txBody>
                  <a:tcPr marT="0" marB="0" marR="91425" marL="91425" anchor="ctr"/>
                </a:tc>
              </a:tr>
              <a:tr h="29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10:00 PST</a:t>
                      </a:r>
                      <a:endParaRPr sz="13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45 min</a:t>
                      </a:r>
                      <a:endParaRPr sz="13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300"/>
                        <a:t>Part II - Integration and analysis</a:t>
                      </a:r>
                      <a:endParaRPr b="1" sz="1300"/>
                    </a:p>
                  </a:txBody>
                  <a:tcPr marT="0" marB="0" marR="91425" marL="91425" anchor="ctr"/>
                </a:tc>
              </a:tr>
              <a:tr h="29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35 min</a:t>
                      </a:r>
                      <a:endParaRPr sz="13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Consolidating commonsense graphs (slides) - Filip</a:t>
                      </a:r>
                      <a:endParaRPr sz="1300"/>
                    </a:p>
                  </a:txBody>
                  <a:tcPr marT="0" marB="0" marR="91425" marL="91425" anchor="ctr"/>
                </a:tc>
              </a:tr>
              <a:tr h="29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0" marB="0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10 min</a:t>
                      </a:r>
                      <a:endParaRPr sz="1300"/>
                    </a:p>
                  </a:txBody>
                  <a:tcPr marT="0" marB="0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Consolidating commonsense graphs (demo) - Pedro</a:t>
                      </a:r>
                      <a:endParaRPr sz="1300"/>
                    </a:p>
                  </a:txBody>
                  <a:tcPr marT="0" marB="0" marR="91425" marL="91425" anchor="ctr">
                    <a:solidFill>
                      <a:srgbClr val="FFFF00"/>
                    </a:solidFill>
                  </a:tcPr>
                </a:tc>
              </a:tr>
              <a:tr h="29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10 min</a:t>
                      </a:r>
                      <a:endParaRPr sz="13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Break</a:t>
                      </a:r>
                      <a:endParaRPr b="1" sz="1300"/>
                    </a:p>
                  </a:txBody>
                  <a:tcPr marT="0" marB="0" marR="91425" marL="91425" anchor="ctr"/>
                </a:tc>
              </a:tr>
              <a:tr h="29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10:55 PST</a:t>
                      </a:r>
                      <a:endParaRPr sz="13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 hr 05 mins</a:t>
                      </a:r>
                      <a:endParaRPr sz="13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300"/>
                        <a:t>Part III - Downstream use of CSKGs</a:t>
                      </a:r>
                      <a:endParaRPr b="1" sz="1300"/>
                    </a:p>
                  </a:txBody>
                  <a:tcPr marT="0" marB="0" marR="91425" marL="91425" anchor="ctr"/>
                </a:tc>
              </a:tr>
              <a:tr h="29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50</a:t>
                      </a:r>
                      <a:r>
                        <a:rPr lang="en-US" sz="1300"/>
                        <a:t> min</a:t>
                      </a:r>
                      <a:endParaRPr sz="13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Answering questions with CSKGs (slides+demo) - Filip</a:t>
                      </a:r>
                      <a:endParaRPr sz="1300"/>
                    </a:p>
                  </a:txBody>
                  <a:tcPr marT="0" marB="0" marR="91425" marL="91425" anchor="ctr"/>
                </a:tc>
              </a:tr>
              <a:tr h="29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15 min</a:t>
                      </a:r>
                      <a:endParaRPr sz="13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Wrap-up (slides) - Mayank</a:t>
                      </a:r>
                      <a:endParaRPr sz="1300"/>
                    </a:p>
                  </a:txBody>
                  <a:tcPr marT="0" marB="0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2"/>
          <p:cNvSpPr txBox="1"/>
          <p:nvPr>
            <p:ph type="title"/>
          </p:nvPr>
        </p:nvSpPr>
        <p:spPr>
          <a:xfrm>
            <a:off x="0" y="0"/>
            <a:ext cx="9144000" cy="85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Commonsense Knowledge Sources</a:t>
            </a:r>
            <a:endParaRPr/>
          </a:p>
        </p:txBody>
      </p:sp>
      <p:sp>
        <p:nvSpPr>
          <p:cNvPr id="198" name="Google Shape;198;p42"/>
          <p:cNvSpPr txBox="1"/>
          <p:nvPr>
            <p:ph idx="1" type="body"/>
          </p:nvPr>
        </p:nvSpPr>
        <p:spPr>
          <a:xfrm>
            <a:off x="445675" y="654925"/>
            <a:ext cx="8698200" cy="426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4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lang="en-US" sz="1400">
                <a:latin typeface="Calibri"/>
                <a:ea typeface="Calibri"/>
                <a:cs typeface="Calibri"/>
                <a:sym typeface="Calibri"/>
              </a:rPr>
              <a:t>ConceptNet</a:t>
            </a:r>
            <a:endParaRPr b="0"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9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lang="en-US" sz="900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Information about everyday objects, actions, states and relationships among them, extensive links to WordNet</a:t>
            </a:r>
            <a:endParaRPr b="0" sz="900">
              <a:solidFill>
                <a:srgbClr val="8064A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9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lang="en-US" sz="9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Incomplete coverage, “related-to” accounts for 75% of statements</a:t>
            </a:r>
            <a:endParaRPr b="0" sz="900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4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lang="en-US" sz="1400">
                <a:latin typeface="Calibri"/>
                <a:ea typeface="Calibri"/>
                <a:cs typeface="Calibri"/>
                <a:sym typeface="Calibri"/>
              </a:rPr>
              <a:t>ATOMIC</a:t>
            </a:r>
            <a:endParaRPr b="0"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9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lang="en-US" sz="900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Pre- and post-states for events and their participants, physical and mental aspects covered</a:t>
            </a:r>
            <a:endParaRPr b="0" sz="900">
              <a:solidFill>
                <a:srgbClr val="8064A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9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lang="en-US" sz="9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Only 25% of nodes have links to ConceptNet, difficult to combine with other resources</a:t>
            </a:r>
            <a:endParaRPr b="0" sz="900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4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lang="en-US" sz="1400">
                <a:latin typeface="Calibri"/>
                <a:ea typeface="Calibri"/>
                <a:cs typeface="Calibri"/>
                <a:sym typeface="Calibri"/>
              </a:rPr>
              <a:t>WordNet</a:t>
            </a:r>
            <a:endParaRPr b="0"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9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lang="en-US" sz="900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Meanings of words &amp; relationships to other words, high coverage, many resources have links to WordNet, example sentences</a:t>
            </a:r>
            <a:endParaRPr b="0" sz="900">
              <a:solidFill>
                <a:srgbClr val="8064A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9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lang="en-US" sz="9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No description of the properties of objects or roles in verbs, only is-a and part-of relations</a:t>
            </a:r>
            <a:endParaRPr b="0" sz="900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4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lang="en-US" sz="1400">
                <a:latin typeface="Calibri"/>
                <a:ea typeface="Calibri"/>
                <a:cs typeface="Calibri"/>
                <a:sym typeface="Calibri"/>
              </a:rPr>
              <a:t>VerbNet, FrameNet</a:t>
            </a:r>
            <a:endParaRPr b="0"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9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lang="en-US" sz="900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Defines participants/roles for a large number of situations/frames, links to verbs, syntactic forms and example sentences</a:t>
            </a:r>
            <a:endParaRPr b="0" sz="900">
              <a:solidFill>
                <a:srgbClr val="8064A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9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lang="en-US" sz="9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No semantic typing of roles, many roles are very abstract (e.g., Agent), lacks info about state changes, or pre-post conditions</a:t>
            </a:r>
            <a:endParaRPr b="0" sz="900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900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99" name="Google Shape;199;p42"/>
          <p:cNvSpPr txBox="1"/>
          <p:nvPr>
            <p:ph idx="12" type="sldNum"/>
          </p:nvPr>
        </p:nvSpPr>
        <p:spPr>
          <a:xfrm>
            <a:off x="4653282" y="4919236"/>
            <a:ext cx="4077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3"/>
          <p:cNvSpPr txBox="1"/>
          <p:nvPr>
            <p:ph type="title"/>
          </p:nvPr>
        </p:nvSpPr>
        <p:spPr>
          <a:xfrm>
            <a:off x="0" y="0"/>
            <a:ext cx="9144000" cy="85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Commonsense Knowledge Sources</a:t>
            </a:r>
            <a:endParaRPr/>
          </a:p>
        </p:txBody>
      </p:sp>
      <p:sp>
        <p:nvSpPr>
          <p:cNvPr id="206" name="Google Shape;206;p43"/>
          <p:cNvSpPr txBox="1"/>
          <p:nvPr>
            <p:ph idx="1" type="body"/>
          </p:nvPr>
        </p:nvSpPr>
        <p:spPr>
          <a:xfrm>
            <a:off x="445675" y="654925"/>
            <a:ext cx="8698200" cy="426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4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lang="en-US" sz="1400">
                <a:latin typeface="Calibri"/>
                <a:ea typeface="Calibri"/>
                <a:cs typeface="Calibri"/>
                <a:sym typeface="Calibri"/>
              </a:rPr>
              <a:t>ConceptNet</a:t>
            </a:r>
            <a:endParaRPr b="0"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9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lang="en-US" sz="900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Information about everyday objects, actions, states and relationships among them, extensive links to WordNet</a:t>
            </a:r>
            <a:endParaRPr b="0" sz="900">
              <a:solidFill>
                <a:srgbClr val="8064A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9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lang="en-US" sz="9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Incomplete coverage, “related-to” accounts for 75% of statements</a:t>
            </a:r>
            <a:endParaRPr b="0" sz="900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4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lang="en-US" sz="1400">
                <a:latin typeface="Calibri"/>
                <a:ea typeface="Calibri"/>
                <a:cs typeface="Calibri"/>
                <a:sym typeface="Calibri"/>
              </a:rPr>
              <a:t>ATOMIC</a:t>
            </a:r>
            <a:endParaRPr b="0"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9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lang="en-US" sz="900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Pre- and post-states for events and their participants, physical and mental aspects covered</a:t>
            </a:r>
            <a:endParaRPr b="0" sz="900">
              <a:solidFill>
                <a:srgbClr val="8064A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9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lang="en-US" sz="9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Only 25% of nodes have links to ConceptNet, difficult to combine with other resources</a:t>
            </a:r>
            <a:endParaRPr b="0" sz="900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4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lang="en-US" sz="1400">
                <a:latin typeface="Calibri"/>
                <a:ea typeface="Calibri"/>
                <a:cs typeface="Calibri"/>
                <a:sym typeface="Calibri"/>
              </a:rPr>
              <a:t>WordNet</a:t>
            </a:r>
            <a:endParaRPr b="0"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9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lang="en-US" sz="900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Meanings of words &amp; relationships to other words, high coverage, many resources have links to WordNet, example sentences</a:t>
            </a:r>
            <a:endParaRPr b="0" sz="900">
              <a:solidFill>
                <a:srgbClr val="8064A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9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lang="en-US" sz="9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No description of the properties of objects or roles in verbs, only is-a and part-of relations</a:t>
            </a:r>
            <a:endParaRPr b="0" sz="900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4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lang="en-US" sz="1400">
                <a:latin typeface="Calibri"/>
                <a:ea typeface="Calibri"/>
                <a:cs typeface="Calibri"/>
                <a:sym typeface="Calibri"/>
              </a:rPr>
              <a:t>VerbNet, FrameNet</a:t>
            </a:r>
            <a:endParaRPr b="0"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9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lang="en-US" sz="900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Defines participants/roles for a large number of situations/frames, links to verbs, syntactic forms and example sentences</a:t>
            </a:r>
            <a:endParaRPr b="0" sz="900">
              <a:solidFill>
                <a:srgbClr val="8064A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9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lang="en-US" sz="9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No semantic typing of roles, many roles are very abstract (e.g., Agent), lacks info about state changes, or pre-post conditions</a:t>
            </a:r>
            <a:endParaRPr b="0" sz="900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4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lang="en-US" sz="1400">
                <a:latin typeface="Calibri"/>
                <a:ea typeface="Calibri"/>
                <a:cs typeface="Calibri"/>
                <a:sym typeface="Calibri"/>
              </a:rPr>
              <a:t>Visual Genome</a:t>
            </a:r>
            <a:endParaRPr b="0"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9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lang="en-US" sz="900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“Visual” commonsense, many possible attributes, relationships/actions among objects, linked to WordNet, many edges for a KG</a:t>
            </a:r>
            <a:endParaRPr b="0" sz="900">
              <a:solidFill>
                <a:srgbClr val="8064A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9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lang="en-US" sz="9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No abstraction mechanism to understand prevalence of relations</a:t>
            </a:r>
            <a:endParaRPr b="0" sz="900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207" name="Google Shape;207;p43"/>
          <p:cNvSpPr txBox="1"/>
          <p:nvPr>
            <p:ph idx="12" type="sldNum"/>
          </p:nvPr>
        </p:nvSpPr>
        <p:spPr>
          <a:xfrm>
            <a:off x="4653282" y="4919236"/>
            <a:ext cx="4077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4"/>
          <p:cNvSpPr txBox="1"/>
          <p:nvPr>
            <p:ph type="title"/>
          </p:nvPr>
        </p:nvSpPr>
        <p:spPr>
          <a:xfrm>
            <a:off x="0" y="0"/>
            <a:ext cx="9144000" cy="85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Commonsense Knowledge Sources</a:t>
            </a:r>
            <a:endParaRPr/>
          </a:p>
        </p:txBody>
      </p:sp>
      <p:sp>
        <p:nvSpPr>
          <p:cNvPr id="214" name="Google Shape;214;p44"/>
          <p:cNvSpPr txBox="1"/>
          <p:nvPr>
            <p:ph idx="1" type="body"/>
          </p:nvPr>
        </p:nvSpPr>
        <p:spPr>
          <a:xfrm>
            <a:off x="445675" y="654925"/>
            <a:ext cx="8698200" cy="426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4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lang="en-US" sz="1400">
                <a:latin typeface="Calibri"/>
                <a:ea typeface="Calibri"/>
                <a:cs typeface="Calibri"/>
                <a:sym typeface="Calibri"/>
              </a:rPr>
              <a:t>ConceptNet</a:t>
            </a:r>
            <a:endParaRPr b="0"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9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lang="en-US" sz="900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Information about everyday objects, actions, states and relationships among them, extensive links to WordNet</a:t>
            </a:r>
            <a:endParaRPr b="0" sz="900">
              <a:solidFill>
                <a:srgbClr val="8064A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9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lang="en-US" sz="9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Incomplete coverage, “related-to” accounts for 75% of statements</a:t>
            </a:r>
            <a:endParaRPr b="0" sz="900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4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lang="en-US" sz="1400">
                <a:latin typeface="Calibri"/>
                <a:ea typeface="Calibri"/>
                <a:cs typeface="Calibri"/>
                <a:sym typeface="Calibri"/>
              </a:rPr>
              <a:t>ATOMIC</a:t>
            </a:r>
            <a:endParaRPr b="0"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9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lang="en-US" sz="900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Pre- and post-states for events and their participants, physical and mental aspects covered</a:t>
            </a:r>
            <a:endParaRPr b="0" sz="900">
              <a:solidFill>
                <a:srgbClr val="8064A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9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lang="en-US" sz="9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Only 25% of nodes have links to ConceptNet, difficult to combine with other resources</a:t>
            </a:r>
            <a:endParaRPr b="0" sz="900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4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lang="en-US" sz="1400">
                <a:latin typeface="Calibri"/>
                <a:ea typeface="Calibri"/>
                <a:cs typeface="Calibri"/>
                <a:sym typeface="Calibri"/>
              </a:rPr>
              <a:t>WordNet</a:t>
            </a:r>
            <a:endParaRPr b="0"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9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lang="en-US" sz="900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Meanings of words &amp; relationships to other words, high coverage, many resources have links to WordNet, example sentences</a:t>
            </a:r>
            <a:endParaRPr b="0" sz="900">
              <a:solidFill>
                <a:srgbClr val="8064A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9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lang="en-US" sz="9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No description of the properties of objects or roles in verbs, only is-a and part-of relations</a:t>
            </a:r>
            <a:endParaRPr b="0" sz="900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4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lang="en-US" sz="1400">
                <a:latin typeface="Calibri"/>
                <a:ea typeface="Calibri"/>
                <a:cs typeface="Calibri"/>
                <a:sym typeface="Calibri"/>
              </a:rPr>
              <a:t>VerbNet, FrameNet</a:t>
            </a:r>
            <a:endParaRPr b="0"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9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lang="en-US" sz="900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Defines participants/roles for a large number of situations/frames, links to verbs, syntactic forms and example sentences</a:t>
            </a:r>
            <a:endParaRPr b="0" sz="900">
              <a:solidFill>
                <a:srgbClr val="8064A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9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lang="en-US" sz="9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No semantic typing of roles, many roles are very abstract (e.g., Agent), lacks info about state changes, or pre-post conditions</a:t>
            </a:r>
            <a:endParaRPr b="0" sz="900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4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lang="en-US" sz="1400">
                <a:latin typeface="Calibri"/>
                <a:ea typeface="Calibri"/>
                <a:cs typeface="Calibri"/>
                <a:sym typeface="Calibri"/>
              </a:rPr>
              <a:t>Visual Genome</a:t>
            </a:r>
            <a:endParaRPr b="0"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9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lang="en-US" sz="900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“Visual” commonsense, many possible attributes, relationships/actions among objects, linked to WordNet, many edges for a KG</a:t>
            </a:r>
            <a:endParaRPr b="0" sz="900">
              <a:solidFill>
                <a:srgbClr val="8064A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9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lang="en-US" sz="9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No abstraction mechanism to understand prevalence of relations</a:t>
            </a:r>
            <a:endParaRPr b="0" sz="900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4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lang="en-US" sz="1400">
                <a:latin typeface="Calibri"/>
                <a:ea typeface="Calibri"/>
                <a:cs typeface="Calibri"/>
                <a:sym typeface="Calibri"/>
              </a:rPr>
              <a:t>Wikidata</a:t>
            </a:r>
            <a:endParaRPr b="0"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9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lang="en-US" sz="900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Comprehensive descriptions of objects, both specific (named entities) and generic (nouns)</a:t>
            </a:r>
            <a:endParaRPr b="0" sz="900">
              <a:solidFill>
                <a:srgbClr val="8064A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9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lang="en-US" sz="9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Sparse information about events and states, much knowledge is on instance-level and abstraction is non-trivial</a:t>
            </a:r>
            <a:endParaRPr b="0" sz="900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215" name="Google Shape;215;p44"/>
          <p:cNvSpPr txBox="1"/>
          <p:nvPr>
            <p:ph idx="12" type="sldNum"/>
          </p:nvPr>
        </p:nvSpPr>
        <p:spPr>
          <a:xfrm>
            <a:off x="4653282" y="4919236"/>
            <a:ext cx="4077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5"/>
          <p:cNvSpPr txBox="1"/>
          <p:nvPr>
            <p:ph type="title"/>
          </p:nvPr>
        </p:nvSpPr>
        <p:spPr>
          <a:xfrm>
            <a:off x="0" y="0"/>
            <a:ext cx="9144000" cy="85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Consolidation</a:t>
            </a:r>
            <a:r>
              <a:rPr lang="en-US"/>
              <a:t> Hypothesis</a:t>
            </a:r>
            <a:endParaRPr/>
          </a:p>
        </p:txBody>
      </p:sp>
      <p:sp>
        <p:nvSpPr>
          <p:cNvPr id="222" name="Google Shape;222;p45"/>
          <p:cNvSpPr txBox="1"/>
          <p:nvPr>
            <p:ph idx="12" type="sldNum"/>
          </p:nvPr>
        </p:nvSpPr>
        <p:spPr>
          <a:xfrm>
            <a:off x="4653282" y="4919236"/>
            <a:ext cx="4077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45"/>
          <p:cNvSpPr txBox="1"/>
          <p:nvPr>
            <p:ph idx="1" type="body"/>
          </p:nvPr>
        </p:nvSpPr>
        <p:spPr>
          <a:xfrm>
            <a:off x="1409350" y="1148125"/>
            <a:ext cx="6210300" cy="377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/>
              <a:t>Integrating multiple knowledge sources in CSKG is beneficial for downstream reasoning tasks.</a:t>
            </a:r>
            <a:endParaRPr i="1"/>
          </a:p>
          <a:p>
            <a:pPr indent="0" lvl="0" marL="0" rtl="0" algn="ctr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/>
          </a:p>
          <a:p>
            <a:pPr indent="0" lvl="0" marL="0" rtl="0" algn="ctr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Aspect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Aspect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SI Overview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