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103" y="1060617"/>
            <a:ext cx="7947604" cy="3299696"/>
          </a:xfrm>
        </p:spPr>
        <p:txBody>
          <a:bodyPr/>
          <a:lstStyle/>
          <a:p>
            <a:r>
              <a:rPr lang="en-US" sz="2800" b="1" u="sng" dirty="0"/>
              <a:t>Load Scheduling of Simple Temporal </a:t>
            </a:r>
            <a:r>
              <a:rPr lang="en-US" sz="2800" b="1" u="sng" dirty="0" smtClean="0"/>
              <a:t>Networks Under </a:t>
            </a:r>
            <a:r>
              <a:rPr lang="en-US" sz="2800" b="1" u="sng" dirty="0"/>
              <a:t>Dynamic Resource </a:t>
            </a:r>
            <a:r>
              <a:rPr lang="en-US" sz="2800" b="1" u="sng" dirty="0" smtClean="0"/>
              <a:t>Pricing</a:t>
            </a:r>
            <a:r>
              <a:rPr lang="en-US" sz="2800" b="1" u="sng" dirty="0"/>
              <a:t/>
            </a:r>
            <a:br>
              <a:rPr lang="en-US" sz="2800" b="1" u="sng" dirty="0"/>
            </a:br>
            <a:r>
              <a:rPr lang="en-US" sz="2800" b="1" u="sng" dirty="0"/>
              <a:t/>
            </a:r>
            <a:br>
              <a:rPr lang="en-US" sz="2800" b="1" u="sng" dirty="0"/>
            </a:b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1800" b="1" dirty="0" smtClean="0"/>
              <a:t>T</a:t>
            </a:r>
            <a:r>
              <a:rPr lang="en-US" sz="1800" b="1" dirty="0"/>
              <a:t>. K. Satish Kumar, </a:t>
            </a:r>
            <a:r>
              <a:rPr lang="en-US" sz="1800" b="1" dirty="0" err="1"/>
              <a:t>Zhi</a:t>
            </a:r>
            <a:r>
              <a:rPr lang="en-US" sz="1800" b="1" dirty="0"/>
              <a:t> Wang, </a:t>
            </a:r>
            <a:r>
              <a:rPr lang="en-US" sz="1800" b="1" dirty="0" err="1"/>
              <a:t>Anoop</a:t>
            </a:r>
            <a:r>
              <a:rPr lang="en-US" sz="1800" b="1" dirty="0"/>
              <a:t> Kumar, Craig Rogers, Craig </a:t>
            </a:r>
            <a:r>
              <a:rPr lang="en-US" sz="1800" b="1" dirty="0" err="1" smtClean="0"/>
              <a:t>Knoblock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Information </a:t>
            </a:r>
            <a:r>
              <a:rPr lang="en-US" sz="2000" b="1" dirty="0"/>
              <a:t>Sciences </a:t>
            </a:r>
            <a:r>
              <a:rPr lang="en-US" sz="2000" b="1" dirty="0" smtClean="0"/>
              <a:t>Institute, University </a:t>
            </a:r>
            <a:r>
              <a:rPr lang="en-US" sz="2000" b="1" dirty="0"/>
              <a:t>of Southern </a:t>
            </a:r>
            <a:r>
              <a:rPr lang="en-US" sz="2000" b="1" dirty="0" smtClean="0"/>
              <a:t>California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4470173"/>
            <a:ext cx="4988453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8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Example: Smart Home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5" y="1696677"/>
            <a:ext cx="8549894" cy="2205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1" y="3718705"/>
            <a:ext cx="3613736" cy="2631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1326" y="5236263"/>
            <a:ext cx="309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a consistent schedule </a:t>
            </a:r>
            <a:r>
              <a:rPr lang="en-US" b="1" dirty="0" smtClean="0"/>
              <a:t>of minimum </a:t>
            </a:r>
            <a:r>
              <a:rPr lang="en-US" b="1" dirty="0"/>
              <a:t>total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Conflict </a:t>
            </a:r>
            <a:r>
              <a:rPr lang="en-US" sz="3600" b="1" dirty="0" smtClean="0"/>
              <a:t>Graph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88" y="2051794"/>
            <a:ext cx="5853345" cy="2400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823" y="4666252"/>
            <a:ext cx="8273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/>
              <a:t>minimum weighted independent set</a:t>
            </a:r>
            <a:r>
              <a:rPr lang="en-US" sz="2000" dirty="0"/>
              <a:t> that </a:t>
            </a:r>
            <a:r>
              <a:rPr lang="en-US" sz="2000" dirty="0" smtClean="0"/>
              <a:t>includes </a:t>
            </a:r>
            <a:r>
              <a:rPr lang="en-US" sz="2000" b="1" i="1" dirty="0"/>
              <a:t>exactly one</a:t>
            </a:r>
            <a:r>
              <a:rPr lang="en-US" sz="2000" dirty="0"/>
              <a:t> </a:t>
            </a:r>
            <a:r>
              <a:rPr lang="en-US" sz="2000" dirty="0" smtClean="0"/>
              <a:t>interval activation for </a:t>
            </a:r>
            <a:r>
              <a:rPr lang="en-US" sz="2000" dirty="0"/>
              <a:t>each process corresponds to the optimal </a:t>
            </a:r>
            <a:r>
              <a:rPr lang="en-US" sz="2000" dirty="0" smtClean="0"/>
              <a:t>solution.</a:t>
            </a:r>
            <a:endParaRPr lang="en-US" sz="2000" dirty="0"/>
          </a:p>
          <a:p>
            <a:endParaRPr lang="en-US" sz="2000" b="1" u="sng" dirty="0"/>
          </a:p>
          <a:p>
            <a:r>
              <a:rPr lang="en-US" sz="2000" b="1" u="sng" dirty="0" smtClean="0"/>
              <a:t>Issue </a:t>
            </a:r>
            <a:r>
              <a:rPr lang="en-US" sz="2000" b="1" u="sng" dirty="0"/>
              <a:t>1:</a:t>
            </a:r>
            <a:r>
              <a:rPr lang="en-US" sz="2000" dirty="0"/>
              <a:t> Different from the maximum weighted independent </a:t>
            </a:r>
            <a:r>
              <a:rPr lang="en-US" sz="2000" dirty="0" smtClean="0"/>
              <a:t>set.</a:t>
            </a:r>
          </a:p>
          <a:p>
            <a:r>
              <a:rPr lang="en-US" sz="2000" b="1" u="sng" dirty="0" smtClean="0"/>
              <a:t>Issue </a:t>
            </a:r>
            <a:r>
              <a:rPr lang="en-US" sz="2000" b="1" u="sng" dirty="0"/>
              <a:t>2:</a:t>
            </a:r>
            <a:r>
              <a:rPr lang="en-US" sz="2000" dirty="0"/>
              <a:t> Computing the maximum weighted independent set is NP-hard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885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Solving Issue </a:t>
            </a:r>
            <a:r>
              <a:rPr lang="en-US" sz="3600" b="1" dirty="0" smtClean="0"/>
              <a:t>1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86986" y="4836474"/>
            <a:ext cx="7414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simple readjustment of weights converts the problem to a </a:t>
            </a:r>
            <a:r>
              <a:rPr lang="en-US" sz="2000" dirty="0" smtClean="0"/>
              <a:t>regular </a:t>
            </a:r>
            <a:r>
              <a:rPr lang="en-US" sz="2000" b="1" i="1" dirty="0" smtClean="0"/>
              <a:t>maximum </a:t>
            </a:r>
            <a:r>
              <a:rPr lang="en-US" sz="2000" b="1" i="1" dirty="0"/>
              <a:t>weighted independent set</a:t>
            </a:r>
            <a:r>
              <a:rPr lang="en-US" sz="2000" dirty="0"/>
              <a:t> problem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63" y="2095045"/>
            <a:ext cx="5933222" cy="24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Solving Issue 2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7331" y="4312714"/>
            <a:ext cx="85106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directed graph is a POSET, that is, it is acyclic and </a:t>
            </a:r>
            <a:r>
              <a:rPr lang="en-US" dirty="0" smtClean="0"/>
              <a:t>transitive.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maximum weighted independent set is the </a:t>
            </a:r>
            <a:r>
              <a:rPr lang="en-US" b="1" i="1" dirty="0"/>
              <a:t>maximum weighted </a:t>
            </a:r>
            <a:r>
              <a:rPr lang="en-US" b="1" i="1" dirty="0" err="1" smtClean="0"/>
              <a:t>antichain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POSET.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maximum weighted </a:t>
            </a:r>
            <a:r>
              <a:rPr lang="en-US" dirty="0" err="1"/>
              <a:t>antichain</a:t>
            </a:r>
            <a:r>
              <a:rPr lang="en-US" dirty="0"/>
              <a:t> can be computed in polynomial time </a:t>
            </a:r>
            <a:r>
              <a:rPr lang="en-US" dirty="0" smtClean="0"/>
              <a:t>using a </a:t>
            </a:r>
            <a:r>
              <a:rPr lang="en-US" dirty="0" err="1"/>
              <a:t>maxflow</a:t>
            </a:r>
            <a:r>
              <a:rPr lang="en-US" dirty="0"/>
              <a:t> algorithm.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63" y="1702225"/>
            <a:ext cx="5933222" cy="24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Tradeoff Against </a:t>
            </a:r>
            <a:r>
              <a:rPr lang="en-US" sz="3600" b="1" dirty="0" err="1"/>
              <a:t>Makespan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52" y="1728413"/>
            <a:ext cx="8562986" cy="2998533"/>
          </a:xfrm>
        </p:spPr>
        <p:txBody>
          <a:bodyPr>
            <a:noAutofit/>
          </a:bodyPr>
          <a:lstStyle/>
          <a:p>
            <a:r>
              <a:rPr lang="en-US" sz="2000" dirty="0"/>
              <a:t>Find a schedule that is of minimum </a:t>
            </a:r>
            <a:r>
              <a:rPr lang="en-US" sz="2000" dirty="0" err="1"/>
              <a:t>makespan</a:t>
            </a:r>
            <a:r>
              <a:rPr lang="en-US" sz="2000" dirty="0"/>
              <a:t> among all schedules </a:t>
            </a:r>
            <a:r>
              <a:rPr lang="en-US" sz="2000" dirty="0" smtClean="0"/>
              <a:t>with cost </a:t>
            </a:r>
            <a:r>
              <a:rPr lang="en-US" sz="2000" b="1" i="1" dirty="0"/>
              <a:t>≤</a:t>
            </a:r>
            <a:r>
              <a:rPr lang="en-US" sz="2000" dirty="0"/>
              <a:t> </a:t>
            </a:r>
            <a:r>
              <a:rPr lang="en-US" sz="2000" dirty="0" err="1"/>
              <a:t>γ</a:t>
            </a:r>
            <a:r>
              <a:rPr lang="en-US" sz="2000" dirty="0"/>
              <a:t> optimal </a:t>
            </a:r>
            <a:r>
              <a:rPr lang="en-US" sz="2000" dirty="0" smtClean="0"/>
              <a:t>cost.</a:t>
            </a:r>
          </a:p>
          <a:p>
            <a:pPr lvl="1"/>
            <a:r>
              <a:rPr lang="en-US" sz="2000" dirty="0" err="1" smtClean="0"/>
              <a:t>γ</a:t>
            </a:r>
            <a:r>
              <a:rPr lang="en-US" sz="2000" dirty="0" smtClean="0"/>
              <a:t> </a:t>
            </a:r>
            <a:r>
              <a:rPr lang="en-US" sz="2000" dirty="0"/>
              <a:t>is a given </a:t>
            </a:r>
            <a:r>
              <a:rPr lang="en-US" sz="2000" dirty="0" err="1"/>
              <a:t>suboptimality</a:t>
            </a:r>
            <a:r>
              <a:rPr lang="en-US" sz="2000" dirty="0"/>
              <a:t> factor </a:t>
            </a:r>
            <a:r>
              <a:rPr lang="en-US" sz="2000" b="1" i="1" dirty="0"/>
              <a:t>≥</a:t>
            </a:r>
            <a:r>
              <a:rPr lang="en-US" sz="2000" dirty="0"/>
              <a:t> 1.</a:t>
            </a:r>
          </a:p>
          <a:p>
            <a:r>
              <a:rPr lang="en-US" sz="2000" b="1" dirty="0" smtClean="0"/>
              <a:t>Key Observation:</a:t>
            </a:r>
            <a:r>
              <a:rPr lang="en-US" sz="2000" dirty="0" smtClean="0"/>
              <a:t> </a:t>
            </a:r>
            <a:r>
              <a:rPr lang="en-US" sz="2000" dirty="0" err="1" smtClean="0"/>
              <a:t>makespan</a:t>
            </a:r>
            <a:r>
              <a:rPr lang="en-US" sz="2000" dirty="0" smtClean="0"/>
              <a:t> </a:t>
            </a:r>
            <a:r>
              <a:rPr lang="en-US" sz="2000" dirty="0"/>
              <a:t>constraints are also </a:t>
            </a:r>
            <a:r>
              <a:rPr lang="en-US" sz="2000" dirty="0" smtClean="0"/>
              <a:t>simple temporal.</a:t>
            </a:r>
          </a:p>
          <a:p>
            <a:pPr lvl="1"/>
            <a:r>
              <a:rPr lang="en-US" sz="2000" dirty="0" smtClean="0"/>
              <a:t>Do </a:t>
            </a:r>
            <a:r>
              <a:rPr lang="en-US" sz="2000" dirty="0"/>
              <a:t>a </a:t>
            </a:r>
            <a:r>
              <a:rPr lang="en-US" sz="2000" dirty="0" smtClean="0"/>
              <a:t>Binary </a:t>
            </a:r>
            <a:r>
              <a:rPr lang="en-US" sz="2000" dirty="0"/>
              <a:t>S</a:t>
            </a:r>
            <a:r>
              <a:rPr lang="en-US" sz="2000" dirty="0" smtClean="0"/>
              <a:t>earch </a:t>
            </a:r>
            <a:r>
              <a:rPr lang="en-US" sz="2000" dirty="0"/>
              <a:t>on </a:t>
            </a:r>
            <a:r>
              <a:rPr lang="en-US" sz="2000" dirty="0" err="1"/>
              <a:t>makespan</a:t>
            </a:r>
            <a:r>
              <a:rPr lang="en-US" sz="2000" dirty="0"/>
              <a:t> in the outer </a:t>
            </a:r>
            <a:r>
              <a:rPr lang="en-US" sz="2000" dirty="0" smtClean="0"/>
              <a:t>loop.</a:t>
            </a:r>
          </a:p>
          <a:p>
            <a:pPr lvl="1"/>
            <a:r>
              <a:rPr lang="en-US" sz="2000" dirty="0" smtClean="0"/>
              <a:t>Solve </a:t>
            </a:r>
            <a:r>
              <a:rPr lang="en-US" sz="2000" dirty="0"/>
              <a:t>the minimization of cost problem in the inner loop.</a:t>
            </a:r>
          </a:p>
          <a:p>
            <a:r>
              <a:rPr lang="en-US" sz="2000" dirty="0" smtClean="0"/>
              <a:t>Optimizations </a:t>
            </a:r>
            <a:r>
              <a:rPr lang="en-US" sz="2000" dirty="0"/>
              <a:t>lead to Quasi Binary Search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35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Conjectured Tractable Classes and Negative Results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7" y="1725829"/>
            <a:ext cx="8340402" cy="2749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797" y="4808205"/>
            <a:ext cx="8340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Conjectured to be tractable for </a:t>
            </a:r>
            <a:r>
              <a:rPr lang="en-US" sz="2000" b="1" dirty="0"/>
              <a:t>Model A</a:t>
            </a:r>
            <a:r>
              <a:rPr lang="en-US" sz="2000" dirty="0"/>
              <a:t> and for </a:t>
            </a:r>
            <a:r>
              <a:rPr lang="en-US" sz="2000" b="1" i="1" dirty="0"/>
              <a:t>concave</a:t>
            </a:r>
            <a:r>
              <a:rPr lang="en-US" sz="2000" dirty="0"/>
              <a:t> dependency of </a:t>
            </a:r>
            <a:r>
              <a:rPr lang="en-US" sz="2000" dirty="0" smtClean="0"/>
              <a:t>unit price </a:t>
            </a:r>
            <a:r>
              <a:rPr lang="en-US" sz="2000" dirty="0"/>
              <a:t>on total </a:t>
            </a:r>
            <a:r>
              <a:rPr lang="en-US" sz="2000" dirty="0" smtClean="0"/>
              <a:t>demand.</a:t>
            </a:r>
          </a:p>
          <a:p>
            <a:endParaRPr lang="en-US" sz="2000" dirty="0"/>
          </a:p>
          <a:p>
            <a:r>
              <a:rPr lang="en-US" sz="2000" dirty="0" smtClean="0"/>
              <a:t>But provably NP</a:t>
            </a:r>
            <a:r>
              <a:rPr lang="en-US" sz="2000" dirty="0"/>
              <a:t>-hard for </a:t>
            </a:r>
            <a:r>
              <a:rPr lang="en-US" sz="2000" b="1" i="1" dirty="0"/>
              <a:t>convex</a:t>
            </a:r>
            <a:r>
              <a:rPr lang="en-US" sz="2000" dirty="0"/>
              <a:t> dependency of unit price on total demand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83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Conclusions and Future </a:t>
            </a:r>
            <a:r>
              <a:rPr lang="en-US" sz="3600" b="1" dirty="0" smtClean="0"/>
              <a:t>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52" y="1846258"/>
            <a:ext cx="8549893" cy="4321031"/>
          </a:xfrm>
        </p:spPr>
        <p:txBody>
          <a:bodyPr>
            <a:noAutofit/>
          </a:bodyPr>
          <a:lstStyle/>
          <a:p>
            <a:r>
              <a:rPr lang="en-US" sz="1800" dirty="0"/>
              <a:t>We presented a polynomial-time </a:t>
            </a:r>
            <a:r>
              <a:rPr lang="en-US" sz="1800" dirty="0" err="1"/>
              <a:t>maxflow</a:t>
            </a:r>
            <a:r>
              <a:rPr lang="en-US" sz="1800" dirty="0"/>
              <a:t>-based algorithm for </a:t>
            </a:r>
            <a:r>
              <a:rPr lang="en-US" sz="1800" dirty="0" smtClean="0"/>
              <a:t>optimally scheduling </a:t>
            </a:r>
            <a:r>
              <a:rPr lang="en-US" sz="1800" dirty="0"/>
              <a:t>STNs with dynamic resource </a:t>
            </a:r>
            <a:r>
              <a:rPr lang="en-US" sz="1800" dirty="0" smtClean="0"/>
              <a:t>pricing.</a:t>
            </a:r>
          </a:p>
          <a:p>
            <a:pPr lvl="1"/>
            <a:r>
              <a:rPr lang="en-US" sz="1800" dirty="0" smtClean="0"/>
              <a:t>Unit </a:t>
            </a:r>
            <a:r>
              <a:rPr lang="en-US" sz="1800" dirty="0"/>
              <a:t>prices change with time but </a:t>
            </a:r>
            <a:r>
              <a:rPr lang="en-US" sz="1800" dirty="0" smtClean="0"/>
              <a:t>according to </a:t>
            </a:r>
            <a:r>
              <a:rPr lang="en-US" sz="1800" dirty="0"/>
              <a:t>a piecewise constant </a:t>
            </a:r>
            <a:r>
              <a:rPr lang="en-US" sz="1800" dirty="0" smtClean="0"/>
              <a:t>function.</a:t>
            </a:r>
          </a:p>
          <a:p>
            <a:pPr lvl="1"/>
            <a:r>
              <a:rPr lang="en-US" sz="1800" dirty="0" smtClean="0"/>
              <a:t>Processes </a:t>
            </a:r>
            <a:r>
              <a:rPr lang="en-US" sz="1800" dirty="0"/>
              <a:t>demand energy requirements upfront.</a:t>
            </a:r>
          </a:p>
          <a:p>
            <a:r>
              <a:rPr lang="en-US" sz="1800" dirty="0"/>
              <a:t>Conjectured tractable </a:t>
            </a:r>
            <a:r>
              <a:rPr lang="en-US" sz="1800" dirty="0" smtClean="0"/>
              <a:t>classes</a:t>
            </a:r>
            <a:endParaRPr lang="en-US" sz="1800" dirty="0"/>
          </a:p>
          <a:p>
            <a:pPr lvl="1"/>
            <a:r>
              <a:rPr lang="en-US" sz="1800" dirty="0" smtClean="0"/>
              <a:t>Unit </a:t>
            </a:r>
            <a:r>
              <a:rPr lang="en-US" sz="1800" dirty="0"/>
              <a:t>prices have a concave dependency on total </a:t>
            </a:r>
            <a:r>
              <a:rPr lang="en-US" sz="1800" dirty="0" smtClean="0"/>
              <a:t>demand.</a:t>
            </a:r>
          </a:p>
          <a:p>
            <a:pPr lvl="1"/>
            <a:r>
              <a:rPr lang="en-US" sz="1800" dirty="0" smtClean="0"/>
              <a:t>Processes </a:t>
            </a:r>
            <a:r>
              <a:rPr lang="en-US" sz="1800" dirty="0"/>
              <a:t>consume energy at a uniform </a:t>
            </a:r>
            <a:r>
              <a:rPr lang="en-US" sz="1800" dirty="0" smtClean="0"/>
              <a:t>wattage.</a:t>
            </a:r>
          </a:p>
          <a:p>
            <a:r>
              <a:rPr lang="en-US" sz="1800" dirty="0" smtClean="0"/>
              <a:t>Some </a:t>
            </a:r>
            <a:r>
              <a:rPr lang="en-US" sz="1800" dirty="0"/>
              <a:t>NP-hard </a:t>
            </a:r>
            <a:r>
              <a:rPr lang="en-US" sz="1800" dirty="0" smtClean="0"/>
              <a:t>results</a:t>
            </a:r>
            <a:endParaRPr lang="en-US" sz="1800" dirty="0"/>
          </a:p>
          <a:p>
            <a:pPr lvl="1"/>
            <a:r>
              <a:rPr lang="en-US" sz="1800" dirty="0" smtClean="0"/>
              <a:t>Unit </a:t>
            </a:r>
            <a:r>
              <a:rPr lang="en-US" sz="1800" dirty="0"/>
              <a:t>prices have a convex dependency on total </a:t>
            </a:r>
            <a:r>
              <a:rPr lang="en-US" sz="1800" dirty="0" smtClean="0"/>
              <a:t>demand.</a:t>
            </a:r>
          </a:p>
          <a:p>
            <a:r>
              <a:rPr lang="en-US" sz="1800" b="1" dirty="0" smtClean="0"/>
              <a:t>Future </a:t>
            </a:r>
            <a:r>
              <a:rPr lang="en-US" sz="1800" b="1" dirty="0"/>
              <a:t>Work:</a:t>
            </a:r>
            <a:r>
              <a:rPr lang="en-US" sz="1800" dirty="0"/>
              <a:t> resolve </a:t>
            </a:r>
            <a:r>
              <a:rPr lang="en-US" sz="1800" dirty="0" smtClean="0"/>
              <a:t>conjectures; and apply algorithms to real-world engineering domains.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01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Executive Summary in </a:t>
            </a:r>
            <a:r>
              <a:rPr lang="en-US" sz="3600" b="1" dirty="0" smtClean="0"/>
              <a:t>Keywords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58" y="1702224"/>
            <a:ext cx="8589174" cy="2775935"/>
          </a:xfrm>
        </p:spPr>
        <p:txBody>
          <a:bodyPr>
            <a:normAutofit/>
          </a:bodyPr>
          <a:lstStyle/>
          <a:p>
            <a:r>
              <a:rPr lang="en-US" sz="2000" b="1" i="1" dirty="0"/>
              <a:t>Simple Temporal Networks (STNs):</a:t>
            </a:r>
            <a:r>
              <a:rPr lang="en-US" sz="2000" dirty="0"/>
              <a:t> temporal constraints between </a:t>
            </a:r>
            <a:r>
              <a:rPr lang="en-US" sz="2000" dirty="0" smtClean="0"/>
              <a:t>processes in </a:t>
            </a:r>
            <a:r>
              <a:rPr lang="en-US" sz="2000" dirty="0"/>
              <a:t>scheduling problems.</a:t>
            </a:r>
          </a:p>
          <a:p>
            <a:r>
              <a:rPr lang="en-US" sz="2000" b="1" i="1" dirty="0"/>
              <a:t>Resources:</a:t>
            </a:r>
            <a:r>
              <a:rPr lang="en-US" sz="2000" dirty="0"/>
              <a:t> like electricity, consumed by processes.</a:t>
            </a:r>
          </a:p>
          <a:p>
            <a:r>
              <a:rPr lang="en-US" sz="2000" b="1" i="1" dirty="0"/>
              <a:t>Dynamic Price:</a:t>
            </a:r>
            <a:r>
              <a:rPr lang="en-US" sz="2000" dirty="0"/>
              <a:t> unit cost of electricity varies with time and total demand.</a:t>
            </a:r>
          </a:p>
          <a:p>
            <a:r>
              <a:rPr lang="en-US" sz="2000" b="1" i="1" dirty="0"/>
              <a:t>Polynomial-time Algorithms:</a:t>
            </a:r>
            <a:r>
              <a:rPr lang="en-US" sz="2000" dirty="0"/>
              <a:t> for cost minimization and optimal </a:t>
            </a:r>
            <a:r>
              <a:rPr lang="en-US" sz="2000" dirty="0" smtClean="0"/>
              <a:t>tradeoff against </a:t>
            </a:r>
            <a:r>
              <a:rPr lang="en-US" sz="2000" dirty="0" err="1"/>
              <a:t>makespan</a:t>
            </a:r>
            <a:r>
              <a:rPr lang="en-US" sz="2000" dirty="0"/>
              <a:t> in many important classes of such </a:t>
            </a:r>
            <a:r>
              <a:rPr lang="en-US" sz="2000" dirty="0" smtClean="0"/>
              <a:t>scheduling problems.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81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Example: Smart Home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5" y="1696677"/>
            <a:ext cx="8549894" cy="2205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1" y="3718705"/>
            <a:ext cx="3613736" cy="2631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1326" y="5236263"/>
            <a:ext cx="309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a consistent schedule </a:t>
            </a:r>
            <a:r>
              <a:rPr lang="en-US" b="1" dirty="0" smtClean="0"/>
              <a:t>of minimum </a:t>
            </a:r>
            <a:r>
              <a:rPr lang="en-US" b="1" dirty="0"/>
              <a:t>total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3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8" y="244158"/>
            <a:ext cx="8235656" cy="1339850"/>
          </a:xfrm>
        </p:spPr>
        <p:txBody>
          <a:bodyPr>
            <a:normAutofit/>
          </a:bodyPr>
          <a:lstStyle/>
          <a:p>
            <a:r>
              <a:rPr lang="en-US" sz="3600" b="1" dirty="0"/>
              <a:t>Two Models of Resource </a:t>
            </a:r>
            <a:r>
              <a:rPr lang="en-US" sz="3600" b="1" dirty="0" smtClean="0"/>
              <a:t>Consumption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52" y="1715318"/>
            <a:ext cx="8562986" cy="2749747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u="sng" dirty="0"/>
              <a:t>Model A:</a:t>
            </a:r>
            <a:r>
              <a:rPr lang="en-US" sz="2000" dirty="0"/>
              <a:t> Each process </a:t>
            </a:r>
            <a:r>
              <a:rPr lang="en-US" sz="2000" b="1" i="1" dirty="0"/>
              <a:t>P</a:t>
            </a:r>
            <a:r>
              <a:rPr lang="en-US" sz="2000" b="1" i="1" baseline="-25000" dirty="0"/>
              <a:t>i</a:t>
            </a:r>
            <a:r>
              <a:rPr lang="en-US" sz="2000" dirty="0"/>
              <a:t> consumes electricity at the rate of </a:t>
            </a:r>
            <a:r>
              <a:rPr lang="en-US" sz="2000" b="1" i="1" dirty="0" err="1"/>
              <a:t>w</a:t>
            </a:r>
            <a:r>
              <a:rPr lang="en-US" sz="2000" b="1" i="1" baseline="-25000" dirty="0" err="1"/>
              <a:t>i</a:t>
            </a:r>
            <a:r>
              <a:rPr lang="en-US" sz="2000" dirty="0"/>
              <a:t> watts </a:t>
            </a:r>
            <a:r>
              <a:rPr lang="en-US" sz="2000" dirty="0" smtClean="0"/>
              <a:t>during execution</a:t>
            </a:r>
            <a:r>
              <a:rPr lang="en-US" sz="2000" dirty="0"/>
              <a:t>.</a:t>
            </a:r>
          </a:p>
          <a:p>
            <a:r>
              <a:rPr lang="en-US" sz="2000" b="1" u="sng" dirty="0"/>
              <a:t>Model B:</a:t>
            </a:r>
            <a:r>
              <a:rPr lang="en-US" sz="2000" dirty="0"/>
              <a:t> Each process </a:t>
            </a:r>
            <a:r>
              <a:rPr lang="en-US" sz="2000" b="1" i="1" dirty="0"/>
              <a:t>P</a:t>
            </a:r>
            <a:r>
              <a:rPr lang="en-US" sz="2000" b="1" i="1" baseline="-25000" dirty="0"/>
              <a:t>i</a:t>
            </a:r>
            <a:r>
              <a:rPr lang="en-US" sz="2000" dirty="0"/>
              <a:t> demands its entire energy </a:t>
            </a:r>
            <a:r>
              <a:rPr lang="en-US" sz="2000" dirty="0" smtClean="0"/>
              <a:t>requirement, that is, the total energy </a:t>
            </a:r>
            <a:r>
              <a:rPr lang="en-US" sz="2000" b="1" i="1" dirty="0"/>
              <a:t>W</a:t>
            </a:r>
            <a:r>
              <a:rPr lang="en-US" sz="2000" b="1" i="1" baseline="-25000" dirty="0"/>
              <a:t>i</a:t>
            </a:r>
            <a:r>
              <a:rPr lang="en-US" sz="2000" b="1" i="1" dirty="0"/>
              <a:t> = </a:t>
            </a:r>
            <a:r>
              <a:rPr lang="en-US" sz="2000" b="1" i="1" dirty="0" err="1"/>
              <a:t>w</a:t>
            </a:r>
            <a:r>
              <a:rPr lang="en-US" sz="2000" b="1" i="1" baseline="-25000" dirty="0" err="1"/>
              <a:t>i</a:t>
            </a:r>
            <a:r>
              <a:rPr lang="en-US" sz="2000" b="1" i="1" dirty="0"/>
              <a:t> duration(P</a:t>
            </a:r>
            <a:r>
              <a:rPr lang="en-US" sz="2000" b="1" i="1" baseline="-25000" dirty="0"/>
              <a:t>i</a:t>
            </a:r>
            <a:r>
              <a:rPr lang="en-US" sz="2000" b="1" i="1" dirty="0"/>
              <a:t>)</a:t>
            </a:r>
            <a:r>
              <a:rPr lang="en-US" sz="2000" dirty="0"/>
              <a:t> at the beginning of its execution.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Solving </a:t>
            </a:r>
            <a:r>
              <a:rPr lang="en-US" sz="2000" b="1" dirty="0"/>
              <a:t>Model B</a:t>
            </a:r>
            <a:r>
              <a:rPr lang="en-US" sz="2000" dirty="0"/>
              <a:t> is a little simpler. It also provides the critical </a:t>
            </a:r>
            <a:r>
              <a:rPr lang="en-US" sz="2000" dirty="0" smtClean="0"/>
              <a:t>combinatorial arguments </a:t>
            </a:r>
            <a:r>
              <a:rPr lang="en-US" sz="2000" dirty="0"/>
              <a:t>useful for solving </a:t>
            </a:r>
            <a:r>
              <a:rPr lang="en-US" sz="2000" b="1" dirty="0"/>
              <a:t>Model 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803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62" y="244158"/>
            <a:ext cx="7816671" cy="1339850"/>
          </a:xfrm>
        </p:spPr>
        <p:txBody>
          <a:bodyPr>
            <a:normAutofit/>
          </a:bodyPr>
          <a:lstStyle/>
          <a:p>
            <a:r>
              <a:rPr lang="en-US" sz="3600" b="1" dirty="0"/>
              <a:t>Simple Temporal Networks/</a:t>
            </a:r>
            <a:r>
              <a:rPr lang="en-US" sz="3600" b="1" dirty="0" smtClean="0"/>
              <a:t>Problems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9" y="1717643"/>
            <a:ext cx="8523707" cy="46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4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Core Combinatorial </a:t>
            </a:r>
            <a:r>
              <a:rPr lang="en-US" sz="3600" b="1" dirty="0" smtClean="0"/>
              <a:t>Problem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4" y="1695364"/>
            <a:ext cx="3915485" cy="256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80" y="1696594"/>
            <a:ext cx="4141372" cy="2469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745" y="4248226"/>
            <a:ext cx="8579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process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dirty="0"/>
              <a:t> has to be </a:t>
            </a:r>
            <a:r>
              <a:rPr lang="en-US" b="1" i="1" dirty="0"/>
              <a:t>activated</a:t>
            </a:r>
            <a:r>
              <a:rPr lang="en-US" dirty="0"/>
              <a:t> in some interval </a:t>
            </a:r>
            <a:r>
              <a:rPr lang="en-US" b="1" i="1" dirty="0" err="1"/>
              <a:t>I</a:t>
            </a:r>
            <a:r>
              <a:rPr lang="en-US" b="1" i="1" baseline="-25000" dirty="0" err="1"/>
              <a:t>j</a:t>
            </a:r>
            <a:r>
              <a:rPr lang="en-US" dirty="0"/>
              <a:t>, </a:t>
            </a:r>
            <a:r>
              <a:rPr lang="en-US" dirty="0" smtClean="0"/>
              <a:t>that is, </a:t>
            </a:r>
            <a:r>
              <a:rPr lang="en-US" dirty="0"/>
              <a:t>the starting point of</a:t>
            </a:r>
            <a:r>
              <a:rPr lang="en-US" i="1" dirty="0"/>
              <a:t> </a:t>
            </a:r>
            <a:r>
              <a:rPr lang="en-US" b="1" i="1" dirty="0" smtClean="0"/>
              <a:t>P</a:t>
            </a:r>
            <a:r>
              <a:rPr lang="en-US" b="1" i="1" baseline="-25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should </a:t>
            </a:r>
            <a:r>
              <a:rPr lang="en-US" dirty="0"/>
              <a:t>be in </a:t>
            </a:r>
            <a:r>
              <a:rPr lang="en-US" b="1" i="1" dirty="0" err="1" smtClean="0"/>
              <a:t>I</a:t>
            </a:r>
            <a:r>
              <a:rPr lang="en-US" b="1" i="1" baseline="-25000" dirty="0" err="1" smtClean="0"/>
              <a:t>j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cost for activating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dirty="0"/>
              <a:t> in the interval </a:t>
            </a:r>
            <a:r>
              <a:rPr lang="en-US" b="1" i="1" dirty="0" err="1"/>
              <a:t>I</a:t>
            </a:r>
            <a:r>
              <a:rPr lang="en-US" b="1" i="1" baseline="-25000" dirty="0" err="1"/>
              <a:t>j</a:t>
            </a:r>
            <a:r>
              <a:rPr lang="en-US" dirty="0"/>
              <a:t> is </a:t>
            </a:r>
            <a:r>
              <a:rPr lang="en-US" b="1" i="1" dirty="0" smtClean="0"/>
              <a:t>W</a:t>
            </a:r>
            <a:r>
              <a:rPr lang="en-US" b="1" i="1" baseline="-25000" dirty="0" smtClean="0"/>
              <a:t>i</a:t>
            </a:r>
            <a:r>
              <a:rPr lang="en-US" b="1" i="1" dirty="0"/>
              <a:t> </a:t>
            </a:r>
            <a:r>
              <a:rPr lang="en-US" b="1" i="1" dirty="0" smtClean="0"/>
              <a:t>f</a:t>
            </a:r>
            <a:r>
              <a:rPr lang="en-US" b="1" i="1" dirty="0"/>
              <a:t>(</a:t>
            </a:r>
            <a:r>
              <a:rPr lang="en-US" b="1" i="1" dirty="0" err="1"/>
              <a:t>I</a:t>
            </a:r>
            <a:r>
              <a:rPr lang="en-US" b="1" i="1" baseline="-25000" dirty="0" err="1"/>
              <a:t>j</a:t>
            </a:r>
            <a:r>
              <a:rPr lang="en-US" b="1" i="1" dirty="0"/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the best combination of intervals in which each process should be activated </a:t>
            </a:r>
            <a:r>
              <a:rPr lang="en-US" dirty="0" smtClean="0"/>
              <a:t>such that</a:t>
            </a:r>
            <a:r>
              <a:rPr lang="en-US" dirty="0"/>
              <a:t>: (a) the schedule is consistent; and (b) the total cost is minimized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6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Activating Process </a:t>
            </a:r>
            <a:r>
              <a:rPr lang="en-US" sz="3600" b="1" i="1" dirty="0"/>
              <a:t>P</a:t>
            </a:r>
            <a:r>
              <a:rPr lang="en-US" sz="3600" b="1" i="1" baseline="-25000" dirty="0"/>
              <a:t>i</a:t>
            </a:r>
            <a:r>
              <a:rPr lang="en-US" sz="3600" b="1" dirty="0"/>
              <a:t> in Interval </a:t>
            </a:r>
            <a:r>
              <a:rPr lang="en-US" sz="3600" b="1" i="1" dirty="0" err="1" smtClean="0"/>
              <a:t>I</a:t>
            </a:r>
            <a:r>
              <a:rPr lang="en-US" sz="3600" b="1" i="1" baseline="-25000" dirty="0" err="1" smtClean="0"/>
              <a:t>j</a:t>
            </a:r>
            <a:endParaRPr lang="en-US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52" y="1689131"/>
            <a:ext cx="8576080" cy="1296310"/>
          </a:xfrm>
        </p:spPr>
        <p:txBody>
          <a:bodyPr>
            <a:normAutofit/>
          </a:bodyPr>
          <a:lstStyle/>
          <a:p>
            <a:r>
              <a:rPr lang="en-US" sz="2000" dirty="0"/>
              <a:t>The beginning point of </a:t>
            </a:r>
            <a:r>
              <a:rPr lang="en-US" sz="2000" b="1" i="1" dirty="0"/>
              <a:t>P</a:t>
            </a:r>
            <a:r>
              <a:rPr lang="en-US" sz="2000" b="1" i="1" baseline="-25000" dirty="0"/>
              <a:t>i</a:t>
            </a:r>
            <a:r>
              <a:rPr lang="en-US" sz="2000" dirty="0"/>
              <a:t>, i.e., </a:t>
            </a:r>
            <a:r>
              <a:rPr lang="en-US" sz="2000" b="1" i="1" dirty="0" err="1"/>
              <a:t>X</a:t>
            </a:r>
            <a:r>
              <a:rPr lang="en-US" sz="2000" b="1" i="1" baseline="30000" dirty="0" err="1"/>
              <a:t>s</a:t>
            </a:r>
            <a:r>
              <a:rPr lang="en-US" sz="2000" b="1" i="1" baseline="-25000" dirty="0" err="1"/>
              <a:t>Pi</a:t>
            </a:r>
            <a:r>
              <a:rPr lang="en-US" sz="2000" dirty="0" smtClean="0"/>
              <a:t>, should </a:t>
            </a:r>
            <a:r>
              <a:rPr lang="en-US" sz="2000" dirty="0"/>
              <a:t>be scheduled after the </a:t>
            </a:r>
            <a:r>
              <a:rPr lang="en-US" sz="2000" dirty="0" smtClean="0"/>
              <a:t>left endpoint </a:t>
            </a:r>
            <a:r>
              <a:rPr lang="en-US" sz="2000" dirty="0"/>
              <a:t>of </a:t>
            </a:r>
            <a:r>
              <a:rPr lang="en-US" sz="2000" b="1" i="1" dirty="0" err="1"/>
              <a:t>I</a:t>
            </a:r>
            <a:r>
              <a:rPr lang="en-US" sz="2000" b="1" i="1" baseline="-25000" dirty="0" err="1"/>
              <a:t>j</a:t>
            </a:r>
            <a:r>
              <a:rPr lang="en-US" sz="2000" dirty="0"/>
              <a:t> (say, </a:t>
            </a:r>
            <a:r>
              <a:rPr lang="en-US" sz="2000" b="1" i="1" dirty="0"/>
              <a:t>L</a:t>
            </a:r>
            <a:r>
              <a:rPr lang="en-US" sz="2000" dirty="0"/>
              <a:t>) and before the right endpoint of </a:t>
            </a:r>
            <a:r>
              <a:rPr lang="en-US" sz="2000" b="1" i="1" dirty="0" err="1"/>
              <a:t>I</a:t>
            </a:r>
            <a:r>
              <a:rPr lang="en-US" sz="2000" b="1" i="1" baseline="-25000" dirty="0" err="1"/>
              <a:t>j</a:t>
            </a:r>
            <a:r>
              <a:rPr lang="en-US" sz="2000" dirty="0"/>
              <a:t> (say, </a:t>
            </a:r>
            <a:r>
              <a:rPr lang="en-US" sz="2000" b="1" i="1" dirty="0"/>
              <a:t>U</a:t>
            </a:r>
            <a:r>
              <a:rPr lang="en-US" sz="2000" dirty="0"/>
              <a:t>).</a:t>
            </a:r>
          </a:p>
          <a:p>
            <a:r>
              <a:rPr lang="en-US" sz="2000" b="1" i="1" dirty="0" err="1"/>
              <a:t>X</a:t>
            </a:r>
            <a:r>
              <a:rPr lang="en-US" sz="2000" b="1" i="1" baseline="30000" dirty="0" err="1"/>
              <a:t>s</a:t>
            </a:r>
            <a:r>
              <a:rPr lang="en-US" sz="2000" b="1" i="1" baseline="-25000" dirty="0" err="1"/>
              <a:t>Pi</a:t>
            </a:r>
            <a:r>
              <a:rPr lang="en-US" sz="2000" b="1" i="1" dirty="0"/>
              <a:t> – X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 ≥ L</a:t>
            </a:r>
            <a:r>
              <a:rPr lang="en-US" sz="2000" dirty="0"/>
              <a:t> and </a:t>
            </a:r>
            <a:r>
              <a:rPr lang="en-US" sz="2000" b="1" i="1" dirty="0" err="1"/>
              <a:t>X</a:t>
            </a:r>
            <a:r>
              <a:rPr lang="en-US" sz="2000" b="1" i="1" baseline="30000" dirty="0" err="1"/>
              <a:t>s</a:t>
            </a:r>
            <a:r>
              <a:rPr lang="en-US" sz="2000" b="1" i="1" baseline="-25000" dirty="0" err="1"/>
              <a:t>Pi</a:t>
            </a:r>
            <a:r>
              <a:rPr lang="en-US" sz="2000" b="1" i="1" dirty="0"/>
              <a:t> – X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 ≤ U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53" y="3417544"/>
            <a:ext cx="2654300" cy="22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Conflicts and Minimal </a:t>
            </a:r>
            <a:r>
              <a:rPr lang="en-US" sz="3600" b="1" dirty="0" smtClean="0"/>
              <a:t>Conflicts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52" y="1715318"/>
            <a:ext cx="8576080" cy="2265268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i="1" dirty="0"/>
              <a:t>conflict</a:t>
            </a:r>
            <a:r>
              <a:rPr lang="en-US" sz="2000" dirty="0"/>
              <a:t> is a set of activations </a:t>
            </a:r>
            <a:r>
              <a:rPr lang="en-US" sz="2000" b="1" i="1" dirty="0"/>
              <a:t>(P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, I</a:t>
            </a:r>
            <a:r>
              <a:rPr lang="en-US" sz="2000" b="1" i="1" baseline="-25000" dirty="0"/>
              <a:t>j1</a:t>
            </a:r>
            <a:r>
              <a:rPr lang="en-US" sz="2000" b="1" i="1" dirty="0"/>
              <a:t>), (P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, I</a:t>
            </a:r>
            <a:r>
              <a:rPr lang="en-US" sz="2000" b="1" i="1" baseline="-25000" dirty="0"/>
              <a:t>j2</a:t>
            </a:r>
            <a:r>
              <a:rPr lang="en-US" sz="2000" b="1" i="1" dirty="0"/>
              <a:t>) … (P</a:t>
            </a:r>
            <a:r>
              <a:rPr lang="en-US" sz="2000" b="1" i="1" baseline="-25000" dirty="0"/>
              <a:t>K</a:t>
            </a:r>
            <a:r>
              <a:rPr lang="en-US" sz="2000" b="1" i="1" dirty="0"/>
              <a:t>, </a:t>
            </a:r>
            <a:r>
              <a:rPr lang="en-US" sz="2000" b="1" i="1" dirty="0" err="1"/>
              <a:t>I</a:t>
            </a:r>
            <a:r>
              <a:rPr lang="en-US" sz="2000" b="1" i="1" baseline="-25000" dirty="0" err="1"/>
              <a:t>jK</a:t>
            </a:r>
            <a:r>
              <a:rPr lang="en-US" sz="2000" b="1" i="1" dirty="0"/>
              <a:t>)</a:t>
            </a:r>
            <a:r>
              <a:rPr lang="en-US" sz="2000" dirty="0"/>
              <a:t> </a:t>
            </a:r>
            <a:r>
              <a:rPr lang="en-US" sz="2000" dirty="0" smtClean="0"/>
              <a:t>that cannot </a:t>
            </a:r>
            <a:r>
              <a:rPr lang="en-US" sz="2000" dirty="0"/>
              <a:t>be simultaneously </a:t>
            </a:r>
            <a:r>
              <a:rPr lang="en-US" sz="2000" dirty="0" smtClean="0"/>
              <a:t>achieved.</a:t>
            </a:r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b="1" i="1" dirty="0"/>
              <a:t>minimal conflict</a:t>
            </a:r>
            <a:r>
              <a:rPr lang="en-US" sz="2000" dirty="0"/>
              <a:t> is a conflict no proper subset of which </a:t>
            </a:r>
            <a:r>
              <a:rPr lang="en-US" sz="2000" dirty="0" smtClean="0"/>
              <a:t>is also </a:t>
            </a:r>
            <a:r>
              <a:rPr lang="en-US" sz="2000" dirty="0"/>
              <a:t>a </a:t>
            </a:r>
            <a:r>
              <a:rPr lang="en-US" sz="2000" dirty="0" smtClean="0"/>
              <a:t>conflict.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set of activations </a:t>
            </a:r>
            <a:r>
              <a:rPr lang="en-US" sz="2000" b="1" i="1" dirty="0"/>
              <a:t>(P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, I</a:t>
            </a:r>
            <a:r>
              <a:rPr lang="en-US" sz="2000" b="1" i="1" baseline="-25000" dirty="0"/>
              <a:t>j1</a:t>
            </a:r>
            <a:r>
              <a:rPr lang="en-US" sz="2000" b="1" i="1" dirty="0"/>
              <a:t>), (P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, I</a:t>
            </a:r>
            <a:r>
              <a:rPr lang="en-US" sz="2000" b="1" i="1" baseline="-25000" dirty="0"/>
              <a:t>j2</a:t>
            </a:r>
            <a:r>
              <a:rPr lang="en-US" sz="2000" b="1" i="1" dirty="0"/>
              <a:t>) … (P</a:t>
            </a:r>
            <a:r>
              <a:rPr lang="en-US" sz="2000" b="1" i="1" baseline="-25000" dirty="0"/>
              <a:t>K</a:t>
            </a:r>
            <a:r>
              <a:rPr lang="en-US" sz="2000" b="1" i="1" dirty="0"/>
              <a:t>, </a:t>
            </a:r>
            <a:r>
              <a:rPr lang="en-US" sz="2000" b="1" i="1" dirty="0" err="1"/>
              <a:t>I</a:t>
            </a:r>
            <a:r>
              <a:rPr lang="en-US" sz="2000" b="1" i="1" baseline="-25000" dirty="0" err="1"/>
              <a:t>jK</a:t>
            </a:r>
            <a:r>
              <a:rPr lang="en-US" sz="2000" b="1" i="1" dirty="0"/>
              <a:t>)</a:t>
            </a:r>
            <a:r>
              <a:rPr lang="en-US" sz="2000" dirty="0"/>
              <a:t> </a:t>
            </a:r>
            <a:r>
              <a:rPr lang="en-US" sz="2000" dirty="0" smtClean="0"/>
              <a:t>can </a:t>
            </a:r>
            <a:r>
              <a:rPr lang="en-US" sz="2000" dirty="0"/>
              <a:t>be </a:t>
            </a:r>
            <a:r>
              <a:rPr lang="en-US" sz="2000" dirty="0" smtClean="0"/>
              <a:t>simultaneously achieved if and only if they do not contain a minimal conflict.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595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Bounded Minimal Conflicts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83" y="2135988"/>
            <a:ext cx="4856925" cy="3091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7230" y="5722093"/>
            <a:ext cx="39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size of a minimal conflict is </a:t>
            </a:r>
            <a:r>
              <a:rPr lang="en-US" b="1" i="1" dirty="0"/>
              <a:t>≤ </a:t>
            </a:r>
            <a:r>
              <a:rPr lang="en-US" b="1" dirty="0"/>
              <a:t>2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4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130</TotalTime>
  <Words>731</Words>
  <Application>Microsoft Macintosh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Capital</vt:lpstr>
      <vt:lpstr>Load Scheduling of Simple Temporal Networks Under Dynamic Resource Pricing    T. K. Satish Kumar, Zhi Wang, Anoop Kumar, Craig Rogers, Craig Knoblock  Information Sciences Institute, University of Southern California</vt:lpstr>
      <vt:lpstr>Executive Summary in Keywords</vt:lpstr>
      <vt:lpstr>Example: Smart Home</vt:lpstr>
      <vt:lpstr>Two Models of Resource Consumption</vt:lpstr>
      <vt:lpstr>Simple Temporal Networks/Problems</vt:lpstr>
      <vt:lpstr>Core Combinatorial Problem</vt:lpstr>
      <vt:lpstr>Activating Process Pi in Interval Ij</vt:lpstr>
      <vt:lpstr>Conflicts and Minimal Conflicts</vt:lpstr>
      <vt:lpstr>Bounded Minimal Conflicts</vt:lpstr>
      <vt:lpstr>Example: Smart Home</vt:lpstr>
      <vt:lpstr>Conflict Graph</vt:lpstr>
      <vt:lpstr>Solving Issue 1</vt:lpstr>
      <vt:lpstr>Solving Issue 2</vt:lpstr>
      <vt:lpstr>Tradeoff Against Makespan</vt:lpstr>
      <vt:lpstr>Conjectured Tractable Classes and Negative Results</vt:lpstr>
      <vt:lpstr>Conclusions and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Scheduling of Simple Temporal Networks Under Dynamic Resource Pricing  T. K. Satish Kumar, Zhi Wang, Anoop Kumar, Craig Rogers, Craig Knoblock  Information Sciences Institute, University of Southern California</dc:title>
  <dc:creator>Satish</dc:creator>
  <cp:lastModifiedBy>Satish</cp:lastModifiedBy>
  <cp:revision>23</cp:revision>
  <dcterms:created xsi:type="dcterms:W3CDTF">2018-02-03T05:53:40Z</dcterms:created>
  <dcterms:modified xsi:type="dcterms:W3CDTF">2018-02-04T05:08:52Z</dcterms:modified>
</cp:coreProperties>
</file>