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28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0" autoAdjust="0"/>
    <p:restoredTop sz="96327"/>
  </p:normalViewPr>
  <p:slideViewPr>
    <p:cSldViewPr snapToGrid="0">
      <p:cViewPr varScale="1">
        <p:scale>
          <a:sx n="124" d="100"/>
          <a:sy n="124" d="100"/>
        </p:scale>
        <p:origin x="2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0605E-8767-4CE5-A68A-7F96F8D2034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8111A-1A47-4470-8706-8649DA099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7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8111A-1A47-4470-8706-8649DA0996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774" y="1"/>
            <a:ext cx="8736227" cy="1066800"/>
          </a:xfrm>
          <a:effectLst/>
        </p:spPr>
        <p:txBody>
          <a:bodyPr/>
          <a:lstStyle>
            <a:lvl1pPr algn="l">
              <a:defRPr sz="4050" b="1" i="0" baseline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60E1C498-C9C1-164D-9CC2-149CD09DB5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EB989-491E-49A8-9E48-2614FF9BCE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8" y="1279525"/>
            <a:ext cx="8736012" cy="5280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646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4178"/>
            <a:ext cx="7772400" cy="1470025"/>
          </a:xfrm>
          <a:effectLst/>
        </p:spPr>
        <p:txBody>
          <a:bodyPr/>
          <a:lstStyle>
            <a:lvl1pPr algn="ctr">
              <a:defRPr b="1" i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C498-C9C1-164D-9CC2-149CD09D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7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661230"/>
            <a:ext cx="7772400" cy="1362075"/>
          </a:xfrm>
        </p:spPr>
        <p:txBody>
          <a:bodyPr anchor="t"/>
          <a:lstStyle>
            <a:lvl1pPr algn="ctr">
              <a:defRPr sz="6000" b="1" i="0" cap="none" baseline="0">
                <a:solidFill>
                  <a:schemeClr val="accent3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dirty="0"/>
              <a:t>Subsection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23303"/>
            <a:ext cx="7772400" cy="502660"/>
          </a:xfrm>
        </p:spPr>
        <p:txBody>
          <a:bodyPr anchor="b"/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08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50" b="1" i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1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8A937580-5283-CC47-8B0F-57C42AA13923}" type="datetime1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C498-C9C1-164D-9CC2-149CD09D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0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2C4CAC0A-81F4-F740-8977-F0C2018318ED}" type="datetime1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C498-C9C1-164D-9CC2-149CD09D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686800" cy="1127234"/>
          </a:xfrm>
          <a:effectLst/>
        </p:spPr>
        <p:txBody>
          <a:bodyPr>
            <a:noAutofit/>
          </a:bodyPr>
          <a:lstStyle>
            <a:lvl1pPr>
              <a:defRPr sz="4050" b="1" i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A0011467-A55B-CC4E-B5E8-396CBD92E428}" type="datetime1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C498-C9C1-164D-9CC2-149CD09D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1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C498-C9C1-164D-9CC2-149CD09D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"/>
            <a:ext cx="8686800" cy="16002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686800" cy="512127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281" y="6558981"/>
            <a:ext cx="407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C498-C9C1-164D-9CC2-149CD09DB5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8B382-B7E7-714D-B849-604A54E5D6BA}"/>
              </a:ext>
            </a:extLst>
          </p:cNvPr>
          <p:cNvSpPr txBox="1"/>
          <p:nvPr userDrawn="1"/>
        </p:nvSpPr>
        <p:spPr>
          <a:xfrm>
            <a:off x="2" y="6604837"/>
            <a:ext cx="9144001" cy="2734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>
              <a:defRPr/>
            </a:pPr>
            <a:endParaRPr lang="en-US" sz="1013" dirty="0">
              <a:solidFill>
                <a:prstClr val="black"/>
              </a:solidFill>
            </a:endParaRPr>
          </a:p>
        </p:txBody>
      </p:sp>
      <p:pic>
        <p:nvPicPr>
          <p:cNvPr id="10" name="Picture 10" descr="isi.png">
            <a:extLst>
              <a:ext uri="{FF2B5EF4-FFF2-40B4-BE49-F238E27FC236}">
                <a16:creationId xmlns:a16="http://schemas.microsoft.com/office/drawing/2014/main" id="{9D5FA36C-23F2-824F-995D-EADD936BF96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9" y="6648403"/>
            <a:ext cx="2149783" cy="18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Formal_Viterbi_GoldOnCard_NoBG.eps">
            <a:extLst>
              <a:ext uri="{FF2B5EF4-FFF2-40B4-BE49-F238E27FC236}">
                <a16:creationId xmlns:a16="http://schemas.microsoft.com/office/drawing/2014/main" id="{5A72FD47-8219-5944-B107-F2D9DD15F4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51"/>
          <a:stretch/>
        </p:blipFill>
        <p:spPr bwMode="auto">
          <a:xfrm>
            <a:off x="8158912" y="6663744"/>
            <a:ext cx="952433" cy="15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59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marL="0" marR="0" indent="0" algn="l" defTabSz="3429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600" b="1" i="0" kern="1200">
          <a:solidFill>
            <a:schemeClr val="accent2"/>
          </a:solidFill>
          <a:effectLst/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0" indent="0" algn="l" defTabSz="342900" rtl="0" eaLnBrk="1" latinLnBrk="0" hangingPunct="1">
        <a:lnSpc>
          <a:spcPct val="150000"/>
        </a:lnSpc>
        <a:spcBef>
          <a:spcPct val="20000"/>
        </a:spcBef>
        <a:buFont typeface="Arial"/>
        <a:buNone/>
        <a:defRPr sz="27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8335" indent="0" algn="l" defTabSz="342900" rtl="0" eaLnBrk="1" latinLnBrk="0" hangingPunct="1">
        <a:lnSpc>
          <a:spcPct val="100000"/>
        </a:lnSpc>
        <a:spcBef>
          <a:spcPct val="20000"/>
        </a:spcBef>
        <a:buFont typeface="Arial"/>
        <a:buNone/>
        <a:tabLst/>
        <a:defRPr sz="1500" b="1" i="0" kern="1200">
          <a:solidFill>
            <a:schemeClr val="tx1">
              <a:lumMod val="50000"/>
              <a:lumOff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685800" indent="0" algn="l" defTabSz="342900" rtl="0" eaLnBrk="1" latinLnBrk="0" hangingPunct="1">
        <a:lnSpc>
          <a:spcPct val="100000"/>
        </a:lnSpc>
        <a:spcBef>
          <a:spcPct val="20000"/>
        </a:spcBef>
        <a:buFont typeface="Arial"/>
        <a:buNone/>
        <a:defRPr sz="135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028700" indent="0" algn="l" defTabSz="342900" rtl="0" eaLnBrk="1" latinLnBrk="0" hangingPunct="1">
        <a:lnSpc>
          <a:spcPct val="100000"/>
        </a:lnSpc>
        <a:spcBef>
          <a:spcPct val="20000"/>
        </a:spcBef>
        <a:buFont typeface="Arial"/>
        <a:buNone/>
        <a:defRPr sz="120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371600" indent="0" algn="l" defTabSz="342900" rtl="0" eaLnBrk="1" latinLnBrk="0" hangingPunct="1">
        <a:lnSpc>
          <a:spcPct val="100000"/>
        </a:lnSpc>
        <a:spcBef>
          <a:spcPct val="20000"/>
        </a:spcBef>
        <a:buFont typeface="Arial"/>
        <a:buNone/>
        <a:defRPr sz="120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B853685-C50D-2F49-A73B-36F9DE65E520}"/>
              </a:ext>
            </a:extLst>
          </p:cNvPr>
          <p:cNvSpPr/>
          <p:nvPr/>
        </p:nvSpPr>
        <p:spPr>
          <a:xfrm>
            <a:off x="1711765" y="2849029"/>
            <a:ext cx="988769" cy="39892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DSBox</a:t>
            </a:r>
            <a:endParaRPr lang="en-US" sz="1600" b="1" dirty="0">
              <a:solidFill>
                <a:schemeClr val="accent2">
                  <a:lumMod val="20000"/>
                  <a:lumOff val="8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F71B3C7-9F0E-754A-9399-DA7575C914B3}"/>
              </a:ext>
            </a:extLst>
          </p:cNvPr>
          <p:cNvCxnSpPr>
            <a:cxnSpLocks/>
          </p:cNvCxnSpPr>
          <p:nvPr/>
        </p:nvCxnSpPr>
        <p:spPr>
          <a:xfrm>
            <a:off x="1319044" y="3042696"/>
            <a:ext cx="27072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5C23C74-B17C-0244-8F96-AB830C0CDF41}"/>
              </a:ext>
            </a:extLst>
          </p:cNvPr>
          <p:cNvGrpSpPr/>
          <p:nvPr/>
        </p:nvGrpSpPr>
        <p:grpSpPr>
          <a:xfrm>
            <a:off x="1795182" y="1604083"/>
            <a:ext cx="821933" cy="821933"/>
            <a:chOff x="5967158" y="2230146"/>
            <a:chExt cx="1037097" cy="1037097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58510AA-A561-BA4C-949C-5E3A53B81AFE}"/>
                </a:ext>
              </a:extLst>
            </p:cNvPr>
            <p:cNvSpPr/>
            <p:nvPr/>
          </p:nvSpPr>
          <p:spPr>
            <a:xfrm>
              <a:off x="5967158" y="2230146"/>
              <a:ext cx="1037097" cy="103709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BD90F38-9467-DA4A-8B4F-CB6D3BB6A6B5}"/>
                </a:ext>
              </a:extLst>
            </p:cNvPr>
            <p:cNvSpPr/>
            <p:nvPr/>
          </p:nvSpPr>
          <p:spPr>
            <a:xfrm>
              <a:off x="6266255" y="2304347"/>
              <a:ext cx="192488" cy="19248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694F82C-B31F-3747-BD62-98206AB523F5}"/>
                </a:ext>
              </a:extLst>
            </p:cNvPr>
            <p:cNvSpPr/>
            <p:nvPr/>
          </p:nvSpPr>
          <p:spPr>
            <a:xfrm>
              <a:off x="6575494" y="2380887"/>
              <a:ext cx="192488" cy="192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20DA7D8-86DF-BD44-97AE-9ED24BC4FA60}"/>
                </a:ext>
              </a:extLst>
            </p:cNvPr>
            <p:cNvSpPr/>
            <p:nvPr/>
          </p:nvSpPr>
          <p:spPr>
            <a:xfrm>
              <a:off x="6382722" y="2524478"/>
              <a:ext cx="192488" cy="1924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5D39558-4013-0B46-AE81-B3738553DDC4}"/>
                </a:ext>
              </a:extLst>
            </p:cNvPr>
            <p:cNvSpPr/>
            <p:nvPr/>
          </p:nvSpPr>
          <p:spPr>
            <a:xfrm>
              <a:off x="6057735" y="2540783"/>
              <a:ext cx="192488" cy="192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DBEA609-6F68-2A4A-80A7-0EA677326553}"/>
                </a:ext>
              </a:extLst>
            </p:cNvPr>
            <p:cNvSpPr/>
            <p:nvPr/>
          </p:nvSpPr>
          <p:spPr>
            <a:xfrm>
              <a:off x="6124316" y="2781057"/>
              <a:ext cx="192488" cy="19248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1D4DF73-5AEE-8844-B219-A3F2865E99ED}"/>
                </a:ext>
              </a:extLst>
            </p:cNvPr>
            <p:cNvSpPr/>
            <p:nvPr/>
          </p:nvSpPr>
          <p:spPr>
            <a:xfrm>
              <a:off x="6433044" y="2763719"/>
              <a:ext cx="192488" cy="19248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7E7F638-894E-4C46-9827-B91FB585ECE8}"/>
                </a:ext>
              </a:extLst>
            </p:cNvPr>
            <p:cNvSpPr/>
            <p:nvPr/>
          </p:nvSpPr>
          <p:spPr>
            <a:xfrm>
              <a:off x="6681970" y="2591445"/>
              <a:ext cx="192488" cy="1924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C7B5C14-36CB-184D-9E83-5A4A848B14F6}"/>
                </a:ext>
              </a:extLst>
            </p:cNvPr>
            <p:cNvSpPr/>
            <p:nvPr/>
          </p:nvSpPr>
          <p:spPr>
            <a:xfrm>
              <a:off x="6724814" y="2835096"/>
              <a:ext cx="192488" cy="192488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00E6637-7CEC-5243-8A8F-B6586A7BBCA8}"/>
                </a:ext>
              </a:extLst>
            </p:cNvPr>
            <p:cNvSpPr/>
            <p:nvPr/>
          </p:nvSpPr>
          <p:spPr>
            <a:xfrm>
              <a:off x="6284326" y="3007399"/>
              <a:ext cx="192488" cy="1924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BE9472C-22F0-7842-A773-64D3F9CD2217}"/>
                </a:ext>
              </a:extLst>
            </p:cNvPr>
            <p:cNvSpPr/>
            <p:nvPr/>
          </p:nvSpPr>
          <p:spPr>
            <a:xfrm>
              <a:off x="6526455" y="2996203"/>
              <a:ext cx="192488" cy="192488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B71A35C-E04E-A24D-BB2D-01080B9E692F}"/>
              </a:ext>
            </a:extLst>
          </p:cNvPr>
          <p:cNvCxnSpPr>
            <a:cxnSpLocks/>
          </p:cNvCxnSpPr>
          <p:nvPr/>
        </p:nvCxnSpPr>
        <p:spPr>
          <a:xfrm>
            <a:off x="2238443" y="2513765"/>
            <a:ext cx="0" cy="276493"/>
          </a:xfrm>
          <a:prstGeom prst="line">
            <a:avLst/>
          </a:prstGeom>
          <a:ln w="76200">
            <a:solidFill>
              <a:schemeClr val="accent2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C1EB83-F092-E346-95FC-B074BBA0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63" y="1"/>
            <a:ext cx="8770037" cy="1237892"/>
          </a:xfrm>
        </p:spPr>
        <p:txBody>
          <a:bodyPr/>
          <a:lstStyle/>
          <a:p>
            <a:r>
              <a:rPr lang="en-US" sz="5400" dirty="0" err="1"/>
              <a:t>DSBox</a:t>
            </a:r>
            <a:r>
              <a:rPr lang="en-US" sz="5400" dirty="0"/>
              <a:t>: Data Scientist In A Box</a:t>
            </a:r>
            <a:br>
              <a:rPr lang="en-US" dirty="0"/>
            </a:br>
            <a:r>
              <a:rPr lang="en-US" sz="1600" dirty="0">
                <a:solidFill>
                  <a:schemeClr val="accent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Automatic generation of machine learning pipelines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C4B2D0A-B03C-FB4E-9A50-33AE8418C0F4}"/>
              </a:ext>
            </a:extLst>
          </p:cNvPr>
          <p:cNvSpPr/>
          <p:nvPr/>
        </p:nvSpPr>
        <p:spPr>
          <a:xfrm>
            <a:off x="123293" y="2779658"/>
            <a:ext cx="1072604" cy="510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raw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datasets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602DD6E-4417-7244-871E-84E0BA349AB5}"/>
              </a:ext>
            </a:extLst>
          </p:cNvPr>
          <p:cNvCxnSpPr>
            <a:cxnSpLocks/>
          </p:cNvCxnSpPr>
          <p:nvPr/>
        </p:nvCxnSpPr>
        <p:spPr>
          <a:xfrm>
            <a:off x="2829345" y="3042696"/>
            <a:ext cx="27072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87AFE6-2C25-7C43-BB89-B978B2FE0B82}"/>
              </a:ext>
            </a:extLst>
          </p:cNvPr>
          <p:cNvGrpSpPr/>
          <p:nvPr/>
        </p:nvGrpSpPr>
        <p:grpSpPr>
          <a:xfrm>
            <a:off x="3228878" y="2483994"/>
            <a:ext cx="988769" cy="275674"/>
            <a:chOff x="4767209" y="2725928"/>
            <a:chExt cx="988769" cy="275674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4C34231-3192-6C44-AFBF-F66AB5751C4F}"/>
                </a:ext>
              </a:extLst>
            </p:cNvPr>
            <p:cNvSpPr txBox="1"/>
            <p:nvPr/>
          </p:nvSpPr>
          <p:spPr>
            <a:xfrm>
              <a:off x="4767209" y="2725928"/>
              <a:ext cx="988769" cy="2756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2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5D44918-1B22-B64D-930E-25A23AFCD55E}"/>
                </a:ext>
              </a:extLst>
            </p:cNvPr>
            <p:cNvSpPr/>
            <p:nvPr/>
          </p:nvSpPr>
          <p:spPr>
            <a:xfrm>
              <a:off x="5208545" y="2787489"/>
              <a:ext cx="152553" cy="15255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2A7D4B9-1E03-A14E-9229-5A6C4CB6CEEB}"/>
                </a:ext>
              </a:extLst>
            </p:cNvPr>
            <p:cNvSpPr/>
            <p:nvPr/>
          </p:nvSpPr>
          <p:spPr>
            <a:xfrm>
              <a:off x="5387257" y="2787489"/>
              <a:ext cx="152553" cy="15255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762EF73-E0CA-644C-B6F0-F52E90086F31}"/>
                </a:ext>
              </a:extLst>
            </p:cNvPr>
            <p:cNvSpPr/>
            <p:nvPr/>
          </p:nvSpPr>
          <p:spPr>
            <a:xfrm>
              <a:off x="4851121" y="2787489"/>
              <a:ext cx="152553" cy="15255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75AAD48-1BE4-504B-B141-0D375B2050C8}"/>
                </a:ext>
              </a:extLst>
            </p:cNvPr>
            <p:cNvSpPr/>
            <p:nvPr/>
          </p:nvSpPr>
          <p:spPr>
            <a:xfrm>
              <a:off x="5029833" y="2787489"/>
              <a:ext cx="152553" cy="1525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978541DF-02CA-D641-B4AF-5C1A14C079F3}"/>
                </a:ext>
              </a:extLst>
            </p:cNvPr>
            <p:cNvSpPr/>
            <p:nvPr/>
          </p:nvSpPr>
          <p:spPr>
            <a:xfrm>
              <a:off x="5565970" y="2787489"/>
              <a:ext cx="152553" cy="1525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C4C5AE-600C-4849-9B84-1B36427AF708}"/>
              </a:ext>
            </a:extLst>
          </p:cNvPr>
          <p:cNvGrpSpPr/>
          <p:nvPr/>
        </p:nvGrpSpPr>
        <p:grpSpPr>
          <a:xfrm>
            <a:off x="3228878" y="2895119"/>
            <a:ext cx="673341" cy="275674"/>
            <a:chOff x="4767209" y="3137053"/>
            <a:chExt cx="673341" cy="275674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933B10E-3BA6-0B45-8E07-A5A2E500A7B7}"/>
                </a:ext>
              </a:extLst>
            </p:cNvPr>
            <p:cNvSpPr txBox="1"/>
            <p:nvPr/>
          </p:nvSpPr>
          <p:spPr>
            <a:xfrm>
              <a:off x="4767209" y="3137053"/>
              <a:ext cx="673341" cy="2756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2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BA0A7C7-0FA5-944C-ADCA-F04A0C9FF18D}"/>
                </a:ext>
              </a:extLst>
            </p:cNvPr>
            <p:cNvSpPr/>
            <p:nvPr/>
          </p:nvSpPr>
          <p:spPr>
            <a:xfrm>
              <a:off x="5208545" y="3198614"/>
              <a:ext cx="152553" cy="15255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4A08D7B-D06D-CE45-B10E-36253E2E399B}"/>
                </a:ext>
              </a:extLst>
            </p:cNvPr>
            <p:cNvSpPr/>
            <p:nvPr/>
          </p:nvSpPr>
          <p:spPr>
            <a:xfrm>
              <a:off x="4851121" y="3198614"/>
              <a:ext cx="152553" cy="15255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97DF0CB-8CDB-2246-9AF1-A7419A7E2875}"/>
                </a:ext>
              </a:extLst>
            </p:cNvPr>
            <p:cNvSpPr/>
            <p:nvPr/>
          </p:nvSpPr>
          <p:spPr>
            <a:xfrm>
              <a:off x="5029833" y="3198614"/>
              <a:ext cx="152553" cy="1525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FD932A0-EDB7-ED42-B83D-E30CDB0D90F2}"/>
              </a:ext>
            </a:extLst>
          </p:cNvPr>
          <p:cNvGrpSpPr/>
          <p:nvPr/>
        </p:nvGrpSpPr>
        <p:grpSpPr>
          <a:xfrm>
            <a:off x="3228878" y="3292068"/>
            <a:ext cx="821933" cy="275674"/>
            <a:chOff x="4767209" y="3534002"/>
            <a:chExt cx="821933" cy="2756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95B0E9C-A614-4B4F-83E5-AE9E59C02D68}"/>
                </a:ext>
              </a:extLst>
            </p:cNvPr>
            <p:cNvSpPr txBox="1"/>
            <p:nvPr/>
          </p:nvSpPr>
          <p:spPr>
            <a:xfrm>
              <a:off x="4767209" y="3534002"/>
              <a:ext cx="821933" cy="2756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2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4E3B510-0171-EB43-AB74-149247AE5282}"/>
                </a:ext>
              </a:extLst>
            </p:cNvPr>
            <p:cNvSpPr/>
            <p:nvPr/>
          </p:nvSpPr>
          <p:spPr>
            <a:xfrm>
              <a:off x="5208545" y="3595563"/>
              <a:ext cx="152553" cy="15255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16ACBCA-8026-DF48-9656-F8CF73E02767}"/>
                </a:ext>
              </a:extLst>
            </p:cNvPr>
            <p:cNvSpPr/>
            <p:nvPr/>
          </p:nvSpPr>
          <p:spPr>
            <a:xfrm>
              <a:off x="5387257" y="3595563"/>
              <a:ext cx="152553" cy="15255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8FDD913-9112-5C41-9265-A19852603F4E}"/>
                </a:ext>
              </a:extLst>
            </p:cNvPr>
            <p:cNvSpPr/>
            <p:nvPr/>
          </p:nvSpPr>
          <p:spPr>
            <a:xfrm>
              <a:off x="4851121" y="3595563"/>
              <a:ext cx="152553" cy="15255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219E9B7-0E64-094B-8859-D318467FF804}"/>
                </a:ext>
              </a:extLst>
            </p:cNvPr>
            <p:cNvSpPr/>
            <p:nvPr/>
          </p:nvSpPr>
          <p:spPr>
            <a:xfrm>
              <a:off x="5029833" y="3595563"/>
              <a:ext cx="152553" cy="1525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2871F52-CFA8-664E-A206-93C8903E06AC}"/>
              </a:ext>
            </a:extLst>
          </p:cNvPr>
          <p:cNvSpPr txBox="1"/>
          <p:nvPr/>
        </p:nvSpPr>
        <p:spPr>
          <a:xfrm>
            <a:off x="861244" y="1476440"/>
            <a:ext cx="99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library of machine learning primitives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062630A-24A1-9D41-8C01-358B678DEAC8}"/>
              </a:ext>
            </a:extLst>
          </p:cNvPr>
          <p:cNvSpPr txBox="1"/>
          <p:nvPr/>
        </p:nvSpPr>
        <p:spPr>
          <a:xfrm>
            <a:off x="3159082" y="2066801"/>
            <a:ext cx="99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pipelines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C662760B-7F66-2447-BBB6-99FFB21F8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82931"/>
              </p:ext>
            </p:extLst>
          </p:nvPr>
        </p:nvGraphicFramePr>
        <p:xfrm>
          <a:off x="4967338" y="1509311"/>
          <a:ext cx="403669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3736">
                  <a:extLst>
                    <a:ext uri="{9D8B030D-6E8A-4147-A177-3AD203B41FA5}">
                      <a16:colId xmlns:a16="http://schemas.microsoft.com/office/drawing/2014/main" val="2540630049"/>
                    </a:ext>
                  </a:extLst>
                </a:gridCol>
                <a:gridCol w="2592957">
                  <a:extLst>
                    <a:ext uri="{9D8B030D-6E8A-4147-A177-3AD203B41FA5}">
                      <a16:colId xmlns:a16="http://schemas.microsoft.com/office/drawing/2014/main" val="3147000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Conventional</a:t>
                      </a:r>
                      <a:br>
                        <a:rPr lang="en-US" sz="16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</a:br>
                      <a:r>
                        <a:rPr lang="en-US" sz="1600" b="1" i="0" dirty="0" err="1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AutoML</a:t>
                      </a:r>
                      <a:endParaRPr lang="en-US" sz="1600" b="1" i="0" dirty="0"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DSBox</a:t>
                      </a:r>
                      <a:endParaRPr lang="en-US" sz="1600" b="1" i="0" dirty="0"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69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tables, graphs, </a:t>
                      </a:r>
                    </a:p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time-series, images, audio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25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classification,</a:t>
                      </a:r>
                    </a:p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classification, regression, vertex nomination, community detection, forecasting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367464"/>
                  </a:ext>
                </a:extLst>
              </a:tr>
            </a:tbl>
          </a:graphicData>
        </a:graphic>
      </p:graphicFrame>
      <p:grpSp>
        <p:nvGrpSpPr>
          <p:cNvPr id="67" name="Group 66">
            <a:extLst>
              <a:ext uri="{FF2B5EF4-FFF2-40B4-BE49-F238E27FC236}">
                <a16:creationId xmlns:a16="http://schemas.microsoft.com/office/drawing/2014/main" id="{D1DD849C-48C8-F243-B23B-5D9D6AB4F0B3}"/>
              </a:ext>
            </a:extLst>
          </p:cNvPr>
          <p:cNvGrpSpPr/>
          <p:nvPr/>
        </p:nvGrpSpPr>
        <p:grpSpPr>
          <a:xfrm>
            <a:off x="330373" y="4095423"/>
            <a:ext cx="3699474" cy="2453680"/>
            <a:chOff x="164389" y="3906024"/>
            <a:chExt cx="3699474" cy="2453680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32B1655-789A-1C40-84B6-1C0CC174D303}"/>
                </a:ext>
              </a:extLst>
            </p:cNvPr>
            <p:cNvSpPr/>
            <p:nvPr/>
          </p:nvSpPr>
          <p:spPr>
            <a:xfrm>
              <a:off x="164389" y="3906024"/>
              <a:ext cx="3699474" cy="2453680"/>
            </a:xfrm>
            <a:prstGeom prst="roundRect">
              <a:avLst>
                <a:gd name="adj" fmla="val 578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AE2F9C9-A6FA-5D45-8D8C-8C5993196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201" y="3983770"/>
              <a:ext cx="3512049" cy="2312099"/>
            </a:xfrm>
            <a:prstGeom prst="rect">
              <a:avLst/>
            </a:prstGeom>
          </p:spPr>
        </p:pic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CE60E515-344F-0E4B-80EF-03C9EB755FDE}"/>
              </a:ext>
            </a:extLst>
          </p:cNvPr>
          <p:cNvSpPr txBox="1"/>
          <p:nvPr/>
        </p:nvSpPr>
        <p:spPr>
          <a:xfrm>
            <a:off x="438807" y="3772035"/>
            <a:ext cx="3591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pipeline templates encode best practices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3A05077-E978-764B-B497-407ECA7C67F0}"/>
              </a:ext>
            </a:extLst>
          </p:cNvPr>
          <p:cNvCxnSpPr>
            <a:cxnSpLocks/>
          </p:cNvCxnSpPr>
          <p:nvPr/>
        </p:nvCxnSpPr>
        <p:spPr>
          <a:xfrm flipV="1">
            <a:off x="2214517" y="3384658"/>
            <a:ext cx="8461" cy="31734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6688C58-EB08-F64D-A880-FAAF74F8F220}"/>
              </a:ext>
            </a:extLst>
          </p:cNvPr>
          <p:cNvSpPr/>
          <p:nvPr/>
        </p:nvSpPr>
        <p:spPr>
          <a:xfrm>
            <a:off x="317983" y="4095423"/>
            <a:ext cx="1393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31 templates</a:t>
            </a: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F245835F-F8B1-E349-BCBF-F46062E97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47441"/>
              </p:ext>
            </p:extLst>
          </p:nvPr>
        </p:nvGraphicFramePr>
        <p:xfrm>
          <a:off x="4967339" y="4585348"/>
          <a:ext cx="4036692" cy="189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3880">
                  <a:extLst>
                    <a:ext uri="{9D8B030D-6E8A-4147-A177-3AD203B41FA5}">
                      <a16:colId xmlns:a16="http://schemas.microsoft.com/office/drawing/2014/main" val="2706202150"/>
                    </a:ext>
                  </a:extLst>
                </a:gridCol>
                <a:gridCol w="1140431">
                  <a:extLst>
                    <a:ext uri="{9D8B030D-6E8A-4147-A177-3AD203B41FA5}">
                      <a16:colId xmlns:a16="http://schemas.microsoft.com/office/drawing/2014/main" val="2149702309"/>
                    </a:ext>
                  </a:extLst>
                </a:gridCol>
                <a:gridCol w="1072381">
                  <a:extLst>
                    <a:ext uri="{9D8B030D-6E8A-4147-A177-3AD203B41FA5}">
                      <a16:colId xmlns:a16="http://schemas.microsoft.com/office/drawing/2014/main" val="1618240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Tabular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Non-Tabular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# problems solved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294/294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41/41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69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# pipelines beat human baseline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66,015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3,667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total pipelines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197,260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14,865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833652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DD1CA74E-2EC7-FB44-B73F-1E4C28620796}"/>
              </a:ext>
            </a:extLst>
          </p:cNvPr>
          <p:cNvSpPr txBox="1"/>
          <p:nvPr/>
        </p:nvSpPr>
        <p:spPr>
          <a:xfrm>
            <a:off x="5301465" y="4148499"/>
            <a:ext cx="31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performance, 1 hour per dataset</a:t>
            </a:r>
          </a:p>
        </p:txBody>
      </p:sp>
    </p:spTree>
    <p:extLst>
      <p:ext uri="{BB962C8B-B14F-4D97-AF65-F5344CB8AC3E}">
        <p14:creationId xmlns:p14="http://schemas.microsoft.com/office/powerpoint/2010/main" val="41507797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b="1" dirty="0" smtClean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9-03-01-datamart" id="{587217E4-81E3-4498-9789-09E6E8084C5F}" vid="{C45E6174-CEC9-4977-B937-D3E43B17F2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DSBox</Template>
  <TotalTime>2458</TotalTime>
  <Words>74</Words>
  <Application>Microsoft Macintosh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Gill Sans MT</vt:lpstr>
      <vt:lpstr>Helvetica Neue</vt:lpstr>
      <vt:lpstr>Helvetica Neue Condensed</vt:lpstr>
      <vt:lpstr>Myriad Pro</vt:lpstr>
      <vt:lpstr>1_Office Theme</vt:lpstr>
      <vt:lpstr>DSBox: Data Scientist In A Box Automatic generation of machine learning pipelines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DSBox Review</dc:title>
  <dc:creator>Ke-Thia Yao</dc:creator>
  <cp:lastModifiedBy>Pedro Alejandro Szekely</cp:lastModifiedBy>
  <cp:revision>107</cp:revision>
  <dcterms:created xsi:type="dcterms:W3CDTF">2019-03-08T18:19:40Z</dcterms:created>
  <dcterms:modified xsi:type="dcterms:W3CDTF">2019-08-28T05:36:06Z</dcterms:modified>
</cp:coreProperties>
</file>