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2" r:id="rId3"/>
    <p:sldId id="293" r:id="rId4"/>
    <p:sldId id="264" r:id="rId5"/>
    <p:sldId id="267" r:id="rId6"/>
    <p:sldId id="268" r:id="rId7"/>
    <p:sldId id="287" r:id="rId8"/>
    <p:sldId id="285" r:id="rId9"/>
    <p:sldId id="286" r:id="rId10"/>
    <p:sldId id="288" r:id="rId11"/>
    <p:sldId id="289" r:id="rId12"/>
    <p:sldId id="291" r:id="rId13"/>
    <p:sldId id="279" r:id="rId14"/>
    <p:sldId id="282" r:id="rId15"/>
    <p:sldId id="281" r:id="rId16"/>
    <p:sldId id="280" r:id="rId17"/>
    <p:sldId id="294" r:id="rId18"/>
    <p:sldId id="295" r:id="rId19"/>
    <p:sldId id="29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867D9-910D-4D82-A259-C35D2C87D3EB}" v="17" dt="2017-10-18T04:32:4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mark.com/en/s/resources/whitepapers/sms-spam-overview" TargetMode="External"/><Relationship Id="rId2" Type="http://schemas.openxmlformats.org/officeDocument/2006/relationships/hyperlink" Target="http://www.retaildive.com/ex/mobilecommercedaily/global-sms-traffic-to-reach-8-7-trillion-by-20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t.fee.unicamp.br/~tiago/smsspamcollection/" TargetMode="External"/><Relationship Id="rId4" Type="http://schemas.openxmlformats.org/officeDocument/2006/relationships/hyperlink" Target="https://www.tatango.com/blog/sms-marketing-statistics-43-of-sms-responses-within-15-minu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First Pic.jpg"/>
          <p:cNvPicPr>
            <a:picLocks noChangeAspect="1"/>
          </p:cNvPicPr>
          <p:nvPr/>
        </p:nvPicPr>
        <p:blipFill rotWithShape="1">
          <a:blip r:embed="rId2"/>
          <a:srcRect l="1238" r="3" b="3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238125" y="1924050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spc="-60">
                <a:latin typeface="Corbel"/>
                <a:cs typeface="Arial"/>
              </a:rPr>
              <a:t>An Analysis of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600" b="1" spc="-60">
                <a:latin typeface="Corbel"/>
                <a:cs typeface="Arial"/>
              </a:rPr>
              <a:t>Spam SMS Features</a:t>
            </a:r>
            <a:endParaRPr lang="en-US" b="1">
              <a:latin typeface="Corbe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866775" y="4581525"/>
            <a:ext cx="4192173" cy="11461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000" err="1">
                <a:solidFill>
                  <a:srgbClr val="FFFFFF"/>
                </a:solidFill>
                <a:latin typeface="Corbel"/>
                <a:cs typeface="Arial"/>
              </a:rPr>
              <a:t>Harshita</a:t>
            </a:r>
            <a:r>
              <a:rPr lang="en-US" sz="2000">
                <a:solidFill>
                  <a:srgbClr val="FFFFFF"/>
                </a:solidFill>
                <a:latin typeface="Corbel"/>
                <a:cs typeface="Arial"/>
              </a:rPr>
              <a:t> Jain</a:t>
            </a:r>
            <a:endParaRPr lang="en-US">
              <a:solidFill>
                <a:srgbClr val="FFFFFF"/>
              </a:solidFill>
              <a:latin typeface="Corbel"/>
              <a:cs typeface="Arial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Corbel"/>
                <a:cs typeface="Arial"/>
              </a:rPr>
              <a:t>n9539361</a:t>
            </a:r>
          </a:p>
          <a:p>
            <a:pPr algn="ctr"/>
            <a:endParaRPr lang="en-US" sz="2000">
              <a:solidFill>
                <a:srgbClr val="FFFFFF"/>
              </a:solidFill>
              <a:latin typeface="Corbel"/>
              <a:cs typeface="Arial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Corbel"/>
                <a:cs typeface="Arial"/>
              </a:rPr>
              <a:t>Supervisor: Dr. Guido </a:t>
            </a:r>
            <a:r>
              <a:rPr lang="en-US" sz="2000" err="1">
                <a:solidFill>
                  <a:srgbClr val="FFFFFF"/>
                </a:solidFill>
                <a:latin typeface="Corbel"/>
                <a:cs typeface="Arial"/>
              </a:rPr>
              <a:t>Zuccon</a:t>
            </a:r>
            <a:endParaRPr lang="en-US" sz="2000">
              <a:solidFill>
                <a:srgbClr val="FFFFFF"/>
              </a:solidFill>
              <a:latin typeface="Corbel"/>
              <a:cs typeface="Arial"/>
            </a:endParaRPr>
          </a:p>
          <a:p>
            <a:endParaRPr lang="en-US" sz="2000">
              <a:latin typeface="Corbe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819150" y="3048000"/>
            <a:ext cx="3972934" cy="3847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>
                <a:solidFill>
                  <a:srgbClr val="FFFFFF"/>
                </a:solidFill>
                <a:latin typeface="Corbel"/>
                <a:cs typeface="Arial"/>
              </a:rPr>
              <a:t>Data Analysis and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 Preparation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Phase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5" y="390525"/>
            <a:ext cx="7315200" cy="5120640"/>
          </a:xfrm>
        </p:spPr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/>
              <a:t>Prepared Data to be used to Build Predictive Models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Created a Clean Corpus by Transforming Text to Lower-Case, Removing Numbers, Stop Words, Punctuation and White Space.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Split the data into 70% Training Set and 30% Test Set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77627"/>
              </p:ext>
            </p:extLst>
          </p:nvPr>
        </p:nvGraphicFramePr>
        <p:xfrm>
          <a:off x="3552825" y="3952875"/>
          <a:ext cx="81686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ready to be used to build predictive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Classification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Phase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5" y="771525"/>
            <a:ext cx="7315200" cy="5120640"/>
          </a:xfrm>
        </p:spPr>
        <p:txBody>
          <a:bodyPr/>
          <a:lstStyle/>
          <a:p>
            <a:r>
              <a:rPr lang="en-US">
                <a:solidFill>
                  <a:srgbClr val="595959"/>
                </a:solidFill>
              </a:rPr>
              <a:t>Built 4 Different Classifiers for 2 Different Settings</a:t>
            </a:r>
            <a:endParaRPr lang="en-US"/>
          </a:p>
          <a:p>
            <a:pPr marL="0" indent="0">
              <a:buNone/>
            </a:pPr>
            <a:r>
              <a:rPr lang="en-US"/>
              <a:t>Setting 1: Considering all features</a:t>
            </a:r>
          </a:p>
          <a:p>
            <a:pPr marL="0" indent="0">
              <a:buNone/>
            </a:pPr>
            <a:r>
              <a:rPr lang="en-US"/>
              <a:t>Setting 2: Manually engineered features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/>
              <a:t>Classifiers used: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  <a:buChar char=""/>
            </a:pPr>
            <a:r>
              <a:rPr lang="en-US" i="1"/>
              <a:t>Naïve Bayes</a:t>
            </a: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  <a:buChar char=""/>
            </a:pPr>
            <a:r>
              <a:rPr lang="en-US" i="1"/>
              <a:t>Decision Tree with Random Forest</a:t>
            </a: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  <a:buChar char=""/>
            </a:pPr>
            <a:r>
              <a:rPr lang="en-US" i="1"/>
              <a:t>Logistic Regression</a:t>
            </a: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  <a:buChar char=""/>
            </a:pPr>
            <a:r>
              <a:rPr lang="en-US" i="1"/>
              <a:t>Support Vector Machine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Compared each Classifier for each Scenario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endParaRPr lang="en-US" i="1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0277"/>
              </p:ext>
            </p:extLst>
          </p:nvPr>
        </p:nvGraphicFramePr>
        <p:xfrm>
          <a:off x="3533775" y="4276725"/>
          <a:ext cx="816864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from Data Preparation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Precision, Recall, F1 and Accuracy Measures for each model in each scenario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Best Scenario for each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1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Final Delivery Phase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333375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30313"/>
              </p:ext>
            </p:extLst>
          </p:nvPr>
        </p:nvGraphicFramePr>
        <p:xfrm>
          <a:off x="3848100" y="2381250"/>
          <a:ext cx="7579872" cy="240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936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3789936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17670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 from Exploration Phase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Output from Classification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Code in R Markdown</a:t>
                      </a:r>
                      <a:endParaRPr lang="en-US"/>
                    </a:p>
                    <a:p>
                      <a:pPr lvl="0" algn="l">
                        <a:buNone/>
                      </a:pPr>
                      <a:br>
                        <a:rPr lang="en-US"/>
                      </a:b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Analysis Report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br>
                        <a:rPr lang="en-US"/>
                      </a:br>
                      <a:endParaRPr lang="en-US"/>
                    </a:p>
                    <a:p>
                      <a:pPr lvl="0" algn="l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0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 Done (1)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i="1">
              <a:latin typeface="Arial"/>
              <a:cs typeface="Arial"/>
            </a:endParaRPr>
          </a:p>
          <a:p>
            <a:endParaRPr lang="en-US" sz="2400" i="1">
              <a:latin typeface="Arial"/>
              <a:cs typeface="Arial"/>
            </a:endParaRPr>
          </a:p>
          <a:p>
            <a:endParaRPr lang="en-US" sz="2400" i="1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1">
              <a:latin typeface="Corbel"/>
              <a:cs typeface="Arial"/>
            </a:endParaRPr>
          </a:p>
          <a:p>
            <a:pPr marL="0" indent="0" algn="ctr">
              <a:buNone/>
            </a:pPr>
            <a:r>
              <a:rPr lang="en-US" sz="2400" b="1">
                <a:latin typeface="Corbel"/>
                <a:cs typeface="Arial"/>
              </a:rPr>
              <a:t>Exploration Phase</a:t>
            </a:r>
            <a:endParaRPr lang="en-US" sz="2400">
              <a:solidFill>
                <a:schemeClr val="tx1"/>
              </a:solidFill>
              <a:latin typeface="Corbel"/>
            </a:endParaRPr>
          </a:p>
          <a:p>
            <a:endParaRPr lang="en-US" sz="2400" i="1">
              <a:latin typeface="Corbel"/>
              <a:cs typeface="Arial"/>
            </a:endParaRPr>
          </a:p>
          <a:p>
            <a:pPr marL="0" indent="0">
              <a:buNone/>
            </a:pPr>
            <a:r>
              <a:rPr lang="en-US" sz="2400">
                <a:latin typeface="Corbel"/>
                <a:cs typeface="Arial"/>
              </a:rPr>
              <a:t>Analyze the data to understand the differentiating features of Spam SMS.</a:t>
            </a:r>
            <a:endParaRPr lang="en-US" sz="2200" i="1">
              <a:latin typeface="Corbel"/>
              <a:cs typeface="Arial"/>
            </a:endParaRPr>
          </a:p>
          <a:p>
            <a:pPr marL="0" indent="0">
              <a:buNone/>
            </a:pPr>
            <a:endParaRPr lang="en-US" sz="2400">
              <a:latin typeface="Corbel"/>
              <a:cs typeface="Arial"/>
            </a:endParaRPr>
          </a:p>
          <a:p>
            <a:pPr lvl="1">
              <a:spcBef>
                <a:spcPts val="200"/>
              </a:spcBef>
            </a:pPr>
            <a:r>
              <a:rPr lang="en-US" sz="2200">
                <a:latin typeface="Corbel"/>
                <a:cs typeface="Arial"/>
              </a:rPr>
              <a:t>Explored Length of Message.</a:t>
            </a:r>
            <a:endParaRPr lang="en-US" sz="2200" i="1">
              <a:latin typeface="Corbel"/>
              <a:cs typeface="Arial"/>
            </a:endParaRPr>
          </a:p>
          <a:p>
            <a:pPr lvl="1">
              <a:spcBef>
                <a:spcPts val="200"/>
              </a:spcBef>
            </a:pPr>
            <a:r>
              <a:rPr lang="en-US" sz="2200">
                <a:latin typeface="Corbel"/>
                <a:cs typeface="Arial"/>
              </a:rPr>
              <a:t> Explored words that occur most frequently in   Spam SMS.</a:t>
            </a:r>
            <a:endParaRPr lang="en-US" sz="2200" i="1">
              <a:latin typeface="Corbe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400">
              <a:latin typeface="Aria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40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40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40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sz="2400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4233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7BB494-9ECF-401D-A865-D03E511C2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r="20281" b="1"/>
          <a:stretch/>
        </p:blipFill>
        <p:spPr>
          <a:xfrm>
            <a:off x="423331" y="758952"/>
            <a:ext cx="5535397" cy="4287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842D17-E14E-4882-8C0E-500860C061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rcRect l="9726" r="10555" b="1"/>
          <a:stretch/>
        </p:blipFill>
        <p:spPr>
          <a:xfrm>
            <a:off x="6119594" y="1802294"/>
            <a:ext cx="5535397" cy="42876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71D009-CC72-45E6-8D1C-42189C5D3D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54905-BA4B-4491-B960-ED60CA7AA4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800" y="5322888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Distribution of Message Lengths v/s Number of Texts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0775" y="942975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Word Cloud for Messages tagged as Spam</a:t>
            </a:r>
          </a:p>
        </p:txBody>
      </p:sp>
    </p:spTree>
    <p:extLst>
      <p:ext uri="{BB962C8B-B14F-4D97-AF65-F5344CB8AC3E}">
        <p14:creationId xmlns:p14="http://schemas.microsoft.com/office/powerpoint/2010/main" val="338228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7BB494-9ECF-401D-A865-D03E511C2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42D17-E14E-4882-8C0E-500860C061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1D009-CC72-45E6-8D1C-42189C5D3D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54905-BA4B-4491-B960-ED60CA7AA4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5539" y="5459034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Features v/s Number of Messages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1802" y="1017744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Importance of each Feature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75" y="1575639"/>
            <a:ext cx="5743575" cy="4517186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7" y="708140"/>
            <a:ext cx="5758146" cy="45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 Done (2)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20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200" b="1" i="1">
              <a:latin typeface="Arial"/>
              <a:cs typeface="Arial"/>
            </a:endParaRPr>
          </a:p>
          <a:p>
            <a:pPr marL="502920" lvl="1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>
                <a:latin typeface="Corbel"/>
                <a:cs typeface="Arial"/>
              </a:rPr>
              <a:t>Classification Phase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200" i="1">
              <a:latin typeface="Aria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latin typeface="Corbel"/>
                <a:cs typeface="Arial"/>
              </a:rPr>
              <a:t>Build a predictive model which can accurately predict if an SMS is a Legitimate SMS or a Spam SMS</a:t>
            </a:r>
            <a:r>
              <a:rPr lang="en-US" sz="2200">
                <a:solidFill>
                  <a:srgbClr val="595959"/>
                </a:solidFill>
                <a:latin typeface="Corbel"/>
              </a:rPr>
              <a:t>.</a:t>
            </a:r>
            <a:endParaRPr lang="en-US">
              <a:solidFill>
                <a:schemeClr val="tx1"/>
              </a:solidFill>
              <a:latin typeface="Corbel"/>
            </a:endParaRPr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200">
              <a:latin typeface="Corbel"/>
              <a:cs typeface="Arial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Font typeface="Courier New" pitchFamily="18" charset="2"/>
              <a:buChar char="o"/>
            </a:pPr>
            <a:r>
              <a:rPr lang="en-US" sz="2000">
                <a:latin typeface="Corbel"/>
                <a:cs typeface="Arial"/>
              </a:rPr>
              <a:t>Built 4 models using different classifiers: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itchFamily="18" charset="2"/>
              <a:buChar char="Ø"/>
            </a:pPr>
            <a:r>
              <a:rPr lang="en-US" sz="1800">
                <a:latin typeface="Corbel"/>
                <a:cs typeface="Arial"/>
              </a:rPr>
              <a:t>Naïve Bayes</a:t>
            </a:r>
            <a:endParaRPr lang="en-US" sz="1800">
              <a:solidFill>
                <a:srgbClr val="595959"/>
              </a:solidFill>
              <a:latin typeface="Corbel"/>
              <a:cs typeface="Arial"/>
            </a:endParaRP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itchFamily="18" charset="2"/>
              <a:buChar char="Ø"/>
            </a:pPr>
            <a:r>
              <a:rPr lang="en-US" sz="1800">
                <a:latin typeface="Corbel"/>
                <a:cs typeface="Arial"/>
              </a:rPr>
              <a:t>Decision Tree with Random Forest</a:t>
            </a:r>
            <a:endParaRPr lang="en-US">
              <a:solidFill>
                <a:schemeClr val="tx1"/>
              </a:solidFill>
              <a:latin typeface="Corbel"/>
            </a:endParaRP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itchFamily="18" charset="2"/>
              <a:buChar char="Ø"/>
            </a:pPr>
            <a:r>
              <a:rPr lang="en-US" sz="1800">
                <a:latin typeface="Corbel"/>
                <a:cs typeface="Arial"/>
              </a:rPr>
              <a:t>Logistic Regression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itchFamily="18" charset="2"/>
              <a:buChar char="Ø"/>
            </a:pPr>
            <a:r>
              <a:rPr lang="en-US" sz="1800">
                <a:latin typeface="Corbel"/>
                <a:cs typeface="Arial"/>
              </a:rPr>
              <a:t>Support Vector Machine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Courier New" pitchFamily="18" charset="2"/>
              <a:buChar char="o"/>
            </a:pPr>
            <a:endParaRPr lang="en-US" sz="1800">
              <a:latin typeface="Corbel"/>
              <a:cs typeface="Arial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Font typeface="Courier New" pitchFamily="18" charset="2"/>
              <a:buChar char="o"/>
            </a:pPr>
            <a:r>
              <a:rPr lang="en-US" sz="2000">
                <a:latin typeface="Corbel"/>
                <a:cs typeface="Arial"/>
              </a:rPr>
              <a:t>Built on two types of settings:</a:t>
            </a:r>
          </a:p>
          <a:p>
            <a:pPr lvl="3">
              <a:spcBef>
                <a:spcPts val="200"/>
              </a:spcBef>
              <a:buFont typeface="Wingdings" pitchFamily="18" charset="2"/>
              <a:buChar char="Ø"/>
            </a:pPr>
            <a:r>
              <a:rPr lang="en-US" sz="1800">
                <a:latin typeface="Corbel"/>
                <a:cs typeface="Arial"/>
              </a:rPr>
              <a:t>Considering all features</a:t>
            </a:r>
          </a:p>
          <a:p>
            <a:pPr lvl="3">
              <a:spcBef>
                <a:spcPts val="200"/>
              </a:spcBef>
              <a:buFont typeface="Wingdings"/>
              <a:buChar char="Ø"/>
            </a:pPr>
            <a:r>
              <a:rPr lang="en-US" sz="1800">
                <a:latin typeface="Corbel"/>
                <a:cs typeface="Arial"/>
              </a:rPr>
              <a:t>Manually engineered features</a:t>
            </a:r>
            <a:endParaRPr lang="en-US" sz="1800">
              <a:solidFill>
                <a:schemeClr val="tx1"/>
              </a:solidFill>
              <a:latin typeface="Corbel"/>
            </a:endParaRPr>
          </a:p>
          <a:p>
            <a:pPr marL="1417320" lvl="3" indent="0">
              <a:spcBef>
                <a:spcPts val="200"/>
              </a:spcBef>
              <a:spcAft>
                <a:spcPts val="200"/>
              </a:spcAft>
              <a:buNone/>
            </a:pPr>
            <a:endParaRPr lang="en-US" i="1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/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0097849" cy="25911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143375"/>
            <a:ext cx="10132480" cy="25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81" y="3943350"/>
            <a:ext cx="10022637" cy="24759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219075"/>
            <a:ext cx="10067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 b="1"/>
              <a:t>Implications of 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1"/>
              <a:t>Work Done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075" y="1466850"/>
            <a:ext cx="7315200" cy="5120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/>
              <a:t>Improvements in Filter System</a:t>
            </a:r>
            <a:endParaRPr lang="en-US" sz="2400"/>
          </a:p>
          <a:p>
            <a:r>
              <a:rPr lang="en-US" sz="2200"/>
              <a:t>Replace old solutions </a:t>
            </a:r>
          </a:p>
          <a:p>
            <a:pPr>
              <a:buFont typeface="Wingdings 2"/>
            </a:pPr>
            <a:r>
              <a:rPr lang="en-US" sz="2200"/>
              <a:t>More dynamic in nature</a:t>
            </a:r>
          </a:p>
          <a:p>
            <a:pPr marL="0" indent="0" algn="ctr">
              <a:buNone/>
            </a:pPr>
            <a:endParaRPr lang="en-US" sz="2400" b="1"/>
          </a:p>
          <a:p>
            <a:pPr marL="0" indent="0" algn="ctr">
              <a:buNone/>
            </a:pPr>
            <a:endParaRPr lang="en-US" sz="2400" b="1"/>
          </a:p>
          <a:p>
            <a:pPr marL="0" indent="0" algn="ctr">
              <a:buNone/>
            </a:pPr>
            <a:r>
              <a:rPr lang="en-US" sz="2400" b="1"/>
              <a:t>Benefits to Stakeholders</a:t>
            </a:r>
            <a:endParaRPr lang="en-US" sz="2400"/>
          </a:p>
          <a:p>
            <a:pPr>
              <a:buFont typeface="Wingdings 2"/>
            </a:pPr>
            <a:r>
              <a:rPr lang="en-US" sz="2200"/>
              <a:t>Mobile Network Operators</a:t>
            </a:r>
          </a:p>
          <a:p>
            <a:pPr>
              <a:buFont typeface="Wingdings 2"/>
            </a:pPr>
            <a:r>
              <a:rPr lang="en-US" sz="2200"/>
              <a:t>Consumers</a:t>
            </a:r>
          </a:p>
          <a:p>
            <a:pPr>
              <a:buFont typeface="Wingdings 2"/>
            </a:pPr>
            <a:endParaRPr lang="en-US" b="1"/>
          </a:p>
          <a:p>
            <a:pPr>
              <a:buFont typeface="Wingdings 2"/>
              <a:buChar char=""/>
            </a:pPr>
            <a:endParaRPr lang="en-US" b="1"/>
          </a:p>
          <a:p>
            <a:pPr>
              <a:buFont typeface="Wingdings 2"/>
              <a:buChar char=""/>
            </a:pPr>
            <a:endParaRPr lang="en-US"/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Context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03625" y="2952750"/>
            <a:ext cx="7315200" cy="2998765"/>
          </a:xfrm>
        </p:spPr>
        <p:txBody>
          <a:bodyPr>
            <a:normAutofit/>
          </a:bodyPr>
          <a:lstStyle/>
          <a:p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Good proportion of these SMS are Spam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latin typeface="Corbel"/>
                <a:cs typeface="Arial"/>
              </a:rPr>
              <a:t>Found through representative data that 13% are spam SMS </a:t>
            </a:r>
          </a:p>
          <a:p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Out of these, 92% of spam SMS are fraud</a:t>
            </a:r>
            <a:r>
              <a:rPr lang="en-US">
                <a:solidFill>
                  <a:srgbClr val="595959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 2"/>
            </a:pPr>
            <a:endParaRPr lang="en-US">
              <a:latin typeface="Corbel"/>
              <a:cs typeface="Arial"/>
            </a:endParaRPr>
          </a:p>
          <a:p>
            <a:pPr>
              <a:buFont typeface="Wingdings 2"/>
            </a:pPr>
            <a:r>
              <a:rPr lang="en-US">
                <a:latin typeface="Corbel"/>
                <a:cs typeface="Arial"/>
              </a:rPr>
              <a:t>Rate of receipt of spam SMS is increasing.</a:t>
            </a:r>
            <a:endParaRPr lang="en-US">
              <a:solidFill>
                <a:schemeClr val="tx1"/>
              </a:solidFill>
              <a:latin typeface="Corbel"/>
              <a:cs typeface="Arial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904875"/>
            <a:ext cx="4016200" cy="248446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08" y="942975"/>
            <a:ext cx="3943230" cy="2436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9809" y="6638925"/>
            <a:ext cx="822154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/>
              <a:t>Time to Confirm Some Mobile User Numbers: SMS, MMS, Mobile Internet, M-News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08207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Thank 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9071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877010" y="1266825"/>
            <a:ext cx="7315200" cy="512064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/>
            </a:pP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Ahonen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, Tomi T. (January 13, 2011). “Time to Confirm Some Mobile User Numbers: SMS, MMS, Mobile Internet, M-News”. </a:t>
            </a:r>
            <a:r>
              <a:rPr lang="en-US" i="1">
                <a:solidFill>
                  <a:srgbClr val="000000"/>
                </a:solidFill>
                <a:latin typeface="Corbel"/>
                <a:cs typeface="Arial"/>
              </a:rPr>
              <a:t>Communities Dominate Brands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. Retrieved September 27, 2016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pPr>
              <a:buFont typeface="Wingdings 2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Global SMS traffic to reach 8.7 trillion by 2015: study. (</a:t>
            </a: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n.d.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). Retrieved August 19, 2017, from </a:t>
            </a:r>
            <a:r>
              <a:rPr lang="en-US" u="sng">
                <a:solidFill>
                  <a:srgbClr val="000000"/>
                </a:solidFill>
                <a:latin typeface="Corbel"/>
                <a:cs typeface="Arial"/>
                <a:hlinkClick r:id="rId2"/>
              </a:rPr>
              <a:t>http://www.retaildive.com/ex/mobilecommercedaily/global-sms-traffic-to-reach-8-7-trillion-by-2015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pPr>
              <a:buFont typeface="Wingdings 2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Whitepapers. (</a:t>
            </a: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n.d.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). Retrieved August 19, 2017, from </a:t>
            </a:r>
            <a:r>
              <a:rPr lang="en-US" u="sng">
                <a:solidFill>
                  <a:srgbClr val="000000"/>
                </a:solidFill>
                <a:latin typeface="Corbel"/>
                <a:cs typeface="Arial"/>
                <a:hlinkClick r:id="rId3"/>
              </a:rPr>
              <a:t>https://www.cloudmark.com/en/s/resources/whitepapers/sms-spam-overview</a:t>
            </a:r>
            <a:endParaRPr lang="en-US" u="sng">
              <a:solidFill>
                <a:srgbClr val="000000"/>
              </a:solidFill>
              <a:latin typeface="Corbel"/>
            </a:endParaRPr>
          </a:p>
          <a:p>
            <a:pPr>
              <a:buFont typeface="Wingdings 2"/>
            </a:pP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Khemapatapan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, C. (2010). Thai-English spam SMS filtering. </a:t>
            </a:r>
            <a:r>
              <a:rPr lang="en-US" i="1">
                <a:solidFill>
                  <a:srgbClr val="000000"/>
                </a:solidFill>
                <a:latin typeface="Corbel"/>
                <a:cs typeface="Arial"/>
              </a:rPr>
              <a:t>2010 16th Asia-Pacific Conference on Communications (APCC)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. doi:10.1109/apcc.2010.5679770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pPr>
              <a:buFont typeface="Wingdings 2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SMS Marketing Statistics: 43% of SMS Responses Within 15 Minutes | </a:t>
            </a: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Tatango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. (2017, February 21). Retrieved August 19, 2017, from </a:t>
            </a:r>
            <a:r>
              <a:rPr lang="en-US" u="sng">
                <a:solidFill>
                  <a:srgbClr val="000000"/>
                </a:solidFill>
                <a:latin typeface="Corbel"/>
                <a:cs typeface="Arial"/>
                <a:hlinkClick r:id="rId4"/>
              </a:rPr>
              <a:t>https://www.tatango.com/blog/sms-marketing-statistics-43-of-sms-responses-within-15-minutes/</a:t>
            </a:r>
            <a:endParaRPr lang="en-US" u="sng">
              <a:solidFill>
                <a:srgbClr val="000000"/>
              </a:solidFill>
              <a:latin typeface="Corbel"/>
              <a:hlinkClick r:id="" action="ppaction://noaction"/>
            </a:endParaRPr>
          </a:p>
          <a:p>
            <a:pPr indent="0">
              <a:buNone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SMS Spam Collection v. 1. (</a:t>
            </a:r>
            <a:r>
              <a:rPr lang="en-US" err="1">
                <a:solidFill>
                  <a:srgbClr val="000000"/>
                </a:solidFill>
                <a:latin typeface="Corbel"/>
                <a:cs typeface="Arial"/>
              </a:rPr>
              <a:t>n.d.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). Retrieved August 19, 2017, from </a:t>
            </a:r>
            <a:r>
              <a:rPr lang="en-US" u="sng">
                <a:solidFill>
                  <a:srgbClr val="000000"/>
                </a:solidFill>
                <a:latin typeface="Corbel"/>
                <a:cs typeface="Arial"/>
                <a:hlinkClick r:id="rId5"/>
              </a:rPr>
              <a:t>http://www.dt.fee.unicamp.br/~tiago/smsspamcollection/</a:t>
            </a:r>
            <a:endParaRPr lang="en-US" u="sng">
              <a:solidFill>
                <a:srgbClr val="000000"/>
              </a:solidFill>
              <a:latin typeface="Corbel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9183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Reasons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and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/>
                <a:cs typeface="Arial"/>
              </a:rPr>
              <a:t>The availability of affordable unlimited prepaid SMS packages </a:t>
            </a:r>
          </a:p>
          <a:p>
            <a:r>
              <a:rPr lang="en-US">
                <a:latin typeface="Corbel"/>
                <a:cs typeface="Arial"/>
              </a:rPr>
              <a:t>Customers being more comfortable with sharing their confidential information via SMS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43% of messages were responded in the first 15 minutes of receiving them</a:t>
            </a:r>
            <a:endParaRPr lang="en-US">
              <a:solidFill>
                <a:srgbClr val="000000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>
              <a:solidFill>
                <a:srgbClr val="595959"/>
              </a:solidFill>
            </a:endParaRPr>
          </a:p>
          <a:p>
            <a:r>
              <a:rPr lang="en-US">
                <a:solidFill>
                  <a:srgbClr val="595959"/>
                </a:solidFill>
              </a:rPr>
              <a:t>Mobile network operators suffer a loss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en-US">
                <a:solidFill>
                  <a:srgbClr val="595959"/>
                </a:solidFill>
              </a:rPr>
              <a:t>Higher network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en-US">
                <a:solidFill>
                  <a:srgbClr val="595959"/>
                </a:solidFill>
              </a:rPr>
              <a:t>Higher operating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en-US">
                <a:solidFill>
                  <a:srgbClr val="595959"/>
                </a:solidFill>
              </a:rPr>
              <a:t>Increased customer care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en-US">
                <a:solidFill>
                  <a:srgbClr val="595959"/>
                </a:solidFill>
              </a:rPr>
              <a:t>Tarnished reputation</a:t>
            </a:r>
          </a:p>
          <a:p>
            <a:pPr>
              <a:buFont typeface="Wingdings 2"/>
              <a:buChar char=""/>
            </a:pPr>
            <a:r>
              <a:rPr lang="en-US">
                <a:solidFill>
                  <a:srgbClr val="595959"/>
                </a:solidFill>
              </a:rPr>
              <a:t>Annoying for customers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/>
              <a:buChar char="o"/>
            </a:pPr>
            <a:r>
              <a:rPr lang="en-US">
                <a:solidFill>
                  <a:srgbClr val="595959"/>
                </a:solidFill>
              </a:rPr>
              <a:t>Loss of confidential and valuable personal information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5913" y="819150"/>
            <a:ext cx="64380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Reasons for Proliferation of Spam SMS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349" y="28765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Effects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400175" y="6596380"/>
            <a:ext cx="1234042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/>
              <a:t>Thai-English spam SMS filtering. 2010 16th Asia-Pacific Conference on Communications (APCC)</a:t>
            </a:r>
          </a:p>
        </p:txBody>
      </p:sp>
    </p:spTree>
    <p:extLst>
      <p:ext uri="{BB962C8B-B14F-4D97-AF65-F5344CB8AC3E}">
        <p14:creationId xmlns:p14="http://schemas.microsoft.com/office/powerpoint/2010/main" val="15450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Gap in Previous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724275" y="981075"/>
            <a:ext cx="7315200" cy="5120640"/>
          </a:xfrm>
        </p:spPr>
        <p:txBody>
          <a:bodyPr>
            <a:normAutofit/>
          </a:bodyPr>
          <a:lstStyle/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Simple solutions are used - Blacklisting and Spoofing/Faking Detection</a:t>
            </a:r>
            <a:endParaRPr>
              <a:solidFill>
                <a:srgbClr val="000000"/>
              </a:solidFill>
              <a:latin typeface="Corbel"/>
              <a:cs typeface="Arial"/>
            </a:endParaRPr>
          </a:p>
          <a:p>
            <a:pPr lvl="1">
              <a:buFont typeface="Courier New" pitchFamily="18" charset="2"/>
              <a:buChar char="o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Brittle by nature</a:t>
            </a:r>
          </a:p>
          <a:p>
            <a:pPr lvl="1">
              <a:buFont typeface="Courier New" pitchFamily="18" charset="2"/>
              <a:buChar char="o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Do not take content of messages into account</a:t>
            </a:r>
            <a:endParaRPr>
              <a:solidFill>
                <a:srgbClr val="000000"/>
              </a:solidFill>
              <a:latin typeface="Corbel"/>
            </a:endParaRPr>
          </a:p>
          <a:p>
            <a:pPr lvl="1">
              <a:buFont typeface="Courier New" pitchFamily="18" charset="2"/>
              <a:buChar char="o"/>
            </a:pP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Perform in Ad-hoc and Post-hoc manner</a:t>
            </a:r>
          </a:p>
          <a:p>
            <a:pPr lvl="1"/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Not much data available for research studies</a:t>
            </a:r>
            <a:endParaRPr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orbel"/>
              <a:cs typeface="Arial"/>
            </a:endParaRPr>
          </a:p>
          <a:p>
            <a:pPr marL="0" indent="0">
              <a:buNone/>
            </a:pPr>
            <a:endParaRPr lang="en-US" sz="3000">
              <a:solidFill>
                <a:srgbClr val="595959"/>
              </a:solidFill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603" y="6599207"/>
            <a:ext cx="1234042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/>
              <a:t>Thai-English spam SMS filtering. 2010 16th Asia-Pacific Conference on Communications (APCC)</a:t>
            </a:r>
          </a:p>
        </p:txBody>
      </p:sp>
    </p:spTree>
    <p:extLst>
      <p:ext uri="{BB962C8B-B14F-4D97-AF65-F5344CB8AC3E}">
        <p14:creationId xmlns:p14="http://schemas.microsoft.com/office/powerpoint/2010/main" val="266172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Data Set</a:t>
            </a:r>
          </a:p>
        </p:txBody>
      </p:sp>
      <p:pic>
        <p:nvPicPr>
          <p:cNvPr id="4" name="Picture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357" y="1111250"/>
            <a:ext cx="6735881" cy="4090988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/>
          </p:nvPr>
        </p:nvSpPr>
        <p:spPr>
          <a:xfrm>
            <a:off x="6179810" y="57245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Source: Kaggle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9808" y="65532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/>
              <a:t>SMS Spam Collection</a:t>
            </a:r>
          </a:p>
        </p:txBody>
      </p:sp>
    </p:spTree>
    <p:extLst>
      <p:ext uri="{BB962C8B-B14F-4D97-AF65-F5344CB8AC3E}">
        <p14:creationId xmlns:p14="http://schemas.microsoft.com/office/powerpoint/2010/main" val="12328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Corbel"/>
                <a:cs typeface="Arial"/>
              </a:rPr>
              <a:t>Project Purpose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>
                <a:latin typeface="Corbel"/>
                <a:cs typeface="Arial"/>
              </a:rPr>
              <a:t>and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>
                <a:latin typeface="Corbel"/>
                <a:cs typeface="Arial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rgbClr val="000000"/>
                </a:solidFill>
                <a:latin typeface="Corbel"/>
                <a:cs typeface="Arial"/>
              </a:rPr>
              <a:t>Purpose of the Project: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 pitchFamily="18" charset="2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Analyze the data to understand features that make Spam SMS different from a Legitimate SMS.</a:t>
            </a:r>
            <a:endParaRPr lang="en-US" sz="2000">
              <a:solidFill>
                <a:schemeClr val="tx1"/>
              </a:solidFill>
              <a:latin typeface="Corbe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  <a:buFont typeface="Courier New" pitchFamily="18" charset="2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Build a predictive model which can accurately predict if an SMS is a Legitimate SMS or a Spam SMS</a:t>
            </a:r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2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rgbClr val="000000"/>
                </a:solidFill>
                <a:latin typeface="Corbel"/>
                <a:cs typeface="Arial"/>
              </a:rPr>
              <a:t>Project Deliverables:</a:t>
            </a:r>
          </a:p>
          <a:p>
            <a:pPr lvl="1">
              <a:buFont typeface="Courier New" pitchFamily="18" charset="2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R Markdown</a:t>
            </a:r>
            <a:endParaRPr sz="2000">
              <a:solidFill>
                <a:schemeClr val="tx1"/>
              </a:solidFill>
              <a:latin typeface="Corbel"/>
              <a:cs typeface="Arial"/>
            </a:endParaRPr>
          </a:p>
          <a:p>
            <a:pPr lvl="1">
              <a:buFont typeface="Courier New" pitchFamily="18" charset="2"/>
              <a:buChar char="o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Analysis Report</a:t>
            </a:r>
            <a:endParaRPr sz="2000">
              <a:solidFill>
                <a:schemeClr val="tx1"/>
              </a:solidFill>
              <a:latin typeface="Corbel"/>
            </a:endParaRP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Wingdings 2" pitchFamily="18" charset="2"/>
              <a:buChar char=""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47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/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i="1"/>
              <a:t>Data Analysis and Research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65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Preparation Phase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68005"/>
              </p:ext>
            </p:extLst>
          </p:nvPr>
        </p:nvGraphicFramePr>
        <p:xfrm>
          <a:off x="3867150" y="2981325"/>
          <a:ext cx="7315200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9708652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879853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Acquired data from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Key question for Analysis.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Clean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8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Exploration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025" y="-38100"/>
            <a:ext cx="7315200" cy="5120640"/>
          </a:xfrm>
        </p:spPr>
        <p:txBody>
          <a:bodyPr/>
          <a:lstStyle/>
          <a:p>
            <a:r>
              <a:rPr lang="en-US"/>
              <a:t>Analyzed Length of Messages v/s Number of Texts for each Label</a:t>
            </a:r>
          </a:p>
          <a:p>
            <a:pPr>
              <a:buFont typeface="Arial" pitchFamily="18" charset="2"/>
              <a:buChar char="•"/>
            </a:pPr>
            <a:endParaRPr lang="en-US"/>
          </a:p>
          <a:p>
            <a:pPr>
              <a:buFont typeface="Arial" pitchFamily="18" charset="2"/>
              <a:buChar char="•"/>
            </a:pPr>
            <a:r>
              <a:rPr lang="en-US"/>
              <a:t>Manually Engineered Differentiating Features of Spam SMS</a:t>
            </a:r>
            <a:endParaRPr 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Verified by Producing Word Cloud for Spam SMS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Visualized Uni-Grams  using Bar-Plots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Verified Bar-Plots using Random Forest</a:t>
            </a:r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41460"/>
              </p:ext>
            </p:extLst>
          </p:nvPr>
        </p:nvGraphicFramePr>
        <p:xfrm>
          <a:off x="3619500" y="4200525"/>
          <a:ext cx="796625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125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3983125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Analysis of features that make a Spam SMS different from a Legitimate SMS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677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Frame</vt:lpstr>
      <vt:lpstr>An Analysis of  Spam SMS Features</vt:lpstr>
      <vt:lpstr>Context</vt:lpstr>
      <vt:lpstr>Reasons and Effects</vt:lpstr>
      <vt:lpstr>Gap in Previous Solutions</vt:lpstr>
      <vt:lpstr>Data Set</vt:lpstr>
      <vt:lpstr>Project Purpose and Deliverables</vt:lpstr>
      <vt:lpstr>APPROACH</vt:lpstr>
      <vt:lpstr>Preparation Phase</vt:lpstr>
      <vt:lpstr>Exploration Phase</vt:lpstr>
      <vt:lpstr>Data Preparation Phase</vt:lpstr>
      <vt:lpstr>Classification Phase</vt:lpstr>
      <vt:lpstr> Final Delivery Phase </vt:lpstr>
      <vt:lpstr>Work Done (1) </vt:lpstr>
      <vt:lpstr>PowerPoint Presentation</vt:lpstr>
      <vt:lpstr>PowerPoint Presentation</vt:lpstr>
      <vt:lpstr>Work Done (2) </vt:lpstr>
      <vt:lpstr>PowerPoint Presentation</vt:lpstr>
      <vt:lpstr>PowerPoint Presentation</vt:lpstr>
      <vt:lpstr>  Implications of  Work Done  </vt:lpstr>
      <vt:lpstr>Thank You!!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 Spam SMS Features</dc:title>
  <cp:revision>1</cp:revision>
  <dcterms:modified xsi:type="dcterms:W3CDTF">2017-10-18T11:38:43Z</dcterms:modified>
</cp:coreProperties>
</file>