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2" r:id="rId3"/>
    <p:sldId id="293" r:id="rId4"/>
    <p:sldId id="264" r:id="rId5"/>
    <p:sldId id="267" r:id="rId6"/>
    <p:sldId id="268" r:id="rId7"/>
    <p:sldId id="283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79" r:id="rId16"/>
    <p:sldId id="282" r:id="rId17"/>
    <p:sldId id="281" r:id="rId18"/>
    <p:sldId id="280" r:id="rId19"/>
    <p:sldId id="294" r:id="rId20"/>
    <p:sldId id="295" r:id="rId21"/>
    <p:sldId id="29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blogs/blog-cacm/169199-data-science-workflow-overview-and-challenges/fulltext" TargetMode="External"/><Relationship Id="rId2" Type="http://schemas.openxmlformats.org/officeDocument/2006/relationships/hyperlink" Target="https://www.analyticsvidhya.com/blog/2016/02/complete-tutorial-learn-data-science-scr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ilebusiness.org/resources/dsdm-handbooks/the-dsdm-agile-project-framework-2014-onwards" TargetMode="External"/><Relationship Id="rId5" Type="http://schemas.openxmlformats.org/officeDocument/2006/relationships/hyperlink" Target="https://www.cloudmark.com/en/s/resources/whitepapers/sms-spam-overview" TargetMode="External"/><Relationship Id="rId4" Type="http://schemas.openxmlformats.org/officeDocument/2006/relationships/hyperlink" Target="http://arrow.dit.ie/cgi/viewcontent.cgi?article=1022&amp;context=scschcomar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blogs/blog-cacm/169199-data-science-workflow-overview-and-challenges/fullte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First Pic.jpg"/>
          <p:cNvPicPr>
            <a:picLocks noChangeAspect="1"/>
          </p:cNvPicPr>
          <p:nvPr/>
        </p:nvPicPr>
        <p:blipFill rotWithShape="1">
          <a:blip r:embed="rId2"/>
          <a:srcRect l="1238" r="3" b="3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238125" y="1924050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spc="-60">
                <a:latin typeface="Arial"/>
                <a:cs typeface="Arial"/>
              </a:rPr>
              <a:t>An Analysis of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3600" b="1" spc="-60">
                <a:latin typeface="Arial"/>
                <a:cs typeface="Arial"/>
              </a:rPr>
              <a:t>Spam SMS Features</a:t>
            </a:r>
            <a:endParaRPr lang="en-US" b="1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866775" y="4581525"/>
            <a:ext cx="4192173" cy="114617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000" err="1">
                <a:solidFill>
                  <a:srgbClr val="FFFFFF"/>
                </a:solidFill>
                <a:latin typeface="Arial"/>
                <a:cs typeface="Arial"/>
              </a:rPr>
              <a:t>Harshita</a:t>
            </a:r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 Jain</a:t>
            </a:r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n9539361</a:t>
            </a:r>
          </a:p>
          <a:p>
            <a:pPr algn="ctr"/>
            <a:endParaRPr lang="en-US" sz="200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Supervisor: Dr. Guido </a:t>
            </a:r>
            <a:r>
              <a:rPr lang="en-US" sz="2000" err="1">
                <a:solidFill>
                  <a:srgbClr val="FFFFFF"/>
                </a:solidFill>
                <a:latin typeface="Arial"/>
                <a:cs typeface="Arial"/>
              </a:rPr>
              <a:t>Zuccon</a:t>
            </a:r>
            <a:endParaRPr lang="en-US" sz="200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2000"/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819150" y="3048000"/>
            <a:ext cx="39729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Data Analysis and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Exploration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/>
              <a:t>Analyzed Length of Messages v/s Number of Texts for each Label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Manually Selected Differentiating Features of Spam SMS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Verified by Producing Word Cloud for Spam SMS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Visualized Uni-Grams  using Bar-Plots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Visualized Bi-Grams and Tri-Grams using Venn Diagram</a:t>
            </a:r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11637"/>
              </p:ext>
            </p:extLst>
          </p:nvPr>
        </p:nvGraphicFramePr>
        <p:xfrm>
          <a:off x="3590925" y="4695825"/>
          <a:ext cx="81686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Analysis of features that make a Spam SMS different form a Legitimate 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0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 Preparation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Phase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/>
              <a:t>Prepared Data to be used to Build Predictive Models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Created a Clean Corpus by Transforming Text to Lower-Case, Removing Numbers, Stop Words, Punctuation and White Space.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Split the data into a ratio of 7:3: 70% Training Set and 30% Test Set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88310"/>
              </p:ext>
            </p:extLst>
          </p:nvPr>
        </p:nvGraphicFramePr>
        <p:xfrm>
          <a:off x="3594339" y="4701396"/>
          <a:ext cx="81686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ready to be used to build predictive models.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Classification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Phase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333375"/>
            <a:ext cx="7315200" cy="5120640"/>
          </a:xfrm>
        </p:spPr>
        <p:txBody>
          <a:bodyPr/>
          <a:lstStyle/>
          <a:p>
            <a:r>
              <a:rPr lang="en-US">
                <a:solidFill>
                  <a:srgbClr val="595959"/>
                </a:solidFill>
              </a:rPr>
              <a:t>Built 4 Different Models for 2 Different Scenarios</a:t>
            </a:r>
            <a:endParaRPr lang="en-US"/>
          </a:p>
          <a:p>
            <a:r>
              <a:rPr lang="en-US"/>
              <a:t>Compared each Model for each Scenario</a:t>
            </a:r>
          </a:p>
          <a:p>
            <a:pPr marL="0" indent="0">
              <a:buNone/>
            </a:pPr>
            <a:r>
              <a:rPr lang="en-US"/>
              <a:t>Classifiers used: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Decision Tree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Support Vector Machine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Logistic Regression</a:t>
            </a:r>
          </a:p>
          <a:p>
            <a:pPr lvl="1">
              <a:spcBef>
                <a:spcPts val="200"/>
              </a:spcBef>
              <a:buFont typeface="Courier New" pitchFamily="18" charset="2"/>
              <a:buChar char="o"/>
            </a:pPr>
            <a:r>
              <a:rPr lang="en-US"/>
              <a:t>Naïve Bayes</a:t>
            </a:r>
          </a:p>
          <a:p>
            <a:pPr marL="0" indent="0">
              <a:buNone/>
            </a:pPr>
            <a:r>
              <a:rPr lang="en-US"/>
              <a:t>Scenario 1: Modelled for the 'manually selected differentiating features'  of Spam SMS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/>
              <a:t>Scenario 2: Modelled for 'all the features' of the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0277"/>
              </p:ext>
            </p:extLst>
          </p:nvPr>
        </p:nvGraphicFramePr>
        <p:xfrm>
          <a:off x="3533775" y="4276725"/>
          <a:ext cx="816864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from Data Preparation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Precision, Recall, F1 and Accuracy Measures for each model in each scenario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Best Scenario for each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1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Reflection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Phase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333375"/>
            <a:ext cx="7315200" cy="5120640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ea typeface="Arial"/>
                <a:cs typeface="Arial"/>
              </a:rPr>
              <a:t>Think Ideas</a:t>
            </a:r>
            <a:endParaRPr lang="en-US"/>
          </a:p>
          <a:p>
            <a:r>
              <a:rPr lang="en-US">
                <a:latin typeface="Arial"/>
                <a:ea typeface="Arial"/>
                <a:cs typeface="Arial"/>
              </a:rPr>
              <a:t>Meetings with the Supervisor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latin typeface="Arial"/>
                <a:cs typeface="Arial"/>
              </a:rPr>
              <a:t>Communicate Ideas and Observed Output</a:t>
            </a:r>
          </a:p>
          <a:p>
            <a:endParaRPr lang="en-US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86584"/>
              </p:ext>
            </p:extLst>
          </p:nvPr>
        </p:nvGraphicFramePr>
        <p:xfrm>
          <a:off x="3533775" y="4276725"/>
          <a:ext cx="8168640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 from Exploration Phase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Output from Classification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/>
                        <a:t>Suggestions to make the project better.</a:t>
                      </a:r>
                    </a:p>
                    <a:p>
                      <a:pPr marL="0" lvl="0" algn="l">
                        <a:buNone/>
                      </a:pPr>
                      <a:br>
                        <a:rPr lang="en-US"/>
                      </a:br>
                      <a:r>
                        <a:rPr lang="en-US"/>
                        <a:t>New To-Do List.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17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Final Delivery Phase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333375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445"/>
              </p:ext>
            </p:extLst>
          </p:nvPr>
        </p:nvGraphicFramePr>
        <p:xfrm>
          <a:off x="3848100" y="2381250"/>
          <a:ext cx="7579872" cy="240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936">
                  <a:extLst>
                    <a:ext uri="{9D8B030D-6E8A-4147-A177-3AD203B41FA5}">
                      <a16:colId xmlns:a16="http://schemas.microsoft.com/office/drawing/2014/main" val="881908604"/>
                    </a:ext>
                  </a:extLst>
                </a:gridCol>
                <a:gridCol w="3789936">
                  <a:extLst>
                    <a:ext uri="{9D8B030D-6E8A-4147-A177-3AD203B41FA5}">
                      <a16:colId xmlns:a16="http://schemas.microsoft.com/office/drawing/2014/main" val="137406793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latin typeface="Arial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latin typeface="Arial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5811"/>
                  </a:ext>
                </a:extLst>
              </a:tr>
              <a:tr h="17670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 from Exploration Phase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Output from Classification Phase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Output from Reflection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Code in R Markdown</a:t>
                      </a:r>
                      <a:endParaRPr lang="en-US"/>
                    </a:p>
                    <a:p>
                      <a:pPr lvl="0" algn="l">
                        <a:buNone/>
                      </a:pPr>
                      <a:br>
                        <a:rPr lang="en-US"/>
                      </a:b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Analysis Report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br>
                        <a:rPr lang="en-US"/>
                      </a:br>
                      <a:endParaRPr lang="en-US"/>
                    </a:p>
                    <a:p>
                      <a:pPr lvl="0" algn="l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61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0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 Done (1)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200" i="1">
              <a:latin typeface="Arial"/>
              <a:cs typeface="Arial"/>
            </a:endParaRPr>
          </a:p>
          <a:p>
            <a:endParaRPr lang="en-US" sz="2200" i="1">
              <a:latin typeface="Arial"/>
              <a:cs typeface="Arial"/>
            </a:endParaRPr>
          </a:p>
          <a:p>
            <a:endParaRPr lang="en-US" sz="2200" i="1">
              <a:latin typeface="Arial"/>
              <a:cs typeface="Arial"/>
            </a:endParaRPr>
          </a:p>
          <a:p>
            <a:r>
              <a:rPr lang="en-US" sz="2200" i="1">
                <a:latin typeface="Arial"/>
                <a:cs typeface="Arial"/>
              </a:rPr>
              <a:t>Analyze the data to understand the differentiating features of Spam SMS.</a:t>
            </a:r>
            <a:endParaRPr lang="en-US" sz="2200">
              <a:latin typeface="Arial"/>
              <a:cs typeface="Arial"/>
            </a:endParaRPr>
          </a:p>
          <a:p>
            <a:pPr lvl="1">
              <a:spcBef>
                <a:spcPts val="200"/>
              </a:spcBef>
            </a:pPr>
            <a:r>
              <a:rPr lang="en-US" sz="2000">
                <a:latin typeface="Arial"/>
                <a:cs typeface="Arial"/>
              </a:rPr>
              <a:t>Explored Length of Messages</a:t>
            </a:r>
            <a:endParaRPr lang="en-US" sz="2000" i="1">
              <a:latin typeface="Arial"/>
              <a:cs typeface="Arial"/>
            </a:endParaRPr>
          </a:p>
          <a:p>
            <a:pPr lvl="1">
              <a:spcBef>
                <a:spcPts val="200"/>
              </a:spcBef>
            </a:pPr>
            <a:r>
              <a:rPr lang="en-US" sz="2000">
                <a:latin typeface="Arial"/>
                <a:cs typeface="Arial"/>
              </a:rPr>
              <a:t>Explored words that occur most frequently in Spam SMS.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000">
              <a:latin typeface="Aria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/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7BB494-9ECF-401D-A865-D03E511C2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r="20281" b="1"/>
          <a:stretch/>
        </p:blipFill>
        <p:spPr>
          <a:xfrm>
            <a:off x="423331" y="758952"/>
            <a:ext cx="5535397" cy="4287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842D17-E14E-4882-8C0E-500860C061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rcRect l="9726" r="10555" b="1"/>
          <a:stretch/>
        </p:blipFill>
        <p:spPr>
          <a:xfrm>
            <a:off x="6119594" y="1802294"/>
            <a:ext cx="5535397" cy="42876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71D009-CC72-45E6-8D1C-42189C5D3D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54905-BA4B-4491-B960-ED60CA7AA4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800" y="5322888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Distribution of Message Lengths v/s Number of Texts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0775" y="942975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Word Cloud for Messages tagged as Spam</a:t>
            </a:r>
          </a:p>
        </p:txBody>
      </p:sp>
    </p:spTree>
    <p:extLst>
      <p:ext uri="{BB962C8B-B14F-4D97-AF65-F5344CB8AC3E}">
        <p14:creationId xmlns:p14="http://schemas.microsoft.com/office/powerpoint/2010/main" val="33822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7BB494-9ECF-401D-A865-D03E511C2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r="20281" b="1"/>
          <a:stretch/>
        </p:blipFill>
        <p:spPr>
          <a:xfrm>
            <a:off x="423331" y="758952"/>
            <a:ext cx="5535397" cy="4287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842D17-E14E-4882-8C0E-500860C061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" y="758952"/>
            <a:ext cx="262395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rcRect l="14968" r="5312" b="1"/>
          <a:stretch/>
        </p:blipFill>
        <p:spPr>
          <a:xfrm>
            <a:off x="6119594" y="1802294"/>
            <a:ext cx="5535397" cy="42876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71D009-CC72-45E6-8D1C-42189C5D3D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594" y="758951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C54905-BA4B-4491-B960-ED60CA7AA4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30" y="5207429"/>
            <a:ext cx="5535397" cy="88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5539" y="5459034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Features v/s Number of Messages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1802" y="1017744"/>
            <a:ext cx="527984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Importance of each Feature</a:t>
            </a:r>
          </a:p>
        </p:txBody>
      </p:sp>
    </p:spTree>
    <p:extLst>
      <p:ext uri="{BB962C8B-B14F-4D97-AF65-F5344CB8AC3E}">
        <p14:creationId xmlns:p14="http://schemas.microsoft.com/office/powerpoint/2010/main" val="187089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Work Done (2)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20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200" i="1">
              <a:latin typeface="Aria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200" i="1">
              <a:latin typeface="Aria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2200" i="1">
                <a:latin typeface="Arial"/>
                <a:cs typeface="Arial"/>
              </a:rPr>
              <a:t>Build a predictive model which can accurately predict if an SMS is a Legitimate SMS or a Spam SMS</a:t>
            </a:r>
            <a:endParaRPr lang="en-US">
              <a:solidFill>
                <a:schemeClr val="tx1"/>
              </a:solidFill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2000" i="1">
                <a:latin typeface="Arial"/>
                <a:cs typeface="Arial"/>
              </a:rPr>
              <a:t>Built 4 models using different classifiers: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Decision Tree with Random Forest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Support Vector Machine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Logistic Regression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Naïve Bayes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2000" i="1">
                <a:latin typeface="Arial"/>
                <a:cs typeface="Arial"/>
              </a:rPr>
              <a:t>Built on two types of data: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Manually explored and selected 6  most important features of the Spam SMS</a:t>
            </a:r>
          </a:p>
          <a:p>
            <a:pPr lvl="3">
              <a:spcBef>
                <a:spcPts val="200"/>
              </a:spcBef>
              <a:spcAft>
                <a:spcPts val="200"/>
              </a:spcAft>
            </a:pPr>
            <a:r>
              <a:rPr lang="en-US" sz="1800" i="1">
                <a:latin typeface="Arial"/>
                <a:cs typeface="Arial"/>
              </a:rPr>
              <a:t>All features of the data</a:t>
            </a:r>
          </a:p>
          <a:p>
            <a:pPr marL="1417320" lvl="3" indent="0">
              <a:spcBef>
                <a:spcPts val="200"/>
              </a:spcBef>
              <a:spcAft>
                <a:spcPts val="200"/>
              </a:spcAft>
              <a:buNone/>
            </a:pPr>
            <a:endParaRPr lang="en-US" i="1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/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48539" cy="2025229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24" y="3381375"/>
            <a:ext cx="7597119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224478"/>
            <a:ext cx="3544627" cy="219507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1195723"/>
            <a:ext cx="3599986" cy="222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Context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771900" y="3286125"/>
            <a:ext cx="7315200" cy="2998765"/>
          </a:xfrm>
        </p:spPr>
        <p:txBody>
          <a:bodyPr>
            <a:normAutofit/>
          </a:bodyPr>
          <a:lstStyle/>
          <a:p>
            <a:r>
              <a:rPr lang="en-US">
                <a:latin typeface="Corbel"/>
                <a:cs typeface="Arial"/>
              </a:rPr>
              <a:t>92% of spam SMS are fraud</a:t>
            </a:r>
          </a:p>
          <a:p>
            <a:pPr>
              <a:buFont typeface="Wingdings 2"/>
            </a:pPr>
            <a:r>
              <a:rPr lang="en-US">
                <a:latin typeface="Corbel"/>
                <a:cs typeface="Arial"/>
              </a:rPr>
              <a:t>Overall rate of receipt grew by 300% from 2011 to 2012.</a:t>
            </a:r>
            <a:endParaRPr lang="en-US">
              <a:solidFill>
                <a:schemeClr val="tx1"/>
              </a:solidFill>
              <a:latin typeface="Corbe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07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5"/>
            <a:ext cx="9272194" cy="20131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27" y="3682941"/>
            <a:ext cx="8196173" cy="20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Implications of 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Most Benefitted Stakeholders:</a:t>
            </a:r>
          </a:p>
          <a:p>
            <a:pPr marL="457200" indent="-457200">
              <a:buAutoNum type="arabicPeriod"/>
            </a:pPr>
            <a:r>
              <a:rPr lang="en-US" b="1"/>
              <a:t>Mobile Network Operators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/>
              <a:t>Implement SMS Spam Filters 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/>
              <a:t>Improve SMS Quality and Services to Customers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en-US"/>
              <a:t>No Overhead Costs to Maintain the Quality</a:t>
            </a:r>
          </a:p>
          <a:p>
            <a:pPr marL="457200" indent="-457200">
              <a:buAutoNum type="arabicPeriod"/>
            </a:pPr>
            <a:r>
              <a:rPr lang="en-US" b="1"/>
              <a:t>Consumers</a:t>
            </a:r>
          </a:p>
          <a:p>
            <a:pPr lvl="1">
              <a:spcBef>
                <a:spcPts val="200"/>
              </a:spcBef>
            </a:pPr>
            <a:r>
              <a:rPr lang="en-US"/>
              <a:t>Protected Confidential Personal and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1721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Thank You!!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9071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877010" y="1266825"/>
            <a:ext cx="73152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Team, A. V., Shaikh, F., Jain, K., Gupta, A., &amp; Gupta, D. (2016, October 11). A Complete Tutorial to learn Data Science in R from Scratch.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2"/>
              </a:rPr>
              <a:t>https://www.analyticsvidhya.com/blog/2016/02/complete-tutorial-learn-data-science-scratch/</a:t>
            </a:r>
            <a:endParaRPr lang="en-US">
              <a:solidFill>
                <a:srgbClr val="595959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Guo, P. (2013, October 30). Data Science Workflow: Overview and Challenges.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3"/>
              </a:rPr>
              <a:t>https://cacm.acm.org/blogs/blog-cacm/169199-data-science-workflow-overview-and-challenges/fulltext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Delany, S. J., Buckley, M., &amp; Greene, D. (2012). SMS Spam Filtering: Methods and Data. Retrieved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4"/>
              </a:rPr>
              <a:t>http://arrow.dit.ie/cgi/viewcontent.cgi?article=1022&amp;context=scschcomart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Whitepapers. (</a:t>
            </a:r>
            <a:r>
              <a:rPr lang="en-US" err="1">
                <a:solidFill>
                  <a:srgbClr val="323232"/>
                </a:solidFill>
                <a:latin typeface="Arial"/>
                <a:cs typeface="Arial"/>
              </a:rPr>
              <a:t>n.d.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).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5"/>
              </a:rPr>
              <a:t>https://www.cloudmark.com/en/s/resources/whitepapers/sms-spam-overview</a:t>
            </a:r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lang="en-US" err="1">
                <a:solidFill>
                  <a:srgbClr val="323232"/>
                </a:solidFill>
                <a:latin typeface="Arial"/>
                <a:cs typeface="Arial"/>
              </a:rPr>
              <a:t>n.d.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). Retrieved August 09, 2017, from https://archive.ics.uci.edu/ml/datasets/SMS Spam Collection</a:t>
            </a:r>
          </a:p>
          <a:p>
            <a:r>
              <a:rPr lang="en-US">
                <a:solidFill>
                  <a:srgbClr val="323232"/>
                </a:solidFill>
                <a:latin typeface="Arial"/>
                <a:cs typeface="Arial"/>
              </a:rPr>
              <a:t>The DSDM Agile Project Framework (2014 Onwards). (2017, April 18). Retrieved August 09, 2017, from </a:t>
            </a:r>
            <a:r>
              <a:rPr lang="en-US">
                <a:solidFill>
                  <a:srgbClr val="323232"/>
                </a:solidFill>
                <a:latin typeface="Arial"/>
                <a:cs typeface="Arial"/>
                <a:hlinkClick r:id="rId6"/>
              </a:rPr>
              <a:t>https://www.agilebusiness.org/resources/dsdm-handbooks/the-dsdm-agile-project-framework-2014-onwards</a:t>
            </a:r>
          </a:p>
          <a:p>
            <a:endParaRPr lang="en-US">
              <a:solidFill>
                <a:srgbClr val="32323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32323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3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Reason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and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/>
                <a:cs typeface="Arial"/>
              </a:rPr>
              <a:t>The availability of affordable unlimited pre-pay SMS packages </a:t>
            </a:r>
          </a:p>
          <a:p>
            <a:r>
              <a:rPr lang="en-US">
                <a:latin typeface="Corbel"/>
                <a:cs typeface="Arial"/>
              </a:rPr>
              <a:t>Customers being more comfortable in sharing their confidential information via SMS</a:t>
            </a:r>
          </a:p>
          <a:p>
            <a:pPr lvl="1">
              <a:spcBef>
                <a:spcPts val="200"/>
              </a:spcBef>
            </a:pPr>
            <a:r>
              <a:rPr lang="en-US"/>
              <a:t>43% of messages were responded in the first 15 minutes of receiving them</a:t>
            </a:r>
            <a:endParaRPr lang="en-US">
              <a:solidFill>
                <a:srgbClr val="000000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>
              <a:solidFill>
                <a:srgbClr val="595959"/>
              </a:solidFill>
            </a:endParaRPr>
          </a:p>
          <a:p>
            <a:r>
              <a:rPr lang="en-US">
                <a:solidFill>
                  <a:srgbClr val="595959"/>
                </a:solidFill>
              </a:rPr>
              <a:t>Mobile network operators suffer a loss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</a:pPr>
            <a:r>
              <a:rPr lang="en-US">
                <a:solidFill>
                  <a:srgbClr val="595959"/>
                </a:solidFill>
              </a:rPr>
              <a:t>Higher network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</a:pPr>
            <a:r>
              <a:rPr lang="en-US">
                <a:solidFill>
                  <a:srgbClr val="595959"/>
                </a:solidFill>
              </a:rPr>
              <a:t>Higher operating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</a:pPr>
            <a:r>
              <a:rPr lang="en-US">
                <a:solidFill>
                  <a:srgbClr val="595959"/>
                </a:solidFill>
              </a:rPr>
              <a:t>Increased customer care costs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</a:pPr>
            <a:r>
              <a:rPr lang="en-US">
                <a:solidFill>
                  <a:srgbClr val="595959"/>
                </a:solidFill>
              </a:rPr>
              <a:t>Tarnished reputation</a:t>
            </a:r>
          </a:p>
          <a:p>
            <a:pPr>
              <a:buFont typeface="Wingdings 2"/>
              <a:buChar char=""/>
            </a:pPr>
            <a:r>
              <a:rPr lang="en-US">
                <a:solidFill>
                  <a:srgbClr val="595959"/>
                </a:solidFill>
              </a:rPr>
              <a:t>Annoying for customers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Wingdings 2"/>
            </a:pPr>
            <a:r>
              <a:rPr lang="en-US">
                <a:solidFill>
                  <a:srgbClr val="595959"/>
                </a:solidFill>
              </a:rPr>
              <a:t>Loss of confidential and valuable personal information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7350" y="81915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Reason</a:t>
            </a:r>
            <a:endParaRPr lang="en-US" sz="2000" b="1" err="1"/>
          </a:p>
        </p:txBody>
      </p:sp>
      <p:sp>
        <p:nvSpPr>
          <p:cNvPr id="6" name="TextBox 5"/>
          <p:cNvSpPr txBox="1"/>
          <p:nvPr/>
        </p:nvSpPr>
        <p:spPr>
          <a:xfrm>
            <a:off x="5467349" y="287655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Effects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Gap in Previous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724275" y="981075"/>
            <a:ext cx="7315200" cy="5120640"/>
          </a:xfrm>
        </p:spPr>
        <p:txBody>
          <a:bodyPr>
            <a:normAutofit/>
          </a:bodyPr>
          <a:lstStyle/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Simple solutions are used - Blacklisting and Spoofing/Faking Detection</a:t>
            </a:r>
            <a:endParaRPr>
              <a:solidFill>
                <a:srgbClr val="000000"/>
              </a:solidFill>
              <a:latin typeface="Corbel"/>
              <a:cs typeface="Arial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Brittle by nature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Do not take content of messages into account</a:t>
            </a:r>
            <a:endParaRPr>
              <a:solidFill>
                <a:srgbClr val="000000"/>
              </a:solidFill>
              <a:latin typeface="Corbel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Require on-going management</a:t>
            </a:r>
          </a:p>
          <a:p>
            <a:pPr lvl="1"/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Not much data available for research studies</a:t>
            </a:r>
            <a:endParaRPr>
              <a:solidFill>
                <a:srgbClr val="000000"/>
              </a:solidFill>
              <a:latin typeface="Corbel"/>
            </a:endParaRPr>
          </a:p>
          <a:p>
            <a:endParaRPr lang="en-US">
              <a:solidFill>
                <a:srgbClr val="000000"/>
              </a:solidFill>
              <a:latin typeface="Corbel"/>
              <a:cs typeface="Arial"/>
            </a:endParaRPr>
          </a:p>
          <a:p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Available datasets are different</a:t>
            </a:r>
          </a:p>
          <a:p>
            <a:pPr marL="0" indent="0">
              <a:buNone/>
            </a:pPr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609707" y="6606818"/>
            <a:ext cx="12199110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latin typeface="Arial"/>
                <a:cs typeface="Arial"/>
              </a:rPr>
              <a:t>Source: http://arrow.dit.ie/cgi/viewcontent.cgi?article=1022&amp;context=scschcomart</a:t>
            </a:r>
          </a:p>
        </p:txBody>
      </p:sp>
    </p:spTree>
    <p:extLst>
      <p:ext uri="{BB962C8B-B14F-4D97-AF65-F5344CB8AC3E}">
        <p14:creationId xmlns:p14="http://schemas.microsoft.com/office/powerpoint/2010/main" val="266172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Data Set</a:t>
            </a:r>
          </a:p>
        </p:txBody>
      </p:sp>
      <p:pic>
        <p:nvPicPr>
          <p:cNvPr id="4" name="Picture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357" y="1111250"/>
            <a:ext cx="6735881" cy="4090988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/>
          </p:nvPr>
        </p:nvSpPr>
        <p:spPr>
          <a:xfrm>
            <a:off x="6179810" y="572459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2328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Corbel"/>
                <a:cs typeface="Arial"/>
              </a:rPr>
              <a:t>Project Purpose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>
                <a:latin typeface="Corbel"/>
                <a:cs typeface="Arial"/>
              </a:rPr>
              <a:t>and</a:t>
            </a: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>
                <a:latin typeface="Corbel"/>
                <a:cs typeface="Arial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rgbClr val="000000"/>
                </a:solidFill>
                <a:latin typeface="Corbel"/>
                <a:cs typeface="Arial"/>
              </a:rPr>
              <a:t>Purpose of the Project: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itchFamily="18" charset="2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Analyze the data to understand features that make Spam SMS different from a Legitimate SMS.</a:t>
            </a:r>
            <a:endParaRPr lang="en-US" sz="2000">
              <a:solidFill>
                <a:schemeClr val="tx1"/>
              </a:solidFill>
              <a:latin typeface="Corbel"/>
              <a:cs typeface="Arial"/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itchFamily="18" charset="2"/>
              <a:buChar char="•"/>
            </a:pPr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Build a predictive model which can accurately predict if an SMS is a Legitimate SMS or a Spam SMS</a:t>
            </a:r>
          </a:p>
          <a:p>
            <a:pPr marL="502920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220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rgbClr val="000000"/>
                </a:solidFill>
                <a:latin typeface="Corbel"/>
                <a:cs typeface="Arial"/>
              </a:rPr>
              <a:t>Project Deliverables: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R Markdown</a:t>
            </a:r>
            <a:endParaRPr sz="2000">
              <a:solidFill>
                <a:schemeClr val="tx1"/>
              </a:solidFill>
              <a:latin typeface="Corbel"/>
              <a:cs typeface="Arial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Corbel"/>
                <a:cs typeface="Arial"/>
              </a:rPr>
              <a:t>Analysis Report</a:t>
            </a:r>
            <a:endParaRPr sz="2000">
              <a:solidFill>
                <a:schemeClr val="tx1"/>
              </a:solidFill>
              <a:latin typeface="Corbel"/>
            </a:endParaRPr>
          </a:p>
          <a:p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Wingdings 2" pitchFamily="18" charset="2"/>
              <a:buChar char=""/>
            </a:pPr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>
            <p:extLst/>
          </p:nvPr>
        </p:nvSpPr>
        <p:spPr>
          <a:xfrm>
            <a:off x="695385" y="6602224"/>
            <a:ext cx="12209082" cy="2539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latin typeface="Arial"/>
                <a:cs typeface="Arial"/>
              </a:rPr>
              <a:t>Source: </a:t>
            </a:r>
            <a:r>
              <a:rPr lang="en-US" sz="1050" u="sng">
                <a:solidFill>
                  <a:srgbClr val="1155CC"/>
                </a:solidFill>
                <a:latin typeface="Arial"/>
                <a:cs typeface="Arial"/>
                <a:hlinkClick r:id="rId2"/>
              </a:rPr>
              <a:t>https://cacm.acm.org/blogs/blog-cacm/169199-data-science-workflow-overview-and-challenges/fulltext</a:t>
            </a:r>
            <a:endParaRPr lang="en-US" sz="1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47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/>
              <a:t>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i="1"/>
              <a:t>Data Analysis and Research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65376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Corbel"/>
                <a:cs typeface="Arial"/>
              </a:rPr>
              <a:t>Preparation Phase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68005"/>
              </p:ext>
            </p:extLst>
          </p:nvPr>
        </p:nvGraphicFramePr>
        <p:xfrm>
          <a:off x="3867150" y="2981325"/>
          <a:ext cx="7315200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9708652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8798535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Acquired data from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Key question for Analysis.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Clean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8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873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Frame</vt:lpstr>
      <vt:lpstr>An Analysis of  Spam SMS Features</vt:lpstr>
      <vt:lpstr>Context</vt:lpstr>
      <vt:lpstr>Reason and Effects</vt:lpstr>
      <vt:lpstr>Gap in Previous Solutions</vt:lpstr>
      <vt:lpstr>Data Set</vt:lpstr>
      <vt:lpstr>Project Purpose and Deliverables</vt:lpstr>
      <vt:lpstr>PowerPoint Presentation</vt:lpstr>
      <vt:lpstr>APPROACH</vt:lpstr>
      <vt:lpstr>Preparation Phase</vt:lpstr>
      <vt:lpstr>Exploration Phase</vt:lpstr>
      <vt:lpstr>Data Preparation Phase</vt:lpstr>
      <vt:lpstr>Classification Phase</vt:lpstr>
      <vt:lpstr>Reflection Phase</vt:lpstr>
      <vt:lpstr> Final Delivery Phase </vt:lpstr>
      <vt:lpstr>Work Done (1) </vt:lpstr>
      <vt:lpstr>PowerPoint Presentation</vt:lpstr>
      <vt:lpstr>PowerPoint Presentation</vt:lpstr>
      <vt:lpstr>Work Done (2) </vt:lpstr>
      <vt:lpstr>PowerPoint Presentation</vt:lpstr>
      <vt:lpstr>PowerPoint Presentation</vt:lpstr>
      <vt:lpstr>Implications of  Work Done</vt:lpstr>
      <vt:lpstr>Thank You!!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 Spam SMS Features</dc:title>
  <cp:revision>1</cp:revision>
  <dcterms:modified xsi:type="dcterms:W3CDTF">2017-10-15T22:42:56Z</dcterms:modified>
</cp:coreProperties>
</file>