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9" r:id="rId17"/>
    <p:sldId id="272" r:id="rId18"/>
    <p:sldId id="273" r:id="rId19"/>
    <p:sldId id="274" r:id="rId20"/>
    <p:sldId id="275" r:id="rId21"/>
    <p:sldId id="276" r:id="rId22"/>
    <p:sldId id="278"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8" d="100"/>
          <a:sy n="78" d="100"/>
        </p:scale>
        <p:origin x="89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48345D9-D3B0-433E-AD2F-D8881DED4920}" type="datetimeFigureOut">
              <a:rPr lang="en-IN" smtClean="0"/>
              <a:t>03-02-2025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39F5143-CE44-4720-B4FD-F27B8AE45E91}" type="slidenum">
              <a:rPr lang="en-IN" smtClean="0"/>
              <a:t>‹#›</a:t>
            </a:fld>
            <a:endParaRPr lang="en-IN"/>
          </a:p>
        </p:txBody>
      </p:sp>
    </p:spTree>
    <p:extLst>
      <p:ext uri="{BB962C8B-B14F-4D97-AF65-F5344CB8AC3E}">
        <p14:creationId xmlns:p14="http://schemas.microsoft.com/office/powerpoint/2010/main" val="2902870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9F5143-CE44-4720-B4FD-F27B8AE45E91}" type="slidenum">
              <a:rPr lang="en-IN" smtClean="0"/>
              <a:t>13</a:t>
            </a:fld>
            <a:endParaRPr lang="en-IN"/>
          </a:p>
        </p:txBody>
      </p:sp>
    </p:spTree>
    <p:extLst>
      <p:ext uri="{BB962C8B-B14F-4D97-AF65-F5344CB8AC3E}">
        <p14:creationId xmlns:p14="http://schemas.microsoft.com/office/powerpoint/2010/main" val="289133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9F5143-CE44-4720-B4FD-F27B8AE45E91}" type="slidenum">
              <a:rPr lang="en-IN" smtClean="0"/>
              <a:t>18</a:t>
            </a:fld>
            <a:endParaRPr lang="en-IN"/>
          </a:p>
        </p:txBody>
      </p:sp>
    </p:spTree>
    <p:extLst>
      <p:ext uri="{BB962C8B-B14F-4D97-AF65-F5344CB8AC3E}">
        <p14:creationId xmlns:p14="http://schemas.microsoft.com/office/powerpoint/2010/main" val="242926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8870" y="914146"/>
            <a:ext cx="10154259" cy="756919"/>
          </a:xfrm>
          <a:prstGeom prst="rect">
            <a:avLst/>
          </a:prstGeom>
        </p:spPr>
        <p:txBody>
          <a:bodyPr wrap="square" lIns="0" tIns="0" rIns="0" bIns="0">
            <a:spAutoFit/>
          </a:bodyPr>
          <a:lstStyle>
            <a:lvl1pPr>
              <a:defRPr sz="4800" b="0" i="0" u="sng">
                <a:solidFill>
                  <a:srgbClr val="404040"/>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2/3/2025</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2/3/2025</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2/3/2025</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2/3/2025</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2/3/2025</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sp>
        <p:nvSpPr>
          <p:cNvPr id="2" name="Holder 2"/>
          <p:cNvSpPr>
            <a:spLocks noGrp="1"/>
          </p:cNvSpPr>
          <p:nvPr>
            <p:ph type="title"/>
          </p:nvPr>
        </p:nvSpPr>
        <p:spPr>
          <a:xfrm>
            <a:off x="1018870" y="914146"/>
            <a:ext cx="10154259" cy="756919"/>
          </a:xfrm>
          <a:prstGeom prst="rect">
            <a:avLst/>
          </a:prstGeom>
        </p:spPr>
        <p:txBody>
          <a:bodyPr wrap="square" lIns="0" tIns="0" rIns="0" bIns="0">
            <a:spAutoFit/>
          </a:bodyPr>
          <a:lstStyle>
            <a:lvl1pPr>
              <a:defRPr sz="4800" b="0" i="0" u="sng">
                <a:solidFill>
                  <a:srgbClr val="404040"/>
                </a:solidFill>
                <a:latin typeface="Calibri Light"/>
                <a:cs typeface="Calibri Light"/>
              </a:defRPr>
            </a:lvl1pPr>
          </a:lstStyle>
          <a:p>
            <a:endParaRPr/>
          </a:p>
        </p:txBody>
      </p:sp>
      <p:sp>
        <p:nvSpPr>
          <p:cNvPr id="3" name="Holder 3"/>
          <p:cNvSpPr>
            <a:spLocks noGrp="1"/>
          </p:cNvSpPr>
          <p:nvPr>
            <p:ph type="body" idx="1"/>
          </p:nvPr>
        </p:nvSpPr>
        <p:spPr>
          <a:xfrm>
            <a:off x="1057274" y="1831975"/>
            <a:ext cx="10077450" cy="3897629"/>
          </a:xfrm>
          <a:prstGeom prst="rect">
            <a:avLst/>
          </a:prstGeom>
        </p:spPr>
        <p:txBody>
          <a:bodyPr wrap="square" lIns="0" tIns="0" rIns="0" bIns="0">
            <a:spAutoFit/>
          </a:bodyPr>
          <a:lstStyle>
            <a:lvl1pPr>
              <a:defRPr sz="2000" b="0" i="0">
                <a:solidFill>
                  <a:srgbClr val="404040"/>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2/3/2025</a:t>
            </a:fld>
            <a:endParaRPr lang="en-US"/>
          </a:p>
        </p:txBody>
      </p:sp>
      <p:sp>
        <p:nvSpPr>
          <p:cNvPr id="6" name="Holder 6"/>
          <p:cNvSpPr>
            <a:spLocks noGrp="1"/>
          </p:cNvSpPr>
          <p:nvPr>
            <p:ph type="sldNum" sz="quarter" idx="7"/>
          </p:nvPr>
        </p:nvSpPr>
        <p:spPr>
          <a:xfrm>
            <a:off x="10947145" y="6575247"/>
            <a:ext cx="213359" cy="160020"/>
          </a:xfrm>
          <a:prstGeom prst="rect">
            <a:avLst/>
          </a:prstGeom>
        </p:spPr>
        <p:txBody>
          <a:bodyPr wrap="square" lIns="0" tIns="0" rIns="0" bIns="0">
            <a:spAutoFit/>
          </a:bodyPr>
          <a:lstStyle>
            <a:lvl1pPr>
              <a:defRPr sz="1050" b="0" i="0">
                <a:solidFill>
                  <a:schemeClr val="bg1"/>
                </a:solidFill>
                <a:latin typeface="Calibri"/>
                <a:cs typeface="Calibri"/>
              </a:defRPr>
            </a:lvl1pPr>
          </a:lstStyle>
          <a:p>
            <a:pPr marL="38100">
              <a:lnSpc>
                <a:spcPts val="11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kaggle.com/datasets/waqi786/mental-health-and-technology-usage-datas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https:/doi.org/10.54216/IJNS.250325" TargetMode="External"/><Relationship Id="rId2" Type="http://schemas.openxmlformats.org/officeDocument/2006/relationships/hyperlink" Target="https://www.pewresearch.org/"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E7E7E"/>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a:t>
            </a:fld>
            <a:endParaRPr dirty="0"/>
          </a:p>
        </p:txBody>
      </p:sp>
      <p:sp>
        <p:nvSpPr>
          <p:cNvPr id="12" name="Rectangle 11"/>
          <p:cNvSpPr/>
          <p:nvPr/>
        </p:nvSpPr>
        <p:spPr>
          <a:xfrm>
            <a:off x="1039368" y="1947852"/>
            <a:ext cx="10210800" cy="2308324"/>
          </a:xfrm>
          <a:prstGeom prst="rect">
            <a:avLst/>
          </a:prstGeom>
        </p:spPr>
        <p:txBody>
          <a:bodyPr wrap="square">
            <a:spAutoFit/>
          </a:bodyPr>
          <a:lstStyle/>
          <a:p>
            <a:pPr algn="ctr"/>
            <a:r>
              <a:rPr lang="en-IN" sz="3600" b="1" dirty="0">
                <a:latin typeface="Arial Black" panose="020B0A04020102020204" pitchFamily="34" charset="0"/>
              </a:rPr>
              <a:t>"Analyzing Mental Health Using Behavioural Patterns from Social Media and Mobile Usage"</a:t>
            </a:r>
            <a:br>
              <a:rPr lang="en-IN" sz="3600" dirty="0">
                <a:latin typeface="Arial Black" panose="020B0A04020102020204" pitchFamily="34" charset="0"/>
              </a:rPr>
            </a:b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07992" y="41593"/>
            <a:ext cx="10154259" cy="756919"/>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60" dirty="0"/>
              <a:t>Implementation	</a:t>
            </a:r>
          </a:p>
        </p:txBody>
      </p:sp>
      <p:sp>
        <p:nvSpPr>
          <p:cNvPr id="3" name="object 3"/>
          <p:cNvSpPr txBox="1"/>
          <p:nvPr/>
        </p:nvSpPr>
        <p:spPr>
          <a:xfrm>
            <a:off x="1146146" y="798512"/>
            <a:ext cx="1901854" cy="321242"/>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04040"/>
                </a:solidFill>
                <a:latin typeface="Calibri"/>
                <a:cs typeface="Calibri"/>
              </a:rPr>
              <a:t>Input</a:t>
            </a:r>
            <a:r>
              <a:rPr sz="2000" b="1" spc="-90" dirty="0">
                <a:solidFill>
                  <a:srgbClr val="404040"/>
                </a:solidFill>
                <a:latin typeface="Calibri"/>
                <a:cs typeface="Calibri"/>
              </a:rPr>
              <a:t> </a:t>
            </a:r>
            <a:r>
              <a:rPr sz="2000" b="1" spc="-10" dirty="0">
                <a:solidFill>
                  <a:srgbClr val="404040"/>
                </a:solidFill>
                <a:latin typeface="Calibri"/>
                <a:cs typeface="Calibri"/>
              </a:rPr>
              <a:t>Dataset</a:t>
            </a:r>
            <a:endParaRPr sz="2000" b="1"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pic>
        <p:nvPicPr>
          <p:cNvPr id="7" name="Picture 6"/>
          <p:cNvPicPr>
            <a:picLocks noChangeAspect="1"/>
          </p:cNvPicPr>
          <p:nvPr/>
        </p:nvPicPr>
        <p:blipFill>
          <a:blip r:embed="rId2"/>
          <a:stretch>
            <a:fillRect/>
          </a:stretch>
        </p:blipFill>
        <p:spPr>
          <a:xfrm>
            <a:off x="907992" y="1219200"/>
            <a:ext cx="10674408" cy="5105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pic>
        <p:nvPicPr>
          <p:cNvPr id="5" name="Picture 4"/>
          <p:cNvPicPr>
            <a:picLocks noChangeAspect="1"/>
          </p:cNvPicPr>
          <p:nvPr/>
        </p:nvPicPr>
        <p:blipFill>
          <a:blip r:embed="rId2"/>
          <a:stretch>
            <a:fillRect/>
          </a:stretch>
        </p:blipFill>
        <p:spPr>
          <a:xfrm>
            <a:off x="838200" y="30178"/>
            <a:ext cx="10439400" cy="61758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pic>
        <p:nvPicPr>
          <p:cNvPr id="5" name="Picture 4"/>
          <p:cNvPicPr>
            <a:picLocks noChangeAspect="1"/>
          </p:cNvPicPr>
          <p:nvPr/>
        </p:nvPicPr>
        <p:blipFill>
          <a:blip r:embed="rId2"/>
          <a:stretch>
            <a:fillRect/>
          </a:stretch>
        </p:blipFill>
        <p:spPr>
          <a:xfrm>
            <a:off x="592847" y="192386"/>
            <a:ext cx="10591800" cy="2532707"/>
          </a:xfrm>
          <a:prstGeom prst="rect">
            <a:avLst/>
          </a:prstGeom>
        </p:spPr>
      </p:pic>
      <p:pic>
        <p:nvPicPr>
          <p:cNvPr id="6" name="Picture 5"/>
          <p:cNvPicPr>
            <a:picLocks noChangeAspect="1"/>
          </p:cNvPicPr>
          <p:nvPr/>
        </p:nvPicPr>
        <p:blipFill>
          <a:blip r:embed="rId3"/>
          <a:stretch>
            <a:fillRect/>
          </a:stretch>
        </p:blipFill>
        <p:spPr>
          <a:xfrm>
            <a:off x="592847" y="2937850"/>
            <a:ext cx="10591800" cy="33748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l="6381"/>
          <a:stretch/>
        </p:blipFill>
        <p:spPr>
          <a:xfrm>
            <a:off x="457200" y="304800"/>
            <a:ext cx="11277600" cy="563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pic>
        <p:nvPicPr>
          <p:cNvPr id="5" name="Picture 4"/>
          <p:cNvPicPr>
            <a:picLocks noChangeAspect="1"/>
          </p:cNvPicPr>
          <p:nvPr/>
        </p:nvPicPr>
        <p:blipFill>
          <a:blip r:embed="rId2"/>
          <a:stretch>
            <a:fillRect/>
          </a:stretch>
        </p:blipFill>
        <p:spPr>
          <a:xfrm>
            <a:off x="457200" y="381000"/>
            <a:ext cx="11201400" cy="563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60" dirty="0"/>
              <a:t>Results</a:t>
            </a:r>
            <a:r>
              <a:rPr spc="-125" dirty="0"/>
              <a:t> </a:t>
            </a:r>
            <a:r>
              <a:rPr spc="-35" dirty="0"/>
              <a:t>and</a:t>
            </a:r>
            <a:r>
              <a:rPr spc="-95" dirty="0"/>
              <a:t> </a:t>
            </a:r>
            <a:r>
              <a:rPr spc="-55" dirty="0"/>
              <a:t>Analysis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pic>
        <p:nvPicPr>
          <p:cNvPr id="9" name="Picture 8"/>
          <p:cNvPicPr>
            <a:picLocks noChangeAspect="1"/>
          </p:cNvPicPr>
          <p:nvPr/>
        </p:nvPicPr>
        <p:blipFill>
          <a:blip r:embed="rId2"/>
          <a:stretch>
            <a:fillRect/>
          </a:stretch>
        </p:blipFill>
        <p:spPr>
          <a:xfrm>
            <a:off x="1447800" y="2362200"/>
            <a:ext cx="8991600" cy="2971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685800"/>
            <a:ext cx="9677400" cy="4800600"/>
          </a:xfrm>
          <a:prstGeom prst="rect">
            <a:avLst/>
          </a:prstGeom>
        </p:spPr>
      </p:pic>
    </p:spTree>
    <p:extLst>
      <p:ext uri="{BB962C8B-B14F-4D97-AF65-F5344CB8AC3E}">
        <p14:creationId xmlns:p14="http://schemas.microsoft.com/office/powerpoint/2010/main" val="1379345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46248"/>
            <a:ext cx="10154259" cy="756919"/>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60" dirty="0"/>
              <a:t>Applications</a:t>
            </a:r>
            <a:r>
              <a:rPr spc="-110" dirty="0"/>
              <a:t> </a:t>
            </a:r>
            <a:r>
              <a:rPr spc="-35" dirty="0"/>
              <a:t>and</a:t>
            </a:r>
            <a:r>
              <a:rPr spc="-90" dirty="0"/>
              <a:t> </a:t>
            </a:r>
            <a:r>
              <a:rPr spc="-35" dirty="0"/>
              <a:t>Use</a:t>
            </a:r>
            <a:r>
              <a:rPr spc="-110" dirty="0"/>
              <a:t> </a:t>
            </a:r>
            <a:r>
              <a:rPr spc="-40" dirty="0"/>
              <a:t>Cases	</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609600" y="1447800"/>
            <a:ext cx="11015676" cy="4535216"/>
          </a:xfrm>
          <a:prstGeom prst="rect">
            <a:avLst/>
          </a:prstGeom>
        </p:spPr>
        <p:txBody>
          <a:bodyPr vert="horz" wrap="square" lIns="0" tIns="102235" rIns="0" bIns="0" rtlCol="0">
            <a:spAutoFit/>
          </a:bodyPr>
          <a:lstStyle/>
          <a:p>
            <a:r>
              <a:rPr lang="en-US" b="1" dirty="0"/>
              <a:t>Use Case</a:t>
            </a:r>
          </a:p>
          <a:p>
            <a:pPr marL="285750" indent="-285750">
              <a:buFont typeface="Arial" panose="020B0604020202020204" pitchFamily="34" charset="0"/>
              <a:buChar char="•"/>
            </a:pPr>
            <a:r>
              <a:rPr lang="en-US" b="1" dirty="0"/>
              <a:t>Mental Health Monitoring</a:t>
            </a:r>
            <a:r>
              <a:rPr lang="en-US" dirty="0"/>
              <a:t>:</a:t>
            </a:r>
            <a:br>
              <a:rPr lang="en-US" dirty="0"/>
            </a:br>
            <a:r>
              <a:rPr lang="en-US" dirty="0"/>
              <a:t>Identifying individuals with high stress or mental health risks based on their technology usage patterns.</a:t>
            </a:r>
          </a:p>
          <a:p>
            <a:pPr marL="285750" indent="-285750">
              <a:buFont typeface="Arial" panose="020B0604020202020204" pitchFamily="34" charset="0"/>
              <a:buChar char="•"/>
            </a:pPr>
            <a:r>
              <a:rPr lang="en-US" b="1" dirty="0"/>
              <a:t>Early Intervention</a:t>
            </a:r>
            <a:r>
              <a:rPr lang="en-US" dirty="0"/>
              <a:t>:</a:t>
            </a:r>
            <a:br>
              <a:rPr lang="en-US" dirty="0"/>
            </a:br>
            <a:r>
              <a:rPr lang="en-US" dirty="0"/>
              <a:t>Enabling mental health professionals to proactively provide support by detecting emotional or behavioral patterns.</a:t>
            </a:r>
          </a:p>
          <a:p>
            <a:endParaRPr lang="en-US" dirty="0"/>
          </a:p>
          <a:p>
            <a:r>
              <a:rPr lang="en-US" b="1" dirty="0"/>
              <a:t>Applications of the Project</a:t>
            </a:r>
          </a:p>
          <a:p>
            <a:pPr marL="285750" indent="-285750">
              <a:buFont typeface="Arial" panose="020B0604020202020204" pitchFamily="34" charset="0"/>
              <a:buChar char="•"/>
            </a:pPr>
            <a:r>
              <a:rPr lang="en-US" b="1" dirty="0"/>
              <a:t>Healthcare</a:t>
            </a:r>
            <a:r>
              <a:rPr lang="en-US" dirty="0"/>
              <a:t>:</a:t>
            </a:r>
          </a:p>
          <a:p>
            <a:pPr lvl="1"/>
            <a:r>
              <a:rPr lang="en-US" dirty="0"/>
              <a:t>Assisting psychologists and therapists in understanding the link between mental health and technology usage.</a:t>
            </a:r>
          </a:p>
          <a:p>
            <a:pPr lvl="1"/>
            <a:r>
              <a:rPr lang="en-US" dirty="0"/>
              <a:t>Supporting hospitals and clinics with data-driven patient monitoring tools.</a:t>
            </a:r>
          </a:p>
          <a:p>
            <a:pPr marL="285750" indent="-285750">
              <a:buFont typeface="Arial" panose="020B0604020202020204" pitchFamily="34" charset="0"/>
              <a:buChar char="•"/>
            </a:pPr>
            <a:r>
              <a:rPr lang="en-US" b="1" dirty="0"/>
              <a:t>Educational Institutions</a:t>
            </a:r>
            <a:r>
              <a:rPr lang="en-US" dirty="0"/>
              <a:t>:</a:t>
            </a:r>
          </a:p>
          <a:p>
            <a:pPr lvl="1"/>
            <a:r>
              <a:rPr lang="en-US" dirty="0"/>
              <a:t>Monitoring students’ stress levels to design better support systems for academic and mental well-being.</a:t>
            </a:r>
          </a:p>
          <a:p>
            <a:pPr marL="285750" indent="-285750">
              <a:buFont typeface="Arial" panose="020B0604020202020204" pitchFamily="34" charset="0"/>
              <a:buChar char="•"/>
            </a:pPr>
            <a:r>
              <a:rPr lang="en-US" b="1" dirty="0"/>
              <a:t>Corporate Wellness Programs</a:t>
            </a:r>
            <a:r>
              <a:rPr lang="en-US" dirty="0"/>
              <a:t>:</a:t>
            </a:r>
          </a:p>
          <a:p>
            <a:pPr lvl="1"/>
            <a:r>
              <a:rPr lang="en-US" dirty="0"/>
              <a:t>Helping organizations track employee stress to improve productivity and workplace mental health initiatives.</a:t>
            </a:r>
          </a:p>
          <a:p>
            <a:pPr marL="285750" indent="-285750">
              <a:buFont typeface="Arial" panose="020B0604020202020204" pitchFamily="34" charset="0"/>
              <a:buChar char="•"/>
            </a:pPr>
            <a:r>
              <a:rPr lang="en-US" b="1" dirty="0"/>
              <a:t>Public Awareness Campaigns</a:t>
            </a:r>
            <a:r>
              <a:rPr lang="en-US" dirty="0"/>
              <a:t>:</a:t>
            </a:r>
          </a:p>
          <a:p>
            <a:pPr lvl="1"/>
            <a:r>
              <a:rPr lang="en-US" dirty="0"/>
              <a:t>Empowering NGOs and government organizations to create targeted campaigns for mental health awareness.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2886" y="15844"/>
            <a:ext cx="10154259" cy="756919"/>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55" dirty="0"/>
              <a:t>Future</a:t>
            </a:r>
            <a:r>
              <a:rPr spc="-130" dirty="0"/>
              <a:t> </a:t>
            </a:r>
            <a:r>
              <a:rPr spc="-55" dirty="0"/>
              <a:t>Scope	</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3" name="object 3"/>
          <p:cNvSpPr txBox="1"/>
          <p:nvPr/>
        </p:nvSpPr>
        <p:spPr>
          <a:xfrm>
            <a:off x="609600" y="772763"/>
            <a:ext cx="11049000" cy="5691302"/>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US" sz="1700" b="1" dirty="0"/>
              <a:t>Integration with Wearable Devices</a:t>
            </a:r>
            <a:r>
              <a:rPr lang="en-US" sz="1700" dirty="0"/>
              <a:t>:</a:t>
            </a:r>
            <a:br>
              <a:rPr lang="en-US" dirty="0"/>
            </a:br>
            <a:r>
              <a:rPr lang="en-US" sz="1500" dirty="0"/>
              <a:t>Future development could include integrating </a:t>
            </a:r>
            <a:r>
              <a:rPr lang="en-US" sz="1500" b="1" dirty="0"/>
              <a:t>wearable technology</a:t>
            </a:r>
            <a:r>
              <a:rPr lang="en-US" sz="1500" dirty="0"/>
              <a:t> (like fitness trackers) to gather real-time data on users’ mental health, such as heart rate variability and sleep patterns, to further enhance predictive capabilities.</a:t>
            </a:r>
          </a:p>
          <a:p>
            <a:endParaRPr lang="en-US" sz="1500" dirty="0"/>
          </a:p>
          <a:p>
            <a:pPr marL="285750" indent="-285750">
              <a:buFont typeface="Arial" panose="020B0604020202020204" pitchFamily="34" charset="0"/>
              <a:buChar char="•"/>
            </a:pPr>
            <a:r>
              <a:rPr lang="en-US" sz="1700" b="1" dirty="0"/>
              <a:t>Personalized Mental Health Interventions</a:t>
            </a:r>
            <a:r>
              <a:rPr lang="en-US" sz="1700" dirty="0"/>
              <a:t>:</a:t>
            </a:r>
            <a:br>
              <a:rPr lang="en-US" dirty="0"/>
            </a:br>
            <a:r>
              <a:rPr lang="en-US" sz="1500" dirty="0"/>
              <a:t>By leveraging </a:t>
            </a:r>
            <a:r>
              <a:rPr lang="en-US" sz="1500" b="1" dirty="0"/>
              <a:t>AI and machine learning</a:t>
            </a:r>
            <a:r>
              <a:rPr lang="en-US" sz="1500" dirty="0"/>
              <a:t>, the system could provide </a:t>
            </a:r>
            <a:r>
              <a:rPr lang="en-US" sz="1500" b="1" dirty="0"/>
              <a:t>personalized mental health recommendations</a:t>
            </a:r>
            <a:r>
              <a:rPr lang="en-US" sz="1500" dirty="0"/>
              <a:t> based on an individual’s unique technology usage patterns and stress levels.</a:t>
            </a:r>
          </a:p>
          <a:p>
            <a:endParaRPr lang="en-US" sz="1500" dirty="0"/>
          </a:p>
          <a:p>
            <a:pPr marL="285750" indent="-285750">
              <a:buFont typeface="Arial" panose="020B0604020202020204" pitchFamily="34" charset="0"/>
              <a:buChar char="•"/>
            </a:pPr>
            <a:r>
              <a:rPr lang="en-US" sz="1700" b="1" dirty="0"/>
              <a:t>Real-Time Monitoring and Alerts</a:t>
            </a:r>
            <a:r>
              <a:rPr lang="en-US" sz="1700" dirty="0"/>
              <a:t>:</a:t>
            </a:r>
            <a:br>
              <a:rPr lang="en-US" dirty="0"/>
            </a:br>
            <a:r>
              <a:rPr lang="en-US" sz="1500" dirty="0"/>
              <a:t>Implement </a:t>
            </a:r>
            <a:r>
              <a:rPr lang="en-US" sz="1500" b="1" dirty="0"/>
              <a:t>real-time monitoring</a:t>
            </a:r>
            <a:r>
              <a:rPr lang="en-US" sz="1500" dirty="0"/>
              <a:t> and </a:t>
            </a:r>
            <a:r>
              <a:rPr lang="en-US" sz="1500" b="1" dirty="0"/>
              <a:t>alert systems</a:t>
            </a:r>
            <a:r>
              <a:rPr lang="en-US" sz="1500" dirty="0"/>
              <a:t> that notify mental health professionals when a user’s data indicates critical stress levels or potential mental health risks.</a:t>
            </a:r>
          </a:p>
          <a:p>
            <a:endParaRPr lang="en-US" sz="1500" dirty="0"/>
          </a:p>
          <a:p>
            <a:pPr marL="285750" indent="-285750">
              <a:buFont typeface="Arial" panose="020B0604020202020204" pitchFamily="34" charset="0"/>
              <a:buChar char="•"/>
            </a:pPr>
            <a:r>
              <a:rPr lang="en-US" sz="1700" b="1" dirty="0"/>
              <a:t>Collaboration with Schools and Workplaces</a:t>
            </a:r>
            <a:r>
              <a:rPr lang="en-US" sz="1700" dirty="0"/>
              <a:t>:</a:t>
            </a:r>
            <a:br>
              <a:rPr lang="en-US" dirty="0"/>
            </a:br>
            <a:r>
              <a:rPr lang="en-US" sz="1500" dirty="0"/>
              <a:t>Partnering with </a:t>
            </a:r>
            <a:r>
              <a:rPr lang="en-US" sz="1500" b="1" dirty="0"/>
              <a:t>schools, universities, and workplaces</a:t>
            </a:r>
            <a:r>
              <a:rPr lang="en-US" sz="1500" dirty="0"/>
              <a:t> to integrate the technology into </a:t>
            </a:r>
            <a:r>
              <a:rPr lang="en-US" sz="1500" b="1" dirty="0"/>
              <a:t>employee/student well-being programs</a:t>
            </a:r>
            <a:r>
              <a:rPr lang="en-US" sz="1500" dirty="0"/>
              <a:t>, promoting early detection and mental health support.</a:t>
            </a:r>
          </a:p>
          <a:p>
            <a:endParaRPr lang="en-US" sz="1500" dirty="0"/>
          </a:p>
          <a:p>
            <a:pPr marL="285750" indent="-285750">
              <a:buFont typeface="Arial" panose="020B0604020202020204" pitchFamily="34" charset="0"/>
              <a:buChar char="•"/>
            </a:pPr>
            <a:r>
              <a:rPr lang="en-US" sz="1700" b="1" dirty="0"/>
              <a:t>AI Model Improvement</a:t>
            </a:r>
            <a:r>
              <a:rPr lang="en-US" sz="1700" dirty="0"/>
              <a:t>:</a:t>
            </a:r>
            <a:br>
              <a:rPr lang="en-US" dirty="0"/>
            </a:br>
            <a:r>
              <a:rPr lang="en-US" sz="1500" dirty="0"/>
              <a:t>Continuous enhancement of AI models for more accurate predictions by incorporating diverse datasets such as social media use, academic stress, and environmental factors.</a:t>
            </a:r>
          </a:p>
          <a:p>
            <a:endParaRPr lang="en-US" sz="1500" dirty="0"/>
          </a:p>
          <a:p>
            <a:pPr marL="285750" indent="-285750">
              <a:buFont typeface="Arial" panose="020B0604020202020204" pitchFamily="34" charset="0"/>
              <a:buChar char="•"/>
            </a:pPr>
            <a:r>
              <a:rPr lang="en-US" sz="1700" b="1" dirty="0"/>
              <a:t>Public Awareness Tools</a:t>
            </a:r>
            <a:r>
              <a:rPr lang="en-US" sz="1700" dirty="0"/>
              <a:t>:</a:t>
            </a:r>
            <a:br>
              <a:rPr lang="en-US" dirty="0"/>
            </a:br>
            <a:r>
              <a:rPr lang="en-US" sz="1500" dirty="0"/>
              <a:t>Development of </a:t>
            </a:r>
            <a:r>
              <a:rPr lang="en-US" sz="1500" b="1" dirty="0"/>
              <a:t>mobile apps</a:t>
            </a:r>
            <a:r>
              <a:rPr lang="en-US" sz="1500" dirty="0"/>
              <a:t> or </a:t>
            </a:r>
            <a:r>
              <a:rPr lang="en-US" sz="1500" b="1" dirty="0"/>
              <a:t>online platforms</a:t>
            </a:r>
            <a:r>
              <a:rPr lang="en-US" sz="1500" dirty="0"/>
              <a:t> to raise </a:t>
            </a:r>
            <a:r>
              <a:rPr lang="en-US" sz="1500" b="1" dirty="0"/>
              <a:t>awareness about the impact of technology on mental health</a:t>
            </a:r>
            <a:r>
              <a:rPr lang="en-US" sz="1500" dirty="0"/>
              <a:t>, empowering users to track and manage their own mental well-being.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50" dirty="0"/>
              <a:t>Conclusion	</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3" name="object 3"/>
          <p:cNvSpPr txBox="1"/>
          <p:nvPr/>
        </p:nvSpPr>
        <p:spPr>
          <a:xfrm>
            <a:off x="1176324" y="1831975"/>
            <a:ext cx="9776460" cy="2305118"/>
          </a:xfrm>
          <a:prstGeom prst="rect">
            <a:avLst/>
          </a:prstGeom>
        </p:spPr>
        <p:txBody>
          <a:bodyPr vert="horz" wrap="square" lIns="0" tIns="47625" rIns="0" bIns="0" rtlCol="0">
            <a:spAutoFit/>
          </a:bodyPr>
          <a:lstStyle/>
          <a:p>
            <a:pPr marL="12700" marR="5080">
              <a:lnSpc>
                <a:spcPts val="2160"/>
              </a:lnSpc>
              <a:spcBef>
                <a:spcPts val="375"/>
              </a:spcBef>
            </a:pPr>
            <a:r>
              <a:rPr lang="en-US" sz="2000" dirty="0"/>
              <a:t>In conclusion, this project leverages data-driven insights to address the growing concern of </a:t>
            </a:r>
            <a:r>
              <a:rPr lang="en-US" sz="2000" b="1" dirty="0"/>
              <a:t>mental health</a:t>
            </a:r>
            <a:r>
              <a:rPr lang="en-US" sz="2000" dirty="0"/>
              <a:t> in relation to </a:t>
            </a:r>
            <a:r>
              <a:rPr lang="en-US" sz="2000" b="1" dirty="0"/>
              <a:t>technology usage</a:t>
            </a:r>
            <a:r>
              <a:rPr lang="en-US" sz="2000" dirty="0"/>
              <a:t>. By predicting stress levels and identifying early warning signs, it enables </a:t>
            </a:r>
            <a:r>
              <a:rPr lang="en-US" sz="2000" b="1" dirty="0"/>
              <a:t>timely interventions</a:t>
            </a:r>
            <a:r>
              <a:rPr lang="en-US" sz="2000" dirty="0"/>
              <a:t> from healthcare professionals and organizations. The system's ability to assess mental well-being through technology usage patterns offers a proactive approach to mental health care. With future enhancements, including integration with wearable's and personalized interventions, this project has the potential to make a significant impact on </a:t>
            </a:r>
            <a:r>
              <a:rPr lang="en-US" sz="2000" b="1" dirty="0"/>
              <a:t>mental health support</a:t>
            </a:r>
            <a:r>
              <a:rPr lang="en-US" sz="2000" dirty="0"/>
              <a:t> across various sectors, paving the way for smarter, more targeted solutions.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245" y="457200"/>
            <a:ext cx="10154259" cy="756919"/>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65" dirty="0"/>
              <a:t>Problem</a:t>
            </a:r>
            <a:r>
              <a:rPr spc="-145" dirty="0"/>
              <a:t> </a:t>
            </a:r>
            <a:r>
              <a:rPr spc="-70" dirty="0"/>
              <a:t>Statement	</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smtClean="0"/>
              <a:t>2</a:t>
            </a:fld>
            <a:endParaRPr dirty="0"/>
          </a:p>
        </p:txBody>
      </p:sp>
      <p:sp>
        <p:nvSpPr>
          <p:cNvPr id="3" name="object 3"/>
          <p:cNvSpPr txBox="1"/>
          <p:nvPr/>
        </p:nvSpPr>
        <p:spPr>
          <a:xfrm>
            <a:off x="1006245" y="1371600"/>
            <a:ext cx="9761855" cy="4391587"/>
          </a:xfrm>
          <a:prstGeom prst="rect">
            <a:avLst/>
          </a:prstGeom>
        </p:spPr>
        <p:txBody>
          <a:bodyPr vert="horz" wrap="square" lIns="0" tIns="102235" rIns="0" bIns="0" rtlCol="0">
            <a:spAutoFit/>
          </a:bodyPr>
          <a:lstStyle/>
          <a:p>
            <a:pPr marL="104139">
              <a:lnSpc>
                <a:spcPct val="100000"/>
              </a:lnSpc>
              <a:spcBef>
                <a:spcPts val="805"/>
              </a:spcBef>
            </a:pPr>
            <a:r>
              <a:rPr sz="1900" b="1" u="sng" spc="-10" dirty="0">
                <a:solidFill>
                  <a:srgbClr val="404040"/>
                </a:solidFill>
                <a:uFill>
                  <a:solidFill>
                    <a:srgbClr val="404040"/>
                  </a:solidFill>
                </a:uFill>
                <a:latin typeface="Calibri"/>
                <a:cs typeface="Calibri"/>
              </a:rPr>
              <a:t>The</a:t>
            </a:r>
            <a:r>
              <a:rPr sz="1900" b="1" u="sng" spc="-25" dirty="0">
                <a:solidFill>
                  <a:srgbClr val="404040"/>
                </a:solidFill>
                <a:uFill>
                  <a:solidFill>
                    <a:srgbClr val="404040"/>
                  </a:solidFill>
                </a:uFill>
                <a:latin typeface="Calibri"/>
                <a:cs typeface="Calibri"/>
              </a:rPr>
              <a:t> </a:t>
            </a:r>
            <a:r>
              <a:rPr sz="1900" b="1" u="sng" spc="-10" dirty="0">
                <a:solidFill>
                  <a:srgbClr val="404040"/>
                </a:solidFill>
                <a:uFill>
                  <a:solidFill>
                    <a:srgbClr val="404040"/>
                  </a:solidFill>
                </a:uFill>
                <a:latin typeface="Calibri"/>
                <a:cs typeface="Calibri"/>
              </a:rPr>
              <a:t>Problem:</a:t>
            </a:r>
            <a:endParaRPr lang="en-US" sz="1900" b="1" u="sng" spc="-10" dirty="0">
              <a:solidFill>
                <a:srgbClr val="404040"/>
              </a:solidFill>
              <a:uFill>
                <a:solidFill>
                  <a:srgbClr val="404040"/>
                </a:solidFill>
              </a:uFill>
              <a:latin typeface="Calibri"/>
              <a:cs typeface="Calibri"/>
            </a:endParaRPr>
          </a:p>
          <a:p>
            <a:pPr marL="104139" algn="just">
              <a:lnSpc>
                <a:spcPct val="100000"/>
              </a:lnSpc>
              <a:spcBef>
                <a:spcPts val="805"/>
              </a:spcBef>
            </a:pPr>
            <a:r>
              <a:rPr lang="en-US" sz="1700" dirty="0">
                <a:cs typeface="Calibri"/>
              </a:rPr>
              <a:t>In today’s digital era, technology has transformed daily life but has also raised concerns about its impact on mental health. Excessive screen time, social media usage, and gaming are linked to issues like stress, anxiety, and poor sleep. Traditional self-reported mental health assessments fall short in providing accurate and predictive insights to tackle these challenges.</a:t>
            </a:r>
            <a:endParaRPr sz="1700" dirty="0">
              <a:latin typeface="Calibri"/>
              <a:cs typeface="Calibri"/>
            </a:endParaRPr>
          </a:p>
          <a:p>
            <a:pPr marL="104139">
              <a:lnSpc>
                <a:spcPct val="100000"/>
              </a:lnSpc>
              <a:spcBef>
                <a:spcPts val="720"/>
              </a:spcBef>
            </a:pPr>
            <a:r>
              <a:rPr sz="1900" b="1" u="sng" spc="-5" dirty="0">
                <a:solidFill>
                  <a:srgbClr val="404040"/>
                </a:solidFill>
                <a:uFill>
                  <a:solidFill>
                    <a:srgbClr val="404040"/>
                  </a:solidFill>
                </a:uFill>
                <a:latin typeface="Calibri"/>
                <a:cs typeface="Calibri"/>
              </a:rPr>
              <a:t>Challenges:</a:t>
            </a:r>
            <a:endParaRPr sz="1900" u="sng" dirty="0">
              <a:latin typeface="Calibri"/>
              <a:cs typeface="Calibri"/>
            </a:endParaRPr>
          </a:p>
          <a:p>
            <a:pPr marL="157480" indent="-145415">
              <a:lnSpc>
                <a:spcPct val="100000"/>
              </a:lnSpc>
              <a:spcBef>
                <a:spcPts val="720"/>
              </a:spcBef>
              <a:buClr>
                <a:srgbClr val="E38312"/>
              </a:buClr>
              <a:buFont typeface="Arial MT"/>
              <a:buChar char="•"/>
              <a:tabLst>
                <a:tab pos="158115" algn="l"/>
              </a:tabLst>
            </a:pPr>
            <a:r>
              <a:rPr lang="en-US" sz="1700" dirty="0"/>
              <a:t>Identifying how technology usage patterns affect mental health is complex.</a:t>
            </a:r>
            <a:endParaRPr sz="1700" dirty="0">
              <a:latin typeface="Calibri"/>
              <a:cs typeface="Calibri"/>
            </a:endParaRPr>
          </a:p>
          <a:p>
            <a:pPr marL="157480" indent="-145415">
              <a:lnSpc>
                <a:spcPct val="100000"/>
              </a:lnSpc>
              <a:spcBef>
                <a:spcPts val="710"/>
              </a:spcBef>
              <a:buClr>
                <a:srgbClr val="E38312"/>
              </a:buClr>
              <a:buFont typeface="Arial MT"/>
              <a:buChar char="•"/>
              <a:tabLst>
                <a:tab pos="158115" algn="l"/>
              </a:tabLst>
            </a:pPr>
            <a:r>
              <a:rPr lang="en-US" sz="1700" dirty="0"/>
              <a:t>Self-reported data lacks accuracy for reliable mental health predictions.</a:t>
            </a:r>
            <a:endParaRPr sz="1700" dirty="0">
              <a:latin typeface="Calibri"/>
              <a:cs typeface="Calibri"/>
            </a:endParaRPr>
          </a:p>
          <a:p>
            <a:pPr marL="157480" indent="-145415">
              <a:lnSpc>
                <a:spcPct val="100000"/>
              </a:lnSpc>
              <a:spcBef>
                <a:spcPts val="720"/>
              </a:spcBef>
              <a:buClr>
                <a:srgbClr val="E38312"/>
              </a:buClr>
              <a:buFont typeface="Arial MT"/>
              <a:buChar char="•"/>
              <a:tabLst>
                <a:tab pos="158115" algn="l"/>
              </a:tabLst>
            </a:pPr>
            <a:r>
              <a:rPr lang="en-US" sz="1700" dirty="0"/>
              <a:t>Current approaches lack robust tools to identify early warning signs of mental health issues.</a:t>
            </a:r>
            <a:endParaRPr sz="1700" dirty="0">
              <a:latin typeface="Calibri"/>
              <a:cs typeface="Calibri"/>
            </a:endParaRPr>
          </a:p>
          <a:p>
            <a:pPr marL="104139">
              <a:lnSpc>
                <a:spcPct val="100000"/>
              </a:lnSpc>
              <a:spcBef>
                <a:spcPts val="725"/>
              </a:spcBef>
            </a:pPr>
            <a:r>
              <a:rPr sz="1900" b="1" u="sng" spc="-10" dirty="0">
                <a:solidFill>
                  <a:srgbClr val="404040"/>
                </a:solidFill>
                <a:uFill>
                  <a:solidFill>
                    <a:srgbClr val="404040"/>
                  </a:solidFill>
                </a:uFill>
                <a:latin typeface="Calibri"/>
                <a:cs typeface="Calibri"/>
              </a:rPr>
              <a:t>Significance</a:t>
            </a:r>
            <a:r>
              <a:rPr lang="en-US" sz="1900" b="1" u="sng" spc="-10" dirty="0">
                <a:solidFill>
                  <a:srgbClr val="404040"/>
                </a:solidFill>
                <a:uFill>
                  <a:solidFill>
                    <a:srgbClr val="404040"/>
                  </a:solidFill>
                </a:uFill>
                <a:latin typeface="Calibri"/>
                <a:cs typeface="Calibri"/>
              </a:rPr>
              <a:t>:</a:t>
            </a:r>
          </a:p>
          <a:p>
            <a:pPr marL="104139">
              <a:lnSpc>
                <a:spcPct val="100000"/>
              </a:lnSpc>
              <a:spcBef>
                <a:spcPts val="725"/>
              </a:spcBef>
            </a:pPr>
            <a:r>
              <a:rPr lang="en-US" sz="1700" dirty="0"/>
              <a:t>A predictive model based on technology usage patterns can help identify individuals at risk of mental health issues, enabling early intervention. It also provides insights into the behavioral and demographic factors that influence mental well-being, offering personalized mental health support.</a:t>
            </a:r>
            <a:endParaRPr sz="17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14300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1193291" y="304800"/>
            <a:ext cx="2661285" cy="756920"/>
          </a:xfrm>
          <a:prstGeom prst="rect">
            <a:avLst/>
          </a:prstGeom>
        </p:spPr>
        <p:txBody>
          <a:bodyPr vert="horz" wrap="square" lIns="0" tIns="12700" rIns="0" bIns="0" rtlCol="0">
            <a:spAutoFit/>
          </a:bodyPr>
          <a:lstStyle/>
          <a:p>
            <a:pPr marL="12700">
              <a:lnSpc>
                <a:spcPct val="100000"/>
              </a:lnSpc>
              <a:spcBef>
                <a:spcPts val="100"/>
              </a:spcBef>
            </a:pPr>
            <a:r>
              <a:rPr u="none" spc="-150" dirty="0"/>
              <a:t>R</a:t>
            </a:r>
            <a:r>
              <a:rPr u="none" spc="-95" dirty="0"/>
              <a:t>e</a:t>
            </a:r>
            <a:r>
              <a:rPr u="none" spc="-190" dirty="0"/>
              <a:t>f</a:t>
            </a:r>
            <a:r>
              <a:rPr u="none" spc="-45" dirty="0"/>
              <a:t>e</a:t>
            </a:r>
            <a:r>
              <a:rPr u="none" spc="-120" dirty="0"/>
              <a:t>r</a:t>
            </a:r>
            <a:r>
              <a:rPr u="none" spc="-45" dirty="0"/>
              <a:t>e</a:t>
            </a:r>
            <a:r>
              <a:rPr u="none" spc="-50" dirty="0"/>
              <a:t>nc</a:t>
            </a:r>
            <a:r>
              <a:rPr u="none" spc="-45" dirty="0"/>
              <a:t>e</a:t>
            </a:r>
            <a:r>
              <a:rPr u="none" dirty="0"/>
              <a:t>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7" name="Rectangle 6"/>
          <p:cNvSpPr/>
          <p:nvPr/>
        </p:nvSpPr>
        <p:spPr>
          <a:xfrm>
            <a:off x="990600" y="1447800"/>
            <a:ext cx="9829800" cy="4247317"/>
          </a:xfrm>
          <a:prstGeom prst="rect">
            <a:avLst/>
          </a:prstGeom>
        </p:spPr>
        <p:txBody>
          <a:bodyPr wrap="square">
            <a:spAutoFit/>
          </a:bodyPr>
          <a:lstStyle/>
          <a:p>
            <a:pPr marL="342900" lvl="0" indent="-342900">
              <a:buFont typeface="Arial" panose="020B0604020202020204" pitchFamily="34" charset="0"/>
              <a:buChar char="•"/>
              <a:tabLst>
                <a:tab pos="457200" algn="l"/>
              </a:tabLst>
            </a:pPr>
            <a:r>
              <a:rPr lang="en-IN" dirty="0" err="1">
                <a:latin typeface="Times New Roman" panose="02020603050405020304" pitchFamily="18" charset="0"/>
                <a:ea typeface="Times New Roman" panose="02020603050405020304" pitchFamily="18" charset="0"/>
              </a:rPr>
              <a:t>Kaggle</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n.d.</a:t>
            </a:r>
            <a:r>
              <a:rPr lang="en-IN" dirty="0">
                <a:latin typeface="Times New Roman" panose="02020603050405020304" pitchFamily="18" charset="0"/>
                <a:ea typeface="Times New Roman" panose="02020603050405020304" pitchFamily="18" charset="0"/>
              </a:rPr>
              <a:t>). </a:t>
            </a:r>
            <a:r>
              <a:rPr lang="en-IN" i="1" dirty="0">
                <a:latin typeface="Times New Roman" panose="02020603050405020304" pitchFamily="18" charset="0"/>
                <a:ea typeface="Times New Roman" panose="02020603050405020304" pitchFamily="18" charset="0"/>
              </a:rPr>
              <a:t>Mental health and technology usage dataset</a:t>
            </a:r>
            <a:r>
              <a:rPr lang="en-IN" dirty="0">
                <a:latin typeface="Times New Roman" panose="02020603050405020304" pitchFamily="18" charset="0"/>
                <a:ea typeface="Times New Roman" panose="02020603050405020304" pitchFamily="18" charset="0"/>
              </a:rPr>
              <a:t>. Retrieved from </a:t>
            </a:r>
            <a:r>
              <a:rPr lang="en-IN" u="sng" dirty="0">
                <a:solidFill>
                  <a:srgbClr val="0000FF"/>
                </a:solidFill>
                <a:latin typeface="Times New Roman" panose="02020603050405020304" pitchFamily="18" charset="0"/>
                <a:ea typeface="Times New Roman" panose="02020603050405020304" pitchFamily="18" charset="0"/>
                <a:hlinkClick r:id="rId2"/>
              </a:rPr>
              <a:t>https://www.kaggle.com/datasets/waqi786/mental-health-and-technology-usage-dataset</a:t>
            </a:r>
            <a:endParaRPr lang="en-IN" u="sng" dirty="0">
              <a:solidFill>
                <a:srgbClr val="0000FF"/>
              </a:solidFill>
              <a:latin typeface="Times New Roman" panose="02020603050405020304" pitchFamily="18" charset="0"/>
              <a:ea typeface="Times New Roman" panose="02020603050405020304" pitchFamily="18" charset="0"/>
            </a:endParaRPr>
          </a:p>
          <a:p>
            <a:pPr lvl="0">
              <a:tabLst>
                <a:tab pos="457200" algn="l"/>
              </a:tabLst>
            </a:pPr>
            <a:endParaRPr lang="en-IN" dirty="0">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IN" dirty="0" err="1">
                <a:latin typeface="Times New Roman" panose="02020603050405020304" pitchFamily="18" charset="0"/>
                <a:ea typeface="Times New Roman" panose="02020603050405020304" pitchFamily="18" charset="0"/>
              </a:rPr>
              <a:t>Pedregosa</a:t>
            </a:r>
            <a:r>
              <a:rPr lang="en-IN" dirty="0">
                <a:latin typeface="Times New Roman" panose="02020603050405020304" pitchFamily="18" charset="0"/>
                <a:ea typeface="Times New Roman" panose="02020603050405020304" pitchFamily="18" charset="0"/>
              </a:rPr>
              <a:t>, F., </a:t>
            </a:r>
            <a:r>
              <a:rPr lang="en-IN" dirty="0" err="1">
                <a:latin typeface="Times New Roman" panose="02020603050405020304" pitchFamily="18" charset="0"/>
                <a:ea typeface="Times New Roman" panose="02020603050405020304" pitchFamily="18" charset="0"/>
              </a:rPr>
              <a:t>Varoquaux</a:t>
            </a:r>
            <a:r>
              <a:rPr lang="en-IN" dirty="0">
                <a:latin typeface="Times New Roman" panose="02020603050405020304" pitchFamily="18" charset="0"/>
                <a:ea typeface="Times New Roman" panose="02020603050405020304" pitchFamily="18" charset="0"/>
              </a:rPr>
              <a:t>, G., </a:t>
            </a:r>
            <a:r>
              <a:rPr lang="en-IN" dirty="0" err="1">
                <a:latin typeface="Times New Roman" panose="02020603050405020304" pitchFamily="18" charset="0"/>
                <a:ea typeface="Times New Roman" panose="02020603050405020304" pitchFamily="18" charset="0"/>
              </a:rPr>
              <a:t>Gramfort</a:t>
            </a:r>
            <a:r>
              <a:rPr lang="en-IN" dirty="0">
                <a:latin typeface="Times New Roman" panose="02020603050405020304" pitchFamily="18" charset="0"/>
                <a:ea typeface="Times New Roman" panose="02020603050405020304" pitchFamily="18" charset="0"/>
              </a:rPr>
              <a:t>, A., Michel, V., </a:t>
            </a:r>
            <a:r>
              <a:rPr lang="en-IN" dirty="0" err="1">
                <a:latin typeface="Times New Roman" panose="02020603050405020304" pitchFamily="18" charset="0"/>
                <a:ea typeface="Times New Roman" panose="02020603050405020304" pitchFamily="18" charset="0"/>
              </a:rPr>
              <a:t>Thirion</a:t>
            </a:r>
            <a:r>
              <a:rPr lang="en-IN" dirty="0">
                <a:latin typeface="Times New Roman" panose="02020603050405020304" pitchFamily="18" charset="0"/>
                <a:ea typeface="Times New Roman" panose="02020603050405020304" pitchFamily="18" charset="0"/>
              </a:rPr>
              <a:t>, B., </a:t>
            </a:r>
            <a:r>
              <a:rPr lang="en-IN" dirty="0" err="1">
                <a:latin typeface="Times New Roman" panose="02020603050405020304" pitchFamily="18" charset="0"/>
                <a:ea typeface="Times New Roman" panose="02020603050405020304" pitchFamily="18" charset="0"/>
              </a:rPr>
              <a:t>Grisel</a:t>
            </a:r>
            <a:r>
              <a:rPr lang="en-IN" dirty="0">
                <a:latin typeface="Times New Roman" panose="02020603050405020304" pitchFamily="18" charset="0"/>
                <a:ea typeface="Times New Roman" panose="02020603050405020304" pitchFamily="18" charset="0"/>
              </a:rPr>
              <a:t>, O., ... &amp; </a:t>
            </a:r>
            <a:r>
              <a:rPr lang="en-IN" dirty="0" err="1">
                <a:latin typeface="Times New Roman" panose="02020603050405020304" pitchFamily="18" charset="0"/>
                <a:ea typeface="Times New Roman" panose="02020603050405020304" pitchFamily="18" charset="0"/>
              </a:rPr>
              <a:t>Duchesnay</a:t>
            </a:r>
            <a:r>
              <a:rPr lang="en-IN" dirty="0">
                <a:latin typeface="Times New Roman" panose="02020603050405020304" pitchFamily="18" charset="0"/>
                <a:ea typeface="Times New Roman" panose="02020603050405020304" pitchFamily="18" charset="0"/>
              </a:rPr>
              <a:t>, E. (2011). </a:t>
            </a:r>
            <a:r>
              <a:rPr lang="en-IN" dirty="0" err="1">
                <a:latin typeface="Times New Roman" panose="02020603050405020304" pitchFamily="18" charset="0"/>
                <a:ea typeface="Times New Roman" panose="02020603050405020304" pitchFamily="18" charset="0"/>
              </a:rPr>
              <a:t>Scikit</a:t>
            </a:r>
            <a:r>
              <a:rPr lang="en-IN" dirty="0">
                <a:latin typeface="Times New Roman" panose="02020603050405020304" pitchFamily="18" charset="0"/>
                <a:ea typeface="Times New Roman" panose="02020603050405020304" pitchFamily="18" charset="0"/>
              </a:rPr>
              <a:t>-learn: Machine learning in Python. </a:t>
            </a:r>
            <a:r>
              <a:rPr lang="en-IN" i="1" dirty="0">
                <a:latin typeface="Times New Roman" panose="02020603050405020304" pitchFamily="18" charset="0"/>
                <a:ea typeface="Times New Roman" panose="02020603050405020304" pitchFamily="18" charset="0"/>
              </a:rPr>
              <a:t>Journal of Machine Learning Research, 12</a:t>
            </a:r>
            <a:r>
              <a:rPr lang="en-IN" dirty="0">
                <a:latin typeface="Times New Roman" panose="02020603050405020304" pitchFamily="18" charset="0"/>
                <a:ea typeface="Times New Roman" panose="02020603050405020304" pitchFamily="18" charset="0"/>
              </a:rPr>
              <a:t>, 2825–2830.</a:t>
            </a:r>
          </a:p>
          <a:p>
            <a:pPr lvl="0">
              <a:tabLst>
                <a:tab pos="457200" algn="l"/>
              </a:tabLst>
            </a:pPr>
            <a:endParaRPr lang="en-IN" dirty="0">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IN" dirty="0">
                <a:latin typeface="Times New Roman" panose="02020603050405020304" pitchFamily="18" charset="0"/>
                <a:ea typeface="Times New Roman" panose="02020603050405020304" pitchFamily="18" charset="0"/>
              </a:rPr>
              <a:t>Cortes, C., &amp; </a:t>
            </a:r>
            <a:r>
              <a:rPr lang="en-IN" dirty="0" err="1">
                <a:latin typeface="Times New Roman" panose="02020603050405020304" pitchFamily="18" charset="0"/>
                <a:ea typeface="Times New Roman" panose="02020603050405020304" pitchFamily="18" charset="0"/>
              </a:rPr>
              <a:t>Vapnik</a:t>
            </a:r>
            <a:r>
              <a:rPr lang="en-IN" dirty="0">
                <a:latin typeface="Times New Roman" panose="02020603050405020304" pitchFamily="18" charset="0"/>
                <a:ea typeface="Times New Roman" panose="02020603050405020304" pitchFamily="18" charset="0"/>
              </a:rPr>
              <a:t>, V. (1995). Support-vector networks. </a:t>
            </a:r>
            <a:r>
              <a:rPr lang="en-IN" i="1" dirty="0">
                <a:latin typeface="Times New Roman" panose="02020603050405020304" pitchFamily="18" charset="0"/>
                <a:ea typeface="Times New Roman" panose="02020603050405020304" pitchFamily="18" charset="0"/>
              </a:rPr>
              <a:t>Machine Learning, 20</a:t>
            </a:r>
            <a:r>
              <a:rPr lang="en-IN" dirty="0">
                <a:latin typeface="Times New Roman" panose="02020603050405020304" pitchFamily="18" charset="0"/>
                <a:ea typeface="Times New Roman" panose="02020603050405020304" pitchFamily="18" charset="0"/>
              </a:rPr>
              <a:t>(3), 273–297.</a:t>
            </a:r>
          </a:p>
          <a:p>
            <a:pPr lvl="0">
              <a:tabLst>
                <a:tab pos="457200" algn="l"/>
              </a:tabLst>
            </a:pPr>
            <a:endParaRPr lang="en-IN" dirty="0">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IN" dirty="0" err="1">
                <a:latin typeface="Times New Roman" panose="02020603050405020304" pitchFamily="18" charset="0"/>
                <a:ea typeface="Times New Roman" panose="02020603050405020304" pitchFamily="18" charset="0"/>
              </a:rPr>
              <a:t>Breiman</a:t>
            </a:r>
            <a:r>
              <a:rPr lang="en-IN" dirty="0">
                <a:latin typeface="Times New Roman" panose="02020603050405020304" pitchFamily="18" charset="0"/>
                <a:ea typeface="Times New Roman" panose="02020603050405020304" pitchFamily="18" charset="0"/>
              </a:rPr>
              <a:t>, L. (2001). Random forests. </a:t>
            </a:r>
            <a:r>
              <a:rPr lang="en-IN" i="1" dirty="0">
                <a:latin typeface="Times New Roman" panose="02020603050405020304" pitchFamily="18" charset="0"/>
                <a:ea typeface="Times New Roman" panose="02020603050405020304" pitchFamily="18" charset="0"/>
              </a:rPr>
              <a:t>Machine Learning, 45</a:t>
            </a:r>
            <a:r>
              <a:rPr lang="en-IN" dirty="0">
                <a:latin typeface="Times New Roman" panose="02020603050405020304" pitchFamily="18" charset="0"/>
                <a:ea typeface="Times New Roman" panose="02020603050405020304" pitchFamily="18" charset="0"/>
              </a:rPr>
              <a:t>(1), 5–32.</a:t>
            </a:r>
          </a:p>
          <a:p>
            <a:pPr lvl="0">
              <a:tabLst>
                <a:tab pos="457200" algn="l"/>
              </a:tabLst>
            </a:pPr>
            <a:endParaRPr lang="en-IN" dirty="0">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IN" dirty="0">
                <a:latin typeface="Times New Roman" panose="02020603050405020304" pitchFamily="18" charset="0"/>
                <a:ea typeface="Times New Roman" panose="02020603050405020304" pitchFamily="18" charset="0"/>
              </a:rPr>
              <a:t>Quinlan, J. R. (1996). Improved use of continuous attributes in C4.5. </a:t>
            </a:r>
            <a:r>
              <a:rPr lang="en-IN" i="1" dirty="0">
                <a:latin typeface="Times New Roman" panose="02020603050405020304" pitchFamily="18" charset="0"/>
                <a:ea typeface="Times New Roman" panose="02020603050405020304" pitchFamily="18" charset="0"/>
              </a:rPr>
              <a:t>Journal of Artificial Intelligence Research, 4</a:t>
            </a:r>
            <a:r>
              <a:rPr lang="en-IN" dirty="0">
                <a:latin typeface="Times New Roman" panose="02020603050405020304" pitchFamily="18" charset="0"/>
                <a:ea typeface="Times New Roman" panose="02020603050405020304" pitchFamily="18" charset="0"/>
              </a:rPr>
              <a:t>, 77–90.</a:t>
            </a:r>
          </a:p>
          <a:p>
            <a:pPr lvl="0">
              <a:tabLst>
                <a:tab pos="457200" algn="l"/>
              </a:tabLst>
            </a:pPr>
            <a:endParaRPr lang="en-IN" dirty="0">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IN" dirty="0">
                <a:latin typeface="Times New Roman" panose="02020603050405020304" pitchFamily="18" charset="0"/>
                <a:ea typeface="Times New Roman" panose="02020603050405020304" pitchFamily="18" charset="0"/>
              </a:rPr>
              <a:t>Bishop, C. M. (2006). </a:t>
            </a:r>
            <a:r>
              <a:rPr lang="en-IN" i="1" dirty="0">
                <a:latin typeface="Times New Roman" panose="02020603050405020304" pitchFamily="18" charset="0"/>
                <a:ea typeface="Times New Roman" panose="02020603050405020304" pitchFamily="18" charset="0"/>
              </a:rPr>
              <a:t>Pattern recognition and machine learning</a:t>
            </a:r>
            <a:r>
              <a:rPr lang="en-IN" dirty="0">
                <a:latin typeface="Times New Roman" panose="02020603050405020304" pitchFamily="18" charset="0"/>
                <a:ea typeface="Times New Roman" panose="02020603050405020304" pitchFamily="18" charset="0"/>
              </a:rPr>
              <a:t>. Springer.</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4" name="Rectangle 3"/>
          <p:cNvSpPr/>
          <p:nvPr/>
        </p:nvSpPr>
        <p:spPr>
          <a:xfrm>
            <a:off x="838200" y="914400"/>
            <a:ext cx="9829800" cy="4001095"/>
          </a:xfrm>
          <a:prstGeom prst="rect">
            <a:avLst/>
          </a:prstGeom>
        </p:spPr>
        <p:txBody>
          <a:bodyPr wrap="square">
            <a:spAutoFit/>
          </a:bodyPr>
          <a:lstStyle/>
          <a:p>
            <a:pPr marL="285750" lvl="0" indent="-285750">
              <a:buFont typeface="Arial" panose="020B0604020202020204" pitchFamily="34" charset="0"/>
              <a:buChar char="•"/>
              <a:tabLst>
                <a:tab pos="457200" algn="l"/>
              </a:tabLst>
            </a:pPr>
            <a:r>
              <a:rPr lang="en-IN" dirty="0">
                <a:latin typeface="Times New Roman" panose="02020603050405020304" pitchFamily="18" charset="0"/>
                <a:ea typeface="Times New Roman" panose="02020603050405020304" pitchFamily="18" charset="0"/>
              </a:rPr>
              <a:t>Powers, D. M. W. (2011). Evaluation: From precision, recall and F-measure to ROC, </a:t>
            </a:r>
            <a:r>
              <a:rPr lang="en-IN" dirty="0" err="1">
                <a:latin typeface="Times New Roman" panose="02020603050405020304" pitchFamily="18" charset="0"/>
                <a:ea typeface="Times New Roman" panose="02020603050405020304" pitchFamily="18" charset="0"/>
              </a:rPr>
              <a:t>informedness</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markedness</a:t>
            </a:r>
            <a:r>
              <a:rPr lang="en-IN" dirty="0">
                <a:latin typeface="Times New Roman" panose="02020603050405020304" pitchFamily="18" charset="0"/>
                <a:ea typeface="Times New Roman" panose="02020603050405020304" pitchFamily="18" charset="0"/>
              </a:rPr>
              <a:t> &amp; correlation. </a:t>
            </a:r>
            <a:r>
              <a:rPr lang="en-IN" i="1" dirty="0">
                <a:latin typeface="Times New Roman" panose="02020603050405020304" pitchFamily="18" charset="0"/>
                <a:ea typeface="Times New Roman" panose="02020603050405020304" pitchFamily="18" charset="0"/>
              </a:rPr>
              <a:t>Journal of Machine Learning Technologies, 2</a:t>
            </a:r>
            <a:r>
              <a:rPr lang="en-IN" dirty="0">
                <a:latin typeface="Times New Roman" panose="02020603050405020304" pitchFamily="18" charset="0"/>
                <a:ea typeface="Times New Roman" panose="02020603050405020304" pitchFamily="18" charset="0"/>
              </a:rPr>
              <a:t>(1), 37–63.</a:t>
            </a:r>
          </a:p>
          <a:p>
            <a:pPr lvl="0">
              <a:tabLst>
                <a:tab pos="457200" algn="l"/>
              </a:tabLst>
            </a:pPr>
            <a:endParaRPr lang="en-IN" dirty="0">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IN" dirty="0">
                <a:latin typeface="Times New Roman" panose="02020603050405020304" pitchFamily="18" charset="0"/>
                <a:ea typeface="Times New Roman" panose="02020603050405020304" pitchFamily="18" charset="0"/>
              </a:rPr>
              <a:t>Chatterjee, S., &amp; Price, B. (1991). </a:t>
            </a:r>
            <a:r>
              <a:rPr lang="en-IN" i="1" dirty="0">
                <a:latin typeface="Times New Roman" panose="02020603050405020304" pitchFamily="18" charset="0"/>
                <a:ea typeface="Times New Roman" panose="02020603050405020304" pitchFamily="18" charset="0"/>
              </a:rPr>
              <a:t>Regression analysis by example</a:t>
            </a:r>
            <a:r>
              <a:rPr lang="en-IN" dirty="0">
                <a:latin typeface="Times New Roman" panose="02020603050405020304" pitchFamily="18" charset="0"/>
                <a:ea typeface="Times New Roman" panose="02020603050405020304" pitchFamily="18" charset="0"/>
              </a:rPr>
              <a:t>. John Wiley &amp; Sons.</a:t>
            </a:r>
          </a:p>
          <a:p>
            <a:pPr lvl="0">
              <a:tabLst>
                <a:tab pos="457200" algn="l"/>
              </a:tabLst>
            </a:pPr>
            <a:endParaRPr lang="en-IN" dirty="0">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IN" dirty="0">
                <a:latin typeface="Times New Roman" panose="02020603050405020304" pitchFamily="18" charset="0"/>
                <a:ea typeface="Times New Roman" panose="02020603050405020304" pitchFamily="18" charset="0"/>
              </a:rPr>
              <a:t>Smith, A., &amp; Anderson, M. (2018). Social media use in 2018. </a:t>
            </a:r>
            <a:r>
              <a:rPr lang="en-IN" i="1" dirty="0">
                <a:latin typeface="Times New Roman" panose="02020603050405020304" pitchFamily="18" charset="0"/>
                <a:ea typeface="Times New Roman" panose="02020603050405020304" pitchFamily="18" charset="0"/>
              </a:rPr>
              <a:t>Pew Research </a:t>
            </a:r>
            <a:r>
              <a:rPr lang="en-IN" i="1" dirty="0" err="1">
                <a:latin typeface="Times New Roman" panose="02020603050405020304" pitchFamily="18" charset="0"/>
                <a:ea typeface="Times New Roman" panose="02020603050405020304" pitchFamily="18" charset="0"/>
              </a:rPr>
              <a:t>Center</a:t>
            </a:r>
            <a:r>
              <a:rPr lang="en-IN" dirty="0">
                <a:latin typeface="Times New Roman" panose="02020603050405020304" pitchFamily="18" charset="0"/>
                <a:ea typeface="Times New Roman" panose="02020603050405020304" pitchFamily="18" charset="0"/>
              </a:rPr>
              <a:t>. Retrieved from </a:t>
            </a:r>
            <a:r>
              <a:rPr lang="en-IN" u="sng" dirty="0">
                <a:solidFill>
                  <a:srgbClr val="0000FF"/>
                </a:solidFill>
                <a:latin typeface="Times New Roman" panose="02020603050405020304" pitchFamily="18" charset="0"/>
                <a:ea typeface="Times New Roman" panose="02020603050405020304" pitchFamily="18" charset="0"/>
                <a:hlinkClick r:id="rId2"/>
              </a:rPr>
              <a:t>https://www.pewresearch.org/</a:t>
            </a:r>
            <a:endParaRPr lang="en-IN" u="sng" dirty="0">
              <a:solidFill>
                <a:srgbClr val="0000FF"/>
              </a:solidFill>
              <a:latin typeface="Times New Roman" panose="02020603050405020304" pitchFamily="18" charset="0"/>
              <a:ea typeface="Times New Roman" panose="02020603050405020304" pitchFamily="18" charset="0"/>
            </a:endParaRPr>
          </a:p>
          <a:p>
            <a:pPr lvl="0">
              <a:tabLst>
                <a:tab pos="457200" algn="l"/>
              </a:tabLst>
            </a:pPr>
            <a:endParaRPr lang="en-IN" dirty="0">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IN" dirty="0" err="1">
                <a:latin typeface="Times New Roman" panose="02020603050405020304" pitchFamily="18" charset="0"/>
                <a:ea typeface="Times New Roman" panose="02020603050405020304" pitchFamily="18" charset="0"/>
              </a:rPr>
              <a:t>Glasser</a:t>
            </a:r>
            <a:r>
              <a:rPr lang="en-IN" dirty="0">
                <a:latin typeface="Times New Roman" panose="02020603050405020304" pitchFamily="18" charset="0"/>
                <a:ea typeface="Times New Roman" panose="02020603050405020304" pitchFamily="18" charset="0"/>
              </a:rPr>
              <a:t>, S., &amp; Smith, B. (2020). Mental health and technology: A </a:t>
            </a:r>
            <a:r>
              <a:rPr lang="en-IN" dirty="0" err="1">
                <a:latin typeface="Times New Roman" panose="02020603050405020304" pitchFamily="18" charset="0"/>
                <a:ea typeface="Times New Roman" panose="02020603050405020304" pitchFamily="18" charset="0"/>
              </a:rPr>
              <a:t>behavioral</a:t>
            </a:r>
            <a:r>
              <a:rPr lang="en-IN" dirty="0">
                <a:latin typeface="Times New Roman" panose="02020603050405020304" pitchFamily="18" charset="0"/>
                <a:ea typeface="Times New Roman" panose="02020603050405020304" pitchFamily="18" charset="0"/>
              </a:rPr>
              <a:t> perspective. </a:t>
            </a:r>
            <a:r>
              <a:rPr lang="en-IN" i="1" dirty="0">
                <a:latin typeface="Times New Roman" panose="02020603050405020304" pitchFamily="18" charset="0"/>
                <a:ea typeface="Times New Roman" panose="02020603050405020304" pitchFamily="18" charset="0"/>
              </a:rPr>
              <a:t>Journal of </a:t>
            </a:r>
            <a:r>
              <a:rPr lang="en-IN" i="1" dirty="0" err="1">
                <a:latin typeface="Times New Roman" panose="02020603050405020304" pitchFamily="18" charset="0"/>
                <a:ea typeface="Times New Roman" panose="02020603050405020304" pitchFamily="18" charset="0"/>
              </a:rPr>
              <a:t>Behavioral</a:t>
            </a:r>
            <a:r>
              <a:rPr lang="en-IN" i="1" dirty="0">
                <a:latin typeface="Times New Roman" panose="02020603050405020304" pitchFamily="18" charset="0"/>
                <a:ea typeface="Times New Roman" panose="02020603050405020304" pitchFamily="18" charset="0"/>
              </a:rPr>
              <a:t> Studies, 15</a:t>
            </a:r>
            <a:r>
              <a:rPr lang="en-IN" dirty="0">
                <a:latin typeface="Times New Roman" panose="02020603050405020304" pitchFamily="18" charset="0"/>
                <a:ea typeface="Times New Roman" panose="02020603050405020304" pitchFamily="18" charset="0"/>
              </a:rPr>
              <a:t>(2), 110–124.</a:t>
            </a:r>
          </a:p>
          <a:p>
            <a:pPr lvl="0">
              <a:tabLst>
                <a:tab pos="457200" algn="l"/>
              </a:tabLst>
            </a:pPr>
            <a:endParaRPr lang="en-IN" dirty="0">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n-IN" sz="1400"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A.M., I. Al-Attar, B. </a:t>
            </a:r>
            <a:r>
              <a:rPr lang="en-IN" sz="1400" dirty="0" err="1">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Abd</a:t>
            </a:r>
            <a:r>
              <a:rPr lang="en-IN" sz="1400"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 L. </a:t>
            </a:r>
            <a:r>
              <a:rPr lang="en-IN" sz="1400" dirty="0" err="1">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Shawkat</a:t>
            </a:r>
            <a:r>
              <a:rPr lang="en-IN" sz="1400"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 A. </a:t>
            </a:r>
            <a:r>
              <a:rPr lang="en-IN" sz="1400" dirty="0" err="1">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Fadhil</a:t>
            </a:r>
            <a:r>
              <a:rPr lang="en-IN" sz="1400"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 J. </a:t>
            </a:r>
            <a:r>
              <a:rPr lang="en-IN" sz="1400" dirty="0" err="1">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Sekhar</a:t>
            </a:r>
            <a:r>
              <a:rPr lang="en-IN" sz="1400"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 R. Shah, P. </a:t>
            </a:r>
            <a:r>
              <a:rPr lang="en-IN" sz="1400" dirty="0" err="1">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Devaerakkam</a:t>
            </a:r>
            <a:r>
              <a:rPr lang="en-IN" sz="1400"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 M. (2025). Integrating </a:t>
            </a:r>
            <a:r>
              <a:rPr lang="en-IN" sz="1400" dirty="0" err="1">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Neutrosophic</a:t>
            </a:r>
            <a:r>
              <a:rPr lang="en-IN" sz="1400"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 Theory for Improved Decision-Making in Wireless Body Area Networks: Enhancing Accuracy and Efficiency in Health Monitoring. </a:t>
            </a:r>
            <a:r>
              <a:rPr lang="en-IN" sz="1400" i="1"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International Journal of </a:t>
            </a:r>
            <a:r>
              <a:rPr lang="en-IN" sz="1400" i="1" dirty="0" err="1">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Neutrosophic</a:t>
            </a:r>
            <a:r>
              <a:rPr lang="en-IN" sz="1400" i="1"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 Science</a:t>
            </a:r>
            <a:r>
              <a:rPr lang="en-IN" sz="1400"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 (), 280-295. </a:t>
            </a:r>
            <a:r>
              <a:rPr lang="en-IN" sz="1400" b="1" dirty="0">
                <a:solidFill>
                  <a:srgbClr val="171E3E"/>
                </a:solidFill>
                <a:latin typeface="Helvetica" panose="020B0604020202020204" pitchFamily="34" charset="0"/>
                <a:ea typeface="Times New Roman" panose="02020603050405020304" pitchFamily="18" charset="0"/>
                <a:cs typeface="Times New Roman" panose="02020603050405020304" pitchFamily="18" charset="0"/>
              </a:rPr>
              <a:t>DOI: </a:t>
            </a:r>
            <a:r>
              <a:rPr lang="en-IN" sz="1400" b="1" u="sng" dirty="0">
                <a:solidFill>
                  <a:srgbClr val="428BCA"/>
                </a:solidFill>
                <a:latin typeface="Helvetica" panose="020B0604020202020204" pitchFamily="34" charset="0"/>
                <a:ea typeface="Times New Roman" panose="02020603050405020304" pitchFamily="18" charset="0"/>
                <a:cs typeface="Times New Roman" panose="02020603050405020304" pitchFamily="18" charset="0"/>
                <a:hlinkClick r:id="rId3"/>
              </a:rPr>
              <a:t>https://doi.org/10.54216/IJNS.250325</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176324" y="2991993"/>
            <a:ext cx="9919335" cy="1245235"/>
          </a:xfrm>
          <a:prstGeom prst="rect">
            <a:avLst/>
          </a:prstGeom>
        </p:spPr>
        <p:txBody>
          <a:bodyPr vert="horz" wrap="square" lIns="0" tIns="13335" rIns="0" bIns="0" rtlCol="0">
            <a:spAutoFit/>
          </a:bodyPr>
          <a:lstStyle/>
          <a:p>
            <a:pPr marL="12700">
              <a:lnSpc>
                <a:spcPct val="100000"/>
              </a:lnSpc>
              <a:spcBef>
                <a:spcPts val="105"/>
              </a:spcBef>
              <a:tabLst>
                <a:tab pos="9906000" algn="l"/>
              </a:tabLst>
            </a:pPr>
            <a:r>
              <a:rPr sz="8000" spc="-40" dirty="0">
                <a:solidFill>
                  <a:srgbClr val="252525"/>
                </a:solidFill>
              </a:rPr>
              <a:t>Thank</a:t>
            </a:r>
            <a:r>
              <a:rPr sz="8000" spc="-155" dirty="0">
                <a:solidFill>
                  <a:srgbClr val="252525"/>
                </a:solidFill>
              </a:rPr>
              <a:t> </a:t>
            </a:r>
            <a:r>
              <a:rPr sz="8000" spc="-220" dirty="0">
                <a:solidFill>
                  <a:srgbClr val="252525"/>
                </a:solidFill>
              </a:rPr>
              <a:t>You	</a:t>
            </a:r>
            <a:endParaRPr sz="80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3561" y="993317"/>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89418" y="349503"/>
            <a:ext cx="4628515" cy="697230"/>
          </a:xfrm>
          <a:prstGeom prst="rect">
            <a:avLst/>
          </a:prstGeom>
        </p:spPr>
        <p:txBody>
          <a:bodyPr vert="horz" wrap="square" lIns="0" tIns="13335" rIns="0" bIns="0" rtlCol="0">
            <a:spAutoFit/>
          </a:bodyPr>
          <a:lstStyle/>
          <a:p>
            <a:pPr marL="12700">
              <a:lnSpc>
                <a:spcPct val="100000"/>
              </a:lnSpc>
              <a:spcBef>
                <a:spcPts val="105"/>
              </a:spcBef>
            </a:pPr>
            <a:r>
              <a:rPr sz="4400" u="none" spc="-90" dirty="0">
                <a:uFill>
                  <a:solidFill>
                    <a:srgbClr val="404040"/>
                  </a:solidFill>
                </a:uFill>
              </a:rPr>
              <a:t>N</a:t>
            </a:r>
            <a:r>
              <a:rPr sz="4400" u="none" spc="-80" dirty="0">
                <a:uFill>
                  <a:solidFill>
                    <a:srgbClr val="404040"/>
                  </a:solidFill>
                </a:uFill>
              </a:rPr>
              <a:t>e</a:t>
            </a:r>
            <a:r>
              <a:rPr sz="4400" u="none" spc="-90" dirty="0">
                <a:uFill>
                  <a:solidFill>
                    <a:srgbClr val="404040"/>
                  </a:solidFill>
                </a:uFill>
              </a:rPr>
              <a:t>e</a:t>
            </a:r>
            <a:r>
              <a:rPr sz="4400" u="none" dirty="0">
                <a:uFill>
                  <a:solidFill>
                    <a:srgbClr val="404040"/>
                  </a:solidFill>
                </a:uFill>
              </a:rPr>
              <a:t>d</a:t>
            </a:r>
            <a:r>
              <a:rPr sz="4400" u="none" spc="-210" dirty="0">
                <a:uFill>
                  <a:solidFill>
                    <a:srgbClr val="404040"/>
                  </a:solidFill>
                </a:uFill>
              </a:rPr>
              <a:t> </a:t>
            </a:r>
            <a:r>
              <a:rPr sz="4400" u="none" spc="-170" dirty="0">
                <a:uFill>
                  <a:solidFill>
                    <a:srgbClr val="404040"/>
                  </a:solidFill>
                </a:uFill>
              </a:rPr>
              <a:t>f</a:t>
            </a:r>
            <a:r>
              <a:rPr sz="4400" u="none" spc="-80" dirty="0">
                <a:uFill>
                  <a:solidFill>
                    <a:srgbClr val="404040"/>
                  </a:solidFill>
                </a:uFill>
              </a:rPr>
              <a:t>o</a:t>
            </a:r>
            <a:r>
              <a:rPr sz="4400" u="none" dirty="0">
                <a:uFill>
                  <a:solidFill>
                    <a:srgbClr val="404040"/>
                  </a:solidFill>
                </a:uFill>
              </a:rPr>
              <a:t>r</a:t>
            </a:r>
            <a:r>
              <a:rPr sz="4400" u="none" spc="-185" dirty="0">
                <a:uFill>
                  <a:solidFill>
                    <a:srgbClr val="404040"/>
                  </a:solidFill>
                </a:uFill>
              </a:rPr>
              <a:t> </a:t>
            </a:r>
            <a:r>
              <a:rPr sz="4400" u="none" spc="-70" dirty="0">
                <a:uFill>
                  <a:solidFill>
                    <a:srgbClr val="404040"/>
                  </a:solidFill>
                </a:uFill>
              </a:rPr>
              <a:t>t</a:t>
            </a:r>
            <a:r>
              <a:rPr sz="4400" u="none" spc="-85" dirty="0">
                <a:uFill>
                  <a:solidFill>
                    <a:srgbClr val="404040"/>
                  </a:solidFill>
                </a:uFill>
              </a:rPr>
              <a:t>h</a:t>
            </a:r>
            <a:r>
              <a:rPr sz="4400" u="none" dirty="0">
                <a:uFill>
                  <a:solidFill>
                    <a:srgbClr val="404040"/>
                  </a:solidFill>
                </a:uFill>
              </a:rPr>
              <a:t>e</a:t>
            </a:r>
            <a:r>
              <a:rPr sz="4400" u="none" spc="-185" dirty="0">
                <a:uFill>
                  <a:solidFill>
                    <a:srgbClr val="404040"/>
                  </a:solidFill>
                </a:uFill>
              </a:rPr>
              <a:t> </a:t>
            </a:r>
            <a:r>
              <a:rPr sz="4400" u="none" spc="-75" dirty="0">
                <a:uFill>
                  <a:solidFill>
                    <a:srgbClr val="404040"/>
                  </a:solidFill>
                </a:uFill>
              </a:rPr>
              <a:t>S</a:t>
            </a:r>
            <a:r>
              <a:rPr sz="4400" u="none" spc="-95" dirty="0">
                <a:uFill>
                  <a:solidFill>
                    <a:srgbClr val="404040"/>
                  </a:solidFill>
                </a:uFill>
              </a:rPr>
              <a:t>o</a:t>
            </a:r>
            <a:r>
              <a:rPr sz="4400" u="none" spc="-75" dirty="0">
                <a:uFill>
                  <a:solidFill>
                    <a:srgbClr val="404040"/>
                  </a:solidFill>
                </a:uFill>
              </a:rPr>
              <a:t>l</a:t>
            </a:r>
            <a:r>
              <a:rPr sz="4400" u="none" spc="-95" dirty="0">
                <a:uFill>
                  <a:solidFill>
                    <a:srgbClr val="404040"/>
                  </a:solidFill>
                </a:uFill>
              </a:rPr>
              <a:t>u</a:t>
            </a:r>
            <a:r>
              <a:rPr sz="4400" u="none" spc="-85" dirty="0">
                <a:uFill>
                  <a:solidFill>
                    <a:srgbClr val="404040"/>
                  </a:solidFill>
                </a:uFill>
              </a:rPr>
              <a:t>t</a:t>
            </a:r>
            <a:r>
              <a:rPr sz="4400" u="none" spc="-75" dirty="0">
                <a:uFill>
                  <a:solidFill>
                    <a:srgbClr val="404040"/>
                  </a:solidFill>
                </a:uFill>
              </a:rPr>
              <a:t>i</a:t>
            </a:r>
            <a:r>
              <a:rPr sz="4400" u="none" spc="-105" dirty="0">
                <a:uFill>
                  <a:solidFill>
                    <a:srgbClr val="404040"/>
                  </a:solidFill>
                </a:uFill>
              </a:rPr>
              <a:t>o</a:t>
            </a:r>
            <a:r>
              <a:rPr sz="4400" u="none" dirty="0">
                <a:uFill>
                  <a:solidFill>
                    <a:srgbClr val="404040"/>
                  </a:solidFill>
                </a:uFill>
              </a:rPr>
              <a:t>n</a:t>
            </a:r>
            <a:endParaRPr sz="4400" u="none"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a:t>
            </a:fld>
            <a:endParaRPr dirty="0"/>
          </a:p>
        </p:txBody>
      </p:sp>
      <p:sp>
        <p:nvSpPr>
          <p:cNvPr id="4" name="object 4"/>
          <p:cNvSpPr txBox="1"/>
          <p:nvPr/>
        </p:nvSpPr>
        <p:spPr>
          <a:xfrm>
            <a:off x="989418" y="1046733"/>
            <a:ext cx="9801225" cy="1581202"/>
          </a:xfrm>
          <a:prstGeom prst="rect">
            <a:avLst/>
          </a:prstGeom>
        </p:spPr>
        <p:txBody>
          <a:bodyPr vert="horz" wrap="square" lIns="0" tIns="113030" rIns="0" bIns="0" rtlCol="0">
            <a:spAutoFit/>
          </a:bodyPr>
          <a:lstStyle/>
          <a:p>
            <a:pPr marL="12700">
              <a:lnSpc>
                <a:spcPct val="100000"/>
              </a:lnSpc>
              <a:spcBef>
                <a:spcPts val="890"/>
              </a:spcBef>
            </a:pPr>
            <a:r>
              <a:rPr sz="1700" b="1" u="sng" spc="-15" dirty="0">
                <a:solidFill>
                  <a:srgbClr val="404040"/>
                </a:solidFill>
                <a:latin typeface="Calibri"/>
                <a:cs typeface="Calibri"/>
              </a:rPr>
              <a:t>Why</a:t>
            </a:r>
            <a:r>
              <a:rPr sz="1700" b="1" u="sng" spc="-5" dirty="0">
                <a:solidFill>
                  <a:srgbClr val="404040"/>
                </a:solidFill>
                <a:latin typeface="Calibri"/>
                <a:cs typeface="Calibri"/>
              </a:rPr>
              <a:t> </a:t>
            </a:r>
            <a:r>
              <a:rPr sz="1700" b="1" u="sng" dirty="0">
                <a:solidFill>
                  <a:srgbClr val="404040"/>
                </a:solidFill>
                <a:latin typeface="Calibri"/>
                <a:cs typeface="Calibri"/>
              </a:rPr>
              <a:t>is</a:t>
            </a:r>
            <a:r>
              <a:rPr sz="1700" b="1" u="sng" spc="-30" dirty="0">
                <a:solidFill>
                  <a:srgbClr val="404040"/>
                </a:solidFill>
                <a:latin typeface="Calibri"/>
                <a:cs typeface="Calibri"/>
              </a:rPr>
              <a:t> </a:t>
            </a:r>
            <a:r>
              <a:rPr sz="1700" b="1" u="sng" spc="-5" dirty="0">
                <a:solidFill>
                  <a:srgbClr val="404040"/>
                </a:solidFill>
                <a:latin typeface="Calibri"/>
                <a:cs typeface="Calibri"/>
              </a:rPr>
              <a:t>This</a:t>
            </a:r>
            <a:r>
              <a:rPr sz="1700" b="1" u="sng" spc="-15" dirty="0">
                <a:solidFill>
                  <a:srgbClr val="404040"/>
                </a:solidFill>
                <a:latin typeface="Calibri"/>
                <a:cs typeface="Calibri"/>
              </a:rPr>
              <a:t> </a:t>
            </a:r>
            <a:r>
              <a:rPr sz="1700" b="1" u="sng" spc="-5" dirty="0">
                <a:solidFill>
                  <a:srgbClr val="404040"/>
                </a:solidFill>
                <a:latin typeface="Calibri"/>
                <a:cs typeface="Calibri"/>
              </a:rPr>
              <a:t>Solution</a:t>
            </a:r>
            <a:r>
              <a:rPr sz="1700" b="1" u="sng" spc="-20" dirty="0">
                <a:solidFill>
                  <a:srgbClr val="404040"/>
                </a:solidFill>
                <a:latin typeface="Calibri"/>
                <a:cs typeface="Calibri"/>
              </a:rPr>
              <a:t> </a:t>
            </a:r>
            <a:r>
              <a:rPr sz="1700" b="1" u="sng" dirty="0">
                <a:solidFill>
                  <a:srgbClr val="404040"/>
                </a:solidFill>
                <a:latin typeface="Calibri"/>
                <a:cs typeface="Calibri"/>
              </a:rPr>
              <a:t>Necessary?</a:t>
            </a:r>
            <a:endParaRPr sz="1700" u="sng" dirty="0">
              <a:latin typeface="Calibri"/>
              <a:cs typeface="Calibri"/>
            </a:endParaRPr>
          </a:p>
          <a:p>
            <a:pPr marL="12700" algn="just">
              <a:lnSpc>
                <a:spcPct val="100000"/>
              </a:lnSpc>
              <a:spcBef>
                <a:spcPts val="790"/>
              </a:spcBef>
            </a:pPr>
            <a:r>
              <a:rPr lang="en-US" sz="1600" dirty="0"/>
              <a:t>As technology use increases, it’s becoming a key indicator of mental health. Traditional methods like self-reports lack accuracy and real-time insights. An AI-driven approach offers objective, timely predictions for better mental health support.</a:t>
            </a:r>
          </a:p>
          <a:p>
            <a:pPr marL="12700">
              <a:lnSpc>
                <a:spcPct val="100000"/>
              </a:lnSpc>
              <a:spcBef>
                <a:spcPts val="790"/>
              </a:spcBef>
            </a:pPr>
            <a:r>
              <a:rPr sz="1700" b="1" u="sng" spc="-5" dirty="0">
                <a:solidFill>
                  <a:srgbClr val="404040"/>
                </a:solidFill>
                <a:uFill>
                  <a:solidFill>
                    <a:srgbClr val="404040"/>
                  </a:solidFill>
                </a:uFill>
                <a:latin typeface="Calibri"/>
                <a:cs typeface="Calibri"/>
              </a:rPr>
              <a:t>Limitations</a:t>
            </a:r>
            <a:r>
              <a:rPr sz="1700" b="1" u="sng" spc="-25" dirty="0">
                <a:solidFill>
                  <a:srgbClr val="404040"/>
                </a:solidFill>
                <a:uFill>
                  <a:solidFill>
                    <a:srgbClr val="404040"/>
                  </a:solidFill>
                </a:uFill>
                <a:latin typeface="Calibri"/>
                <a:cs typeface="Calibri"/>
              </a:rPr>
              <a:t> </a:t>
            </a:r>
            <a:r>
              <a:rPr sz="1700" b="1" u="sng" spc="-5" dirty="0">
                <a:solidFill>
                  <a:srgbClr val="404040"/>
                </a:solidFill>
                <a:uFill>
                  <a:solidFill>
                    <a:srgbClr val="404040"/>
                  </a:solidFill>
                </a:uFill>
                <a:latin typeface="Calibri"/>
                <a:cs typeface="Calibri"/>
              </a:rPr>
              <a:t>of</a:t>
            </a:r>
            <a:r>
              <a:rPr sz="1700" b="1" u="sng" spc="-35" dirty="0">
                <a:solidFill>
                  <a:srgbClr val="404040"/>
                </a:solidFill>
                <a:uFill>
                  <a:solidFill>
                    <a:srgbClr val="404040"/>
                  </a:solidFill>
                </a:uFill>
                <a:latin typeface="Calibri"/>
                <a:cs typeface="Calibri"/>
              </a:rPr>
              <a:t> </a:t>
            </a:r>
            <a:r>
              <a:rPr sz="1700" b="1" u="sng" spc="-5" dirty="0">
                <a:solidFill>
                  <a:srgbClr val="404040"/>
                </a:solidFill>
                <a:uFill>
                  <a:solidFill>
                    <a:srgbClr val="404040"/>
                  </a:solidFill>
                </a:uFill>
                <a:latin typeface="Calibri"/>
                <a:cs typeface="Calibri"/>
              </a:rPr>
              <a:t>Existing</a:t>
            </a:r>
            <a:r>
              <a:rPr sz="1700" b="1" u="sng" spc="-35" dirty="0">
                <a:solidFill>
                  <a:srgbClr val="404040"/>
                </a:solidFill>
                <a:uFill>
                  <a:solidFill>
                    <a:srgbClr val="404040"/>
                  </a:solidFill>
                </a:uFill>
                <a:latin typeface="Calibri"/>
                <a:cs typeface="Calibri"/>
              </a:rPr>
              <a:t> </a:t>
            </a:r>
            <a:r>
              <a:rPr sz="1700" b="1" u="sng" dirty="0">
                <a:solidFill>
                  <a:srgbClr val="404040"/>
                </a:solidFill>
                <a:uFill>
                  <a:solidFill>
                    <a:srgbClr val="404040"/>
                  </a:solidFill>
                </a:uFill>
                <a:latin typeface="Calibri"/>
                <a:cs typeface="Calibri"/>
              </a:rPr>
              <a:t>Solutions</a:t>
            </a:r>
            <a:endParaRPr sz="1700" u="sng" dirty="0">
              <a:latin typeface="Calibri"/>
              <a:cs typeface="Calibri"/>
            </a:endParaRPr>
          </a:p>
        </p:txBody>
      </p:sp>
      <p:sp>
        <p:nvSpPr>
          <p:cNvPr id="5" name="object 5"/>
          <p:cNvSpPr txBox="1"/>
          <p:nvPr/>
        </p:nvSpPr>
        <p:spPr>
          <a:xfrm>
            <a:off x="989418" y="2681350"/>
            <a:ext cx="189865" cy="1463040"/>
          </a:xfrm>
          <a:prstGeom prst="rect">
            <a:avLst/>
          </a:prstGeom>
        </p:spPr>
        <p:txBody>
          <a:bodyPr vert="horz" wrap="square" lIns="0" tIns="113030" rIns="0" bIns="0" rtlCol="0">
            <a:spAutoFit/>
          </a:bodyPr>
          <a:lstStyle/>
          <a:p>
            <a:pPr marL="12700">
              <a:lnSpc>
                <a:spcPct val="100000"/>
              </a:lnSpc>
              <a:spcBef>
                <a:spcPts val="890"/>
              </a:spcBef>
            </a:pPr>
            <a:r>
              <a:rPr sz="1700" dirty="0">
                <a:solidFill>
                  <a:srgbClr val="E38312"/>
                </a:solidFill>
                <a:latin typeface="Calibri"/>
                <a:cs typeface="Calibri"/>
              </a:rPr>
              <a:t>1.</a:t>
            </a:r>
            <a:endParaRPr sz="1700" dirty="0">
              <a:latin typeface="Calibri"/>
              <a:cs typeface="Calibri"/>
            </a:endParaRPr>
          </a:p>
          <a:p>
            <a:pPr marL="12700">
              <a:lnSpc>
                <a:spcPct val="100000"/>
              </a:lnSpc>
              <a:spcBef>
                <a:spcPts val="790"/>
              </a:spcBef>
            </a:pPr>
            <a:r>
              <a:rPr sz="1700" dirty="0">
                <a:solidFill>
                  <a:srgbClr val="E38312"/>
                </a:solidFill>
                <a:latin typeface="Calibri"/>
                <a:cs typeface="Calibri"/>
              </a:rPr>
              <a:t>2.</a:t>
            </a:r>
            <a:endParaRPr sz="1700" dirty="0">
              <a:latin typeface="Calibri"/>
              <a:cs typeface="Calibri"/>
            </a:endParaRPr>
          </a:p>
          <a:p>
            <a:pPr marL="12700">
              <a:lnSpc>
                <a:spcPct val="100000"/>
              </a:lnSpc>
              <a:spcBef>
                <a:spcPts val="795"/>
              </a:spcBef>
            </a:pPr>
            <a:r>
              <a:rPr sz="1700" dirty="0">
                <a:solidFill>
                  <a:srgbClr val="E38312"/>
                </a:solidFill>
                <a:latin typeface="Calibri"/>
                <a:cs typeface="Calibri"/>
              </a:rPr>
              <a:t>3.</a:t>
            </a:r>
            <a:endParaRPr sz="1700" dirty="0">
              <a:latin typeface="Calibri"/>
              <a:cs typeface="Calibri"/>
            </a:endParaRPr>
          </a:p>
          <a:p>
            <a:pPr marL="12700">
              <a:lnSpc>
                <a:spcPct val="100000"/>
              </a:lnSpc>
              <a:spcBef>
                <a:spcPts val="780"/>
              </a:spcBef>
            </a:pPr>
            <a:r>
              <a:rPr sz="1700" dirty="0">
                <a:solidFill>
                  <a:srgbClr val="E38312"/>
                </a:solidFill>
                <a:latin typeface="Calibri"/>
                <a:cs typeface="Calibri"/>
              </a:rPr>
              <a:t>4.</a:t>
            </a:r>
            <a:endParaRPr sz="1700" dirty="0">
              <a:latin typeface="Calibri"/>
              <a:cs typeface="Calibri"/>
            </a:endParaRPr>
          </a:p>
        </p:txBody>
      </p:sp>
      <p:sp>
        <p:nvSpPr>
          <p:cNvPr id="6" name="object 6"/>
          <p:cNvSpPr txBox="1"/>
          <p:nvPr/>
        </p:nvSpPr>
        <p:spPr>
          <a:xfrm>
            <a:off x="1371600" y="2617305"/>
            <a:ext cx="8282814" cy="1527085"/>
          </a:xfrm>
          <a:prstGeom prst="rect">
            <a:avLst/>
          </a:prstGeom>
        </p:spPr>
        <p:txBody>
          <a:bodyPr vert="horz" wrap="square" lIns="0" tIns="113030" rIns="0" bIns="0" rtlCol="0">
            <a:spAutoFit/>
          </a:bodyPr>
          <a:lstStyle/>
          <a:p>
            <a:pPr marL="12700" marR="5080">
              <a:lnSpc>
                <a:spcPct val="138800"/>
              </a:lnSpc>
            </a:pPr>
            <a:r>
              <a:rPr lang="en-US" sz="1600" b="1" dirty="0"/>
              <a:t>Self-Reported Data</a:t>
            </a:r>
            <a:r>
              <a:rPr lang="en-US" sz="1600" dirty="0"/>
              <a:t>: Reliance on inaccurate or biased user input.</a:t>
            </a:r>
          </a:p>
          <a:p>
            <a:pPr marL="12700" marR="5080">
              <a:lnSpc>
                <a:spcPct val="138800"/>
              </a:lnSpc>
            </a:pPr>
            <a:r>
              <a:rPr lang="en-US" sz="1600" b="1" dirty="0"/>
              <a:t>Lack of Real-Time Monitoring</a:t>
            </a:r>
            <a:r>
              <a:rPr lang="en-US" sz="1600" dirty="0"/>
              <a:t>: No continuous tracking of mental health indicators.</a:t>
            </a:r>
          </a:p>
          <a:p>
            <a:pPr marL="12700">
              <a:lnSpc>
                <a:spcPct val="100000"/>
              </a:lnSpc>
              <a:spcBef>
                <a:spcPts val="780"/>
              </a:spcBef>
            </a:pPr>
            <a:r>
              <a:rPr lang="en-US" sz="1600" b="1" dirty="0"/>
              <a:t>Limited Reach</a:t>
            </a:r>
            <a:r>
              <a:rPr lang="en-US" sz="1600" dirty="0"/>
              <a:t>: Solutions often target small, specific groups.</a:t>
            </a:r>
          </a:p>
          <a:p>
            <a:pPr marL="12700">
              <a:lnSpc>
                <a:spcPct val="100000"/>
              </a:lnSpc>
              <a:spcBef>
                <a:spcPts val="780"/>
              </a:spcBef>
            </a:pPr>
            <a:r>
              <a:rPr lang="en-US" sz="1600" b="1" dirty="0"/>
              <a:t>Predictive Limitations</a:t>
            </a:r>
            <a:r>
              <a:rPr lang="en-US" sz="1600" dirty="0"/>
              <a:t>: Struggle to identify long-term mental health trends.</a:t>
            </a:r>
          </a:p>
        </p:txBody>
      </p:sp>
      <p:sp>
        <p:nvSpPr>
          <p:cNvPr id="7" name="object 7"/>
          <p:cNvSpPr txBox="1"/>
          <p:nvPr/>
        </p:nvSpPr>
        <p:spPr>
          <a:xfrm>
            <a:off x="989418" y="4144390"/>
            <a:ext cx="9762490" cy="1822294"/>
          </a:xfrm>
          <a:prstGeom prst="rect">
            <a:avLst/>
          </a:prstGeom>
        </p:spPr>
        <p:txBody>
          <a:bodyPr vert="horz" wrap="square" lIns="0" tIns="113030" rIns="0" bIns="0" rtlCol="0">
            <a:spAutoFit/>
          </a:bodyPr>
          <a:lstStyle/>
          <a:p>
            <a:pPr marL="12700">
              <a:lnSpc>
                <a:spcPct val="100000"/>
              </a:lnSpc>
              <a:spcBef>
                <a:spcPts val="890"/>
              </a:spcBef>
            </a:pPr>
            <a:r>
              <a:rPr sz="1700" b="1" u="sng" spc="-5" dirty="0">
                <a:solidFill>
                  <a:srgbClr val="404040"/>
                </a:solidFill>
                <a:uFill>
                  <a:solidFill>
                    <a:srgbClr val="404040"/>
                  </a:solidFill>
                </a:uFill>
                <a:latin typeface="Calibri"/>
                <a:cs typeface="Calibri"/>
              </a:rPr>
              <a:t>Scope</a:t>
            </a:r>
            <a:r>
              <a:rPr sz="1700" b="1" u="sng" spc="-10" dirty="0">
                <a:solidFill>
                  <a:srgbClr val="404040"/>
                </a:solidFill>
                <a:uFill>
                  <a:solidFill>
                    <a:srgbClr val="404040"/>
                  </a:solidFill>
                </a:uFill>
                <a:latin typeface="Calibri"/>
                <a:cs typeface="Calibri"/>
              </a:rPr>
              <a:t> </a:t>
            </a:r>
            <a:r>
              <a:rPr sz="1700" b="1" u="sng" dirty="0">
                <a:solidFill>
                  <a:srgbClr val="404040"/>
                </a:solidFill>
                <a:uFill>
                  <a:solidFill>
                    <a:srgbClr val="404040"/>
                  </a:solidFill>
                </a:uFill>
                <a:latin typeface="Calibri"/>
                <a:cs typeface="Calibri"/>
              </a:rPr>
              <a:t>of</a:t>
            </a:r>
            <a:r>
              <a:rPr sz="1700" b="1" u="sng" spc="-5" dirty="0">
                <a:solidFill>
                  <a:srgbClr val="404040"/>
                </a:solidFill>
                <a:uFill>
                  <a:solidFill>
                    <a:srgbClr val="404040"/>
                  </a:solidFill>
                </a:uFill>
                <a:latin typeface="Calibri"/>
                <a:cs typeface="Calibri"/>
              </a:rPr>
              <a:t> </a:t>
            </a:r>
            <a:r>
              <a:rPr sz="1700" b="1" u="sng" dirty="0">
                <a:solidFill>
                  <a:srgbClr val="404040"/>
                </a:solidFill>
                <a:uFill>
                  <a:solidFill>
                    <a:srgbClr val="404040"/>
                  </a:solidFill>
                </a:uFill>
                <a:latin typeface="Calibri"/>
                <a:cs typeface="Calibri"/>
              </a:rPr>
              <a:t>AI</a:t>
            </a:r>
            <a:r>
              <a:rPr sz="1700" b="1" u="sng" spc="-25" dirty="0">
                <a:solidFill>
                  <a:srgbClr val="404040"/>
                </a:solidFill>
                <a:uFill>
                  <a:solidFill>
                    <a:srgbClr val="404040"/>
                  </a:solidFill>
                </a:uFill>
                <a:latin typeface="Calibri"/>
                <a:cs typeface="Calibri"/>
              </a:rPr>
              <a:t> </a:t>
            </a:r>
            <a:r>
              <a:rPr sz="1700" b="1" u="sng" dirty="0">
                <a:solidFill>
                  <a:srgbClr val="404040"/>
                </a:solidFill>
                <a:uFill>
                  <a:solidFill>
                    <a:srgbClr val="404040"/>
                  </a:solidFill>
                </a:uFill>
                <a:latin typeface="Calibri"/>
                <a:cs typeface="Calibri"/>
              </a:rPr>
              <a:t>in</a:t>
            </a:r>
            <a:r>
              <a:rPr sz="1700" b="1" u="sng" spc="-10" dirty="0">
                <a:solidFill>
                  <a:srgbClr val="404040"/>
                </a:solidFill>
                <a:uFill>
                  <a:solidFill>
                    <a:srgbClr val="404040"/>
                  </a:solidFill>
                </a:uFill>
                <a:latin typeface="Calibri"/>
                <a:cs typeface="Calibri"/>
              </a:rPr>
              <a:t> </a:t>
            </a:r>
            <a:r>
              <a:rPr sz="1700" b="1" u="sng" spc="-5" dirty="0">
                <a:solidFill>
                  <a:srgbClr val="404040"/>
                </a:solidFill>
                <a:uFill>
                  <a:solidFill>
                    <a:srgbClr val="404040"/>
                  </a:solidFill>
                </a:uFill>
                <a:latin typeface="Calibri"/>
                <a:cs typeface="Calibri"/>
              </a:rPr>
              <a:t>Addressing</a:t>
            </a:r>
            <a:r>
              <a:rPr sz="1700" b="1" u="sng" spc="-50" dirty="0">
                <a:solidFill>
                  <a:srgbClr val="404040"/>
                </a:solidFill>
                <a:uFill>
                  <a:solidFill>
                    <a:srgbClr val="404040"/>
                  </a:solidFill>
                </a:uFill>
                <a:latin typeface="Calibri"/>
                <a:cs typeface="Calibri"/>
              </a:rPr>
              <a:t> </a:t>
            </a:r>
            <a:r>
              <a:rPr sz="1700" b="1" u="sng" spc="-5" dirty="0">
                <a:solidFill>
                  <a:srgbClr val="404040"/>
                </a:solidFill>
                <a:uFill>
                  <a:solidFill>
                    <a:srgbClr val="404040"/>
                  </a:solidFill>
                </a:uFill>
                <a:latin typeface="Calibri"/>
                <a:cs typeface="Calibri"/>
              </a:rPr>
              <a:t>the</a:t>
            </a:r>
            <a:r>
              <a:rPr sz="1700" b="1" u="sng" spc="-10" dirty="0">
                <a:solidFill>
                  <a:srgbClr val="404040"/>
                </a:solidFill>
                <a:uFill>
                  <a:solidFill>
                    <a:srgbClr val="404040"/>
                  </a:solidFill>
                </a:uFill>
                <a:latin typeface="Calibri"/>
                <a:cs typeface="Calibri"/>
              </a:rPr>
              <a:t> </a:t>
            </a:r>
            <a:r>
              <a:rPr sz="1700" b="1" u="sng" spc="-5" dirty="0">
                <a:solidFill>
                  <a:srgbClr val="404040"/>
                </a:solidFill>
                <a:uFill>
                  <a:solidFill>
                    <a:srgbClr val="404040"/>
                  </a:solidFill>
                </a:uFill>
                <a:latin typeface="Calibri"/>
                <a:cs typeface="Calibri"/>
              </a:rPr>
              <a:t>Problem</a:t>
            </a:r>
            <a:endParaRPr lang="en-US" sz="1700" b="1" u="sng" spc="-5" dirty="0">
              <a:solidFill>
                <a:srgbClr val="404040"/>
              </a:solidFill>
              <a:uFill>
                <a:solidFill>
                  <a:srgbClr val="404040"/>
                </a:solidFill>
              </a:uFill>
              <a:latin typeface="Calibri"/>
              <a:cs typeface="Calibri"/>
            </a:endParaRPr>
          </a:p>
          <a:p>
            <a:pPr marL="12700">
              <a:lnSpc>
                <a:spcPct val="100000"/>
              </a:lnSpc>
              <a:spcBef>
                <a:spcPts val="890"/>
              </a:spcBef>
            </a:pPr>
            <a:r>
              <a:rPr lang="en-US" sz="1600" dirty="0"/>
              <a:t>AI can analyze large datasets to predict mental health outcomes, offering:</a:t>
            </a:r>
          </a:p>
          <a:p>
            <a:pPr marL="298450" indent="-285750">
              <a:lnSpc>
                <a:spcPct val="100000"/>
              </a:lnSpc>
              <a:spcBef>
                <a:spcPts val="890"/>
              </a:spcBef>
              <a:buFont typeface="Arial" panose="020B0604020202020204" pitchFamily="34" charset="0"/>
              <a:buChar char="•"/>
            </a:pPr>
            <a:r>
              <a:rPr lang="en-US" sz="1600" b="1" dirty="0"/>
              <a:t>Predictive power</a:t>
            </a:r>
            <a:r>
              <a:rPr lang="en-US" sz="1600" dirty="0"/>
              <a:t> for early intervention.</a:t>
            </a:r>
          </a:p>
          <a:p>
            <a:pPr marL="298450" indent="-285750">
              <a:lnSpc>
                <a:spcPct val="100000"/>
              </a:lnSpc>
              <a:spcBef>
                <a:spcPts val="890"/>
              </a:spcBef>
              <a:buFont typeface="Arial" panose="020B0604020202020204" pitchFamily="34" charset="0"/>
              <a:buChar char="•"/>
            </a:pPr>
            <a:r>
              <a:rPr lang="en-IN" sz="1600" b="1" dirty="0"/>
              <a:t>Scalability</a:t>
            </a:r>
            <a:r>
              <a:rPr lang="en-IN" sz="1600" dirty="0"/>
              <a:t> for diverse populations.</a:t>
            </a:r>
          </a:p>
          <a:p>
            <a:pPr marL="298450" indent="-285750">
              <a:spcBef>
                <a:spcPts val="890"/>
              </a:spcBef>
              <a:buFont typeface="Arial" panose="020B0604020202020204" pitchFamily="34" charset="0"/>
              <a:buChar char="•"/>
            </a:pPr>
            <a:r>
              <a:rPr lang="en-US" sz="1600" b="1" dirty="0"/>
              <a:t>Continuous monitoring</a:t>
            </a:r>
            <a:r>
              <a:rPr lang="en-US" sz="1600" dirty="0"/>
              <a:t> for real-time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3914" y="457200"/>
            <a:ext cx="10154259" cy="756919"/>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50" dirty="0"/>
              <a:t>Objective</a:t>
            </a:r>
            <a:r>
              <a:rPr spc="-135" dirty="0"/>
              <a:t> </a:t>
            </a:r>
            <a:r>
              <a:rPr spc="-25" dirty="0"/>
              <a:t>of</a:t>
            </a:r>
            <a:r>
              <a:rPr spc="-130" dirty="0"/>
              <a:t> </a:t>
            </a:r>
            <a:r>
              <a:rPr spc="-35" dirty="0"/>
              <a:t>the</a:t>
            </a:r>
            <a:r>
              <a:rPr spc="-105" dirty="0"/>
              <a:t> </a:t>
            </a:r>
            <a:r>
              <a:rPr spc="-65" dirty="0"/>
              <a:t>Project	</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a:t>
            </a:fld>
            <a:endParaRPr dirty="0"/>
          </a:p>
        </p:txBody>
      </p:sp>
      <p:sp>
        <p:nvSpPr>
          <p:cNvPr id="3" name="object 3"/>
          <p:cNvSpPr txBox="1"/>
          <p:nvPr/>
        </p:nvSpPr>
        <p:spPr>
          <a:xfrm>
            <a:off x="999881" y="1371600"/>
            <a:ext cx="10053943" cy="3955057"/>
          </a:xfrm>
          <a:prstGeom prst="rect">
            <a:avLst/>
          </a:prstGeom>
        </p:spPr>
        <p:txBody>
          <a:bodyPr vert="horz" wrap="square" lIns="0" tIns="132715" rIns="0" bIns="0" rtlCol="0">
            <a:spAutoFit/>
          </a:bodyPr>
          <a:lstStyle/>
          <a:p>
            <a:pPr marL="104139">
              <a:lnSpc>
                <a:spcPct val="100000"/>
              </a:lnSpc>
              <a:spcBef>
                <a:spcPts val="1045"/>
              </a:spcBef>
            </a:pPr>
            <a:r>
              <a:rPr sz="1900" b="1" u="sng" spc="-10" dirty="0">
                <a:solidFill>
                  <a:srgbClr val="404040"/>
                </a:solidFill>
                <a:uFill>
                  <a:solidFill>
                    <a:srgbClr val="404040"/>
                  </a:solidFill>
                </a:uFill>
                <a:latin typeface="Calibri"/>
                <a:cs typeface="Calibri"/>
              </a:rPr>
              <a:t>The</a:t>
            </a:r>
            <a:r>
              <a:rPr sz="1900" b="1" u="sng" spc="-5" dirty="0">
                <a:solidFill>
                  <a:srgbClr val="404040"/>
                </a:solidFill>
                <a:uFill>
                  <a:solidFill>
                    <a:srgbClr val="404040"/>
                  </a:solidFill>
                </a:uFill>
                <a:latin typeface="Calibri"/>
                <a:cs typeface="Calibri"/>
              </a:rPr>
              <a:t> concise</a:t>
            </a:r>
            <a:r>
              <a:rPr sz="1900" b="1" u="sng" spc="25" dirty="0">
                <a:solidFill>
                  <a:srgbClr val="404040"/>
                </a:solidFill>
                <a:uFill>
                  <a:solidFill>
                    <a:srgbClr val="404040"/>
                  </a:solidFill>
                </a:uFill>
                <a:latin typeface="Calibri"/>
                <a:cs typeface="Calibri"/>
              </a:rPr>
              <a:t> </a:t>
            </a:r>
            <a:r>
              <a:rPr sz="1900" b="1" u="sng" spc="-10" dirty="0">
                <a:solidFill>
                  <a:srgbClr val="404040"/>
                </a:solidFill>
                <a:uFill>
                  <a:solidFill>
                    <a:srgbClr val="404040"/>
                  </a:solidFill>
                </a:uFill>
                <a:latin typeface="Calibri"/>
                <a:cs typeface="Calibri"/>
              </a:rPr>
              <a:t>goals</a:t>
            </a:r>
            <a:r>
              <a:rPr sz="1900" b="1" u="sng" spc="5" dirty="0">
                <a:solidFill>
                  <a:srgbClr val="404040"/>
                </a:solidFill>
                <a:uFill>
                  <a:solidFill>
                    <a:srgbClr val="404040"/>
                  </a:solidFill>
                </a:uFill>
                <a:latin typeface="Calibri"/>
                <a:cs typeface="Calibri"/>
              </a:rPr>
              <a:t> </a:t>
            </a:r>
            <a:r>
              <a:rPr sz="1900" b="1" u="sng" spc="-5" dirty="0">
                <a:solidFill>
                  <a:srgbClr val="404040"/>
                </a:solidFill>
                <a:uFill>
                  <a:solidFill>
                    <a:srgbClr val="404040"/>
                  </a:solidFill>
                </a:uFill>
                <a:latin typeface="Calibri"/>
                <a:cs typeface="Calibri"/>
              </a:rPr>
              <a:t>of the</a:t>
            </a:r>
            <a:r>
              <a:rPr sz="1900" b="1" u="sng" dirty="0">
                <a:solidFill>
                  <a:srgbClr val="404040"/>
                </a:solidFill>
                <a:uFill>
                  <a:solidFill>
                    <a:srgbClr val="404040"/>
                  </a:solidFill>
                </a:uFill>
                <a:latin typeface="Calibri"/>
                <a:cs typeface="Calibri"/>
              </a:rPr>
              <a:t> </a:t>
            </a:r>
            <a:r>
              <a:rPr sz="1900" b="1" u="sng" spc="-5" dirty="0">
                <a:solidFill>
                  <a:srgbClr val="404040"/>
                </a:solidFill>
                <a:uFill>
                  <a:solidFill>
                    <a:srgbClr val="404040"/>
                  </a:solidFill>
                </a:uFill>
                <a:latin typeface="Calibri"/>
                <a:cs typeface="Calibri"/>
              </a:rPr>
              <a:t>project</a:t>
            </a:r>
            <a:r>
              <a:rPr sz="1900" b="1" u="sng" spc="25" dirty="0">
                <a:solidFill>
                  <a:srgbClr val="404040"/>
                </a:solidFill>
                <a:uFill>
                  <a:solidFill>
                    <a:srgbClr val="404040"/>
                  </a:solidFill>
                </a:uFill>
                <a:latin typeface="Calibri"/>
                <a:cs typeface="Calibri"/>
              </a:rPr>
              <a:t> </a:t>
            </a:r>
            <a:r>
              <a:rPr sz="1900" b="1" u="sng" spc="-10" dirty="0">
                <a:solidFill>
                  <a:srgbClr val="404040"/>
                </a:solidFill>
                <a:uFill>
                  <a:solidFill>
                    <a:srgbClr val="404040"/>
                  </a:solidFill>
                </a:uFill>
                <a:latin typeface="Calibri"/>
                <a:cs typeface="Calibri"/>
              </a:rPr>
              <a:t>are:</a:t>
            </a:r>
            <a:endParaRPr sz="1900" u="sng" dirty="0">
              <a:latin typeface="Calibri"/>
              <a:cs typeface="Calibri"/>
            </a:endParaRPr>
          </a:p>
          <a:p>
            <a:pPr marL="469900" marR="5080" indent="-457834">
              <a:lnSpc>
                <a:spcPts val="1820"/>
              </a:lnSpc>
              <a:spcBef>
                <a:spcPts val="1395"/>
              </a:spcBef>
              <a:buClr>
                <a:srgbClr val="E38312"/>
              </a:buClr>
              <a:buAutoNum type="arabicPeriod"/>
              <a:tabLst>
                <a:tab pos="469900" algn="l"/>
                <a:tab pos="470534" algn="l"/>
              </a:tabLst>
            </a:pPr>
            <a:r>
              <a:rPr lang="en-US" b="1" dirty="0"/>
              <a:t>To predict mental health status</a:t>
            </a:r>
            <a:r>
              <a:rPr b="1" spc="-5" dirty="0">
                <a:solidFill>
                  <a:srgbClr val="404040"/>
                </a:solidFill>
                <a:latin typeface="Calibri"/>
                <a:cs typeface="Calibri"/>
              </a:rPr>
              <a:t>:</a:t>
            </a:r>
            <a:r>
              <a:rPr lang="en-US" b="1" spc="-5" dirty="0">
                <a:solidFill>
                  <a:srgbClr val="404040"/>
                </a:solidFill>
                <a:latin typeface="Calibri"/>
                <a:cs typeface="Calibri"/>
              </a:rPr>
              <a:t> </a:t>
            </a:r>
            <a:r>
              <a:rPr lang="en-US" dirty="0"/>
              <a:t>Develop a model that predicts whether a user’s mental health is poor or not based on their technology usage patterns.</a:t>
            </a:r>
            <a:endParaRPr dirty="0">
              <a:latin typeface="Calibri"/>
              <a:cs typeface="Calibri"/>
            </a:endParaRPr>
          </a:p>
          <a:p>
            <a:pPr marL="469900" marR="1099820" indent="-457834">
              <a:lnSpc>
                <a:spcPct val="80000"/>
              </a:lnSpc>
              <a:spcBef>
                <a:spcPts val="1415"/>
              </a:spcBef>
              <a:buClr>
                <a:srgbClr val="E38312"/>
              </a:buClr>
              <a:buAutoNum type="arabicPeriod"/>
              <a:tabLst>
                <a:tab pos="469900" algn="l"/>
                <a:tab pos="470534" algn="l"/>
              </a:tabLst>
            </a:pPr>
            <a:r>
              <a:rPr lang="en-US" b="1" dirty="0"/>
              <a:t>To identify key mental health indicators</a:t>
            </a:r>
            <a:r>
              <a:rPr b="1" spc="-20" dirty="0">
                <a:solidFill>
                  <a:srgbClr val="404040"/>
                </a:solidFill>
                <a:latin typeface="Calibri"/>
                <a:cs typeface="Calibri"/>
              </a:rPr>
              <a:t>:</a:t>
            </a:r>
            <a:r>
              <a:rPr lang="en-US" b="1" spc="-20" dirty="0">
                <a:solidFill>
                  <a:srgbClr val="404040"/>
                </a:solidFill>
                <a:latin typeface="Calibri"/>
                <a:cs typeface="Calibri"/>
              </a:rPr>
              <a:t> </a:t>
            </a:r>
            <a:r>
              <a:rPr lang="en-US" dirty="0"/>
              <a:t>Analyze social media and mobile usage data to uncover patterns linked to mental health issues like stress, anxiety, and poor sleep.</a:t>
            </a:r>
            <a:endParaRPr dirty="0">
              <a:latin typeface="Calibri"/>
              <a:cs typeface="Calibri"/>
            </a:endParaRPr>
          </a:p>
          <a:p>
            <a:pPr marL="469900" marR="64769" indent="-457834">
              <a:lnSpc>
                <a:spcPts val="1820"/>
              </a:lnSpc>
              <a:spcBef>
                <a:spcPts val="1390"/>
              </a:spcBef>
              <a:buClr>
                <a:srgbClr val="E38312"/>
              </a:buClr>
              <a:buAutoNum type="arabicPeriod"/>
              <a:tabLst>
                <a:tab pos="469900" algn="l"/>
                <a:tab pos="470534" algn="l"/>
              </a:tabLst>
            </a:pPr>
            <a:r>
              <a:rPr lang="en-US" b="1" dirty="0"/>
              <a:t>To enhance mental health support</a:t>
            </a:r>
            <a:r>
              <a:rPr b="1" spc="-5" dirty="0">
                <a:solidFill>
                  <a:srgbClr val="404040"/>
                </a:solidFill>
                <a:latin typeface="Calibri"/>
                <a:cs typeface="Calibri"/>
              </a:rPr>
              <a:t>:</a:t>
            </a:r>
            <a:r>
              <a:rPr lang="en-US" b="1" spc="-5" dirty="0">
                <a:solidFill>
                  <a:srgbClr val="404040"/>
                </a:solidFill>
                <a:latin typeface="Calibri"/>
                <a:cs typeface="Calibri"/>
              </a:rPr>
              <a:t> </a:t>
            </a:r>
            <a:r>
              <a:rPr lang="en-US" dirty="0"/>
              <a:t>Provide insights that can help in the early detection of mental health concerns, allowing for timely interventions and personalized care.</a:t>
            </a:r>
            <a:endParaRPr dirty="0">
              <a:latin typeface="Calibri"/>
              <a:cs typeface="Calibri"/>
            </a:endParaRPr>
          </a:p>
          <a:p>
            <a:pPr marL="104139">
              <a:lnSpc>
                <a:spcPct val="100000"/>
              </a:lnSpc>
              <a:spcBef>
                <a:spcPts val="970"/>
              </a:spcBef>
            </a:pPr>
            <a:r>
              <a:rPr sz="1900" b="1" u="sng" spc="-10" dirty="0">
                <a:solidFill>
                  <a:srgbClr val="404040"/>
                </a:solidFill>
                <a:uFill>
                  <a:solidFill>
                    <a:srgbClr val="404040"/>
                  </a:solidFill>
                </a:uFill>
                <a:latin typeface="Calibri"/>
                <a:cs typeface="Calibri"/>
              </a:rPr>
              <a:t>What </a:t>
            </a:r>
            <a:r>
              <a:rPr sz="1900" b="1" u="sng" spc="-5" dirty="0">
                <a:solidFill>
                  <a:srgbClr val="404040"/>
                </a:solidFill>
                <a:uFill>
                  <a:solidFill>
                    <a:srgbClr val="404040"/>
                  </a:solidFill>
                </a:uFill>
                <a:latin typeface="Calibri"/>
                <a:cs typeface="Calibri"/>
              </a:rPr>
              <a:t>the</a:t>
            </a:r>
            <a:r>
              <a:rPr sz="1900" b="1" u="sng" spc="10" dirty="0">
                <a:solidFill>
                  <a:srgbClr val="404040"/>
                </a:solidFill>
                <a:uFill>
                  <a:solidFill>
                    <a:srgbClr val="404040"/>
                  </a:solidFill>
                </a:uFill>
                <a:latin typeface="Calibri"/>
                <a:cs typeface="Calibri"/>
              </a:rPr>
              <a:t> </a:t>
            </a:r>
            <a:r>
              <a:rPr sz="1900" b="1" u="sng" spc="-10" dirty="0">
                <a:solidFill>
                  <a:srgbClr val="404040"/>
                </a:solidFill>
                <a:uFill>
                  <a:solidFill>
                    <a:srgbClr val="404040"/>
                  </a:solidFill>
                </a:uFill>
                <a:latin typeface="Calibri"/>
                <a:cs typeface="Calibri"/>
              </a:rPr>
              <a:t>Project</a:t>
            </a:r>
            <a:r>
              <a:rPr sz="1900" b="1" u="sng" spc="20" dirty="0">
                <a:solidFill>
                  <a:srgbClr val="404040"/>
                </a:solidFill>
                <a:uFill>
                  <a:solidFill>
                    <a:srgbClr val="404040"/>
                  </a:solidFill>
                </a:uFill>
                <a:latin typeface="Calibri"/>
                <a:cs typeface="Calibri"/>
              </a:rPr>
              <a:t> </a:t>
            </a:r>
            <a:r>
              <a:rPr sz="1900" b="1" u="sng" dirty="0">
                <a:solidFill>
                  <a:srgbClr val="404040"/>
                </a:solidFill>
                <a:uFill>
                  <a:solidFill>
                    <a:srgbClr val="404040"/>
                  </a:solidFill>
                </a:uFill>
                <a:latin typeface="Calibri"/>
                <a:cs typeface="Calibri"/>
              </a:rPr>
              <a:t>Aims</a:t>
            </a:r>
            <a:r>
              <a:rPr sz="1900" b="1" u="sng" spc="-25" dirty="0">
                <a:solidFill>
                  <a:srgbClr val="404040"/>
                </a:solidFill>
                <a:uFill>
                  <a:solidFill>
                    <a:srgbClr val="404040"/>
                  </a:solidFill>
                </a:uFill>
                <a:latin typeface="Calibri"/>
                <a:cs typeface="Calibri"/>
              </a:rPr>
              <a:t> </a:t>
            </a:r>
            <a:r>
              <a:rPr sz="1900" b="1" u="sng" spc="-15" dirty="0">
                <a:solidFill>
                  <a:srgbClr val="404040"/>
                </a:solidFill>
                <a:uFill>
                  <a:solidFill>
                    <a:srgbClr val="404040"/>
                  </a:solidFill>
                </a:uFill>
                <a:latin typeface="Calibri"/>
                <a:cs typeface="Calibri"/>
              </a:rPr>
              <a:t>to</a:t>
            </a:r>
            <a:r>
              <a:rPr sz="1900" b="1" u="sng" spc="5" dirty="0">
                <a:solidFill>
                  <a:srgbClr val="404040"/>
                </a:solidFill>
                <a:uFill>
                  <a:solidFill>
                    <a:srgbClr val="404040"/>
                  </a:solidFill>
                </a:uFill>
                <a:latin typeface="Calibri"/>
                <a:cs typeface="Calibri"/>
              </a:rPr>
              <a:t> </a:t>
            </a:r>
            <a:r>
              <a:rPr sz="1900" b="1" u="sng" spc="-5" dirty="0">
                <a:solidFill>
                  <a:srgbClr val="404040"/>
                </a:solidFill>
                <a:uFill>
                  <a:solidFill>
                    <a:srgbClr val="404040"/>
                  </a:solidFill>
                </a:uFill>
                <a:latin typeface="Calibri"/>
                <a:cs typeface="Calibri"/>
              </a:rPr>
              <a:t>Achieve:</a:t>
            </a:r>
            <a:endParaRPr sz="1900" u="sng" dirty="0">
              <a:latin typeface="Calibri"/>
              <a:cs typeface="Calibri"/>
            </a:endParaRPr>
          </a:p>
          <a:p>
            <a:pPr marL="157480" indent="-145415">
              <a:lnSpc>
                <a:spcPct val="100000"/>
              </a:lnSpc>
              <a:spcBef>
                <a:spcPts val="935"/>
              </a:spcBef>
              <a:buClr>
                <a:srgbClr val="E38312"/>
              </a:buClr>
              <a:buFont typeface="Arial MT"/>
              <a:buChar char="•"/>
              <a:tabLst>
                <a:tab pos="158115" algn="l"/>
              </a:tabLst>
            </a:pPr>
            <a:r>
              <a:rPr lang="en-US" dirty="0"/>
              <a:t>Predict mental health outcomes based on technology behavior.</a:t>
            </a:r>
            <a:endParaRPr dirty="0">
              <a:latin typeface="Calibri"/>
              <a:cs typeface="Calibri"/>
            </a:endParaRPr>
          </a:p>
          <a:p>
            <a:pPr marL="157480" indent="-145415">
              <a:lnSpc>
                <a:spcPct val="100000"/>
              </a:lnSpc>
              <a:spcBef>
                <a:spcPts val="950"/>
              </a:spcBef>
              <a:buClr>
                <a:srgbClr val="E38312"/>
              </a:buClr>
              <a:buFont typeface="Arial MT"/>
              <a:buChar char="•"/>
              <a:tabLst>
                <a:tab pos="158115" algn="l"/>
              </a:tabLst>
            </a:pPr>
            <a:r>
              <a:rPr lang="en-US" dirty="0"/>
              <a:t>Prevent deterioration in mental health by providing real-time insights.</a:t>
            </a:r>
            <a:endParaRPr dirty="0">
              <a:latin typeface="Calibri"/>
              <a:cs typeface="Calibri"/>
            </a:endParaRPr>
          </a:p>
          <a:p>
            <a:pPr marL="157480" indent="-145415">
              <a:lnSpc>
                <a:spcPct val="100000"/>
              </a:lnSpc>
              <a:spcBef>
                <a:spcPts val="950"/>
              </a:spcBef>
              <a:buClr>
                <a:srgbClr val="E38312"/>
              </a:buClr>
              <a:buFont typeface="Arial MT"/>
              <a:buChar char="•"/>
              <a:tabLst>
                <a:tab pos="158115" algn="l"/>
              </a:tabLst>
            </a:pPr>
            <a:r>
              <a:rPr lang="en-US" dirty="0"/>
              <a:t>Enhance mental health resource allocation by identifying individuals who may need immediate attention.</a:t>
            </a:r>
            <a:endParaRPr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75" dirty="0"/>
              <a:t>Literature</a:t>
            </a:r>
            <a:r>
              <a:rPr spc="-120" dirty="0"/>
              <a:t> </a:t>
            </a:r>
            <a:r>
              <a:rPr spc="-70" dirty="0"/>
              <a:t>Review	</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5</a:t>
            </a:fld>
            <a:endParaRPr dirty="0"/>
          </a:p>
        </p:txBody>
      </p:sp>
      <p:sp>
        <p:nvSpPr>
          <p:cNvPr id="3" name="object 3"/>
          <p:cNvSpPr txBox="1"/>
          <p:nvPr/>
        </p:nvSpPr>
        <p:spPr>
          <a:xfrm>
            <a:off x="1184572" y="1905000"/>
            <a:ext cx="9971405" cy="2813591"/>
          </a:xfrm>
          <a:prstGeom prst="rect">
            <a:avLst/>
          </a:prstGeom>
        </p:spPr>
        <p:txBody>
          <a:bodyPr vert="horz" wrap="square" lIns="0" tIns="43180" rIns="0" bIns="0" rtlCol="0">
            <a:spAutoFit/>
          </a:bodyPr>
          <a:lstStyle/>
          <a:p>
            <a:pPr marL="12700" marR="5080" algn="just">
              <a:lnSpc>
                <a:spcPct val="90000"/>
              </a:lnSpc>
              <a:spcBef>
                <a:spcPts val="340"/>
              </a:spcBef>
            </a:pPr>
            <a:r>
              <a:rPr lang="en-US" sz="2000" dirty="0"/>
              <a:t>Social media and mobile usage have a significant impact on mental health, with both positive and negative effects. On one hand, these platforms help people stay connected, access mental health resources, and create supportive communities. On the other hand, excessive use, especially passive consumption, is linked to anxiety, depression, and sleep disorders, particularly among adolescents and young adults. Risks like cyberbullying, social comparison, and exposure to harmful content can also negatively affect users' well-being. Excessive screen time, especially with certain types of content, often leads to feelings of isolation and low self-esteem. While technology can support mental health, it’s crucial to find a balance to avoid its detrimental effects. Understanding these behavioral patterns is key to developing strategies that promote healthier and more mindful digital engagement.</a:t>
            </a:r>
            <a:endParaRPr sz="20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1384554"/>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1175715" y="627634"/>
            <a:ext cx="4392930" cy="756920"/>
          </a:xfrm>
          <a:prstGeom prst="rect">
            <a:avLst/>
          </a:prstGeom>
        </p:spPr>
        <p:txBody>
          <a:bodyPr vert="horz" wrap="square" lIns="0" tIns="12700" rIns="0" bIns="0" rtlCol="0">
            <a:spAutoFit/>
          </a:bodyPr>
          <a:lstStyle/>
          <a:p>
            <a:pPr marL="12700">
              <a:lnSpc>
                <a:spcPct val="100000"/>
              </a:lnSpc>
              <a:spcBef>
                <a:spcPts val="100"/>
              </a:spcBef>
            </a:pPr>
            <a:r>
              <a:rPr u="none" spc="-60" dirty="0"/>
              <a:t>Proposed</a:t>
            </a:r>
            <a:r>
              <a:rPr u="none" spc="-180" dirty="0"/>
              <a:t> </a:t>
            </a:r>
            <a:r>
              <a:rPr u="none" spc="-45" dirty="0"/>
              <a:t>Solution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6</a:t>
            </a:fld>
            <a:endParaRPr dirty="0"/>
          </a:p>
        </p:txBody>
      </p:sp>
      <p:pic>
        <p:nvPicPr>
          <p:cNvPr id="6" name="Picture 5"/>
          <p:cNvPicPr>
            <a:picLocks noChangeAspect="1"/>
          </p:cNvPicPr>
          <p:nvPr/>
        </p:nvPicPr>
        <p:blipFill>
          <a:blip r:embed="rId2"/>
          <a:stretch>
            <a:fillRect/>
          </a:stretch>
        </p:blipFill>
        <p:spPr>
          <a:xfrm>
            <a:off x="2506980" y="1600200"/>
            <a:ext cx="7239000" cy="4526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8234" y="685800"/>
            <a:ext cx="10154259" cy="756919"/>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65" dirty="0"/>
              <a:t>Dataset</a:t>
            </a:r>
            <a:r>
              <a:rPr spc="-120" dirty="0"/>
              <a:t> </a:t>
            </a:r>
            <a:r>
              <a:rPr spc="-50" dirty="0"/>
              <a:t>Description	</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7</a:t>
            </a:fld>
            <a:endParaRPr dirty="0"/>
          </a:p>
        </p:txBody>
      </p:sp>
      <p:sp>
        <p:nvSpPr>
          <p:cNvPr id="3" name="object 3"/>
          <p:cNvSpPr txBox="1">
            <a:spLocks noGrp="1"/>
          </p:cNvSpPr>
          <p:nvPr>
            <p:ph type="body" idx="1"/>
          </p:nvPr>
        </p:nvSpPr>
        <p:spPr>
          <a:xfrm>
            <a:off x="1069474" y="1676400"/>
            <a:ext cx="10077450" cy="3679854"/>
          </a:xfrm>
          <a:prstGeom prst="rect">
            <a:avLst/>
          </a:prstGeom>
        </p:spPr>
        <p:txBody>
          <a:bodyPr vert="horz" wrap="square" lIns="0" tIns="47625" rIns="0" bIns="0" rtlCol="0">
            <a:spAutoFit/>
          </a:bodyPr>
          <a:lstStyle/>
          <a:p>
            <a:r>
              <a:rPr lang="en-US" dirty="0"/>
              <a:t>This dataset, titled </a:t>
            </a:r>
            <a:r>
              <a:rPr lang="en-US" b="1" dirty="0"/>
              <a:t>"Mental Health and Technology Usage"</a:t>
            </a:r>
            <a:r>
              <a:rPr lang="en-US" dirty="0"/>
              <a:t>, comprises 10,000 entries with 14 attributes, capturing a diverse range of factors related to mental health and digital habits. The key features include:</a:t>
            </a:r>
          </a:p>
          <a:p>
            <a:endParaRPr lang="en-US" dirty="0"/>
          </a:p>
          <a:p>
            <a:pPr marL="342900" indent="-342900">
              <a:buFont typeface="Arial" panose="020B0604020202020204" pitchFamily="34" charset="0"/>
              <a:buChar char="•"/>
            </a:pPr>
            <a:r>
              <a:rPr lang="en-US" b="1" dirty="0"/>
              <a:t>Demographics </a:t>
            </a:r>
            <a:r>
              <a:rPr lang="en-US" dirty="0"/>
              <a:t>: User ID, Age, and Gender.</a:t>
            </a:r>
          </a:p>
          <a:p>
            <a:pPr marL="342900" indent="-342900">
              <a:buFont typeface="Arial" panose="020B0604020202020204" pitchFamily="34" charset="0"/>
              <a:buChar char="•"/>
            </a:pPr>
            <a:r>
              <a:rPr lang="en-US" b="1" dirty="0"/>
              <a:t>Technology and Lifestyle Metrics </a:t>
            </a:r>
            <a:r>
              <a:rPr lang="en-US" dirty="0"/>
              <a:t>: Technology Usage Hours, Social Media Usage Hours, Gaming Hours, Total Screen Time Hours , Sleep Hours and Physical Activity Hours.</a:t>
            </a:r>
          </a:p>
          <a:p>
            <a:pPr marL="342900" indent="-342900">
              <a:buFont typeface="Arial" panose="020B0604020202020204" pitchFamily="34" charset="0"/>
              <a:buChar char="•"/>
            </a:pPr>
            <a:r>
              <a:rPr lang="en-US" b="1" dirty="0"/>
              <a:t>Mental Health Indicators </a:t>
            </a:r>
            <a:r>
              <a:rPr lang="en-US" dirty="0"/>
              <a:t>: Mental Health Status, Stress Level, and Work Environment Impact. Access to Support Systems and Usage of Online Support Platforms.</a:t>
            </a:r>
          </a:p>
          <a:p>
            <a:pPr lvl="1"/>
            <a:endParaRPr lang="en-US" dirty="0"/>
          </a:p>
          <a:p>
            <a:r>
              <a:rPr lang="en-US" dirty="0"/>
              <a:t>This dataset aims to explore correlations between technology usage patterns and mental health outcomes, providing insights into stress levels, sleep patterns, and the role of support systems.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0478" y="302532"/>
            <a:ext cx="10484485" cy="289823"/>
          </a:xfrm>
          <a:prstGeom prst="rect">
            <a:avLst/>
          </a:prstGeom>
        </p:spPr>
        <p:txBody>
          <a:bodyPr vert="horz" wrap="square" lIns="0" tIns="12700" rIns="0" bIns="0" rtlCol="0">
            <a:spAutoFit/>
          </a:bodyPr>
          <a:lstStyle/>
          <a:p>
            <a:r>
              <a:rPr lang="en-US" dirty="0"/>
              <a:t>DATA PREPARATION AND MODEL TRAINING STEPS: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8</a:t>
            </a:fld>
            <a:endParaRPr dirty="0"/>
          </a:p>
        </p:txBody>
      </p:sp>
      <p:sp>
        <p:nvSpPr>
          <p:cNvPr id="22" name="Rectangle 21"/>
          <p:cNvSpPr/>
          <p:nvPr/>
        </p:nvSpPr>
        <p:spPr>
          <a:xfrm>
            <a:off x="547460" y="762000"/>
            <a:ext cx="10613044" cy="5509200"/>
          </a:xfrm>
          <a:prstGeom prst="rect">
            <a:avLst/>
          </a:prstGeom>
        </p:spPr>
        <p:txBody>
          <a:bodyPr wrap="square">
            <a:spAutoFit/>
          </a:bodyPr>
          <a:lstStyle/>
          <a:p>
            <a:pPr marL="285750" indent="-285750" algn="just">
              <a:buFont typeface="Arial" panose="020B0604020202020204" pitchFamily="34" charset="0"/>
              <a:buChar char="•"/>
            </a:pPr>
            <a:r>
              <a:rPr lang="en-IN" sz="1600" b="1" dirty="0"/>
              <a:t>Understanding the Dataset:</a:t>
            </a:r>
            <a:r>
              <a:rPr lang="en-IN" sz="1600" dirty="0"/>
              <a:t> Analyzed dataset structure, key features, and relationships. Focused on variables like Mental Health Status, Stress Levels, and Technology Usage Hours.</a:t>
            </a:r>
          </a:p>
          <a:p>
            <a:pPr algn="just"/>
            <a:endParaRPr lang="en-IN" sz="1600" dirty="0"/>
          </a:p>
          <a:p>
            <a:pPr marL="285750" indent="-285750" algn="just">
              <a:buFont typeface="Arial" panose="020B0604020202020204" pitchFamily="34" charset="0"/>
              <a:buChar char="•"/>
            </a:pPr>
            <a:r>
              <a:rPr lang="en-IN" sz="1600" b="1" dirty="0"/>
              <a:t>Data Cleaning: </a:t>
            </a:r>
            <a:r>
              <a:rPr lang="en-IN" sz="1600" dirty="0"/>
              <a:t>Handled missing values using imputation techniques. Removed duplicates and standardized formats for consistency.</a:t>
            </a:r>
          </a:p>
          <a:p>
            <a:pPr algn="just"/>
            <a:endParaRPr lang="en-IN" sz="1600" dirty="0"/>
          </a:p>
          <a:p>
            <a:pPr marL="285750" lvl="0" indent="-285750" algn="just">
              <a:buFont typeface="Arial" panose="020B0604020202020204" pitchFamily="34" charset="0"/>
              <a:buChar char="•"/>
            </a:pPr>
            <a:r>
              <a:rPr lang="en-IN" sz="1600" b="1" dirty="0"/>
              <a:t>Feature Engineering: </a:t>
            </a:r>
            <a:r>
              <a:rPr lang="en-IN" sz="1600" dirty="0"/>
              <a:t>The dataset was </a:t>
            </a:r>
            <a:r>
              <a:rPr lang="en-IN" sz="1600" dirty="0" err="1"/>
              <a:t>preprocessed</a:t>
            </a:r>
            <a:r>
              <a:rPr lang="en-IN" sz="1600" dirty="0"/>
              <a:t> using encoding techniques for categorical variables such as Gender and Mental Health Status. Additionally, numerical data like Sleep Hours and Stress Levels were normalized to ensure consistency and improve model performance.</a:t>
            </a:r>
          </a:p>
          <a:p>
            <a:pPr lvl="0" algn="just"/>
            <a:endParaRPr lang="en-IN" sz="1600" dirty="0"/>
          </a:p>
          <a:p>
            <a:pPr marL="285750" indent="-285750" algn="just">
              <a:buFont typeface="Arial" panose="020B0604020202020204" pitchFamily="34" charset="0"/>
              <a:buChar char="•"/>
            </a:pPr>
            <a:r>
              <a:rPr lang="en-IN" sz="1600" b="1" dirty="0"/>
              <a:t>Data Transformation: </a:t>
            </a:r>
            <a:r>
              <a:rPr lang="en-IN" sz="1600" dirty="0"/>
              <a:t>Encoded categorical variables (e.g., Gender and Support Systems Access) using one-hot encoding. Scaled numerical features using Min-Max Scaling.</a:t>
            </a:r>
          </a:p>
          <a:p>
            <a:pPr algn="just"/>
            <a:endParaRPr lang="en-IN" sz="1600" dirty="0"/>
          </a:p>
          <a:p>
            <a:pPr marL="285750" indent="-285750" algn="just">
              <a:buFont typeface="Arial" panose="020B0604020202020204" pitchFamily="34" charset="0"/>
              <a:buChar char="•"/>
            </a:pPr>
            <a:r>
              <a:rPr lang="en-IN" sz="1600" b="1" dirty="0"/>
              <a:t>Train-Test Splitting: </a:t>
            </a:r>
            <a:r>
              <a:rPr lang="en-IN" sz="1600" dirty="0"/>
              <a:t>Split the dataset into 80% training and 20% testing subsets to evaluate the model.</a:t>
            </a:r>
          </a:p>
          <a:p>
            <a:pPr algn="just"/>
            <a:endParaRPr lang="en-IN" sz="1600" dirty="0"/>
          </a:p>
          <a:p>
            <a:pPr marL="285750" indent="-285750" algn="just">
              <a:buFont typeface="Arial" panose="020B0604020202020204" pitchFamily="34" charset="0"/>
              <a:buChar char="•"/>
            </a:pPr>
            <a:r>
              <a:rPr lang="en-IN" sz="1600" b="1" dirty="0"/>
              <a:t>Model Training: </a:t>
            </a:r>
            <a:r>
              <a:rPr lang="en-IN" sz="1600" dirty="0"/>
              <a:t>Trained multiple models including Decision Tree Classifier, K-Nearest Neighbors (KNN), Support Vector Machine (SVM), Logistic Regression, and Random Forest Classifier. Optimized hyperparameters using GridSearchCV to enhance model accuracy and efficiency.</a:t>
            </a:r>
          </a:p>
          <a:p>
            <a:pPr algn="just"/>
            <a:endParaRPr lang="en-IN" sz="1600" dirty="0"/>
          </a:p>
          <a:p>
            <a:pPr marL="285750" indent="-285750" algn="just">
              <a:buFont typeface="Arial" panose="020B0604020202020204" pitchFamily="34" charset="0"/>
              <a:buChar char="•"/>
            </a:pPr>
            <a:r>
              <a:rPr lang="en-IN" sz="1600" b="1" dirty="0"/>
              <a:t>Model Evaluation: </a:t>
            </a:r>
            <a:r>
              <a:rPr lang="en-IN" sz="1600" dirty="0"/>
              <a:t>Evaluated models using metrics such as Accuracy Score, Precision Score, Recall Score, F1 Score, and the Confusion Matrix. Tested the models on the 20% testing subset. Analyzed misclassifications using the confusion matrix and selected the best-performing model based on evaluation 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245" y="609600"/>
            <a:ext cx="10154259" cy="756919"/>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50" dirty="0"/>
              <a:t>Methodology	</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9</a:t>
            </a:fld>
            <a:endParaRPr dirty="0"/>
          </a:p>
        </p:txBody>
      </p:sp>
      <p:sp>
        <p:nvSpPr>
          <p:cNvPr id="3" name="object 3"/>
          <p:cNvSpPr txBox="1"/>
          <p:nvPr/>
        </p:nvSpPr>
        <p:spPr>
          <a:xfrm>
            <a:off x="1143000" y="1388398"/>
            <a:ext cx="10017504" cy="4870564"/>
          </a:xfrm>
          <a:prstGeom prst="rect">
            <a:avLst/>
          </a:prstGeom>
        </p:spPr>
        <p:txBody>
          <a:bodyPr vert="horz" wrap="square" lIns="0" tIns="160020" rIns="0" bIns="0" rtlCol="0">
            <a:spAutoFit/>
          </a:bodyPr>
          <a:lstStyle/>
          <a:p>
            <a:r>
              <a:rPr lang="en-US" b="1" dirty="0"/>
              <a:t>Environment:</a:t>
            </a:r>
            <a:br>
              <a:rPr lang="en-US" dirty="0"/>
            </a:br>
            <a:r>
              <a:rPr lang="en-US" dirty="0"/>
              <a:t>Python, </a:t>
            </a:r>
            <a:r>
              <a:rPr lang="en-US" dirty="0" err="1"/>
              <a:t>Jupyter</a:t>
            </a:r>
            <a:r>
              <a:rPr lang="en-US" dirty="0"/>
              <a:t> Notebook, </a:t>
            </a:r>
            <a:r>
              <a:rPr lang="en-US" dirty="0" err="1"/>
              <a:t>Scikit</a:t>
            </a:r>
            <a:r>
              <a:rPr lang="en-US" dirty="0"/>
              <a:t>-learn, Pandas, </a:t>
            </a:r>
            <a:r>
              <a:rPr lang="en-US" dirty="0" err="1"/>
              <a:t>NumPy</a:t>
            </a:r>
            <a:r>
              <a:rPr lang="en-US" dirty="0"/>
              <a:t>, and </a:t>
            </a:r>
            <a:r>
              <a:rPr lang="en-US" dirty="0" err="1"/>
              <a:t>Matplotlib</a:t>
            </a:r>
            <a:r>
              <a:rPr lang="en-US" dirty="0"/>
              <a:t>.</a:t>
            </a:r>
          </a:p>
          <a:p>
            <a:endParaRPr lang="en-US" dirty="0"/>
          </a:p>
          <a:p>
            <a:r>
              <a:rPr lang="en-US" b="1" dirty="0"/>
              <a:t>Steps:</a:t>
            </a:r>
            <a:endParaRPr lang="en-US" dirty="0"/>
          </a:p>
          <a:p>
            <a:pPr marL="285750" indent="-285750">
              <a:buFont typeface="Arial" panose="020B0604020202020204" pitchFamily="34" charset="0"/>
              <a:buChar char="•"/>
            </a:pPr>
            <a:r>
              <a:rPr lang="en-US" b="1" dirty="0"/>
              <a:t>Data Cleaning</a:t>
            </a:r>
            <a:r>
              <a:rPr lang="en-US" dirty="0"/>
              <a:t>: Handled missing values using imputation techniques and removed duplicates for consistency.</a:t>
            </a:r>
          </a:p>
          <a:p>
            <a:pPr marL="285750" indent="-285750">
              <a:buFont typeface="Arial" panose="020B0604020202020204" pitchFamily="34" charset="0"/>
              <a:buChar char="•"/>
            </a:pPr>
            <a:r>
              <a:rPr lang="en-US" b="1" dirty="0"/>
              <a:t>Feature </a:t>
            </a:r>
            <a:r>
              <a:rPr lang="en-US" b="1" dirty="0" err="1"/>
              <a:t>Engineering</a:t>
            </a:r>
            <a:r>
              <a:rPr lang="en-US" dirty="0" err="1"/>
              <a:t>:The</a:t>
            </a:r>
            <a:r>
              <a:rPr lang="en-US" dirty="0"/>
              <a:t> dataset was preprocessed using encoding techniques for categorical variables such as Gender and Mental Health Status. Additionally, numerical data like Sleep Hours and Stress Levels were normalized to ensure consistency and improve model performance.</a:t>
            </a:r>
          </a:p>
          <a:p>
            <a:pPr marL="285750" indent="-285750">
              <a:buFont typeface="Arial" panose="020B0604020202020204" pitchFamily="34" charset="0"/>
              <a:buChar char="•"/>
            </a:pPr>
            <a:r>
              <a:rPr lang="en-US" b="1" dirty="0"/>
              <a:t>Model Building</a:t>
            </a:r>
            <a:r>
              <a:rPr lang="en-US" dirty="0"/>
              <a:t>:</a:t>
            </a:r>
          </a:p>
          <a:p>
            <a:pPr lvl="1"/>
            <a:r>
              <a:rPr lang="en-US" dirty="0"/>
              <a:t>Logistic Regression for binary classification of mental health conditions.</a:t>
            </a:r>
          </a:p>
          <a:p>
            <a:pPr lvl="1"/>
            <a:r>
              <a:rPr lang="en-US" dirty="0"/>
              <a:t>Decision Tree Classifier for analyzing patterns in technology usage and stress levels.</a:t>
            </a:r>
          </a:p>
          <a:p>
            <a:pPr lvl="1"/>
            <a:r>
              <a:rPr lang="en-US" dirty="0"/>
              <a:t>Random Forest for feature importance and improved classification performance.</a:t>
            </a:r>
          </a:p>
          <a:p>
            <a:pPr lvl="1"/>
            <a:endParaRPr lang="en-US" dirty="0"/>
          </a:p>
          <a:p>
            <a:r>
              <a:rPr lang="en-US" b="1" dirty="0"/>
              <a:t>Evaluation</a:t>
            </a:r>
            <a:r>
              <a:rPr lang="en-US" dirty="0"/>
              <a:t>:</a:t>
            </a:r>
            <a:br>
              <a:rPr lang="en-US" dirty="0"/>
            </a:br>
            <a:r>
              <a:rPr lang="en-US" dirty="0"/>
              <a:t>Assessed models using metrics like </a:t>
            </a:r>
            <a:r>
              <a:rPr lang="en-US" b="1" dirty="0"/>
              <a:t>Accuracy, F1-Score, Precision, Recall</a:t>
            </a:r>
            <a:r>
              <a:rPr lang="en-US" dirty="0"/>
              <a:t>, and the </a:t>
            </a:r>
            <a:r>
              <a:rPr lang="en-US" b="1" dirty="0"/>
              <a:t>Confusion Matrix</a:t>
            </a:r>
            <a:r>
              <a:rPr lang="en-US" dirty="0"/>
              <a:t> to identify the best-performing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1962</Words>
  <Application>Microsoft Office PowerPoint</Application>
  <PresentationFormat>Widescreen</PresentationFormat>
  <Paragraphs>149</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MT</vt:lpstr>
      <vt:lpstr>Calibri</vt:lpstr>
      <vt:lpstr>Calibri Light</vt:lpstr>
      <vt:lpstr>Helvetica</vt:lpstr>
      <vt:lpstr>Times New Roman</vt:lpstr>
      <vt:lpstr>Office Theme</vt:lpstr>
      <vt:lpstr>PowerPoint Presentation</vt:lpstr>
      <vt:lpstr>Problem Statement </vt:lpstr>
      <vt:lpstr>Need for the Solution</vt:lpstr>
      <vt:lpstr>Objective of the Project </vt:lpstr>
      <vt:lpstr>Literature Review </vt:lpstr>
      <vt:lpstr>Proposed Solution</vt:lpstr>
      <vt:lpstr>Dataset Description </vt:lpstr>
      <vt:lpstr>PowerPoint Presentation</vt:lpstr>
      <vt:lpstr>Methodology </vt:lpstr>
      <vt:lpstr>Implementation </vt:lpstr>
      <vt:lpstr>PowerPoint Presentation</vt:lpstr>
      <vt:lpstr>PowerPoint Presentation</vt:lpstr>
      <vt:lpstr>PowerPoint Presentation</vt:lpstr>
      <vt:lpstr>PowerPoint Presentation</vt:lpstr>
      <vt:lpstr>Results and Analysis </vt:lpstr>
      <vt:lpstr>PowerPoint Presentation</vt:lpstr>
      <vt:lpstr>Applications and Use Cases </vt:lpstr>
      <vt:lpstr>Future Scope </vt:lpstr>
      <vt:lpstr>Conclusion </vt:lpstr>
      <vt:lpstr>References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“SAHAS” – A machine learning approach to predict and prevent  human trafficking in India.</dc:title>
  <dc:creator>Bhumika Mehta</dc:creator>
  <cp:lastModifiedBy>Bhumika Mehta</cp:lastModifiedBy>
  <cp:revision>26</cp:revision>
  <dcterms:created xsi:type="dcterms:W3CDTF">2024-11-28T04:47:34Z</dcterms:created>
  <dcterms:modified xsi:type="dcterms:W3CDTF">2025-02-03T12:19:01Z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2024-11-27T00:00:00Z</vt:filetime>
  </property>
  <property fmtid="{D5CDD505-2E9C-101B-9397-08002B2CF9AE}" pid="3" name="Creator">
    <vt:lpwstr>Microsoft® PowerPoint® 2016</vt:lpwstr>
  </property>
  <property fmtid="{D5CDD505-2E9C-101B-9397-08002B2CF9AE}" pid="4" name="LastSaved">
    <vt:filetime>2024-11-28T00:00:00Z</vt:filetime>
  </property>
</Properties>
</file>