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9" r:id="rId2"/>
    <p:sldId id="303" r:id="rId3"/>
    <p:sldId id="290" r:id="rId4"/>
    <p:sldId id="278" r:id="rId5"/>
    <p:sldId id="279" r:id="rId6"/>
    <p:sldId id="304" r:id="rId7"/>
    <p:sldId id="296" r:id="rId8"/>
    <p:sldId id="297" r:id="rId9"/>
    <p:sldId id="298" r:id="rId10"/>
    <p:sldId id="305" r:id="rId11"/>
    <p:sldId id="306" r:id="rId12"/>
    <p:sldId id="301" r:id="rId13"/>
    <p:sldId id="300" r:id="rId14"/>
    <p:sldId id="302" r:id="rId15"/>
    <p:sldId id="282" r:id="rId16"/>
    <p:sldId id="285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62" d="100"/>
          <a:sy n="62" d="100"/>
        </p:scale>
        <p:origin x="828" y="3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 noProof="0" dirty="0"/>
              <a:t>Project</a:t>
            </a:r>
            <a:r>
              <a:rPr lang="en-GB" sz="1600" b="1" baseline="0" noProof="0" dirty="0"/>
              <a:t> Risk Analysis</a:t>
            </a:r>
            <a:endParaRPr lang="en-GB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000" b="0" i="0" u="none" strike="noStrike" kern="120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D0EC078-BA0A-CD55-5776-AFFD7F8ED47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935697" cy="6468378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EE582A-D70A-4712-A2E4-8B9542953951}" type="datetime1">
              <a:rPr lang="en-GB" smtClean="0"/>
              <a:t>19/01/2025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BAE1F-2A3E-4B16-80F8-278959180D42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CEE7C-C38D-0758-9E94-BD06D6D51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DF1A14-0FE7-E740-1794-A06FFF0CA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1050C-C430-8198-5F5D-CD35B5596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F750-4DB0-5238-88DD-C6B5A42DA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89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E9AC0-8C02-81A2-D053-16323A553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2A8AF-8E17-942F-E557-A4779F8DA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D2975-22D8-5B62-31D0-BB1BBA933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42DFA-A93A-E230-386F-762655DCB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89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24A50-2040-5FC8-4B6B-FD880E104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A918EB-84CD-80F1-E3F6-8BFAE9CD61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96C33-56E3-180F-D5F9-896968025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C5EEC-90C2-7371-9FC2-CDD45D1F5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019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8542-633D-B0C6-41FF-70CB1C293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67513-BD4F-302D-34BB-F69F2770E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A2E1AB-19BD-A7F0-A276-41CEA94FB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DE7C0-E95C-F351-2DF9-052D7359A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365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DBC52-8CB6-7257-5AE5-B4EB0D0B2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8BE1F2-7218-3BC4-7848-B8419D86E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46622-10B7-19EE-3A7E-E617B2F72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5F98B-37CD-EDA9-A465-A651C7438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39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BDAB-7B38-FF20-D167-560E49D1C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5E0B0-14F4-ACDB-E469-70D392F37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FF904-BE81-5400-90EB-8CE25C8DE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3B6B9-D90F-7658-BC16-B7FC56055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349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018A4-6347-8BEC-F627-02C4D2F0C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F33916-8FA6-7C0A-5D12-EF4E21CC6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44CA1-E5E3-70C0-31A5-4E36BDCB4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78B59-9FFC-3BB3-142A-4D5677367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83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EE0F-9834-EA87-5ECF-2E01A5B1B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E023C-7A2B-5E6B-B78F-80962DAC30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B2A9F-AE20-5B2D-3922-A1B34D4B4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8C41-3D4C-A297-9046-A33CF423C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817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DC205-CDFF-A999-3299-5A8D7D7F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77ED3-366D-2CA8-526F-4AB2D68892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EB0A66-CBB1-A8FB-E091-874D02F8D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EB5CC-A3C8-0C9D-05AF-E76878FBD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245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3FBD3-D4CF-F56A-1652-3A516884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10C42-1FAE-FBEB-8160-5D6DF64F7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34C88-E4C2-1B79-C425-ED876B1E3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DD4B3-947C-9880-69B5-D7B8E1656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5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D02D0-D2C8-4FC8-81B2-9A2721C42614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02179-5326-473E-AA98-2ABA5AC32EA4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D4770-22FF-4FBD-A847-3729E4B4F20C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D5949-724A-457F-9071-62DBDC5A6936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4D177-4669-4F6B-B039-5C60F04A3CB9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D1440-409F-4435-AC05-488A68747824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6CAB0-7073-440B-95BC-975676187D91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D72C7-8C80-451C-98FA-C5BDBD060ED9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1EEA3-59B9-4F51-885F-7E8B6CB66D83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3C952-2417-4F5C-84CD-A6BA5362D781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C9081-3854-4E92-BB0B-4F96F8CAED11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ABF61A-FF13-48A8-8796-5ECEE8EE3A2F}" type="datetime1">
              <a:rPr lang="en-GB" noProof="0" smtClean="0"/>
              <a:t>19/01/2025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crossing a street&#10;&#10;Description automatically generated with medium confidence">
            <a:extLst>
              <a:ext uri="{FF2B5EF4-FFF2-40B4-BE49-F238E27FC236}">
                <a16:creationId xmlns:a16="http://schemas.microsoft.com/office/drawing/2014/main" id="{B764C8DC-0737-46FC-8CD5-1191E3B9C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91" b="26805"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DABA73A-A409-797F-B533-3D39A71E25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44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D5F571-E590-3B77-F93B-BCC2CC133BF7}"/>
              </a:ext>
            </a:extLst>
          </p:cNvPr>
          <p:cNvSpPr txBox="1">
            <a:spLocks/>
          </p:cNvSpPr>
          <p:nvPr/>
        </p:nvSpPr>
        <p:spPr>
          <a:xfrm>
            <a:off x="482884" y="3080857"/>
            <a:ext cx="11435137" cy="148271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Tracking User Engagement Analysis</a:t>
            </a:r>
          </a:p>
        </p:txBody>
      </p:sp>
      <p:pic>
        <p:nvPicPr>
          <p:cNvPr id="7" name="Graphic 6" descr="Target outline">
            <a:extLst>
              <a:ext uri="{FF2B5EF4-FFF2-40B4-BE49-F238E27FC236}">
                <a16:creationId xmlns:a16="http://schemas.microsoft.com/office/drawing/2014/main" id="{E592F20C-552B-6717-A2CA-5ED25B81A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2499" y="2387333"/>
            <a:ext cx="687003" cy="6870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19F4EA-520C-23B3-24EB-A64BC44F6871}"/>
              </a:ext>
            </a:extLst>
          </p:cNvPr>
          <p:cNvCxnSpPr>
            <a:cxnSpLocks/>
          </p:cNvCxnSpPr>
          <p:nvPr/>
        </p:nvCxnSpPr>
        <p:spPr>
          <a:xfrm flipH="1">
            <a:off x="0" y="2730834"/>
            <a:ext cx="561421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9CB64D-B39A-99FB-D8FD-B918EA23819B}"/>
              </a:ext>
            </a:extLst>
          </p:cNvPr>
          <p:cNvCxnSpPr>
            <a:cxnSpLocks/>
          </p:cNvCxnSpPr>
          <p:nvPr/>
        </p:nvCxnSpPr>
        <p:spPr>
          <a:xfrm flipH="1">
            <a:off x="6577781" y="2730834"/>
            <a:ext cx="561421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0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F3142-F140-4409-53D7-FE46D41B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0E39FCA-CCE3-E560-8D4D-F05248BD01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C0ABC8-0458-D188-0926-58A8B4735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7447" y="522898"/>
            <a:ext cx="17945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09AEFD4-D5BF-CC42-10B0-092A188D3E4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 Outcomes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D1277-7847-C223-6489-87E2E355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7979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7462EBB-8946-97B5-AEC3-5E97B9275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04" y="1128817"/>
            <a:ext cx="11816996" cy="46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15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C6E6-4BA2-1E07-6AD0-7B3694854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1D6B06D-7340-1167-AC18-1CD6830D9F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B97AAD-584C-08A5-D2D1-F4563E9A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7447" y="522898"/>
            <a:ext cx="17945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A7E904-ABB6-42FB-104E-ADF19EC32B8F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 Outcomes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6B0B34C-18BD-00EA-5F0A-3EB92B98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7979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0C77F44-98F4-6F5D-6A9B-42305DFC2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66097"/>
            <a:ext cx="11734800" cy="511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5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FF70E-99F5-7CF2-38BA-6CD2F71BF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7AB0EE0-3019-A816-4AD0-285C5F31BF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2613C8-BA0B-9B0D-AEA7-4A79A3627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7447" y="522898"/>
            <a:ext cx="17945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C3FDE10-B134-6E83-DC6B-A98606389FF6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Dependencies and Probabilities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F1A0C1-4EA3-E233-8F50-7889B5E9C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7979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184EAC-4A5A-783B-AE85-276133BC033E}"/>
              </a:ext>
            </a:extLst>
          </p:cNvPr>
          <p:cNvSpPr txBox="1"/>
          <p:nvPr/>
        </p:nvSpPr>
        <p:spPr>
          <a:xfrm>
            <a:off x="228597" y="855297"/>
            <a:ext cx="11734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Total Minutes Watched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Retrieved total minutes watched by each student in Q2 2021 and Q2 2022.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Rounded the results to two decimal places.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Filtered data to only include relevant periods (Q2 2021 and Q2 2022).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Paid Subscriptions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Joined video-watching data with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purchases_info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to check if students had active subscriptions in 	Q2.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Created a new column, paid_in_q2, to identify students with paid subscriptions (1 for paid, 0 for free 	users).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the data into four groups: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1B1A5-F3B9-116D-9FF5-57EC5B6D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3F5910F7-D047-01B2-0888-DE07370D92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073C08-94E9-DF72-BCB4-27D0F801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65267" y="522898"/>
            <a:ext cx="112673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F39F8BA-04BD-C6B8-B3F7-FC5EF4FBD4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Insights: Student Engagement Analysis 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CEDEEE-BE9B-C2B1-C43A-97209863E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90992"/>
            <a:ext cx="12123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3208FF-B165-F79B-76A2-12748FE25249}"/>
              </a:ext>
            </a:extLst>
          </p:cNvPr>
          <p:cNvSpPr txBox="1"/>
          <p:nvPr/>
        </p:nvSpPr>
        <p:spPr>
          <a:xfrm>
            <a:off x="228597" y="855297"/>
            <a:ext cx="11734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 aims to perform a linear regression using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minutes_watched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 as a predictor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certificates_issued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target. Having done that, answer the following:</a:t>
            </a:r>
          </a:p>
          <a:p>
            <a:pPr marL="914400" lvl="1" indent="-457200" algn="just">
              <a:buFont typeface="+mj-lt"/>
              <a:buAutoNum type="arabicPeriod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linear equation that explains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relationship?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R-squared value of the regression? How would you interpret it?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predicted number of certificates taken by a student who has watched 1200 minutes of content? (Round your result up to the nearest integer.)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DCB39A-20A4-3A86-68D9-D19D5D30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770" y="3205671"/>
            <a:ext cx="485842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DAF3C-CBF8-CE1E-CB40-394339455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A4BAB0DC-DF88-2D54-7395-EDC8D8034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E0F2AE-41BD-358D-7DCC-DA1D6017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65267" y="522898"/>
            <a:ext cx="112673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EC62539-869A-5764-A7BF-E11747127303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Insights: Student Engagement Analysis 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C189C-4CAB-E936-48F5-7E1AA273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90992"/>
            <a:ext cx="121235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6452C8-DB74-0AF6-7FD8-92802B59E707}"/>
              </a:ext>
            </a:extLst>
          </p:cNvPr>
          <p:cNvSpPr txBox="1"/>
          <p:nvPr/>
        </p:nvSpPr>
        <p:spPr>
          <a:xfrm>
            <a:off x="228597" y="855297"/>
            <a:ext cx="117348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Predict the number of certificates issued based on minutes watched using Linear Regression.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 Variable: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minutes_watched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Target Variable: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certificates_issued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split: 80% training, 20% testing.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Linear Equation: 𝑦=1.056+0.001740⋅𝑥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R-squared Score: 0.305 (30% variability explained).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Minutes watched correlates with certificates issued but isn’t the only factor.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Other factors: course lengths, prior knowledge, exam strategies.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Example: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1200 minutes watched, predicted certificates = 3.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Scatter plot shows actual vs. predicted values for testing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Linear Regression provides insights but needs additional features for better accuracy.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Next Steps: Explore multi-factor and non-linear models.</a:t>
            </a:r>
          </a:p>
        </p:txBody>
      </p:sp>
    </p:spTree>
    <p:extLst>
      <p:ext uri="{BB962C8B-B14F-4D97-AF65-F5344CB8AC3E}">
        <p14:creationId xmlns:p14="http://schemas.microsoft.com/office/powerpoint/2010/main" val="378139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523377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b="1" dirty="0"/>
              <a:t>X-Axis (Targets):</a:t>
            </a:r>
            <a:r>
              <a:rPr lang="en-GB" sz="1400" dirty="0"/>
              <a:t> Actual number of certificates issued (real-world data)</a:t>
            </a:r>
            <a:endParaRPr lang="en-GB" sz="1400" noProof="1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4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n-GB" sz="1400" b="1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Y-Axis(Predictions) – </a:t>
            </a:r>
            <a:r>
              <a:rPr lang="en-GB" sz="1400" noProof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Predicted number of ceritificates issued by the model</a:t>
            </a:r>
            <a:endParaRPr lang="en-GB" sz="1400" b="1" noProof="1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400" b="1" dirty="0"/>
              <a:t>     Dots:</a:t>
            </a:r>
            <a:r>
              <a:rPr lang="en-GB" sz="1400" dirty="0"/>
              <a:t> Each dot represents a student's outcome.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1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GB" sz="7200" b="1" dirty="0">
                <a:solidFill>
                  <a:schemeClr val="bg1"/>
                </a:solidFill>
              </a:rPr>
              <a:t>Thank you</a:t>
            </a:r>
            <a:endParaRPr lang="en-GB" sz="7200" dirty="0">
              <a:solidFill>
                <a:schemeClr val="accent4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E39C68-71A8-3ED9-3821-D40A2AB38956}"/>
              </a:ext>
            </a:extLst>
          </p:cNvPr>
          <p:cNvSpPr txBox="1">
            <a:spLocks/>
          </p:cNvSpPr>
          <p:nvPr/>
        </p:nvSpPr>
        <p:spPr>
          <a:xfrm>
            <a:off x="2876479" y="4797293"/>
            <a:ext cx="3160640" cy="54363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E0A5B0-792A-048F-E73B-9AFC5ABDDDB8}"/>
              </a:ext>
            </a:extLst>
          </p:cNvPr>
          <p:cNvCxnSpPr>
            <a:cxnSpLocks/>
          </p:cNvCxnSpPr>
          <p:nvPr/>
        </p:nvCxnSpPr>
        <p:spPr>
          <a:xfrm>
            <a:off x="2805545" y="4640308"/>
            <a:ext cx="795943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86289-8D83-CAB6-EEAF-2F599C84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C69EE5A-A7F0-6617-428E-2DB3999471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8E0D96-1488-7FE2-C59C-7663ED1F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63191" y="522898"/>
            <a:ext cx="23288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E41984A-D49E-DC64-69DD-50136CC14BC8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90D194-8CA7-77DD-A40C-E6C787EE2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2949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F2AA64-2742-6159-8DA5-7B03619561BC}"/>
              </a:ext>
            </a:extLst>
          </p:cNvPr>
          <p:cNvSpPr txBox="1"/>
          <p:nvPr/>
        </p:nvSpPr>
        <p:spPr>
          <a:xfrm>
            <a:off x="228597" y="855297"/>
            <a:ext cx="11734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new additions to the platform (courses, exams, career tracks) have increased student engagement.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Company's Hypothesis: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half of 2022 was expected to be profitable due to increased engagement from new features launched in late 2021.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Analysis: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effectiveness of the new features on increasing user engagement.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various metrics to gauge the impact on platform usage.</a:t>
            </a:r>
          </a:p>
          <a:p>
            <a:pPr lvl="1"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relationship between new features and student engagement.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 into how engagement metrics can inform future platform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45634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23">
            <a:extLst>
              <a:ext uri="{FF2B5EF4-FFF2-40B4-BE49-F238E27FC236}">
                <a16:creationId xmlns:a16="http://schemas.microsoft.com/office/drawing/2014/main" id="{0C6F67B5-B00B-C08F-6A75-93ADDA4362D8}"/>
              </a:ext>
            </a:extLst>
          </p:cNvPr>
          <p:cNvSpPr txBox="1">
            <a:spLocks/>
          </p:cNvSpPr>
          <p:nvPr/>
        </p:nvSpPr>
        <p:spPr>
          <a:xfrm>
            <a:off x="515938" y="549275"/>
            <a:ext cx="4477167" cy="10596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144F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Objectives</a:t>
            </a:r>
            <a:endParaRPr lang="en-US" dirty="0">
              <a:solidFill>
                <a:srgbClr val="00144F"/>
              </a:solidFill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76CBAD8-6F8D-9129-F997-98CC9134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4527" y="6310050"/>
            <a:ext cx="2743200" cy="365125"/>
          </a:xfrm>
        </p:spPr>
        <p:txBody>
          <a:bodyPr/>
          <a:lstStyle/>
          <a:p>
            <a:fld id="{D4F9442E-9437-4062-8DAD-965F8584E449}" type="slidenum">
              <a:rPr lang="en-US" b="1" smtClean="0">
                <a:solidFill>
                  <a:srgbClr val="DFEE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/>
              <a:t>3</a:t>
            </a:fld>
            <a:endParaRPr lang="en-US" b="1" dirty="0">
              <a:solidFill>
                <a:srgbClr val="DFEE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8B5223F-BF7B-18B3-4AB9-1A3431A4DB1A}"/>
              </a:ext>
            </a:extLst>
          </p:cNvPr>
          <p:cNvSpPr/>
          <p:nvPr/>
        </p:nvSpPr>
        <p:spPr>
          <a:xfrm>
            <a:off x="3405619" y="911643"/>
            <a:ext cx="5404507" cy="54045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BDC08725-E8B9-CCD9-6B38-19B3F4D3FFFF}"/>
              </a:ext>
            </a:extLst>
          </p:cNvPr>
          <p:cNvSpPr/>
          <p:nvPr/>
        </p:nvSpPr>
        <p:spPr>
          <a:xfrm>
            <a:off x="2098344" y="2608446"/>
            <a:ext cx="1109312" cy="1109312"/>
          </a:xfrm>
          <a:prstGeom prst="donut">
            <a:avLst>
              <a:gd name="adj" fmla="val 9761"/>
            </a:avLst>
          </a:prstGeom>
          <a:solidFill>
            <a:srgbClr val="001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5D1C9990-BDD4-0974-792C-AA1FB5838262}"/>
              </a:ext>
            </a:extLst>
          </p:cNvPr>
          <p:cNvSpPr/>
          <p:nvPr/>
        </p:nvSpPr>
        <p:spPr>
          <a:xfrm>
            <a:off x="2578003" y="3858481"/>
            <a:ext cx="1109312" cy="1109312"/>
          </a:xfrm>
          <a:prstGeom prst="donut">
            <a:avLst>
              <a:gd name="adj" fmla="val 9761"/>
            </a:avLst>
          </a:prstGeom>
          <a:solidFill>
            <a:srgbClr val="F3B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5A2E7-CB0E-C6C7-1B24-319B3527670F}"/>
              </a:ext>
            </a:extLst>
          </p:cNvPr>
          <p:cNvSpPr/>
          <p:nvPr/>
        </p:nvSpPr>
        <p:spPr>
          <a:xfrm>
            <a:off x="2600048" y="3625482"/>
            <a:ext cx="9591952" cy="92276"/>
          </a:xfrm>
          <a:prstGeom prst="rect">
            <a:avLst/>
          </a:prstGeom>
          <a:solidFill>
            <a:srgbClr val="001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7D720-0BFD-1FFD-10B0-A29487A1B43F}"/>
              </a:ext>
            </a:extLst>
          </p:cNvPr>
          <p:cNvSpPr/>
          <p:nvPr/>
        </p:nvSpPr>
        <p:spPr>
          <a:xfrm>
            <a:off x="3134264" y="3856273"/>
            <a:ext cx="9057736" cy="100030"/>
          </a:xfrm>
          <a:prstGeom prst="rect">
            <a:avLst/>
          </a:prstGeom>
          <a:solidFill>
            <a:srgbClr val="F3B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79C4EAF3-853A-B14A-6371-1D4F4EA9F493}"/>
              </a:ext>
            </a:extLst>
          </p:cNvPr>
          <p:cNvSpPr/>
          <p:nvPr/>
        </p:nvSpPr>
        <p:spPr>
          <a:xfrm>
            <a:off x="7321565" y="4389374"/>
            <a:ext cx="1109312" cy="1109312"/>
          </a:xfrm>
          <a:prstGeom prst="donut">
            <a:avLst>
              <a:gd name="adj" fmla="val 9761"/>
            </a:avLst>
          </a:prstGeom>
          <a:solidFill>
            <a:srgbClr val="001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1D0C1-1015-6FE4-D48A-78F3C02FBA5B}"/>
              </a:ext>
            </a:extLst>
          </p:cNvPr>
          <p:cNvSpPr/>
          <p:nvPr/>
        </p:nvSpPr>
        <p:spPr>
          <a:xfrm>
            <a:off x="7906139" y="4389373"/>
            <a:ext cx="4285862" cy="100029"/>
          </a:xfrm>
          <a:prstGeom prst="rect">
            <a:avLst/>
          </a:prstGeom>
          <a:solidFill>
            <a:srgbClr val="0014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FCF5EAAB-865F-5728-3B31-7881792FE72A}"/>
              </a:ext>
            </a:extLst>
          </p:cNvPr>
          <p:cNvSpPr/>
          <p:nvPr/>
        </p:nvSpPr>
        <p:spPr>
          <a:xfrm flipV="1">
            <a:off x="7033973" y="2100878"/>
            <a:ext cx="1109312" cy="1108360"/>
          </a:xfrm>
          <a:prstGeom prst="donut">
            <a:avLst>
              <a:gd name="adj" fmla="val 9761"/>
            </a:avLst>
          </a:prstGeom>
          <a:solidFill>
            <a:srgbClr val="F5A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FC5F0-E887-40BD-B11E-43A8D3B104CA}"/>
              </a:ext>
            </a:extLst>
          </p:cNvPr>
          <p:cNvSpPr/>
          <p:nvPr/>
        </p:nvSpPr>
        <p:spPr>
          <a:xfrm flipV="1">
            <a:off x="7568697" y="3105339"/>
            <a:ext cx="4623303" cy="103899"/>
          </a:xfrm>
          <a:prstGeom prst="rect">
            <a:avLst/>
          </a:prstGeom>
          <a:solidFill>
            <a:srgbClr val="F5A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AB0FDD-9BD8-007D-A723-C927EE612338}"/>
              </a:ext>
            </a:extLst>
          </p:cNvPr>
          <p:cNvSpPr/>
          <p:nvPr/>
        </p:nvSpPr>
        <p:spPr>
          <a:xfrm>
            <a:off x="1543688" y="2799121"/>
            <a:ext cx="905538" cy="905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E95C10-80D9-A438-1F47-3367B5E134D5}"/>
              </a:ext>
            </a:extLst>
          </p:cNvPr>
          <p:cNvSpPr/>
          <p:nvPr/>
        </p:nvSpPr>
        <p:spPr>
          <a:xfrm>
            <a:off x="2679890" y="3960368"/>
            <a:ext cx="905538" cy="905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7EEB28-1029-6960-4F41-CC6EB36F16F7}"/>
              </a:ext>
            </a:extLst>
          </p:cNvPr>
          <p:cNvSpPr/>
          <p:nvPr/>
        </p:nvSpPr>
        <p:spPr>
          <a:xfrm>
            <a:off x="7423452" y="4491261"/>
            <a:ext cx="905538" cy="905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C47A7C-A2CD-412F-2C38-508D87ED37A6}"/>
              </a:ext>
            </a:extLst>
          </p:cNvPr>
          <p:cNvSpPr/>
          <p:nvPr/>
        </p:nvSpPr>
        <p:spPr>
          <a:xfrm>
            <a:off x="7135860" y="2202289"/>
            <a:ext cx="905538" cy="905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343F8-AC01-EACC-33C6-E1FC969F29E8}"/>
              </a:ext>
            </a:extLst>
          </p:cNvPr>
          <p:cNvSpPr txBox="1"/>
          <p:nvPr/>
        </p:nvSpPr>
        <p:spPr>
          <a:xfrm>
            <a:off x="3362320" y="2123775"/>
            <a:ext cx="3587959" cy="305847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1600" b="1" dirty="0">
                <a:solidFill>
                  <a:srgbClr val="0014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 Student Engagement Trends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EE5C11-D729-25D3-8A71-3A30218AE4CF}"/>
              </a:ext>
            </a:extLst>
          </p:cNvPr>
          <p:cNvSpPr txBox="1"/>
          <p:nvPr/>
        </p:nvSpPr>
        <p:spPr>
          <a:xfrm>
            <a:off x="3381354" y="2467953"/>
            <a:ext cx="3112607" cy="74128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Examine changes in student </a:t>
            </a:r>
            <a:r>
              <a:rPr lang="en-GB" sz="1400" dirty="0" err="1">
                <a:latin typeface="Segoe UI" panose="020B0502040204020203" pitchFamily="34" charset="0"/>
                <a:cs typeface="Segoe UI" panose="020B0502040204020203" pitchFamily="34" charset="0"/>
              </a:rPr>
              <a:t>behavior</a:t>
            </a:r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, including course completions, video watch time, and certificate issuance, to assess engagement levels before and after the new features were introduced.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2DBDFD-3A5A-96F0-4F58-31AB0B08AE1F}"/>
              </a:ext>
            </a:extLst>
          </p:cNvPr>
          <p:cNvSpPr txBox="1"/>
          <p:nvPr/>
        </p:nvSpPr>
        <p:spPr>
          <a:xfrm>
            <a:off x="8264793" y="1786530"/>
            <a:ext cx="3142573" cy="277931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1600" b="1" dirty="0">
                <a:solidFill>
                  <a:srgbClr val="0014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Measure Platform 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1F3BD4-80DC-401C-D58B-5B9B8B94C440}"/>
              </a:ext>
            </a:extLst>
          </p:cNvPr>
          <p:cNvSpPr txBox="1"/>
          <p:nvPr/>
        </p:nvSpPr>
        <p:spPr>
          <a:xfrm>
            <a:off x="8264793" y="2068526"/>
            <a:ext cx="3411270" cy="74128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Compare key metrics such as registrations, purchases, and refunds from January 2020 to June 2022 to understand the platform’s growth and profitability.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F71D1-0877-D308-5393-A5ACF8CF5DEF}"/>
              </a:ext>
            </a:extLst>
          </p:cNvPr>
          <p:cNvSpPr txBox="1"/>
          <p:nvPr/>
        </p:nvSpPr>
        <p:spPr>
          <a:xfrm>
            <a:off x="8584462" y="4541928"/>
            <a:ext cx="3261641" cy="284484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US" sz="1600" b="1" dirty="0">
                <a:solidFill>
                  <a:srgbClr val="0014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Identify Patterns and Insights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397D-101D-5FA2-CB52-BB1BDA33F074}"/>
              </a:ext>
            </a:extLst>
          </p:cNvPr>
          <p:cNvSpPr txBox="1"/>
          <p:nvPr/>
        </p:nvSpPr>
        <p:spPr>
          <a:xfrm>
            <a:off x="8584462" y="4831391"/>
            <a:ext cx="3172717" cy="74128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Use data to uncover patterns in how students interact with the platform over time, especially focusing on Q2 2021 versus Q2 2022.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057AFA-37A1-E3F5-A850-8AD60BAED455}"/>
              </a:ext>
            </a:extLst>
          </p:cNvPr>
          <p:cNvSpPr txBox="1"/>
          <p:nvPr/>
        </p:nvSpPr>
        <p:spPr>
          <a:xfrm>
            <a:off x="3857305" y="4063492"/>
            <a:ext cx="3538719" cy="25599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GB" sz="1600" b="1" dirty="0">
                <a:solidFill>
                  <a:srgbClr val="0014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Evaluate the Impact of New Features</a:t>
            </a:r>
            <a:endParaRPr lang="en-US" sz="1600" b="1" dirty="0">
              <a:solidFill>
                <a:srgbClr val="0014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DD4AE3-9B80-2071-A2A1-4ADE0E962FD7}"/>
              </a:ext>
            </a:extLst>
          </p:cNvPr>
          <p:cNvSpPr txBox="1"/>
          <p:nvPr/>
        </p:nvSpPr>
        <p:spPr>
          <a:xfrm>
            <a:off x="3857305" y="4351002"/>
            <a:ext cx="3112607" cy="74128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Determine whether new platform features like career tracks, exams, and an expanded course library have increased user engagement.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Graphic 24" descr="Inbox Check outline">
            <a:extLst>
              <a:ext uri="{FF2B5EF4-FFF2-40B4-BE49-F238E27FC236}">
                <a16:creationId xmlns:a16="http://schemas.microsoft.com/office/drawing/2014/main" id="{63D1D3E9-9D93-ACDA-F156-349B17714C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7853" y="4158331"/>
            <a:ext cx="509613" cy="509613"/>
          </a:xfrm>
          <a:prstGeom prst="rect">
            <a:avLst/>
          </a:prstGeom>
        </p:spPr>
      </p:pic>
      <p:pic>
        <p:nvPicPr>
          <p:cNvPr id="26" name="Graphic 25" descr="Folder Search outline">
            <a:extLst>
              <a:ext uri="{FF2B5EF4-FFF2-40B4-BE49-F238E27FC236}">
                <a16:creationId xmlns:a16="http://schemas.microsoft.com/office/drawing/2014/main" id="{B44C4498-F561-1CDE-B692-3DE146A07C7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4998" y="2381427"/>
            <a:ext cx="547262" cy="547262"/>
          </a:xfrm>
          <a:prstGeom prst="rect">
            <a:avLst/>
          </a:prstGeom>
        </p:spPr>
      </p:pic>
      <p:pic>
        <p:nvPicPr>
          <p:cNvPr id="27" name="Graphic 26" descr="Bullseye outline">
            <a:extLst>
              <a:ext uri="{FF2B5EF4-FFF2-40B4-BE49-F238E27FC236}">
                <a16:creationId xmlns:a16="http://schemas.microsoft.com/office/drawing/2014/main" id="{19D0DEAA-1906-4C16-EC9C-E8CABD68A59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583766" y="4651575"/>
            <a:ext cx="584910" cy="58491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FFC130E-CC9E-BCD3-B7E4-6FCA7EEC7270}"/>
              </a:ext>
            </a:extLst>
          </p:cNvPr>
          <p:cNvGrpSpPr/>
          <p:nvPr/>
        </p:nvGrpSpPr>
        <p:grpSpPr>
          <a:xfrm>
            <a:off x="2426316" y="2936418"/>
            <a:ext cx="453368" cy="453368"/>
            <a:chOff x="8447088" y="1465263"/>
            <a:chExt cx="331788" cy="331788"/>
          </a:xfrm>
        </p:grpSpPr>
        <p:sp>
          <p:nvSpPr>
            <p:cNvPr id="29" name="Oval 287">
              <a:extLst>
                <a:ext uri="{FF2B5EF4-FFF2-40B4-BE49-F238E27FC236}">
                  <a16:creationId xmlns:a16="http://schemas.microsoft.com/office/drawing/2014/main" id="{E9A09F0A-4194-2823-378C-488103A5B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7250" y="1495426"/>
              <a:ext cx="271463" cy="271463"/>
            </a:xfrm>
            <a:prstGeom prst="ellipse">
              <a:avLst/>
            </a:prstGeom>
            <a:noFill/>
            <a:ln w="12700" cap="rnd">
              <a:solidFill>
                <a:srgbClr val="00144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Line 288">
              <a:extLst>
                <a:ext uri="{FF2B5EF4-FFF2-40B4-BE49-F238E27FC236}">
                  <a16:creationId xmlns:a16="http://schemas.microsoft.com/office/drawing/2014/main" id="{375DFE57-F907-9DC9-3498-D220C3DF0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2188" y="1465263"/>
              <a:ext cx="0" cy="71438"/>
            </a:xfrm>
            <a:prstGeom prst="line">
              <a:avLst/>
            </a:prstGeom>
            <a:noFill/>
            <a:ln w="12700" cap="rnd">
              <a:solidFill>
                <a:srgbClr val="00144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Line 289">
              <a:extLst>
                <a:ext uri="{FF2B5EF4-FFF2-40B4-BE49-F238E27FC236}">
                  <a16:creationId xmlns:a16="http://schemas.microsoft.com/office/drawing/2014/main" id="{6545A7CC-CF60-0B7C-D7FA-B0B188BD5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7088" y="1631951"/>
              <a:ext cx="71438" cy="0"/>
            </a:xfrm>
            <a:prstGeom prst="line">
              <a:avLst/>
            </a:prstGeom>
            <a:noFill/>
            <a:ln w="12700" cap="rnd">
              <a:solidFill>
                <a:srgbClr val="00144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290">
              <a:extLst>
                <a:ext uri="{FF2B5EF4-FFF2-40B4-BE49-F238E27FC236}">
                  <a16:creationId xmlns:a16="http://schemas.microsoft.com/office/drawing/2014/main" id="{0B136D76-C6FA-C330-7C2B-ED53C90C7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2188" y="1725613"/>
              <a:ext cx="0" cy="71438"/>
            </a:xfrm>
            <a:prstGeom prst="line">
              <a:avLst/>
            </a:prstGeom>
            <a:noFill/>
            <a:ln w="12700" cap="rnd">
              <a:solidFill>
                <a:srgbClr val="00144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Line 291">
              <a:extLst>
                <a:ext uri="{FF2B5EF4-FFF2-40B4-BE49-F238E27FC236}">
                  <a16:creationId xmlns:a16="http://schemas.microsoft.com/office/drawing/2014/main" id="{EB07ACA4-191F-9865-3CA0-E7ECC34154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07438" y="1631951"/>
              <a:ext cx="71438" cy="0"/>
            </a:xfrm>
            <a:prstGeom prst="line">
              <a:avLst/>
            </a:prstGeom>
            <a:noFill/>
            <a:ln w="12700" cap="rnd">
              <a:solidFill>
                <a:srgbClr val="00144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Oval 292">
              <a:extLst>
                <a:ext uri="{FF2B5EF4-FFF2-40B4-BE49-F238E27FC236}">
                  <a16:creationId xmlns:a16="http://schemas.microsoft.com/office/drawing/2014/main" id="{FC907AE3-E5A3-729C-CB82-5E87E060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1571626"/>
              <a:ext cx="58738" cy="60325"/>
            </a:xfrm>
            <a:prstGeom prst="ellipse">
              <a:avLst/>
            </a:prstGeom>
            <a:noFill/>
            <a:ln w="12700" cap="rnd">
              <a:solidFill>
                <a:srgbClr val="00144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Freeform 293">
              <a:extLst>
                <a:ext uri="{FF2B5EF4-FFF2-40B4-BE49-F238E27FC236}">
                  <a16:creationId xmlns:a16="http://schemas.microsoft.com/office/drawing/2014/main" id="{5EABFA04-663B-A3E2-D6A1-5D2CC28AC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3450" y="1631951"/>
              <a:ext cx="119063" cy="58738"/>
            </a:xfrm>
            <a:custGeom>
              <a:avLst/>
              <a:gdLst>
                <a:gd name="T0" fmla="*/ 32 w 32"/>
                <a:gd name="T1" fmla="*/ 16 h 16"/>
                <a:gd name="T2" fmla="*/ 0 w 32"/>
                <a:gd name="T3" fmla="*/ 16 h 16"/>
                <a:gd name="T4" fmla="*/ 16 w 32"/>
                <a:gd name="T5" fmla="*/ 0 h 16"/>
                <a:gd name="T6" fmla="*/ 32 w 32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lose/>
                </a:path>
              </a:pathLst>
            </a:custGeom>
            <a:noFill/>
            <a:ln w="12700" cap="rnd">
              <a:solidFill>
                <a:srgbClr val="00144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E92F5C4A-93AF-7F03-BF49-31F241CC5BF2}"/>
              </a:ext>
            </a:extLst>
          </p:cNvPr>
          <p:cNvSpPr/>
          <p:nvPr/>
        </p:nvSpPr>
        <p:spPr>
          <a:xfrm>
            <a:off x="2083785" y="2498253"/>
            <a:ext cx="305847" cy="305847"/>
          </a:xfrm>
          <a:prstGeom prst="ellipse">
            <a:avLst/>
          </a:prstGeom>
          <a:solidFill>
            <a:srgbClr val="0014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5E1C7C-A867-0D97-8565-9752A4656857}"/>
              </a:ext>
            </a:extLst>
          </p:cNvPr>
          <p:cNvSpPr/>
          <p:nvPr/>
        </p:nvSpPr>
        <p:spPr>
          <a:xfrm>
            <a:off x="2633698" y="4786440"/>
            <a:ext cx="305847" cy="305847"/>
          </a:xfrm>
          <a:prstGeom prst="ellipse">
            <a:avLst/>
          </a:prstGeom>
          <a:solidFill>
            <a:srgbClr val="F3BE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4AF40C-15BB-A720-AB03-CFE599EFCFBA}"/>
              </a:ext>
            </a:extLst>
          </p:cNvPr>
          <p:cNvSpPr/>
          <p:nvPr/>
        </p:nvSpPr>
        <p:spPr>
          <a:xfrm>
            <a:off x="7090177" y="1942176"/>
            <a:ext cx="305847" cy="305847"/>
          </a:xfrm>
          <a:prstGeom prst="ellipse">
            <a:avLst/>
          </a:prstGeom>
          <a:solidFill>
            <a:srgbClr val="F5AE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6520D8-D1FA-3783-3945-27DAA7759325}"/>
              </a:ext>
            </a:extLst>
          </p:cNvPr>
          <p:cNvSpPr/>
          <p:nvPr/>
        </p:nvSpPr>
        <p:spPr>
          <a:xfrm>
            <a:off x="7314998" y="5292252"/>
            <a:ext cx="305847" cy="305847"/>
          </a:xfrm>
          <a:prstGeom prst="ellipse">
            <a:avLst/>
          </a:prstGeom>
          <a:solidFill>
            <a:srgbClr val="0014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B99579-CD0B-5E1E-9F1C-477672DED2B3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57598" y="3787016"/>
            <a:ext cx="11434402" cy="0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92071DB-5A96-9B8C-557E-DF77D3A15825}"/>
              </a:ext>
            </a:extLst>
          </p:cNvPr>
          <p:cNvSpPr/>
          <p:nvPr/>
        </p:nvSpPr>
        <p:spPr>
          <a:xfrm>
            <a:off x="1337995" y="3523921"/>
            <a:ext cx="526190" cy="526190"/>
          </a:xfrm>
          <a:prstGeom prst="ellipse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9B1072-ACF7-FC16-0C39-1787D663CD40}"/>
              </a:ext>
            </a:extLst>
          </p:cNvPr>
          <p:cNvSpPr/>
          <p:nvPr/>
        </p:nvSpPr>
        <p:spPr>
          <a:xfrm>
            <a:off x="757598" y="3613897"/>
            <a:ext cx="346238" cy="346238"/>
          </a:xfrm>
          <a:prstGeom prst="ellipse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476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Structures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A67C0F0-10A1-CE04-A21A-C83EE4451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6" y="861654"/>
            <a:ext cx="10907647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63191" y="522898"/>
            <a:ext cx="23288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Data Preparation with SQL – Creating View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2949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2E5BB0-F39E-EF96-08F5-0902177A9EA0}"/>
              </a:ext>
            </a:extLst>
          </p:cNvPr>
          <p:cNvSpPr txBox="1"/>
          <p:nvPr/>
        </p:nvSpPr>
        <p:spPr>
          <a:xfrm>
            <a:off x="228597" y="855297"/>
            <a:ext cx="11734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impact of new platform features on student engagement in Q2 2021 and Q2 2022.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Tracking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 when students' subscriptions start and end, factoring in refunds.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Metrics: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minutes watched in Q2 2021 and Q2 2022.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vs. Free Subscribers: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which students were paid subscribers in these periods.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Process:</a:t>
            </a:r>
          </a:p>
          <a:p>
            <a:pPr lvl="1"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Subscription End Dates: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Subscriptions adjusted based on plan type (Monthly, Quarterly, Annual) and refund dates.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Paid Subscribers: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Created a view showing which students were paid in Q2 2021 and Q2 2022.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Engagement:</a:t>
            </a:r>
          </a:p>
          <a:p>
            <a:pPr lvl="1"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minutes watched by students, categorized by paid or non-paid status.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5E98D-7F83-5F98-4B93-7DFC71C543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991"/>
          <a:stretch/>
        </p:blipFill>
        <p:spPr>
          <a:xfrm>
            <a:off x="8089978" y="3154742"/>
            <a:ext cx="3546425" cy="11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1EB29-68A7-47E5-1C31-3CABEB7AA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EC3AE5A-7445-86FE-7D7F-B8C8C916BD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58D3C8-50E6-B281-7B0F-CC9285AF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63191" y="522898"/>
            <a:ext cx="232880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BCB0488-542B-4594-5B2B-B1147D440DA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Engagement Insights and Results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E617AB-8DBC-BB2E-93C8-A59AC36E4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22949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2A94524-38B3-3440-7050-4D35D6568C25}"/>
              </a:ext>
            </a:extLst>
          </p:cNvPr>
          <p:cNvSpPr txBox="1"/>
          <p:nvPr/>
        </p:nvSpPr>
        <p:spPr>
          <a:xfrm>
            <a:off x="228597" y="855297"/>
            <a:ext cx="117348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algn="just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Total Minutes Watched: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total minutes watched by students in Q2 2021 and Q2 2022.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the analysis for paid and non-paid subscribers.</a:t>
            </a:r>
          </a:p>
          <a:p>
            <a:pPr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Paid vs. Non-Paid Engagement: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binary “paid” column to track engagement based on subscription status.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column indicates whether a student had an active subscription in Q2 (represented by 1) or not (represented by 0).</a:t>
            </a:r>
          </a:p>
          <a:p>
            <a:pPr lvl="1"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Datasets:</a:t>
            </a:r>
          </a:p>
          <a:p>
            <a:pPr algn="just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without Paid Subscriptions: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2021: 5,334 students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2022: 6,055 students</a:t>
            </a:r>
          </a:p>
          <a:p>
            <a:pPr lvl="1" algn="just"/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Subscribers Engaged: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2021: 2,305 students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2022: 2,786 students</a:t>
            </a:r>
          </a:p>
          <a:p>
            <a:pPr lvl="2"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ADE9D-50B6-8DD9-F106-60C73C51C3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649"/>
          <a:stretch/>
        </p:blipFill>
        <p:spPr>
          <a:xfrm>
            <a:off x="6095997" y="3768418"/>
            <a:ext cx="5143931" cy="25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8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95744-4048-82CD-C43A-00AE3C01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A020DEC-4E32-167D-6078-58BA0973E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9E640C-DF85-C1F0-2652-98CFB9DB3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7447" y="522898"/>
            <a:ext cx="17945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52B7787-34D4-4663-7E78-50F3E2C7DC3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Analyzing Engagement with Certificates Issued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D0E67A-6605-DCB4-EB8A-9CB12C9D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7979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934080-DA46-5F5D-9AA1-F6C18EB7EBE6}"/>
              </a:ext>
            </a:extLst>
          </p:cNvPr>
          <p:cNvSpPr txBox="1"/>
          <p:nvPr/>
        </p:nvSpPr>
        <p:spPr>
          <a:xfrm>
            <a:off x="228597" y="855297"/>
            <a:ext cx="11734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relationship between minutes watched and certificates issued to understand student engagement and performance.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Actions: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Students with Certificates: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students who have been issued at least one certificate.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Engagement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each student, calculate the total minutes watched and count the certificates issued.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no minutes are recorded, assign 0 minutes.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Data: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information from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student_certificates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student_video_watched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to aggregate the data.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provides insights into how students engage with content, specifically those who earned certificates.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stored in minutes_and_certificates.csv for further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 Check: 658 rows of data with students who have been issued certificates.</a:t>
            </a:r>
          </a:p>
        </p:txBody>
      </p:sp>
    </p:spTree>
    <p:extLst>
      <p:ext uri="{BB962C8B-B14F-4D97-AF65-F5344CB8AC3E}">
        <p14:creationId xmlns:p14="http://schemas.microsoft.com/office/powerpoint/2010/main" val="11380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D2E26-A63C-2677-715C-75B905B0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99DB16AA-422A-4D6A-2692-B77E8B166D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2EBD37-EBEE-AA8C-22E5-BD7C52EA6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7447" y="522898"/>
            <a:ext cx="17945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78122B8-BBE9-B462-4CE7-6D8B11A10E59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Analysis with Excel – Hypothesis Testing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57DE23-5AD4-AC91-76B2-E5EAB6670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7979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1A12CD-4137-9525-95DD-E5661DED7691}"/>
              </a:ext>
            </a:extLst>
          </p:cNvPr>
          <p:cNvSpPr txBox="1"/>
          <p:nvPr/>
        </p:nvSpPr>
        <p:spPr>
          <a:xfrm>
            <a:off x="228597" y="855297"/>
            <a:ext cx="117348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impact of new features on student engagement by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minutes watched and performing hypothesis testing for free-plan and paying students in Q2 2021 vs. Q2 2022.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Descriptive Statistics: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mean and median minutes watched for both groups.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align with distribution plots after removing outliers.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changes in engagement between 2021 and 2022.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Confidence Intervals: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95% confidence intervals for each group using standard statistical methods.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precise bounds for expected engagement metrics.</a:t>
            </a:r>
          </a:p>
          <a:p>
            <a:pPr algn="just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Hypothesis Testing: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 (𝐻0H0): Engagement in Q2 2021 ≥ Q2 2022.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 (𝐻1H1 ): Engagement in Q2 2021 &lt; Q2 2022.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t-tests conducted for free-plan (equal variances) and paying (unequal variances) students.</a:t>
            </a:r>
          </a:p>
        </p:txBody>
      </p:sp>
    </p:spTree>
    <p:extLst>
      <p:ext uri="{BB962C8B-B14F-4D97-AF65-F5344CB8AC3E}">
        <p14:creationId xmlns:p14="http://schemas.microsoft.com/office/powerpoint/2010/main" val="104044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3C0B-ADB0-BF7D-0501-A58E2A286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9672951E-B78D-2134-BAFD-8A34AEF96C1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55E8E6-B041-B3CB-70F6-B020AF9B8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97447" y="522898"/>
            <a:ext cx="1794553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B8160F3-5044-2891-AC75-164A3DC4234D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Business Outcomes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12C9C-3645-511B-0149-154FF7623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79797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E8D402-F976-9140-7C88-984791CC5AA1}"/>
              </a:ext>
            </a:extLst>
          </p:cNvPr>
          <p:cNvSpPr txBox="1"/>
          <p:nvPr/>
        </p:nvSpPr>
        <p:spPr>
          <a:xfrm>
            <a:off x="228597" y="855297"/>
            <a:ext cx="11734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Outcome: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findings indicate whether new features contributed to higher engagement in Q2 2022.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risks of Type I and II errors: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 (false positive): Higher cost due to misjudged feature success.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II (false negative): Missed opportunity to invest in impactful features.</a:t>
            </a:r>
          </a:p>
          <a:p>
            <a:pPr algn="just"/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98_TF78455520" id="{81DBC73A-3976-428E-9F67-5F5F93F9B0DD}" vid="{422EBF69-DAED-4F70-A20B-FED4D6CC86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9536</TotalTime>
  <Words>1326</Words>
  <Application>Microsoft Office PowerPoint</Application>
  <PresentationFormat>Widescreen</PresentationFormat>
  <Paragraphs>175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Segoe UI</vt:lpstr>
      <vt:lpstr>Segoe UI Light</vt:lpstr>
      <vt:lpstr>Times New Roman</vt:lpstr>
      <vt:lpstr>Wingdings</vt:lpstr>
      <vt:lpstr>Office Theme</vt:lpstr>
      <vt:lpstr>PowerPoint Presentation</vt:lpstr>
      <vt:lpstr>Project analysis slide 5</vt:lpstr>
      <vt:lpstr>PowerPoint Presentation</vt:lpstr>
      <vt:lpstr>Project analysis slide 4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5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Harshita Kakadiya</dc:creator>
  <cp:lastModifiedBy>Harshita Kakadiya</cp:lastModifiedBy>
  <cp:revision>34</cp:revision>
  <dcterms:created xsi:type="dcterms:W3CDTF">2025-01-10T13:40:56Z</dcterms:created>
  <dcterms:modified xsi:type="dcterms:W3CDTF">2025-01-20T02:46:51Z</dcterms:modified>
</cp:coreProperties>
</file>