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1" r:id="rId12"/>
    <p:sldId id="268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zowlhj1S3NY0zHR0tQMoFv_vpgxdCmYL/view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ublic.tableau.com/app/profile/harshita.lalawat/viz/Drugs_Side_Effects/Dashboard1?publish=ye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Drug, Side Effects &amp; Medical Condition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2445" y="3886200"/>
            <a:ext cx="7379110" cy="1752600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Presented by: Harshita Lalawat</a:t>
            </a:r>
          </a:p>
          <a:p>
            <a:r>
              <a:rPr lang="en-GB" dirty="0"/>
              <a:t>Domain: Data Analyst &amp; Data Scientist | Difficulty: Intermediate</a:t>
            </a:r>
          </a:p>
          <a:p>
            <a:r>
              <a:rPr lang="en-GB" dirty="0"/>
              <a:t>Tools: Python, ML, SQL, Excel</a:t>
            </a:r>
          </a:p>
          <a:p>
            <a:r>
              <a:rPr lang="en-GB" dirty="0"/>
              <a:t>Date: June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800" dirty="0"/>
              <a:t>Build ML model to predict ratings</a:t>
            </a:r>
          </a:p>
          <a:p>
            <a:pPr>
              <a:defRPr sz="1800"/>
            </a:pPr>
            <a:r>
              <a:rPr sz="2800" dirty="0"/>
              <a:t>Classify side effect severity</a:t>
            </a:r>
          </a:p>
          <a:p>
            <a:pPr>
              <a:defRPr sz="1800"/>
            </a:pPr>
            <a:r>
              <a:rPr sz="2800" dirty="0"/>
              <a:t>Deploy dashboard via Flask/Django</a:t>
            </a:r>
          </a:p>
          <a:p>
            <a:pPr>
              <a:defRPr sz="1800"/>
            </a:pPr>
            <a:r>
              <a:rPr lang="en-US" sz="2800" dirty="0"/>
              <a:t>Integrate with hospital APIs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96C79-91B9-8781-D11F-94D907936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522" y="2486896"/>
            <a:ext cx="8229600" cy="1143000"/>
          </a:xfrm>
        </p:spPr>
        <p:txBody>
          <a:bodyPr>
            <a:normAutofit/>
          </a:bodyPr>
          <a:lstStyle/>
          <a:p>
            <a:r>
              <a:rPr lang="en-IN" sz="4000" b="1" dirty="0">
                <a:solidFill>
                  <a:srgbClr val="002060"/>
                </a:solidFill>
              </a:rPr>
              <a:t>Visualization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425046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7682F-D90A-06A4-F3D6-E20A95508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100" b="1" dirty="0"/>
              <a:t>Outliers</a:t>
            </a: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CF963EA-59AB-823B-8A46-4AFD124B8F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955927"/>
            <a:ext cx="8229600" cy="3814509"/>
          </a:xfrm>
        </p:spPr>
      </p:pic>
    </p:spTree>
    <p:extLst>
      <p:ext uri="{BB962C8B-B14F-4D97-AF65-F5344CB8AC3E}">
        <p14:creationId xmlns:p14="http://schemas.microsoft.com/office/powerpoint/2010/main" val="21964885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725B5-51D0-7B55-C3B9-54BD6F990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Rating Distribution</a:t>
            </a:r>
            <a:endParaRPr lang="en-US" sz="2800" b="1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14CD9A-6238-93F7-4D0C-26813C7FD6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9695" y="1600200"/>
            <a:ext cx="7744609" cy="4525963"/>
          </a:xfrm>
        </p:spPr>
      </p:pic>
    </p:spTree>
    <p:extLst>
      <p:ext uri="{BB962C8B-B14F-4D97-AF65-F5344CB8AC3E}">
        <p14:creationId xmlns:p14="http://schemas.microsoft.com/office/powerpoint/2010/main" val="3801228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4F1-7DEB-81EF-69F4-2F296F858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Top 10 Medical Condition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D74581-B588-A68A-61A9-2BFBDC17AE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0778" y="1714337"/>
            <a:ext cx="5742443" cy="4297689"/>
          </a:xfrm>
        </p:spPr>
      </p:pic>
    </p:spTree>
    <p:extLst>
      <p:ext uri="{BB962C8B-B14F-4D97-AF65-F5344CB8AC3E}">
        <p14:creationId xmlns:p14="http://schemas.microsoft.com/office/powerpoint/2010/main" val="15673537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5853-9018-6AB6-B668-9CA92F2F7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Heatmap for correlation</a:t>
            </a:r>
            <a:endParaRPr lang="en-US" sz="28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22DC25-97C1-DA43-14B2-7F2CFCF66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7415" y="1952081"/>
            <a:ext cx="4709169" cy="3822200"/>
          </a:xfrm>
        </p:spPr>
      </p:pic>
    </p:spTree>
    <p:extLst>
      <p:ext uri="{BB962C8B-B14F-4D97-AF65-F5344CB8AC3E}">
        <p14:creationId xmlns:p14="http://schemas.microsoft.com/office/powerpoint/2010/main" val="161779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002060"/>
                </a:solidFill>
              </a:rPr>
              <a:t>Objective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Analyze relationships between: </a:t>
            </a:r>
            <a:r>
              <a:rPr sz="2400" b="1" dirty="0"/>
              <a:t>Drugs, Side effects, Conditions, Ratings</a:t>
            </a:r>
          </a:p>
          <a:p>
            <a:pPr>
              <a:defRPr sz="1800"/>
            </a:pPr>
            <a:r>
              <a:rPr sz="2400" dirty="0"/>
              <a:t>Extract insights for pharma analytics &amp; patient safety</a:t>
            </a:r>
          </a:p>
          <a:p>
            <a:pPr>
              <a:defRPr sz="1800"/>
            </a:pPr>
            <a:r>
              <a:rPr sz="2400" dirty="0"/>
              <a:t>Support better treatment decisions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Python (Pandas, NumPy, Seaborn, Matplotlib)</a:t>
            </a:r>
          </a:p>
          <a:p>
            <a:pPr>
              <a:defRPr sz="1800"/>
            </a:pPr>
            <a:r>
              <a:rPr sz="2400" dirty="0" err="1"/>
              <a:t>Jupyter</a:t>
            </a:r>
            <a:r>
              <a:rPr lang="en-IN" sz="2400" dirty="0"/>
              <a:t> / VS Code</a:t>
            </a:r>
            <a:r>
              <a:rPr sz="2400" dirty="0"/>
              <a:t> Notebook</a:t>
            </a:r>
          </a:p>
          <a:p>
            <a:pPr>
              <a:defRPr sz="1800"/>
            </a:pPr>
            <a:r>
              <a:rPr sz="2400" dirty="0"/>
              <a:t>Tableau Public for Dashboard</a:t>
            </a:r>
          </a:p>
          <a:p>
            <a:pPr>
              <a:defRPr sz="1800"/>
            </a:pPr>
            <a:r>
              <a:rPr sz="2400" dirty="0"/>
              <a:t>GitHub for version control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b="1" dirty="0"/>
              <a:t>2931 rows, 17 columns</a:t>
            </a:r>
          </a:p>
          <a:p>
            <a:pPr>
              <a:defRPr sz="1800"/>
            </a:pPr>
            <a:r>
              <a:rPr sz="2400" dirty="0"/>
              <a:t>Key Features: </a:t>
            </a:r>
            <a:r>
              <a:rPr sz="2400" b="1" dirty="0" err="1"/>
              <a:t>drug_name</a:t>
            </a:r>
            <a:r>
              <a:rPr sz="2400" b="1" dirty="0"/>
              <a:t>, condition, </a:t>
            </a:r>
            <a:r>
              <a:rPr sz="2400" b="1" dirty="0" err="1"/>
              <a:t>side_effects</a:t>
            </a:r>
            <a:r>
              <a:rPr sz="2400" b="1" dirty="0"/>
              <a:t>, rating, </a:t>
            </a:r>
            <a:r>
              <a:rPr sz="2400" b="1" dirty="0" err="1"/>
              <a:t>pregnancy_category</a:t>
            </a:r>
            <a:r>
              <a:rPr sz="2400" b="1" dirty="0"/>
              <a:t>, CSA class</a:t>
            </a:r>
          </a:p>
          <a:p>
            <a:pPr>
              <a:defRPr sz="1800"/>
            </a:pPr>
            <a:r>
              <a:rPr sz="2400" dirty="0"/>
              <a:t>Source: </a:t>
            </a:r>
            <a:r>
              <a:rPr lang="en-US" sz="2400" dirty="0">
                <a:hlinkClick r:id="rId2"/>
              </a:rPr>
              <a:t>https://drive.google.com/file/d/1zowlhj1S3NY0zHR0tQMoFv_vpgxdCmYL/view</a:t>
            </a:r>
            <a:endParaRPr lang="en-US" sz="2400" dirty="0"/>
          </a:p>
          <a:p>
            <a:pPr>
              <a:defRPr sz="1800"/>
            </a:pP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Handled missing values (</a:t>
            </a:r>
            <a:r>
              <a:rPr sz="2400" dirty="0" err="1"/>
              <a:t>side_effects</a:t>
            </a:r>
            <a:r>
              <a:rPr sz="2400" dirty="0"/>
              <a:t>, ratings, etc.)</a:t>
            </a:r>
          </a:p>
          <a:p>
            <a:pPr>
              <a:defRPr sz="1800"/>
            </a:pPr>
            <a:r>
              <a:rPr sz="2400" dirty="0"/>
              <a:t>Encoded categorical variables (</a:t>
            </a:r>
            <a:r>
              <a:rPr sz="2400" dirty="0" err="1"/>
              <a:t>LabelEncoder</a:t>
            </a:r>
            <a:r>
              <a:rPr sz="2400" dirty="0"/>
              <a:t>)</a:t>
            </a:r>
          </a:p>
          <a:p>
            <a:pPr>
              <a:defRPr sz="1800"/>
            </a:pPr>
            <a:r>
              <a:rPr sz="2400" dirty="0"/>
              <a:t>Scaled numerical data (</a:t>
            </a:r>
            <a:r>
              <a:rPr sz="2400" dirty="0" err="1"/>
              <a:t>StandardScaler</a:t>
            </a:r>
            <a:r>
              <a:rPr sz="2400" dirty="0"/>
              <a:t>)</a:t>
            </a:r>
          </a:p>
          <a:p>
            <a:pPr>
              <a:defRPr sz="1800"/>
            </a:pPr>
            <a:r>
              <a:rPr sz="2400" dirty="0"/>
              <a:t>Removed duplicates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>
                <a:solidFill>
                  <a:srgbClr val="002060"/>
                </a:solidFill>
              </a:rP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Ratings: Most drugs rated between 6–8</a:t>
            </a:r>
          </a:p>
          <a:p>
            <a:pPr>
              <a:defRPr sz="1800"/>
            </a:pPr>
            <a:r>
              <a:rPr sz="2400" dirty="0"/>
              <a:t>Top Conditions: Pain, Cold &amp; Flu, Acne</a:t>
            </a:r>
          </a:p>
          <a:p>
            <a:pPr>
              <a:defRPr sz="1800"/>
            </a:pPr>
            <a:r>
              <a:rPr sz="2400" dirty="0"/>
              <a:t>Common Side Effects: Hives, Itching, Breathing issue</a:t>
            </a:r>
            <a:r>
              <a:rPr lang="en-US" sz="2400" dirty="0"/>
              <a:t>s</a:t>
            </a:r>
          </a:p>
          <a:p>
            <a:pPr>
              <a:defRPr sz="1800"/>
            </a:pPr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002060"/>
                </a:solidFill>
              </a:rPr>
              <a:t>Tableau</a:t>
            </a:r>
            <a:r>
              <a:rPr b="1" dirty="0">
                <a:solidFill>
                  <a:srgbClr val="002060"/>
                </a:solidFill>
              </a:rPr>
              <a:t> </a:t>
            </a:r>
            <a:r>
              <a:rPr sz="4000" b="1" dirty="0">
                <a:solidFill>
                  <a:srgbClr val="002060"/>
                </a:solidFill>
              </a:rPr>
              <a:t>Dashboard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Interactive drug-condition insights</a:t>
            </a:r>
          </a:p>
          <a:p>
            <a:pPr>
              <a:defRPr sz="1800"/>
            </a:pPr>
            <a:r>
              <a:rPr sz="2400" dirty="0"/>
              <a:t>Ratings by drug class</a:t>
            </a:r>
          </a:p>
          <a:p>
            <a:pPr>
              <a:defRPr sz="1800"/>
            </a:pPr>
            <a:r>
              <a:rPr sz="2400" dirty="0"/>
              <a:t>Pregnancy safety categories</a:t>
            </a:r>
          </a:p>
          <a:p>
            <a:pPr>
              <a:defRPr sz="1800"/>
            </a:pPr>
            <a:r>
              <a:rPr sz="2400" dirty="0"/>
              <a:t>Condition-based filters for easy navigation</a:t>
            </a:r>
            <a:endParaRPr lang="en-IN" sz="2400" dirty="0"/>
          </a:p>
          <a:p>
            <a:pPr>
              <a:defRPr sz="1800"/>
            </a:pPr>
            <a:r>
              <a:rPr lang="en-US" sz="2400" dirty="0"/>
              <a:t>Link : </a:t>
            </a:r>
            <a:r>
              <a:rPr lang="en-US" sz="2400">
                <a:hlinkClick r:id="rId2"/>
              </a:rPr>
              <a:t>https://public.tableau.com/app/profile/harshita.lalawat/viz/Drugs_Side_Effects/Dashboard1?publish=yes</a:t>
            </a:r>
            <a:endParaRPr lang="en-US" sz="2400" dirty="0"/>
          </a:p>
          <a:p>
            <a:pPr>
              <a:defRPr sz="1800"/>
            </a:pPr>
            <a:endParaRPr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>
                <a:solidFill>
                  <a:srgbClr val="002060"/>
                </a:solidFill>
              </a:rPr>
              <a:t>Advanced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Correlation Heatmaps</a:t>
            </a:r>
          </a:p>
          <a:p>
            <a:pPr>
              <a:defRPr sz="1800"/>
            </a:pPr>
            <a:r>
              <a:rPr sz="2400" dirty="0"/>
              <a:t>Side effect frequency parsin</a:t>
            </a:r>
            <a:r>
              <a:rPr lang="en-US" sz="2400" dirty="0"/>
              <a:t>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000" b="1" dirty="0">
                <a:solidFill>
                  <a:srgbClr val="002060"/>
                </a:solidFill>
              </a:rPr>
              <a:t>Conclusion</a:t>
            </a:r>
            <a:endParaRPr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 sz="1800"/>
            </a:pPr>
            <a:r>
              <a:rPr sz="2400" dirty="0"/>
              <a:t>Pain &amp; Acne are most treated conditions</a:t>
            </a:r>
          </a:p>
          <a:p>
            <a:pPr>
              <a:defRPr sz="1800"/>
            </a:pPr>
            <a:r>
              <a:rPr sz="2400" dirty="0"/>
              <a:t>Hives &amp; Breathing difficulty are common concerns</a:t>
            </a:r>
          </a:p>
          <a:p>
            <a:pPr>
              <a:defRPr sz="1800"/>
            </a:pPr>
            <a:r>
              <a:rPr sz="2400" dirty="0"/>
              <a:t>Ratings vary by class, alcohol interaction, pregnancy safety</a:t>
            </a:r>
          </a:p>
          <a:p>
            <a:pPr>
              <a:defRPr sz="1800"/>
            </a:pPr>
            <a:r>
              <a:rPr sz="2400" dirty="0"/>
              <a:t>Data analytics aids safe prescriptions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314</Words>
  <Application>Microsoft Office PowerPoint</Application>
  <PresentationFormat>On-screen Show (4:3)</PresentationFormat>
  <Paragraphs>51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Drug, Side Effects &amp; Medical Condition Analysis</vt:lpstr>
      <vt:lpstr>Objective</vt:lpstr>
      <vt:lpstr>Tools &amp; Technologies</vt:lpstr>
      <vt:lpstr>Dataset Overview</vt:lpstr>
      <vt:lpstr>Data Cleaning</vt:lpstr>
      <vt:lpstr>Exploratory Data Analysis</vt:lpstr>
      <vt:lpstr>Tableau Dashboard</vt:lpstr>
      <vt:lpstr>Advanced Features</vt:lpstr>
      <vt:lpstr>Conclusion</vt:lpstr>
      <vt:lpstr>Future Scope</vt:lpstr>
      <vt:lpstr>Visualization</vt:lpstr>
      <vt:lpstr>Outliers</vt:lpstr>
      <vt:lpstr>Rating Distribution</vt:lpstr>
      <vt:lpstr>Top 10 Medical Condition</vt:lpstr>
      <vt:lpstr>Heatmap for correlation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Harshita Lalawat</cp:lastModifiedBy>
  <cp:revision>23</cp:revision>
  <dcterms:created xsi:type="dcterms:W3CDTF">2013-01-27T09:14:16Z</dcterms:created>
  <dcterms:modified xsi:type="dcterms:W3CDTF">2025-07-03T04:55:34Z</dcterms:modified>
  <cp:category/>
</cp:coreProperties>
</file>