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drive.google.com/file/d/1B4hOJAjmS9FpLn9891h0XyWvyG2F6FmB/view?usp=drive_link" TargetMode="External"/><Relationship Id="rId5" Type="http://schemas.openxmlformats.org/officeDocument/2006/relationships/image" Target="../media/image15.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3962400" y="3276600"/>
            <a:ext cx="6629400" cy="179151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IN" sz="3200">
                <a:latin typeface="Trebuchet MS"/>
                <a:ea typeface="Trebuchet MS"/>
                <a:cs typeface="Trebuchet MS"/>
                <a:sym typeface="Trebuchet MS"/>
              </a:rPr>
              <a:t>HARSHITAA G A</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PSG Institute of Technology and Applied Research</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B.E. Computer Science and Engineering</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NM id: au715521104016</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Email: harshitaa1103@gmail.com</a:t>
            </a:r>
            <a:endParaRPr sz="2000">
              <a:latin typeface="Trebuchet MS"/>
              <a:ea typeface="Trebuchet MS"/>
              <a:cs typeface="Trebuchet MS"/>
              <a:sym typeface="Trebuchet MS"/>
            </a:endParaRPr>
          </a:p>
        </p:txBody>
      </p:sp>
      <p:sp>
        <p:nvSpPr>
          <p:cNvPr id="59" name="Google Shape;59;p7"/>
          <p:cNvSpPr txBox="1"/>
          <p:nvPr/>
        </p:nvSpPr>
        <p:spPr>
          <a:xfrm>
            <a:off x="3962400" y="2819400"/>
            <a:ext cx="556260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2800">
                <a:solidFill>
                  <a:srgbClr val="2D936B"/>
                </a:solidFill>
                <a:latin typeface="Trebuchet MS"/>
                <a:ea typeface="Trebuchet MS"/>
                <a:cs typeface="Trebuchet MS"/>
                <a:sym typeface="Trebuchet MS"/>
              </a:rPr>
              <a:t>PLANT DISEASE CLASSIFICATION</a:t>
            </a:r>
            <a:endParaRPr b="1" sz="28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63" name="Google Shape;63;p7"/>
          <p:cNvSpPr txBox="1"/>
          <p:nvPr/>
        </p:nvSpPr>
        <p:spPr>
          <a:xfrm>
            <a:off x="5181600" y="2286000"/>
            <a:ext cx="4343400" cy="887422"/>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IN" sz="2800">
                <a:solidFill>
                  <a:srgbClr val="2D936B"/>
                </a:solidFill>
                <a:latin typeface="Trebuchet MS"/>
                <a:ea typeface="Trebuchet MS"/>
                <a:cs typeface="Trebuchet MS"/>
                <a:sym typeface="Trebuchet MS"/>
              </a:rPr>
              <a:t>FINAL PROJECT</a:t>
            </a:r>
            <a:endParaRPr b="1" sz="28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b="1"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4" name="Google Shape;194;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5" name="Google Shape;195;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96" name="Google Shape;196;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97" name="Google Shape;197;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198" name="Google Shape;198;p16"/>
          <p:cNvPicPr preferRelativeResize="0"/>
          <p:nvPr/>
        </p:nvPicPr>
        <p:blipFill>
          <a:blip r:embed="rId5">
            <a:alphaModFix/>
          </a:blip>
          <a:stretch>
            <a:fillRect/>
          </a:stretch>
        </p:blipFill>
        <p:spPr>
          <a:xfrm>
            <a:off x="178075" y="1331075"/>
            <a:ext cx="5466451" cy="3240925"/>
          </a:xfrm>
          <a:prstGeom prst="rect">
            <a:avLst/>
          </a:prstGeom>
          <a:noFill/>
          <a:ln>
            <a:noFill/>
          </a:ln>
        </p:spPr>
      </p:pic>
      <p:pic>
        <p:nvPicPr>
          <p:cNvPr id="199" name="Google Shape;199;p16"/>
          <p:cNvPicPr preferRelativeResize="0"/>
          <p:nvPr/>
        </p:nvPicPr>
        <p:blipFill>
          <a:blip r:embed="rId6">
            <a:alphaModFix/>
          </a:blip>
          <a:stretch>
            <a:fillRect/>
          </a:stretch>
        </p:blipFill>
        <p:spPr>
          <a:xfrm>
            <a:off x="5836000" y="2220425"/>
            <a:ext cx="5012976" cy="3498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highlight>
                <a:schemeClr val="lt1"/>
              </a:highlight>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txBox="1"/>
          <p:nvPr>
            <p:ph type="title"/>
          </p:nvPr>
        </p:nvSpPr>
        <p:spPr>
          <a:xfrm>
            <a:off x="558165" y="385444"/>
            <a:ext cx="9764395" cy="1142299"/>
          </a:xfrm>
          <a:prstGeom prst="rect">
            <a:avLst/>
          </a:prstGeom>
          <a:noFill/>
          <a:ln>
            <a:noFill/>
          </a:ln>
        </p:spPr>
        <p:txBody>
          <a:bodyPr anchorCtr="0" anchor="t" bIns="0" lIns="0" spcFirstLastPara="1" rIns="0" wrap="square" tIns="460675">
            <a:spAutoFit/>
          </a:bodyPr>
          <a:lstStyle/>
          <a:p>
            <a:pPr indent="0" lvl="0" marL="12700" rtl="0" algn="l">
              <a:lnSpc>
                <a:spcPct val="100000"/>
              </a:lnSpc>
              <a:spcBef>
                <a:spcPts val="0"/>
              </a:spcBef>
              <a:spcAft>
                <a:spcPts val="0"/>
              </a:spcAft>
              <a:buNone/>
            </a:pPr>
            <a:r>
              <a:rPr lang="en-IN" sz="4400"/>
              <a:t>PLANT DISEASE CLASSIFICATION</a:t>
            </a:r>
            <a:endParaRPr sz="440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9" name="Google Shape;89;p8"/>
          <p:cNvSpPr txBox="1"/>
          <p:nvPr/>
        </p:nvSpPr>
        <p:spPr>
          <a:xfrm>
            <a:off x="558175" y="2061038"/>
            <a:ext cx="84543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The project focuses on leveraging deep learning techniques for plant disease classification, aiming to assist farmers and agricultural experts in early disease detection and management. By harnessing the power of convolutional neural networks (CNNs) and image processing algorithms, this system can accurately identify various diseases affecting crops based on images of plant leaves.</a:t>
            </a:r>
            <a:endParaRPr sz="2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5" name="Google Shape;95;p9"/>
          <p:cNvGrpSpPr/>
          <p:nvPr/>
        </p:nvGrpSpPr>
        <p:grpSpPr>
          <a:xfrm>
            <a:off x="7448612" y="0"/>
            <a:ext cx="4743796" cy="6858466"/>
            <a:chOff x="7448612" y="0"/>
            <a:chExt cx="4743796" cy="6858466"/>
          </a:xfrm>
        </p:grpSpPr>
        <p:sp>
          <p:nvSpPr>
            <p:cNvPr id="96" name="Google Shape;96;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5" name="Google Shape;105;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9" name="Google Shape;109;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9"/>
          <p:cNvGrpSpPr/>
          <p:nvPr/>
        </p:nvGrpSpPr>
        <p:grpSpPr>
          <a:xfrm>
            <a:off x="47625" y="3819523"/>
            <a:ext cx="4124325" cy="3009898"/>
            <a:chOff x="47625" y="3819523"/>
            <a:chExt cx="4124325" cy="3009898"/>
          </a:xfrm>
        </p:grpSpPr>
        <p:pic>
          <p:nvPicPr>
            <p:cNvPr id="111" name="Google Shape;111;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14" name="Google Shape;114;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5" name="Google Shape;115;p9"/>
          <p:cNvSpPr txBox="1"/>
          <p:nvPr/>
        </p:nvSpPr>
        <p:spPr>
          <a:xfrm>
            <a:off x="2111100" y="1802675"/>
            <a:ext cx="11378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000">
                <a:latin typeface="Calibri"/>
                <a:ea typeface="Calibri"/>
                <a:cs typeface="Calibri"/>
                <a:sym typeface="Calibri"/>
              </a:rPr>
              <a:t>Problem Statement</a:t>
            </a:r>
            <a:endParaRPr sz="3000">
              <a:latin typeface="Calibri"/>
              <a:ea typeface="Calibri"/>
              <a:cs typeface="Calibri"/>
              <a:sym typeface="Calibri"/>
            </a:endParaRPr>
          </a:p>
          <a:p>
            <a:pPr indent="0" lvl="0" marL="0" rtl="0" algn="l">
              <a:spcBef>
                <a:spcPts val="0"/>
              </a:spcBef>
              <a:spcAft>
                <a:spcPts val="0"/>
              </a:spcAft>
              <a:buNone/>
            </a:pPr>
            <a:r>
              <a:rPr lang="en-IN" sz="3000">
                <a:latin typeface="Calibri"/>
                <a:ea typeface="Calibri"/>
                <a:cs typeface="Calibri"/>
                <a:sym typeface="Calibri"/>
              </a:rPr>
              <a:t>Project overview</a:t>
            </a:r>
            <a:endParaRPr sz="3000">
              <a:latin typeface="Calibri"/>
              <a:ea typeface="Calibri"/>
              <a:cs typeface="Calibri"/>
              <a:sym typeface="Calibri"/>
            </a:endParaRPr>
          </a:p>
          <a:p>
            <a:pPr indent="0" lvl="0" marL="0" rtl="0" algn="l">
              <a:spcBef>
                <a:spcPts val="0"/>
              </a:spcBef>
              <a:spcAft>
                <a:spcPts val="0"/>
              </a:spcAft>
              <a:buNone/>
            </a:pPr>
            <a:r>
              <a:rPr lang="en-IN" sz="3000">
                <a:latin typeface="Calibri"/>
                <a:ea typeface="Calibri"/>
                <a:cs typeface="Calibri"/>
                <a:sym typeface="Calibri"/>
              </a:rPr>
              <a:t>End Users</a:t>
            </a:r>
            <a:endParaRPr sz="3000">
              <a:latin typeface="Calibri"/>
              <a:ea typeface="Calibri"/>
              <a:cs typeface="Calibri"/>
              <a:sym typeface="Calibri"/>
            </a:endParaRPr>
          </a:p>
          <a:p>
            <a:pPr indent="0" lvl="0" marL="0" rtl="0" algn="l">
              <a:spcBef>
                <a:spcPts val="0"/>
              </a:spcBef>
              <a:spcAft>
                <a:spcPts val="0"/>
              </a:spcAft>
              <a:buNone/>
            </a:pPr>
            <a:r>
              <a:rPr lang="en-IN" sz="3000">
                <a:latin typeface="Calibri"/>
                <a:ea typeface="Calibri"/>
                <a:cs typeface="Calibri"/>
                <a:sym typeface="Calibri"/>
              </a:rPr>
              <a:t>Proposed solution</a:t>
            </a:r>
            <a:endParaRPr sz="3000">
              <a:latin typeface="Calibri"/>
              <a:ea typeface="Calibri"/>
              <a:cs typeface="Calibri"/>
              <a:sym typeface="Calibri"/>
            </a:endParaRPr>
          </a:p>
          <a:p>
            <a:pPr indent="0" lvl="0" marL="0" rtl="0" algn="l">
              <a:spcBef>
                <a:spcPts val="0"/>
              </a:spcBef>
              <a:spcAft>
                <a:spcPts val="0"/>
              </a:spcAft>
              <a:buNone/>
            </a:pPr>
            <a:r>
              <a:rPr lang="en-IN" sz="3000">
                <a:latin typeface="Calibri"/>
                <a:ea typeface="Calibri"/>
                <a:cs typeface="Calibri"/>
                <a:sym typeface="Calibri"/>
              </a:rPr>
              <a:t>Algorithm &amp; Deployment</a:t>
            </a:r>
            <a:endParaRPr sz="3000">
              <a:latin typeface="Calibri"/>
              <a:ea typeface="Calibri"/>
              <a:cs typeface="Calibri"/>
              <a:sym typeface="Calibri"/>
            </a:endParaRPr>
          </a:p>
          <a:p>
            <a:pPr indent="0" lvl="0" marL="0" rtl="0" algn="l">
              <a:spcBef>
                <a:spcPts val="0"/>
              </a:spcBef>
              <a:spcAft>
                <a:spcPts val="0"/>
              </a:spcAft>
              <a:buNone/>
            </a:pPr>
            <a:r>
              <a:rPr lang="en-IN" sz="3000">
                <a:latin typeface="Calibri"/>
                <a:ea typeface="Calibri"/>
                <a:cs typeface="Calibri"/>
                <a:sym typeface="Calibri"/>
              </a:rPr>
              <a:t>Modelling</a:t>
            </a:r>
            <a:endParaRPr sz="3000">
              <a:latin typeface="Calibri"/>
              <a:ea typeface="Calibri"/>
              <a:cs typeface="Calibri"/>
              <a:sym typeface="Calibri"/>
            </a:endParaRPr>
          </a:p>
          <a:p>
            <a:pPr indent="0" lvl="0" marL="0" rtl="0" algn="l">
              <a:spcBef>
                <a:spcPts val="0"/>
              </a:spcBef>
              <a:spcAft>
                <a:spcPts val="0"/>
              </a:spcAft>
              <a:buNone/>
            </a:pPr>
            <a:r>
              <a:rPr lang="en-IN" sz="3000">
                <a:latin typeface="Calibri"/>
                <a:ea typeface="Calibri"/>
                <a:cs typeface="Calibri"/>
                <a:sym typeface="Calibri"/>
              </a:rPr>
              <a:t>Result</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0"/>
          <p:cNvGrpSpPr/>
          <p:nvPr/>
        </p:nvGrpSpPr>
        <p:grpSpPr>
          <a:xfrm>
            <a:off x="8444050" y="2794450"/>
            <a:ext cx="2762250" cy="3257550"/>
            <a:chOff x="7991475" y="2933700"/>
            <a:chExt cx="2762250" cy="3257550"/>
          </a:xfrm>
        </p:grpSpPr>
        <p:sp>
          <p:nvSpPr>
            <p:cNvPr id="121" name="Google Shape;12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2" name="Google Shape;12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3" name="Google Shape;123;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8" name="Google Shape;128;p10"/>
          <p:cNvSpPr txBox="1"/>
          <p:nvPr/>
        </p:nvSpPr>
        <p:spPr>
          <a:xfrm>
            <a:off x="472150" y="1605000"/>
            <a:ext cx="79719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Plant diseases pose a significant threat to crop health and agricultural productivity, leading to substantial yield losses and economic hardships for farmers worldwide. Early detection and effective management of these diseases are crucial for mitigating their impact and ensuring food security. The task is to develop a robust and efficient plant disease classification system using deep learning techniques to accurately identify diseases affecting various crops based on images of plant leaves.</a:t>
            </a:r>
            <a:endParaRPr sz="2700">
              <a:latin typeface="Calibri"/>
              <a:ea typeface="Calibri"/>
              <a:cs typeface="Calibri"/>
              <a:sym typeface="Calibri"/>
            </a:endParaRPr>
          </a:p>
        </p:txBody>
      </p:sp>
      <p:sp>
        <p:nvSpPr>
          <p:cNvPr id="129" name="Google Shape;129;p10"/>
          <p:cNvSpPr/>
          <p:nvPr/>
        </p:nvSpPr>
        <p:spPr>
          <a:xfrm>
            <a:off x="6696075" y="1382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42" name="Google Shape;142;p11"/>
          <p:cNvSpPr txBox="1"/>
          <p:nvPr/>
        </p:nvSpPr>
        <p:spPr>
          <a:xfrm>
            <a:off x="474925" y="2255250"/>
            <a:ext cx="79371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The plant disease classification project aims to develop a robust and efficient deep learning-based system for accurately identifying diseases affecting various crops based on images of plant leaves. The project encompasses several key components, including dataset collection, model development, training, evaluation, deployment, and impact assessment.</a:t>
            </a:r>
            <a:endParaRPr sz="2800">
              <a:latin typeface="Calibri"/>
              <a:ea typeface="Calibri"/>
              <a:cs typeface="Calibri"/>
              <a:sym typeface="Calibri"/>
            </a:endParaRPr>
          </a:p>
        </p:txBody>
      </p:sp>
      <p:sp>
        <p:nvSpPr>
          <p:cNvPr id="143" name="Google Shape;14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55" name="Google Shape;155;p12"/>
          <p:cNvSpPr txBox="1"/>
          <p:nvPr/>
        </p:nvSpPr>
        <p:spPr>
          <a:xfrm>
            <a:off x="319050" y="1915938"/>
            <a:ext cx="10003500" cy="38481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Farmers: Need accurate disease identification for crop protection.</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Extension Officers: Use system for on-field assessments and advice.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Researchers: Study disease patterns and enhance algorithms.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Agri-Tech Companies: Integrate system for monitoring and advisory services.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Government Agencies: Monitor outbreaks and formulate interventions.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Educational Institutions: Use for practical learning in agriculture.</a:t>
            </a:r>
            <a:endParaRPr sz="27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2" name="Google Shape;162;p13"/>
          <p:cNvSpPr/>
          <p:nvPr/>
        </p:nvSpPr>
        <p:spPr>
          <a:xfrm>
            <a:off x="6678675" y="1275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txBox="1"/>
          <p:nvPr>
            <p:ph type="title"/>
          </p:nvPr>
        </p:nvSpPr>
        <p:spPr>
          <a:xfrm>
            <a:off x="676275" y="-1"/>
            <a:ext cx="97644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IN" sz="3600"/>
              <a:t>YOUR SOLUTION AND ITS VALUE PROPOSITION</a:t>
            </a:r>
            <a:endParaRPr sz="3600"/>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68" name="Google Shape;168;p13"/>
          <p:cNvSpPr txBox="1"/>
          <p:nvPr/>
        </p:nvSpPr>
        <p:spPr>
          <a:xfrm>
            <a:off x="2648625" y="1476363"/>
            <a:ext cx="8628600" cy="46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600">
                <a:latin typeface="Calibri"/>
                <a:ea typeface="Calibri"/>
                <a:cs typeface="Calibri"/>
                <a:sym typeface="Calibri"/>
              </a:rPr>
              <a:t>A deep learning-based plant disease classification system that accurately identifies diseases in crops using image processing techniques and machine learning algorithms.</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600">
                <a:latin typeface="Calibri"/>
                <a:ea typeface="Calibri"/>
                <a:cs typeface="Calibri"/>
                <a:sym typeface="Calibri"/>
              </a:rPr>
              <a:t>Accuracy: Enables precise disease identification for timely intervention.</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600">
                <a:latin typeface="Calibri"/>
                <a:ea typeface="Calibri"/>
                <a:cs typeface="Calibri"/>
                <a:sym typeface="Calibri"/>
              </a:rPr>
              <a:t>Efficiency: Automates detection, saving time over manual methods.</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600">
                <a:latin typeface="Calibri"/>
                <a:ea typeface="Calibri"/>
                <a:cs typeface="Calibri"/>
                <a:sym typeface="Calibri"/>
              </a:rPr>
              <a:t>Scalability: Handles large datasets and diverse crops effectively.</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600">
                <a:latin typeface="Calibri"/>
                <a:ea typeface="Calibri"/>
                <a:cs typeface="Calibri"/>
                <a:sym typeface="Calibri"/>
              </a:rPr>
              <a:t>Innovation: Leverages technology for sustainable agriculture solutions.</a:t>
            </a:r>
            <a:endParaRPr sz="26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4" name="Google Shape;174;p14"/>
          <p:cNvPicPr preferRelativeResize="0"/>
          <p:nvPr/>
        </p:nvPicPr>
        <p:blipFill rotWithShape="1">
          <a:blip r:embed="rId3">
            <a:alphaModFix/>
          </a:blip>
          <a:srcRect b="0" l="0" r="0" t="0"/>
          <a:stretch/>
        </p:blipFill>
        <p:spPr>
          <a:xfrm>
            <a:off x="66675" y="3891425"/>
            <a:ext cx="1773550" cy="2909424"/>
          </a:xfrm>
          <a:prstGeom prst="rect">
            <a:avLst/>
          </a:prstGeom>
          <a:noFill/>
          <a:ln>
            <a:noFill/>
          </a:ln>
        </p:spPr>
      </p:pic>
      <p:sp>
        <p:nvSpPr>
          <p:cNvPr id="175" name="Google Shape;175;p14"/>
          <p:cNvSpPr txBox="1"/>
          <p:nvPr>
            <p:ph type="title"/>
          </p:nvPr>
        </p:nvSpPr>
        <p:spPr>
          <a:xfrm>
            <a:off x="610390" y="106969"/>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76" name="Google Shape;176;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77" name="Google Shape;177;p14"/>
          <p:cNvSpPr txBox="1"/>
          <p:nvPr/>
        </p:nvSpPr>
        <p:spPr>
          <a:xfrm>
            <a:off x="1706500" y="1412550"/>
            <a:ext cx="100035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latin typeface="Calibri"/>
                <a:ea typeface="Calibri"/>
                <a:cs typeface="Calibri"/>
                <a:sym typeface="Calibri"/>
              </a:rPr>
              <a:t>The plant disease classification system utilizes a curated dataset and ResNet-34(is a CNN) model with pretrained weights for accurate disease detection. Managed by the Trainer class, training is streamlined for iterative model refinement. Dynamic optimizer selection and scheduler configuration enable tailored training parameters, while integrated logging provides comprehensive insights into training metrics for informed decision-making. This system enhances crop health management for sustainable agriculture.The dataset contains three labels: Healthy, Powdery, Rust referring to plant conditions. There is a total of 1530 images divided into train, test, and validation sets.</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4" name="Google Shape;184;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5" name="Google Shape;185;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7" name="Google Shape;187;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
        <p:nvSpPr>
          <p:cNvPr id="188" name="Google Shape;188;p15"/>
          <p:cNvSpPr txBox="1"/>
          <p:nvPr/>
        </p:nvSpPr>
        <p:spPr>
          <a:xfrm>
            <a:off x="509725" y="1049325"/>
            <a:ext cx="8685600" cy="5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latin typeface="Calibri"/>
                <a:ea typeface="Calibri"/>
                <a:cs typeface="Calibri"/>
                <a:sym typeface="Calibri"/>
              </a:rPr>
              <a:t>In modeling the plant disease classification system, a ResNet-34 architecture serves as the backbone for effective disease detection. This model, pre-trained on ImageNet, offers a robust foundation for feature extraction and classification. With its deep layers and skip connections, ResNet-34 can capture intricate patterns in plant images, crucial for distinguishing between healthy and diseased plants. Additionally, a custom fully connected layer is integrated to adapt the model for plant disease classification, enabling it to output probabilities through softmax activation. By leveraging this powerful model architecture, the system can achieve high accuracy in identifying various plant diseases, aiding farmers and agricultural professionals in timely and precise intervention measures.</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