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2" r:id="rId4"/>
    <p:sldId id="261" r:id="rId5"/>
    <p:sldId id="258" r:id="rId6"/>
    <p:sldId id="263" r:id="rId7"/>
    <p:sldId id="264" r:id="rId8"/>
    <p:sldId id="265" r:id="rId9"/>
    <p:sldId id="259" r:id="rId10"/>
    <p:sldId id="280" r:id="rId11"/>
    <p:sldId id="281" r:id="rId12"/>
    <p:sldId id="282" r:id="rId13"/>
    <p:sldId id="283" r:id="rId14"/>
    <p:sldId id="284" r:id="rId15"/>
    <p:sldId id="285" r:id="rId16"/>
    <p:sldId id="286" r:id="rId17"/>
    <p:sldId id="287" r:id="rId18"/>
    <p:sldId id="288" r:id="rId19"/>
    <p:sldId id="289" r:id="rId20"/>
    <p:sldId id="260" r:id="rId21"/>
    <p:sldId id="277" r:id="rId22"/>
    <p:sldId id="290" r:id="rId23"/>
    <p:sldId id="278" r:id="rId24"/>
    <p:sldId id="279" r:id="rId25"/>
    <p:sldId id="291" r:id="rId26"/>
    <p:sldId id="292" r:id="rId27"/>
    <p:sldId id="293" r:id="rId28"/>
    <p:sldId id="299" r:id="rId29"/>
    <p:sldId id="298" r:id="rId30"/>
    <p:sldId id="301" r:id="rId31"/>
    <p:sldId id="302" r:id="rId32"/>
    <p:sldId id="29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F4F"/>
    <a:srgbClr val="70BBFF"/>
    <a:srgbClr val="F2F2F2"/>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4660"/>
  </p:normalViewPr>
  <p:slideViewPr>
    <p:cSldViewPr snapToGrid="0">
      <p:cViewPr varScale="1">
        <p:scale>
          <a:sx n="65" d="100"/>
          <a:sy n="65" d="100"/>
        </p:scale>
        <p:origin x="8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86DE9-885C-4874-96E1-87A47E4D5D4D}" type="datetimeFigureOut">
              <a:rPr lang="en-IN" smtClean="0"/>
              <a:t>30-11-2024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23D61B-40AA-46D0-A21A-38268444A7AA}" type="slidenum">
              <a:rPr lang="en-IN" smtClean="0"/>
              <a:t>‹#›</a:t>
            </a:fld>
            <a:endParaRPr lang="en-IN"/>
          </a:p>
        </p:txBody>
      </p:sp>
    </p:spTree>
    <p:extLst>
      <p:ext uri="{BB962C8B-B14F-4D97-AF65-F5344CB8AC3E}">
        <p14:creationId xmlns:p14="http://schemas.microsoft.com/office/powerpoint/2010/main" val="1713867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123D61B-40AA-46D0-A21A-38268444A7AA}" type="slidenum">
              <a:rPr lang="en-IN" smtClean="0"/>
              <a:t>5</a:t>
            </a:fld>
            <a:endParaRPr lang="en-IN"/>
          </a:p>
        </p:txBody>
      </p:sp>
    </p:spTree>
    <p:extLst>
      <p:ext uri="{BB962C8B-B14F-4D97-AF65-F5344CB8AC3E}">
        <p14:creationId xmlns:p14="http://schemas.microsoft.com/office/powerpoint/2010/main" val="209168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FDBF-342B-D997-3231-00AB1FBDA4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450EC4-2D35-57DA-809E-1F52CDD8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E761A2-14F4-4A80-312B-1E4007EF9CF2}"/>
              </a:ext>
            </a:extLst>
          </p:cNvPr>
          <p:cNvSpPr>
            <a:spLocks noGrp="1"/>
          </p:cNvSpPr>
          <p:nvPr>
            <p:ph type="dt" sz="half" idx="10"/>
          </p:nvPr>
        </p:nvSpPr>
        <p:spPr/>
        <p:txBody>
          <a:bodyPr/>
          <a:lstStyle/>
          <a:p>
            <a:fld id="{B610FEDB-5F96-4C49-8332-E2EE377B0645}" type="datetimeFigureOut">
              <a:rPr lang="en-IN" smtClean="0"/>
              <a:t>30-11-2024</a:t>
            </a:fld>
            <a:endParaRPr lang="en-IN"/>
          </a:p>
        </p:txBody>
      </p:sp>
      <p:sp>
        <p:nvSpPr>
          <p:cNvPr id="5" name="Footer Placeholder 4">
            <a:extLst>
              <a:ext uri="{FF2B5EF4-FFF2-40B4-BE49-F238E27FC236}">
                <a16:creationId xmlns:a16="http://schemas.microsoft.com/office/drawing/2014/main" id="{0C8E7760-07BC-7111-5A22-778BE03447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6D6383-4845-DA18-7EC4-E7183BB44A81}"/>
              </a:ext>
            </a:extLst>
          </p:cNvPr>
          <p:cNvSpPr>
            <a:spLocks noGrp="1"/>
          </p:cNvSpPr>
          <p:nvPr>
            <p:ph type="sldNum" sz="quarter" idx="12"/>
          </p:nvPr>
        </p:nvSpPr>
        <p:spPr/>
        <p:txBody>
          <a:bodyPr/>
          <a:lstStyle/>
          <a:p>
            <a:fld id="{94CA1D81-4637-465C-8900-3967C5987B37}" type="slidenum">
              <a:rPr lang="en-IN" smtClean="0"/>
              <a:t>‹#›</a:t>
            </a:fld>
            <a:endParaRPr lang="en-IN"/>
          </a:p>
        </p:txBody>
      </p:sp>
    </p:spTree>
    <p:extLst>
      <p:ext uri="{BB962C8B-B14F-4D97-AF65-F5344CB8AC3E}">
        <p14:creationId xmlns:p14="http://schemas.microsoft.com/office/powerpoint/2010/main" val="4254612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3D07-04B1-5CAB-A461-44497E4006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A3157C-77F4-FC3B-28B1-1EF4DA4AED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8E4767-3D03-1EE0-1EAF-5C0CD8556E1B}"/>
              </a:ext>
            </a:extLst>
          </p:cNvPr>
          <p:cNvSpPr>
            <a:spLocks noGrp="1"/>
          </p:cNvSpPr>
          <p:nvPr>
            <p:ph type="dt" sz="half" idx="10"/>
          </p:nvPr>
        </p:nvSpPr>
        <p:spPr/>
        <p:txBody>
          <a:bodyPr/>
          <a:lstStyle/>
          <a:p>
            <a:fld id="{B610FEDB-5F96-4C49-8332-E2EE377B0645}" type="datetimeFigureOut">
              <a:rPr lang="en-IN" smtClean="0"/>
              <a:t>30-11-2024</a:t>
            </a:fld>
            <a:endParaRPr lang="en-IN"/>
          </a:p>
        </p:txBody>
      </p:sp>
      <p:sp>
        <p:nvSpPr>
          <p:cNvPr id="5" name="Footer Placeholder 4">
            <a:extLst>
              <a:ext uri="{FF2B5EF4-FFF2-40B4-BE49-F238E27FC236}">
                <a16:creationId xmlns:a16="http://schemas.microsoft.com/office/drawing/2014/main" id="{1ED966F8-1B3A-B27F-57F0-94755F2F4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3D6EC1-4EC3-AD3D-1ED0-FD5B7DFEC2AD}"/>
              </a:ext>
            </a:extLst>
          </p:cNvPr>
          <p:cNvSpPr>
            <a:spLocks noGrp="1"/>
          </p:cNvSpPr>
          <p:nvPr>
            <p:ph type="sldNum" sz="quarter" idx="12"/>
          </p:nvPr>
        </p:nvSpPr>
        <p:spPr/>
        <p:txBody>
          <a:bodyPr/>
          <a:lstStyle/>
          <a:p>
            <a:fld id="{94CA1D81-4637-465C-8900-3967C5987B37}" type="slidenum">
              <a:rPr lang="en-IN" smtClean="0"/>
              <a:t>‹#›</a:t>
            </a:fld>
            <a:endParaRPr lang="en-IN"/>
          </a:p>
        </p:txBody>
      </p:sp>
    </p:spTree>
    <p:extLst>
      <p:ext uri="{BB962C8B-B14F-4D97-AF65-F5344CB8AC3E}">
        <p14:creationId xmlns:p14="http://schemas.microsoft.com/office/powerpoint/2010/main" val="1563040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1CFBA4-3610-7042-2B0B-CB132B836F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891893-769C-EF81-571D-E71A80F26A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64EA25-DA10-50F1-DE91-C064AB962AC9}"/>
              </a:ext>
            </a:extLst>
          </p:cNvPr>
          <p:cNvSpPr>
            <a:spLocks noGrp="1"/>
          </p:cNvSpPr>
          <p:nvPr>
            <p:ph type="dt" sz="half" idx="10"/>
          </p:nvPr>
        </p:nvSpPr>
        <p:spPr/>
        <p:txBody>
          <a:bodyPr/>
          <a:lstStyle/>
          <a:p>
            <a:fld id="{B610FEDB-5F96-4C49-8332-E2EE377B0645}" type="datetimeFigureOut">
              <a:rPr lang="en-IN" smtClean="0"/>
              <a:t>30-11-2024</a:t>
            </a:fld>
            <a:endParaRPr lang="en-IN"/>
          </a:p>
        </p:txBody>
      </p:sp>
      <p:sp>
        <p:nvSpPr>
          <p:cNvPr id="5" name="Footer Placeholder 4">
            <a:extLst>
              <a:ext uri="{FF2B5EF4-FFF2-40B4-BE49-F238E27FC236}">
                <a16:creationId xmlns:a16="http://schemas.microsoft.com/office/drawing/2014/main" id="{B8580E3A-4166-72F1-FC39-FF00364189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B53532-BC5F-B853-6976-EAA28A67EBA9}"/>
              </a:ext>
            </a:extLst>
          </p:cNvPr>
          <p:cNvSpPr>
            <a:spLocks noGrp="1"/>
          </p:cNvSpPr>
          <p:nvPr>
            <p:ph type="sldNum" sz="quarter" idx="12"/>
          </p:nvPr>
        </p:nvSpPr>
        <p:spPr/>
        <p:txBody>
          <a:bodyPr/>
          <a:lstStyle/>
          <a:p>
            <a:fld id="{94CA1D81-4637-465C-8900-3967C5987B37}" type="slidenum">
              <a:rPr lang="en-IN" smtClean="0"/>
              <a:t>‹#›</a:t>
            </a:fld>
            <a:endParaRPr lang="en-IN"/>
          </a:p>
        </p:txBody>
      </p:sp>
    </p:spTree>
    <p:extLst>
      <p:ext uri="{BB962C8B-B14F-4D97-AF65-F5344CB8AC3E}">
        <p14:creationId xmlns:p14="http://schemas.microsoft.com/office/powerpoint/2010/main" val="698862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157D-B23F-82A6-AC8E-FA279CC25C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A28590-924D-371F-9EC9-5A136F0D09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5D798C-37C9-F5B3-C004-686CC67272E9}"/>
              </a:ext>
            </a:extLst>
          </p:cNvPr>
          <p:cNvSpPr>
            <a:spLocks noGrp="1"/>
          </p:cNvSpPr>
          <p:nvPr>
            <p:ph type="dt" sz="half" idx="10"/>
          </p:nvPr>
        </p:nvSpPr>
        <p:spPr/>
        <p:txBody>
          <a:bodyPr/>
          <a:lstStyle/>
          <a:p>
            <a:fld id="{B610FEDB-5F96-4C49-8332-E2EE377B0645}" type="datetimeFigureOut">
              <a:rPr lang="en-IN" smtClean="0"/>
              <a:t>30-11-2024</a:t>
            </a:fld>
            <a:endParaRPr lang="en-IN"/>
          </a:p>
        </p:txBody>
      </p:sp>
      <p:sp>
        <p:nvSpPr>
          <p:cNvPr id="5" name="Footer Placeholder 4">
            <a:extLst>
              <a:ext uri="{FF2B5EF4-FFF2-40B4-BE49-F238E27FC236}">
                <a16:creationId xmlns:a16="http://schemas.microsoft.com/office/drawing/2014/main" id="{6F73FC70-5D98-7216-A669-AC061ECB84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4EE28E-8CAB-B239-86F6-7B3996B955DC}"/>
              </a:ext>
            </a:extLst>
          </p:cNvPr>
          <p:cNvSpPr>
            <a:spLocks noGrp="1"/>
          </p:cNvSpPr>
          <p:nvPr>
            <p:ph type="sldNum" sz="quarter" idx="12"/>
          </p:nvPr>
        </p:nvSpPr>
        <p:spPr/>
        <p:txBody>
          <a:bodyPr/>
          <a:lstStyle/>
          <a:p>
            <a:fld id="{94CA1D81-4637-465C-8900-3967C5987B37}" type="slidenum">
              <a:rPr lang="en-IN" smtClean="0"/>
              <a:t>‹#›</a:t>
            </a:fld>
            <a:endParaRPr lang="en-IN"/>
          </a:p>
        </p:txBody>
      </p:sp>
    </p:spTree>
    <p:extLst>
      <p:ext uri="{BB962C8B-B14F-4D97-AF65-F5344CB8AC3E}">
        <p14:creationId xmlns:p14="http://schemas.microsoft.com/office/powerpoint/2010/main" val="1902057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4733-80FA-3016-D6DD-67D0D0EC48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1B0D2A-F0E1-0E86-4FC7-B8E4056E80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98A6C9-2BCD-CC68-683C-6DA4BC7D4A75}"/>
              </a:ext>
            </a:extLst>
          </p:cNvPr>
          <p:cNvSpPr>
            <a:spLocks noGrp="1"/>
          </p:cNvSpPr>
          <p:nvPr>
            <p:ph type="dt" sz="half" idx="10"/>
          </p:nvPr>
        </p:nvSpPr>
        <p:spPr/>
        <p:txBody>
          <a:bodyPr/>
          <a:lstStyle/>
          <a:p>
            <a:fld id="{B610FEDB-5F96-4C49-8332-E2EE377B0645}" type="datetimeFigureOut">
              <a:rPr lang="en-IN" smtClean="0"/>
              <a:t>30-11-2024</a:t>
            </a:fld>
            <a:endParaRPr lang="en-IN"/>
          </a:p>
        </p:txBody>
      </p:sp>
      <p:sp>
        <p:nvSpPr>
          <p:cNvPr id="5" name="Footer Placeholder 4">
            <a:extLst>
              <a:ext uri="{FF2B5EF4-FFF2-40B4-BE49-F238E27FC236}">
                <a16:creationId xmlns:a16="http://schemas.microsoft.com/office/drawing/2014/main" id="{88BA19A4-2FB0-9D6C-336B-C328339B47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F846B8-BA8D-0440-C6CD-199B990F4551}"/>
              </a:ext>
            </a:extLst>
          </p:cNvPr>
          <p:cNvSpPr>
            <a:spLocks noGrp="1"/>
          </p:cNvSpPr>
          <p:nvPr>
            <p:ph type="sldNum" sz="quarter" idx="12"/>
          </p:nvPr>
        </p:nvSpPr>
        <p:spPr/>
        <p:txBody>
          <a:bodyPr/>
          <a:lstStyle/>
          <a:p>
            <a:fld id="{94CA1D81-4637-465C-8900-3967C5987B37}" type="slidenum">
              <a:rPr lang="en-IN" smtClean="0"/>
              <a:t>‹#›</a:t>
            </a:fld>
            <a:endParaRPr lang="en-IN"/>
          </a:p>
        </p:txBody>
      </p:sp>
    </p:spTree>
    <p:extLst>
      <p:ext uri="{BB962C8B-B14F-4D97-AF65-F5344CB8AC3E}">
        <p14:creationId xmlns:p14="http://schemas.microsoft.com/office/powerpoint/2010/main" val="1759513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C9FE-3B0A-22E5-7017-4AA3679EA6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5468F1-8BA7-83B4-5DB2-9BBAA2B260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A39C34-D268-C89E-67B0-52D830B822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A092A3-7B5C-7A10-CEDB-3A4209A4C9DD}"/>
              </a:ext>
            </a:extLst>
          </p:cNvPr>
          <p:cNvSpPr>
            <a:spLocks noGrp="1"/>
          </p:cNvSpPr>
          <p:nvPr>
            <p:ph type="dt" sz="half" idx="10"/>
          </p:nvPr>
        </p:nvSpPr>
        <p:spPr/>
        <p:txBody>
          <a:bodyPr/>
          <a:lstStyle/>
          <a:p>
            <a:fld id="{B610FEDB-5F96-4C49-8332-E2EE377B0645}" type="datetimeFigureOut">
              <a:rPr lang="en-IN" smtClean="0"/>
              <a:t>30-11-2024</a:t>
            </a:fld>
            <a:endParaRPr lang="en-IN"/>
          </a:p>
        </p:txBody>
      </p:sp>
      <p:sp>
        <p:nvSpPr>
          <p:cNvPr id="6" name="Footer Placeholder 5">
            <a:extLst>
              <a:ext uri="{FF2B5EF4-FFF2-40B4-BE49-F238E27FC236}">
                <a16:creationId xmlns:a16="http://schemas.microsoft.com/office/drawing/2014/main" id="{44E9FAC3-F23D-28CC-52D9-92C1008007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8452B9-B48C-8F4E-74A8-212AC2177306}"/>
              </a:ext>
            </a:extLst>
          </p:cNvPr>
          <p:cNvSpPr>
            <a:spLocks noGrp="1"/>
          </p:cNvSpPr>
          <p:nvPr>
            <p:ph type="sldNum" sz="quarter" idx="12"/>
          </p:nvPr>
        </p:nvSpPr>
        <p:spPr/>
        <p:txBody>
          <a:bodyPr/>
          <a:lstStyle/>
          <a:p>
            <a:fld id="{94CA1D81-4637-465C-8900-3967C5987B37}" type="slidenum">
              <a:rPr lang="en-IN" smtClean="0"/>
              <a:t>‹#›</a:t>
            </a:fld>
            <a:endParaRPr lang="en-IN"/>
          </a:p>
        </p:txBody>
      </p:sp>
    </p:spTree>
    <p:extLst>
      <p:ext uri="{BB962C8B-B14F-4D97-AF65-F5344CB8AC3E}">
        <p14:creationId xmlns:p14="http://schemas.microsoft.com/office/powerpoint/2010/main" val="367227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12B28-0623-6938-AA16-537B491BA5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B39F4A-DADC-41BB-80D8-7A9F3FB005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9826D5-03AD-2278-EECB-D63F9DD021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A28F91-FEE8-5B9C-B5E7-C9EC91C88D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13918C-EAB9-620B-8AB4-A57E2684C9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7C4F78-A5A3-C03A-4A8D-070A044C33F2}"/>
              </a:ext>
            </a:extLst>
          </p:cNvPr>
          <p:cNvSpPr>
            <a:spLocks noGrp="1"/>
          </p:cNvSpPr>
          <p:nvPr>
            <p:ph type="dt" sz="half" idx="10"/>
          </p:nvPr>
        </p:nvSpPr>
        <p:spPr/>
        <p:txBody>
          <a:bodyPr/>
          <a:lstStyle/>
          <a:p>
            <a:fld id="{B610FEDB-5F96-4C49-8332-E2EE377B0645}" type="datetimeFigureOut">
              <a:rPr lang="en-IN" smtClean="0"/>
              <a:t>30-11-2024</a:t>
            </a:fld>
            <a:endParaRPr lang="en-IN"/>
          </a:p>
        </p:txBody>
      </p:sp>
      <p:sp>
        <p:nvSpPr>
          <p:cNvPr id="8" name="Footer Placeholder 7">
            <a:extLst>
              <a:ext uri="{FF2B5EF4-FFF2-40B4-BE49-F238E27FC236}">
                <a16:creationId xmlns:a16="http://schemas.microsoft.com/office/drawing/2014/main" id="{66DB4D72-99CC-3DB0-6668-5B1E05C5F7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0B6C7E-6A24-CEB8-9941-B2A231D30037}"/>
              </a:ext>
            </a:extLst>
          </p:cNvPr>
          <p:cNvSpPr>
            <a:spLocks noGrp="1"/>
          </p:cNvSpPr>
          <p:nvPr>
            <p:ph type="sldNum" sz="quarter" idx="12"/>
          </p:nvPr>
        </p:nvSpPr>
        <p:spPr/>
        <p:txBody>
          <a:bodyPr/>
          <a:lstStyle/>
          <a:p>
            <a:fld id="{94CA1D81-4637-465C-8900-3967C5987B37}" type="slidenum">
              <a:rPr lang="en-IN" smtClean="0"/>
              <a:t>‹#›</a:t>
            </a:fld>
            <a:endParaRPr lang="en-IN"/>
          </a:p>
        </p:txBody>
      </p:sp>
    </p:spTree>
    <p:extLst>
      <p:ext uri="{BB962C8B-B14F-4D97-AF65-F5344CB8AC3E}">
        <p14:creationId xmlns:p14="http://schemas.microsoft.com/office/powerpoint/2010/main" val="48478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02B0-D7B2-BA63-3C46-7D448CCEE5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644868-2693-8F1A-A686-2320715117CB}"/>
              </a:ext>
            </a:extLst>
          </p:cNvPr>
          <p:cNvSpPr>
            <a:spLocks noGrp="1"/>
          </p:cNvSpPr>
          <p:nvPr>
            <p:ph type="dt" sz="half" idx="10"/>
          </p:nvPr>
        </p:nvSpPr>
        <p:spPr/>
        <p:txBody>
          <a:bodyPr/>
          <a:lstStyle/>
          <a:p>
            <a:fld id="{B610FEDB-5F96-4C49-8332-E2EE377B0645}" type="datetimeFigureOut">
              <a:rPr lang="en-IN" smtClean="0"/>
              <a:t>30-11-2024</a:t>
            </a:fld>
            <a:endParaRPr lang="en-IN"/>
          </a:p>
        </p:txBody>
      </p:sp>
      <p:sp>
        <p:nvSpPr>
          <p:cNvPr id="4" name="Footer Placeholder 3">
            <a:extLst>
              <a:ext uri="{FF2B5EF4-FFF2-40B4-BE49-F238E27FC236}">
                <a16:creationId xmlns:a16="http://schemas.microsoft.com/office/drawing/2014/main" id="{C592DE6A-1C37-ACE1-B91D-E07154017B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88B57D-FF85-71DF-6D81-9F678BB0037D}"/>
              </a:ext>
            </a:extLst>
          </p:cNvPr>
          <p:cNvSpPr>
            <a:spLocks noGrp="1"/>
          </p:cNvSpPr>
          <p:nvPr>
            <p:ph type="sldNum" sz="quarter" idx="12"/>
          </p:nvPr>
        </p:nvSpPr>
        <p:spPr/>
        <p:txBody>
          <a:bodyPr/>
          <a:lstStyle/>
          <a:p>
            <a:fld id="{94CA1D81-4637-465C-8900-3967C5987B37}" type="slidenum">
              <a:rPr lang="en-IN" smtClean="0"/>
              <a:t>‹#›</a:t>
            </a:fld>
            <a:endParaRPr lang="en-IN"/>
          </a:p>
        </p:txBody>
      </p:sp>
    </p:spTree>
    <p:extLst>
      <p:ext uri="{BB962C8B-B14F-4D97-AF65-F5344CB8AC3E}">
        <p14:creationId xmlns:p14="http://schemas.microsoft.com/office/powerpoint/2010/main" val="2114193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57B89A-74E7-FE88-D866-9D1EDDAF2664}"/>
              </a:ext>
            </a:extLst>
          </p:cNvPr>
          <p:cNvSpPr>
            <a:spLocks noGrp="1"/>
          </p:cNvSpPr>
          <p:nvPr>
            <p:ph type="dt" sz="half" idx="10"/>
          </p:nvPr>
        </p:nvSpPr>
        <p:spPr/>
        <p:txBody>
          <a:bodyPr/>
          <a:lstStyle/>
          <a:p>
            <a:fld id="{B610FEDB-5F96-4C49-8332-E2EE377B0645}" type="datetimeFigureOut">
              <a:rPr lang="en-IN" smtClean="0"/>
              <a:t>30-11-2024</a:t>
            </a:fld>
            <a:endParaRPr lang="en-IN"/>
          </a:p>
        </p:txBody>
      </p:sp>
      <p:sp>
        <p:nvSpPr>
          <p:cNvPr id="3" name="Footer Placeholder 2">
            <a:extLst>
              <a:ext uri="{FF2B5EF4-FFF2-40B4-BE49-F238E27FC236}">
                <a16:creationId xmlns:a16="http://schemas.microsoft.com/office/drawing/2014/main" id="{1A6942A5-B5D2-0E9F-1584-F5F9DD22B6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77120B-6A55-C270-0EEF-D6C26B7F5408}"/>
              </a:ext>
            </a:extLst>
          </p:cNvPr>
          <p:cNvSpPr>
            <a:spLocks noGrp="1"/>
          </p:cNvSpPr>
          <p:nvPr>
            <p:ph type="sldNum" sz="quarter" idx="12"/>
          </p:nvPr>
        </p:nvSpPr>
        <p:spPr/>
        <p:txBody>
          <a:bodyPr/>
          <a:lstStyle/>
          <a:p>
            <a:fld id="{94CA1D81-4637-465C-8900-3967C5987B37}" type="slidenum">
              <a:rPr lang="en-IN" smtClean="0"/>
              <a:t>‹#›</a:t>
            </a:fld>
            <a:endParaRPr lang="en-IN"/>
          </a:p>
        </p:txBody>
      </p:sp>
    </p:spTree>
    <p:extLst>
      <p:ext uri="{BB962C8B-B14F-4D97-AF65-F5344CB8AC3E}">
        <p14:creationId xmlns:p14="http://schemas.microsoft.com/office/powerpoint/2010/main" val="2980292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31C9C-DD1E-BDED-E06E-F20D490CE0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F1AAFA-9261-DF21-CBAC-E8E5BEB696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87FA9C-69D4-B51B-1B21-FD0AFF537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C69B1-44C6-6855-8D53-4F1D89C20983}"/>
              </a:ext>
            </a:extLst>
          </p:cNvPr>
          <p:cNvSpPr>
            <a:spLocks noGrp="1"/>
          </p:cNvSpPr>
          <p:nvPr>
            <p:ph type="dt" sz="half" idx="10"/>
          </p:nvPr>
        </p:nvSpPr>
        <p:spPr/>
        <p:txBody>
          <a:bodyPr/>
          <a:lstStyle/>
          <a:p>
            <a:fld id="{B610FEDB-5F96-4C49-8332-E2EE377B0645}" type="datetimeFigureOut">
              <a:rPr lang="en-IN" smtClean="0"/>
              <a:t>30-11-2024</a:t>
            </a:fld>
            <a:endParaRPr lang="en-IN"/>
          </a:p>
        </p:txBody>
      </p:sp>
      <p:sp>
        <p:nvSpPr>
          <p:cNvPr id="6" name="Footer Placeholder 5">
            <a:extLst>
              <a:ext uri="{FF2B5EF4-FFF2-40B4-BE49-F238E27FC236}">
                <a16:creationId xmlns:a16="http://schemas.microsoft.com/office/drawing/2014/main" id="{3E6B20C6-25B2-E99C-C3A7-D662F85A26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7EFA87-D80E-4155-3158-1502BCA46F56}"/>
              </a:ext>
            </a:extLst>
          </p:cNvPr>
          <p:cNvSpPr>
            <a:spLocks noGrp="1"/>
          </p:cNvSpPr>
          <p:nvPr>
            <p:ph type="sldNum" sz="quarter" idx="12"/>
          </p:nvPr>
        </p:nvSpPr>
        <p:spPr/>
        <p:txBody>
          <a:bodyPr/>
          <a:lstStyle/>
          <a:p>
            <a:fld id="{94CA1D81-4637-465C-8900-3967C5987B37}" type="slidenum">
              <a:rPr lang="en-IN" smtClean="0"/>
              <a:t>‹#›</a:t>
            </a:fld>
            <a:endParaRPr lang="en-IN"/>
          </a:p>
        </p:txBody>
      </p:sp>
    </p:spTree>
    <p:extLst>
      <p:ext uri="{BB962C8B-B14F-4D97-AF65-F5344CB8AC3E}">
        <p14:creationId xmlns:p14="http://schemas.microsoft.com/office/powerpoint/2010/main" val="3078461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698A2-D582-9607-7FC5-E409930648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F2A723-8132-93B7-DFD1-031E158E59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6D3E5F-1F63-DC6F-99BD-8CAF38747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2C1151-CB86-8A6A-C744-6FAC33E5E4BF}"/>
              </a:ext>
            </a:extLst>
          </p:cNvPr>
          <p:cNvSpPr>
            <a:spLocks noGrp="1"/>
          </p:cNvSpPr>
          <p:nvPr>
            <p:ph type="dt" sz="half" idx="10"/>
          </p:nvPr>
        </p:nvSpPr>
        <p:spPr/>
        <p:txBody>
          <a:bodyPr/>
          <a:lstStyle/>
          <a:p>
            <a:fld id="{B610FEDB-5F96-4C49-8332-E2EE377B0645}" type="datetimeFigureOut">
              <a:rPr lang="en-IN" smtClean="0"/>
              <a:t>30-11-2024</a:t>
            </a:fld>
            <a:endParaRPr lang="en-IN"/>
          </a:p>
        </p:txBody>
      </p:sp>
      <p:sp>
        <p:nvSpPr>
          <p:cNvPr id="6" name="Footer Placeholder 5">
            <a:extLst>
              <a:ext uri="{FF2B5EF4-FFF2-40B4-BE49-F238E27FC236}">
                <a16:creationId xmlns:a16="http://schemas.microsoft.com/office/drawing/2014/main" id="{448EE877-0E48-9380-46A4-2C0A6339D2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BF7047-19EA-479D-32CE-0C6070E03077}"/>
              </a:ext>
            </a:extLst>
          </p:cNvPr>
          <p:cNvSpPr>
            <a:spLocks noGrp="1"/>
          </p:cNvSpPr>
          <p:nvPr>
            <p:ph type="sldNum" sz="quarter" idx="12"/>
          </p:nvPr>
        </p:nvSpPr>
        <p:spPr/>
        <p:txBody>
          <a:bodyPr/>
          <a:lstStyle/>
          <a:p>
            <a:fld id="{94CA1D81-4637-465C-8900-3967C5987B37}" type="slidenum">
              <a:rPr lang="en-IN" smtClean="0"/>
              <a:t>‹#›</a:t>
            </a:fld>
            <a:endParaRPr lang="en-IN"/>
          </a:p>
        </p:txBody>
      </p:sp>
    </p:spTree>
    <p:extLst>
      <p:ext uri="{BB962C8B-B14F-4D97-AF65-F5344CB8AC3E}">
        <p14:creationId xmlns:p14="http://schemas.microsoft.com/office/powerpoint/2010/main" val="65821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90349B-FA6B-13A3-6AAB-BB3ADE0D54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078DEB-1697-C84B-BD26-34C8D19F1F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0A6FAF-6D0F-2698-55AC-08E1D3DF63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0FEDB-5F96-4C49-8332-E2EE377B0645}" type="datetimeFigureOut">
              <a:rPr lang="en-IN" smtClean="0"/>
              <a:t>30-11-2024</a:t>
            </a:fld>
            <a:endParaRPr lang="en-IN"/>
          </a:p>
        </p:txBody>
      </p:sp>
      <p:sp>
        <p:nvSpPr>
          <p:cNvPr id="5" name="Footer Placeholder 4">
            <a:extLst>
              <a:ext uri="{FF2B5EF4-FFF2-40B4-BE49-F238E27FC236}">
                <a16:creationId xmlns:a16="http://schemas.microsoft.com/office/drawing/2014/main" id="{8C83E123-E2F1-63F8-BA8C-4674692CAB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3FFAA6-CEDC-D06C-EF0D-0D8EBD29D9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A1D81-4637-465C-8900-3967C5987B37}" type="slidenum">
              <a:rPr lang="en-IN" smtClean="0"/>
              <a:t>‹#›</a:t>
            </a:fld>
            <a:endParaRPr lang="en-IN"/>
          </a:p>
        </p:txBody>
      </p:sp>
    </p:spTree>
    <p:extLst>
      <p:ext uri="{BB962C8B-B14F-4D97-AF65-F5344CB8AC3E}">
        <p14:creationId xmlns:p14="http://schemas.microsoft.com/office/powerpoint/2010/main" val="4078023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app.powerbi.com/view?r=eyJrIjoiNzJjNWMwYWUtN2ZjNC00YzA5LWJiMWMtZDczZjJhMThkODAzIiwidCI6ImM2ZTU0OWIzLTVmNDUtNDAzMi1hYWU5LWQ0MjQ0ZGM1YjJjNCJ9" TargetMode="External"/><Relationship Id="rId5" Type="http://schemas.openxmlformats.org/officeDocument/2006/relationships/hyperlink" Target="https://app.powerbi.com/view?r=eyJrIjoiMmU1NzQyNmMtODM0My00NDI1LThiZTItNWQ1MWI5NzI4Y2UyIiwidCI6ImM2ZTU0OWIzLTVmNDUtNDAzMi1hYWU5LWQ0MjQ0ZGM1YjJjNCJ9" TargetMode="Externa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477E8-E423-019F-FD13-16C38E65E7AC}"/>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52BC116-9A90-1F71-0615-80D8FE45BCD0}"/>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48FD54AA-646E-BAAC-6F94-A73358FD6D4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3235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71264">
              <a:srgbClr val="ABC0E4"/>
            </a:gs>
            <a:gs pos="4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B064A770-2F09-9768-76DB-B9A39CCFB14D}"/>
            </a:ext>
          </a:extLst>
        </p:cNvPr>
        <p:cNvGrpSpPr/>
        <p:nvPr/>
      </p:nvGrpSpPr>
      <p:grpSpPr>
        <a:xfrm>
          <a:off x="0" y="0"/>
          <a:ext cx="0" cy="0"/>
          <a:chOff x="0" y="0"/>
          <a:chExt cx="0" cy="0"/>
        </a:xfrm>
      </p:grpSpPr>
      <p:sp>
        <p:nvSpPr>
          <p:cNvPr id="4" name="Parallelogram 3">
            <a:extLst>
              <a:ext uri="{FF2B5EF4-FFF2-40B4-BE49-F238E27FC236}">
                <a16:creationId xmlns:a16="http://schemas.microsoft.com/office/drawing/2014/main" id="{ED58CE3C-4C0C-0B41-15BD-3543A1A7AD03}"/>
              </a:ext>
            </a:extLst>
          </p:cNvPr>
          <p:cNvSpPr/>
          <p:nvPr/>
        </p:nvSpPr>
        <p:spPr>
          <a:xfrm>
            <a:off x="34413" y="97418"/>
            <a:ext cx="12066147" cy="757085"/>
          </a:xfrm>
          <a:prstGeom prst="parallelogram">
            <a:avLst/>
          </a:prstGeom>
          <a:solidFill>
            <a:schemeClr val="accent5">
              <a:lumMod val="50000"/>
              <a:alpha val="98000"/>
            </a:schemeClr>
          </a:solidFill>
          <a:ln>
            <a:no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dirty="0">
                <a:ln w="0"/>
                <a:solidFill>
                  <a:schemeClr val="bg1"/>
                </a:solidFill>
                <a:effectLst>
                  <a:outerShdw blurRad="38100" dist="19050" dir="2700000" algn="tl" rotWithShape="0">
                    <a:schemeClr val="dk1">
                      <a:alpha val="40000"/>
                    </a:schemeClr>
                  </a:outerShdw>
                </a:effectLst>
              </a:rPr>
              <a:t>1.                               Top 3 &amp; Bottom 3 Performing Cities</a:t>
            </a:r>
          </a:p>
        </p:txBody>
      </p:sp>
      <p:sp>
        <p:nvSpPr>
          <p:cNvPr id="2" name="Title 1">
            <a:extLst>
              <a:ext uri="{FF2B5EF4-FFF2-40B4-BE49-F238E27FC236}">
                <a16:creationId xmlns:a16="http://schemas.microsoft.com/office/drawing/2014/main" id="{12D9EA37-D00E-63E9-ECCE-9FF55A7B5B5E}"/>
              </a:ext>
            </a:extLst>
          </p:cNvPr>
          <p:cNvSpPr>
            <a:spLocks noGrp="1"/>
          </p:cNvSpPr>
          <p:nvPr>
            <p:ph type="title"/>
          </p:nvPr>
        </p:nvSpPr>
        <p:spPr>
          <a:xfrm>
            <a:off x="2515091" y="2362854"/>
            <a:ext cx="7385338" cy="1232145"/>
          </a:xfrm>
          <a:effectLst>
            <a:glow rad="228600">
              <a:srgbClr val="FFC000">
                <a:alpha val="40000"/>
              </a:srgbClr>
            </a:glow>
          </a:effectLst>
        </p:spPr>
        <p:txBody>
          <a:bodyPr>
            <a:normAutofit/>
          </a:bodyPr>
          <a:lstStyle/>
          <a:p>
            <a:r>
              <a:rPr lang="en-IN" sz="3600" b="1" dirty="0">
                <a:solidFill>
                  <a:schemeClr val="bg1">
                    <a:lumMod val="95000"/>
                  </a:schemeClr>
                </a:solidFill>
              </a:rPr>
              <a:t>    </a:t>
            </a:r>
            <a:r>
              <a:rPr lang="en-US" sz="3600" b="1" dirty="0">
                <a:solidFill>
                  <a:schemeClr val="bg1">
                    <a:lumMod val="95000"/>
                  </a:schemeClr>
                </a:solidFill>
              </a:rPr>
              <a:t> </a:t>
            </a:r>
            <a:endParaRPr lang="en-IN" sz="3600" b="1" dirty="0">
              <a:solidFill>
                <a:schemeClr val="bg1">
                  <a:lumMod val="95000"/>
                </a:schemeClr>
              </a:solidFill>
            </a:endParaRPr>
          </a:p>
        </p:txBody>
      </p:sp>
      <p:sp>
        <p:nvSpPr>
          <p:cNvPr id="3" name="Content Placeholder 2">
            <a:extLst>
              <a:ext uri="{FF2B5EF4-FFF2-40B4-BE49-F238E27FC236}">
                <a16:creationId xmlns:a16="http://schemas.microsoft.com/office/drawing/2014/main" id="{9D5EEA96-774F-0485-4B84-952BAC3CBBEE}"/>
              </a:ext>
            </a:extLst>
          </p:cNvPr>
          <p:cNvSpPr>
            <a:spLocks noGrp="1"/>
          </p:cNvSpPr>
          <p:nvPr>
            <p:ph idx="1"/>
          </p:nvPr>
        </p:nvSpPr>
        <p:spPr>
          <a:xfrm>
            <a:off x="1927122" y="2362855"/>
            <a:ext cx="3382297" cy="1066146"/>
          </a:xfrm>
        </p:spPr>
        <p:txBody>
          <a:bodyPr>
            <a:normAutofit/>
          </a:bodyPr>
          <a:lstStyle/>
          <a:p>
            <a:pPr marL="0" marR="0" lvl="0" indent="0" algn="l" defTabSz="914400" rtl="0" eaLnBrk="0" fontAlgn="base" latinLnBrk="0" hangingPunct="0">
              <a:lnSpc>
                <a:spcPct val="150000"/>
              </a:lnSpc>
              <a:spcBef>
                <a:spcPct val="0"/>
              </a:spcBef>
              <a:spcAft>
                <a:spcPct val="0"/>
              </a:spcAft>
              <a:buClrTx/>
              <a:buSzTx/>
              <a:buNone/>
              <a:tabLst/>
            </a:pPr>
            <a:endParaRPr kumimoji="0" lang="en-US" altLang="en-US" b="1" i="0" u="none" strike="noStrike" cap="none" normalizeH="0" baseline="0" dirty="0">
              <a:ln>
                <a:noFill/>
              </a:ln>
              <a:solidFill>
                <a:schemeClr val="accent2">
                  <a:lumMod val="75000"/>
                </a:schemeClr>
              </a:solidFill>
              <a:effectLst/>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gn="just">
              <a:lnSpc>
                <a:spcPct val="100000"/>
              </a:lnSpc>
              <a:buNone/>
            </a:pPr>
            <a:endParaRPr lang="en-US" sz="1800" dirty="0">
              <a:solidFill>
                <a:schemeClr val="tx1">
                  <a:lumMod val="95000"/>
                  <a:lumOff val="5000"/>
                </a:schemeClr>
              </a:solidFill>
              <a:latin typeface="Constantia" panose="02030602050306030303" pitchFamily="18" charset="0"/>
            </a:endParaRPr>
          </a:p>
        </p:txBody>
      </p:sp>
      <p:pic>
        <p:nvPicPr>
          <p:cNvPr id="8" name="Picture 7">
            <a:extLst>
              <a:ext uri="{FF2B5EF4-FFF2-40B4-BE49-F238E27FC236}">
                <a16:creationId xmlns:a16="http://schemas.microsoft.com/office/drawing/2014/main" id="{50E3C648-4E93-61A0-0E8E-6F35B5E16C09}"/>
              </a:ext>
            </a:extLst>
          </p:cNvPr>
          <p:cNvPicPr>
            <a:picLocks noChangeAspect="1"/>
          </p:cNvPicPr>
          <p:nvPr/>
        </p:nvPicPr>
        <p:blipFill>
          <a:blip r:embed="rId2"/>
          <a:srcRect l="-420" t="2415" r="2980" b="8224"/>
          <a:stretch/>
        </p:blipFill>
        <p:spPr>
          <a:xfrm>
            <a:off x="1641524" y="1508714"/>
            <a:ext cx="8623354" cy="1966452"/>
          </a:xfrm>
          <a:prstGeom prst="rect">
            <a:avLst/>
          </a:prstGeom>
          <a:ln w="28575">
            <a:solidFill>
              <a:schemeClr val="bg2">
                <a:lumMod val="50000"/>
              </a:schemeClr>
            </a:solidFill>
            <a:prstDash val="solid"/>
          </a:ln>
        </p:spPr>
      </p:pic>
      <p:pic>
        <p:nvPicPr>
          <p:cNvPr id="9" name="Picture 8">
            <a:extLst>
              <a:ext uri="{FF2B5EF4-FFF2-40B4-BE49-F238E27FC236}">
                <a16:creationId xmlns:a16="http://schemas.microsoft.com/office/drawing/2014/main" id="{A233F156-016F-8219-A1B1-D48E484D0DAC}"/>
              </a:ext>
            </a:extLst>
          </p:cNvPr>
          <p:cNvPicPr>
            <a:picLocks noChangeAspect="1"/>
          </p:cNvPicPr>
          <p:nvPr/>
        </p:nvPicPr>
        <p:blipFill>
          <a:blip r:embed="rId3"/>
          <a:srcRect l="5" t="-1142" r="1597" b="2694"/>
          <a:stretch/>
        </p:blipFill>
        <p:spPr>
          <a:xfrm>
            <a:off x="1797828" y="4129377"/>
            <a:ext cx="8539316" cy="1828800"/>
          </a:xfrm>
          <a:prstGeom prst="rect">
            <a:avLst/>
          </a:prstGeom>
          <a:ln w="28575">
            <a:solidFill>
              <a:schemeClr val="bg2">
                <a:lumMod val="50000"/>
              </a:schemeClr>
            </a:solidFill>
            <a:prstDash val="solid"/>
          </a:ln>
        </p:spPr>
      </p:pic>
    </p:spTree>
    <p:extLst>
      <p:ext uri="{BB962C8B-B14F-4D97-AF65-F5344CB8AC3E}">
        <p14:creationId xmlns:p14="http://schemas.microsoft.com/office/powerpoint/2010/main" val="288052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71264">
              <a:srgbClr val="ABC0E4"/>
            </a:gs>
            <a:gs pos="4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9A200DAA-2B81-3B2C-DC51-062383856E08}"/>
            </a:ext>
          </a:extLst>
        </p:cNvPr>
        <p:cNvGrpSpPr/>
        <p:nvPr/>
      </p:nvGrpSpPr>
      <p:grpSpPr>
        <a:xfrm>
          <a:off x="0" y="0"/>
          <a:ext cx="0" cy="0"/>
          <a:chOff x="0" y="0"/>
          <a:chExt cx="0" cy="0"/>
        </a:xfrm>
      </p:grpSpPr>
      <p:sp>
        <p:nvSpPr>
          <p:cNvPr id="4" name="Parallelogram 3">
            <a:extLst>
              <a:ext uri="{FF2B5EF4-FFF2-40B4-BE49-F238E27FC236}">
                <a16:creationId xmlns:a16="http://schemas.microsoft.com/office/drawing/2014/main" id="{88171132-5303-E6E2-FDF3-F7C7222E0242}"/>
              </a:ext>
            </a:extLst>
          </p:cNvPr>
          <p:cNvSpPr/>
          <p:nvPr/>
        </p:nvSpPr>
        <p:spPr>
          <a:xfrm>
            <a:off x="62926" y="37769"/>
            <a:ext cx="12066147" cy="757085"/>
          </a:xfrm>
          <a:prstGeom prst="parallelogram">
            <a:avLst/>
          </a:prstGeom>
          <a:solidFill>
            <a:schemeClr val="accent5">
              <a:lumMod val="50000"/>
              <a:alpha val="98000"/>
            </a:schemeClr>
          </a:solidFill>
          <a:ln>
            <a:no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dirty="0">
                <a:ln w="0"/>
                <a:solidFill>
                  <a:schemeClr val="bg1"/>
                </a:solidFill>
                <a:effectLst>
                  <a:outerShdw blurRad="38100" dist="19050" dir="2700000" algn="tl" rotWithShape="0">
                    <a:schemeClr val="dk1">
                      <a:alpha val="40000"/>
                    </a:schemeClr>
                  </a:outerShdw>
                </a:effectLst>
              </a:rPr>
              <a:t>2.                                        Average Fare Per Trip By City </a:t>
            </a:r>
          </a:p>
        </p:txBody>
      </p:sp>
      <p:sp>
        <p:nvSpPr>
          <p:cNvPr id="2" name="Title 1">
            <a:extLst>
              <a:ext uri="{FF2B5EF4-FFF2-40B4-BE49-F238E27FC236}">
                <a16:creationId xmlns:a16="http://schemas.microsoft.com/office/drawing/2014/main" id="{AAAC59C9-C3C9-10EC-1C1A-E999B53458FD}"/>
              </a:ext>
            </a:extLst>
          </p:cNvPr>
          <p:cNvSpPr>
            <a:spLocks noGrp="1"/>
          </p:cNvSpPr>
          <p:nvPr>
            <p:ph type="title"/>
          </p:nvPr>
        </p:nvSpPr>
        <p:spPr>
          <a:xfrm>
            <a:off x="2515091" y="2362854"/>
            <a:ext cx="7385338" cy="1232145"/>
          </a:xfrm>
          <a:effectLst>
            <a:glow rad="228600">
              <a:srgbClr val="FFC000">
                <a:alpha val="40000"/>
              </a:srgbClr>
            </a:glow>
          </a:effectLst>
        </p:spPr>
        <p:txBody>
          <a:bodyPr>
            <a:normAutofit/>
          </a:bodyPr>
          <a:lstStyle/>
          <a:p>
            <a:r>
              <a:rPr lang="en-IN" sz="3600" b="1" dirty="0">
                <a:solidFill>
                  <a:schemeClr val="bg1">
                    <a:lumMod val="95000"/>
                  </a:schemeClr>
                </a:solidFill>
              </a:rPr>
              <a:t>    </a:t>
            </a:r>
            <a:r>
              <a:rPr lang="en-US" sz="3600" b="1" dirty="0">
                <a:solidFill>
                  <a:schemeClr val="bg1">
                    <a:lumMod val="95000"/>
                  </a:schemeClr>
                </a:solidFill>
              </a:rPr>
              <a:t> </a:t>
            </a:r>
            <a:endParaRPr lang="en-IN" sz="3600" b="1" dirty="0">
              <a:solidFill>
                <a:schemeClr val="bg1">
                  <a:lumMod val="95000"/>
                </a:schemeClr>
              </a:solidFill>
            </a:endParaRPr>
          </a:p>
        </p:txBody>
      </p:sp>
      <p:sp>
        <p:nvSpPr>
          <p:cNvPr id="3" name="Content Placeholder 2">
            <a:extLst>
              <a:ext uri="{FF2B5EF4-FFF2-40B4-BE49-F238E27FC236}">
                <a16:creationId xmlns:a16="http://schemas.microsoft.com/office/drawing/2014/main" id="{05B1D21A-40EF-4BC3-8CC1-56E383472CE0}"/>
              </a:ext>
            </a:extLst>
          </p:cNvPr>
          <p:cNvSpPr>
            <a:spLocks noGrp="1"/>
          </p:cNvSpPr>
          <p:nvPr>
            <p:ph idx="1"/>
          </p:nvPr>
        </p:nvSpPr>
        <p:spPr>
          <a:xfrm>
            <a:off x="1927122" y="2362855"/>
            <a:ext cx="3382297" cy="1066146"/>
          </a:xfrm>
        </p:spPr>
        <p:txBody>
          <a:bodyPr>
            <a:normAutofit/>
          </a:bodyPr>
          <a:lstStyle/>
          <a:p>
            <a:pPr marL="0" marR="0" lvl="0" indent="0" algn="l" defTabSz="914400" rtl="0" eaLnBrk="0" fontAlgn="base" latinLnBrk="0" hangingPunct="0">
              <a:lnSpc>
                <a:spcPct val="150000"/>
              </a:lnSpc>
              <a:spcBef>
                <a:spcPct val="0"/>
              </a:spcBef>
              <a:spcAft>
                <a:spcPct val="0"/>
              </a:spcAft>
              <a:buClrTx/>
              <a:buSzTx/>
              <a:buNone/>
              <a:tabLst/>
            </a:pPr>
            <a:endParaRPr kumimoji="0" lang="en-US" altLang="en-US" b="1" i="0" u="none" strike="noStrike" cap="none" normalizeH="0" baseline="0" dirty="0">
              <a:ln>
                <a:noFill/>
              </a:ln>
              <a:solidFill>
                <a:schemeClr val="accent2">
                  <a:lumMod val="75000"/>
                </a:schemeClr>
              </a:solidFill>
              <a:effectLst/>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gn="just">
              <a:lnSpc>
                <a:spcPct val="100000"/>
              </a:lnSpc>
              <a:buNone/>
            </a:pPr>
            <a:endParaRPr lang="en-US" sz="1800" dirty="0">
              <a:solidFill>
                <a:schemeClr val="tx1">
                  <a:lumMod val="95000"/>
                  <a:lumOff val="5000"/>
                </a:schemeClr>
              </a:solidFill>
              <a:latin typeface="Constantia" panose="02030602050306030303" pitchFamily="18" charset="0"/>
            </a:endParaRPr>
          </a:p>
        </p:txBody>
      </p:sp>
      <p:pic>
        <p:nvPicPr>
          <p:cNvPr id="5" name="Picture 4">
            <a:extLst>
              <a:ext uri="{FF2B5EF4-FFF2-40B4-BE49-F238E27FC236}">
                <a16:creationId xmlns:a16="http://schemas.microsoft.com/office/drawing/2014/main" id="{4C542498-F7D3-5D48-F277-E6C8E26793BC}"/>
              </a:ext>
            </a:extLst>
          </p:cNvPr>
          <p:cNvPicPr>
            <a:picLocks noChangeAspect="1"/>
          </p:cNvPicPr>
          <p:nvPr/>
        </p:nvPicPr>
        <p:blipFill>
          <a:blip r:embed="rId2"/>
          <a:srcRect l="926" t="1252" r="4195" b="1954"/>
          <a:stretch/>
        </p:blipFill>
        <p:spPr>
          <a:xfrm>
            <a:off x="1802908" y="1170038"/>
            <a:ext cx="8809704" cy="5309419"/>
          </a:xfrm>
          <a:prstGeom prst="rect">
            <a:avLst/>
          </a:prstGeom>
          <a:ln w="28575">
            <a:solidFill>
              <a:schemeClr val="bg2">
                <a:lumMod val="50000"/>
              </a:schemeClr>
            </a:solidFill>
            <a:prstDash val="solid"/>
          </a:ln>
        </p:spPr>
      </p:pic>
    </p:spTree>
    <p:extLst>
      <p:ext uri="{BB962C8B-B14F-4D97-AF65-F5344CB8AC3E}">
        <p14:creationId xmlns:p14="http://schemas.microsoft.com/office/powerpoint/2010/main" val="3134011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71264">
              <a:srgbClr val="ABC0E4"/>
            </a:gs>
            <a:gs pos="4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9D0E36E2-4C56-9119-4780-3A02E7611633}"/>
            </a:ext>
          </a:extLst>
        </p:cNvPr>
        <p:cNvGrpSpPr/>
        <p:nvPr/>
      </p:nvGrpSpPr>
      <p:grpSpPr>
        <a:xfrm>
          <a:off x="0" y="0"/>
          <a:ext cx="0" cy="0"/>
          <a:chOff x="0" y="0"/>
          <a:chExt cx="0" cy="0"/>
        </a:xfrm>
      </p:grpSpPr>
      <p:sp>
        <p:nvSpPr>
          <p:cNvPr id="4" name="Parallelogram 3">
            <a:extLst>
              <a:ext uri="{FF2B5EF4-FFF2-40B4-BE49-F238E27FC236}">
                <a16:creationId xmlns:a16="http://schemas.microsoft.com/office/drawing/2014/main" id="{2850631D-6705-C42A-C7B1-DB364ECD282D}"/>
              </a:ext>
            </a:extLst>
          </p:cNvPr>
          <p:cNvSpPr/>
          <p:nvPr/>
        </p:nvSpPr>
        <p:spPr>
          <a:xfrm>
            <a:off x="34413" y="97418"/>
            <a:ext cx="12066147" cy="757085"/>
          </a:xfrm>
          <a:prstGeom prst="parallelogram">
            <a:avLst/>
          </a:prstGeom>
          <a:solidFill>
            <a:schemeClr val="accent5">
              <a:lumMod val="50000"/>
              <a:alpha val="98000"/>
            </a:schemeClr>
          </a:solidFill>
          <a:ln>
            <a:no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dirty="0">
                <a:ln w="0"/>
                <a:solidFill>
                  <a:schemeClr val="bg1"/>
                </a:solidFill>
                <a:effectLst>
                  <a:outerShdw blurRad="38100" dist="19050" dir="2700000" algn="tl" rotWithShape="0">
                    <a:schemeClr val="dk1">
                      <a:alpha val="40000"/>
                    </a:schemeClr>
                  </a:outerShdw>
                </a:effectLst>
              </a:rPr>
              <a:t>3.                               Average Rating By Cities &amp; Passenger Types </a:t>
            </a:r>
          </a:p>
        </p:txBody>
      </p:sp>
      <p:sp>
        <p:nvSpPr>
          <p:cNvPr id="2" name="Title 1">
            <a:extLst>
              <a:ext uri="{FF2B5EF4-FFF2-40B4-BE49-F238E27FC236}">
                <a16:creationId xmlns:a16="http://schemas.microsoft.com/office/drawing/2014/main" id="{48A729D5-A645-A7D2-E0A7-FDFE1EBBDF52}"/>
              </a:ext>
            </a:extLst>
          </p:cNvPr>
          <p:cNvSpPr>
            <a:spLocks noGrp="1"/>
          </p:cNvSpPr>
          <p:nvPr>
            <p:ph type="title"/>
          </p:nvPr>
        </p:nvSpPr>
        <p:spPr>
          <a:xfrm>
            <a:off x="2515091" y="2362854"/>
            <a:ext cx="7385338" cy="1232145"/>
          </a:xfrm>
          <a:effectLst>
            <a:glow rad="228600">
              <a:srgbClr val="FFC000">
                <a:alpha val="40000"/>
              </a:srgbClr>
            </a:glow>
          </a:effectLst>
        </p:spPr>
        <p:txBody>
          <a:bodyPr>
            <a:normAutofit/>
          </a:bodyPr>
          <a:lstStyle/>
          <a:p>
            <a:r>
              <a:rPr lang="en-IN" sz="3600" b="1" dirty="0">
                <a:solidFill>
                  <a:schemeClr val="bg1">
                    <a:lumMod val="95000"/>
                  </a:schemeClr>
                </a:solidFill>
              </a:rPr>
              <a:t>    </a:t>
            </a:r>
            <a:r>
              <a:rPr lang="en-US" sz="3600" b="1" dirty="0">
                <a:solidFill>
                  <a:schemeClr val="bg1">
                    <a:lumMod val="95000"/>
                  </a:schemeClr>
                </a:solidFill>
              </a:rPr>
              <a:t> </a:t>
            </a:r>
            <a:endParaRPr lang="en-IN" sz="3600" b="1" dirty="0">
              <a:solidFill>
                <a:schemeClr val="bg1">
                  <a:lumMod val="95000"/>
                </a:schemeClr>
              </a:solidFill>
            </a:endParaRPr>
          </a:p>
        </p:txBody>
      </p:sp>
      <p:sp>
        <p:nvSpPr>
          <p:cNvPr id="3" name="Content Placeholder 2">
            <a:extLst>
              <a:ext uri="{FF2B5EF4-FFF2-40B4-BE49-F238E27FC236}">
                <a16:creationId xmlns:a16="http://schemas.microsoft.com/office/drawing/2014/main" id="{20A06939-CEB5-2B39-7061-FBFFD3830B6A}"/>
              </a:ext>
            </a:extLst>
          </p:cNvPr>
          <p:cNvSpPr>
            <a:spLocks noGrp="1"/>
          </p:cNvSpPr>
          <p:nvPr>
            <p:ph idx="1"/>
          </p:nvPr>
        </p:nvSpPr>
        <p:spPr>
          <a:xfrm>
            <a:off x="1927122" y="2362855"/>
            <a:ext cx="3382297" cy="1066146"/>
          </a:xfrm>
        </p:spPr>
        <p:txBody>
          <a:bodyPr>
            <a:normAutofit/>
          </a:bodyPr>
          <a:lstStyle/>
          <a:p>
            <a:pPr marL="0" marR="0" lvl="0" indent="0" algn="l" defTabSz="914400" rtl="0" eaLnBrk="0" fontAlgn="base" latinLnBrk="0" hangingPunct="0">
              <a:lnSpc>
                <a:spcPct val="150000"/>
              </a:lnSpc>
              <a:spcBef>
                <a:spcPct val="0"/>
              </a:spcBef>
              <a:spcAft>
                <a:spcPct val="0"/>
              </a:spcAft>
              <a:buClrTx/>
              <a:buSzTx/>
              <a:buNone/>
              <a:tabLst/>
            </a:pPr>
            <a:endParaRPr kumimoji="0" lang="en-US" altLang="en-US" b="1" i="0" u="none" strike="noStrike" cap="none" normalizeH="0" baseline="0" dirty="0">
              <a:ln>
                <a:noFill/>
              </a:ln>
              <a:solidFill>
                <a:schemeClr val="accent2">
                  <a:lumMod val="75000"/>
                </a:schemeClr>
              </a:solidFill>
              <a:effectLst/>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gn="just">
              <a:lnSpc>
                <a:spcPct val="100000"/>
              </a:lnSpc>
              <a:buNone/>
            </a:pPr>
            <a:endParaRPr lang="en-US" sz="1800" dirty="0">
              <a:solidFill>
                <a:schemeClr val="tx1">
                  <a:lumMod val="95000"/>
                  <a:lumOff val="5000"/>
                </a:schemeClr>
              </a:solidFill>
              <a:latin typeface="Constantia" panose="02030602050306030303" pitchFamily="18" charset="0"/>
            </a:endParaRPr>
          </a:p>
        </p:txBody>
      </p:sp>
      <p:pic>
        <p:nvPicPr>
          <p:cNvPr id="8" name="Picture 7">
            <a:extLst>
              <a:ext uri="{FF2B5EF4-FFF2-40B4-BE49-F238E27FC236}">
                <a16:creationId xmlns:a16="http://schemas.microsoft.com/office/drawing/2014/main" id="{95711B2B-567E-9D26-81F6-B65544D7D8B9}"/>
              </a:ext>
            </a:extLst>
          </p:cNvPr>
          <p:cNvPicPr>
            <a:picLocks noChangeAspect="1"/>
          </p:cNvPicPr>
          <p:nvPr/>
        </p:nvPicPr>
        <p:blipFill>
          <a:blip r:embed="rId2"/>
          <a:stretch>
            <a:fillRect/>
          </a:stretch>
        </p:blipFill>
        <p:spPr>
          <a:xfrm>
            <a:off x="114879" y="1196653"/>
            <a:ext cx="5832578" cy="3613239"/>
          </a:xfrm>
          <a:prstGeom prst="rect">
            <a:avLst/>
          </a:prstGeom>
          <a:ln w="28575">
            <a:solidFill>
              <a:schemeClr val="bg2">
                <a:lumMod val="50000"/>
              </a:schemeClr>
            </a:solidFill>
            <a:prstDash val="solid"/>
          </a:ln>
        </p:spPr>
      </p:pic>
      <p:pic>
        <p:nvPicPr>
          <p:cNvPr id="10" name="Picture 9">
            <a:extLst>
              <a:ext uri="{FF2B5EF4-FFF2-40B4-BE49-F238E27FC236}">
                <a16:creationId xmlns:a16="http://schemas.microsoft.com/office/drawing/2014/main" id="{BCF64FC2-F16A-76EB-F5A8-842D012E3A9B}"/>
              </a:ext>
            </a:extLst>
          </p:cNvPr>
          <p:cNvPicPr>
            <a:picLocks noChangeAspect="1"/>
          </p:cNvPicPr>
          <p:nvPr/>
        </p:nvPicPr>
        <p:blipFill>
          <a:blip r:embed="rId3"/>
          <a:stretch>
            <a:fillRect/>
          </a:stretch>
        </p:blipFill>
        <p:spPr>
          <a:xfrm>
            <a:off x="6078000" y="3003273"/>
            <a:ext cx="5999121" cy="3696670"/>
          </a:xfrm>
          <a:prstGeom prst="rect">
            <a:avLst/>
          </a:prstGeom>
          <a:ln w="28575">
            <a:solidFill>
              <a:schemeClr val="bg2">
                <a:lumMod val="50000"/>
              </a:schemeClr>
            </a:solidFill>
            <a:prstDash val="solid"/>
          </a:ln>
        </p:spPr>
      </p:pic>
    </p:spTree>
    <p:extLst>
      <p:ext uri="{BB962C8B-B14F-4D97-AF65-F5344CB8AC3E}">
        <p14:creationId xmlns:p14="http://schemas.microsoft.com/office/powerpoint/2010/main" val="224635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71264">
              <a:srgbClr val="ABC0E4"/>
            </a:gs>
            <a:gs pos="4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C1F3BD5C-2CB4-4225-B553-764E6326B406}"/>
            </a:ext>
          </a:extLst>
        </p:cNvPr>
        <p:cNvGrpSpPr/>
        <p:nvPr/>
      </p:nvGrpSpPr>
      <p:grpSpPr>
        <a:xfrm>
          <a:off x="0" y="0"/>
          <a:ext cx="0" cy="0"/>
          <a:chOff x="0" y="0"/>
          <a:chExt cx="0" cy="0"/>
        </a:xfrm>
      </p:grpSpPr>
      <p:sp>
        <p:nvSpPr>
          <p:cNvPr id="4" name="Parallelogram 3">
            <a:extLst>
              <a:ext uri="{FF2B5EF4-FFF2-40B4-BE49-F238E27FC236}">
                <a16:creationId xmlns:a16="http://schemas.microsoft.com/office/drawing/2014/main" id="{252BF20B-1D78-B16C-E002-4065EF5C3A44}"/>
              </a:ext>
            </a:extLst>
          </p:cNvPr>
          <p:cNvSpPr/>
          <p:nvPr/>
        </p:nvSpPr>
        <p:spPr>
          <a:xfrm>
            <a:off x="34413" y="97418"/>
            <a:ext cx="12066147" cy="757085"/>
          </a:xfrm>
          <a:prstGeom prst="parallelogram">
            <a:avLst/>
          </a:prstGeom>
          <a:solidFill>
            <a:schemeClr val="accent5">
              <a:lumMod val="50000"/>
              <a:alpha val="98000"/>
            </a:schemeClr>
          </a:solidFill>
          <a:ln>
            <a:no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dirty="0">
                <a:ln w="0"/>
                <a:solidFill>
                  <a:schemeClr val="bg1"/>
                </a:solidFill>
                <a:effectLst>
                  <a:outerShdw blurRad="38100" dist="19050" dir="2700000" algn="tl" rotWithShape="0">
                    <a:schemeClr val="dk1">
                      <a:alpha val="40000"/>
                    </a:schemeClr>
                  </a:outerShdw>
                </a:effectLst>
              </a:rPr>
              <a:t>4.                                   Peak &amp; Low Demand Months By City</a:t>
            </a:r>
          </a:p>
        </p:txBody>
      </p:sp>
      <p:sp>
        <p:nvSpPr>
          <p:cNvPr id="2" name="Title 1">
            <a:extLst>
              <a:ext uri="{FF2B5EF4-FFF2-40B4-BE49-F238E27FC236}">
                <a16:creationId xmlns:a16="http://schemas.microsoft.com/office/drawing/2014/main" id="{86838BEA-7BAC-0CB3-AA16-3068BE793784}"/>
              </a:ext>
            </a:extLst>
          </p:cNvPr>
          <p:cNvSpPr>
            <a:spLocks noGrp="1"/>
          </p:cNvSpPr>
          <p:nvPr>
            <p:ph type="title"/>
          </p:nvPr>
        </p:nvSpPr>
        <p:spPr>
          <a:xfrm>
            <a:off x="2515091" y="2362854"/>
            <a:ext cx="7385338" cy="1232145"/>
          </a:xfrm>
          <a:effectLst>
            <a:glow rad="228600">
              <a:srgbClr val="FFC000">
                <a:alpha val="40000"/>
              </a:srgbClr>
            </a:glow>
          </a:effectLst>
        </p:spPr>
        <p:txBody>
          <a:bodyPr>
            <a:normAutofit/>
          </a:bodyPr>
          <a:lstStyle/>
          <a:p>
            <a:r>
              <a:rPr lang="en-IN" sz="3600" b="1" dirty="0">
                <a:solidFill>
                  <a:schemeClr val="bg1">
                    <a:lumMod val="95000"/>
                  </a:schemeClr>
                </a:solidFill>
              </a:rPr>
              <a:t>    </a:t>
            </a:r>
            <a:r>
              <a:rPr lang="en-US" sz="3600" b="1" dirty="0">
                <a:solidFill>
                  <a:schemeClr val="bg1">
                    <a:lumMod val="95000"/>
                  </a:schemeClr>
                </a:solidFill>
              </a:rPr>
              <a:t> </a:t>
            </a:r>
            <a:endParaRPr lang="en-IN" sz="3600" b="1" dirty="0">
              <a:solidFill>
                <a:schemeClr val="bg1">
                  <a:lumMod val="95000"/>
                </a:schemeClr>
              </a:solidFill>
            </a:endParaRPr>
          </a:p>
        </p:txBody>
      </p:sp>
      <p:sp>
        <p:nvSpPr>
          <p:cNvPr id="3" name="Content Placeholder 2">
            <a:extLst>
              <a:ext uri="{FF2B5EF4-FFF2-40B4-BE49-F238E27FC236}">
                <a16:creationId xmlns:a16="http://schemas.microsoft.com/office/drawing/2014/main" id="{A7EC0F97-1326-8F8E-3F4A-415833A00440}"/>
              </a:ext>
            </a:extLst>
          </p:cNvPr>
          <p:cNvSpPr>
            <a:spLocks noGrp="1"/>
          </p:cNvSpPr>
          <p:nvPr>
            <p:ph idx="1"/>
          </p:nvPr>
        </p:nvSpPr>
        <p:spPr>
          <a:xfrm>
            <a:off x="1927122" y="2362855"/>
            <a:ext cx="3382297" cy="1066146"/>
          </a:xfrm>
        </p:spPr>
        <p:txBody>
          <a:bodyPr>
            <a:normAutofit/>
          </a:bodyPr>
          <a:lstStyle/>
          <a:p>
            <a:pPr marL="0" marR="0" lvl="0" indent="0" algn="l" defTabSz="914400" rtl="0" eaLnBrk="0" fontAlgn="base" latinLnBrk="0" hangingPunct="0">
              <a:lnSpc>
                <a:spcPct val="150000"/>
              </a:lnSpc>
              <a:spcBef>
                <a:spcPct val="0"/>
              </a:spcBef>
              <a:spcAft>
                <a:spcPct val="0"/>
              </a:spcAft>
              <a:buClrTx/>
              <a:buSzTx/>
              <a:buNone/>
              <a:tabLst/>
            </a:pPr>
            <a:endParaRPr kumimoji="0" lang="en-US" altLang="en-US" b="1" i="0" u="none" strike="noStrike" cap="none" normalizeH="0" baseline="0" dirty="0">
              <a:ln>
                <a:noFill/>
              </a:ln>
              <a:solidFill>
                <a:schemeClr val="accent2">
                  <a:lumMod val="75000"/>
                </a:schemeClr>
              </a:solidFill>
              <a:effectLst/>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gn="just">
              <a:lnSpc>
                <a:spcPct val="100000"/>
              </a:lnSpc>
              <a:buNone/>
            </a:pPr>
            <a:endParaRPr lang="en-US" sz="1800" dirty="0">
              <a:solidFill>
                <a:schemeClr val="tx1">
                  <a:lumMod val="95000"/>
                  <a:lumOff val="5000"/>
                </a:schemeClr>
              </a:solidFill>
              <a:latin typeface="Constantia" panose="02030602050306030303" pitchFamily="18" charset="0"/>
            </a:endParaRPr>
          </a:p>
        </p:txBody>
      </p:sp>
      <p:pic>
        <p:nvPicPr>
          <p:cNvPr id="7" name="Picture 6">
            <a:extLst>
              <a:ext uri="{FF2B5EF4-FFF2-40B4-BE49-F238E27FC236}">
                <a16:creationId xmlns:a16="http://schemas.microsoft.com/office/drawing/2014/main" id="{3E733551-9AAF-0937-F4CB-634DEBD3CECA}"/>
              </a:ext>
            </a:extLst>
          </p:cNvPr>
          <p:cNvPicPr>
            <a:picLocks noChangeAspect="1"/>
          </p:cNvPicPr>
          <p:nvPr/>
        </p:nvPicPr>
        <p:blipFill>
          <a:blip r:embed="rId2"/>
          <a:srcRect l="354" t="3065" r="4817" b="-692"/>
          <a:stretch/>
        </p:blipFill>
        <p:spPr>
          <a:xfrm>
            <a:off x="1927122" y="1386349"/>
            <a:ext cx="8563898" cy="4984954"/>
          </a:xfrm>
          <a:prstGeom prst="rect">
            <a:avLst/>
          </a:prstGeom>
          <a:ln w="28575">
            <a:solidFill>
              <a:schemeClr val="bg2">
                <a:lumMod val="50000"/>
              </a:schemeClr>
            </a:solidFill>
            <a:prstDash val="solid"/>
          </a:ln>
        </p:spPr>
      </p:pic>
    </p:spTree>
    <p:extLst>
      <p:ext uri="{BB962C8B-B14F-4D97-AF65-F5344CB8AC3E}">
        <p14:creationId xmlns:p14="http://schemas.microsoft.com/office/powerpoint/2010/main" val="3251322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71264">
              <a:srgbClr val="ABC0E4"/>
            </a:gs>
            <a:gs pos="4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7225FD8F-B858-03DF-93A4-3315D8B5A6DD}"/>
            </a:ext>
          </a:extLst>
        </p:cNvPr>
        <p:cNvGrpSpPr/>
        <p:nvPr/>
      </p:nvGrpSpPr>
      <p:grpSpPr>
        <a:xfrm>
          <a:off x="0" y="0"/>
          <a:ext cx="0" cy="0"/>
          <a:chOff x="0" y="0"/>
          <a:chExt cx="0" cy="0"/>
        </a:xfrm>
      </p:grpSpPr>
      <p:sp>
        <p:nvSpPr>
          <p:cNvPr id="4" name="Parallelogram 3">
            <a:extLst>
              <a:ext uri="{FF2B5EF4-FFF2-40B4-BE49-F238E27FC236}">
                <a16:creationId xmlns:a16="http://schemas.microsoft.com/office/drawing/2014/main" id="{124B078E-B0E1-795D-F9E5-40A4D1584B6F}"/>
              </a:ext>
            </a:extLst>
          </p:cNvPr>
          <p:cNvSpPr/>
          <p:nvPr/>
        </p:nvSpPr>
        <p:spPr>
          <a:xfrm>
            <a:off x="34413" y="97418"/>
            <a:ext cx="12066147" cy="757085"/>
          </a:xfrm>
          <a:prstGeom prst="parallelogram">
            <a:avLst/>
          </a:prstGeom>
          <a:solidFill>
            <a:schemeClr val="accent5">
              <a:lumMod val="50000"/>
              <a:alpha val="98000"/>
            </a:schemeClr>
          </a:solidFill>
          <a:ln>
            <a:no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dirty="0">
                <a:ln w="0"/>
                <a:solidFill>
                  <a:schemeClr val="bg1"/>
                </a:solidFill>
                <a:effectLst>
                  <a:outerShdw blurRad="38100" dist="19050" dir="2700000" algn="tl" rotWithShape="0">
                    <a:schemeClr val="dk1">
                      <a:alpha val="40000"/>
                    </a:schemeClr>
                  </a:outerShdw>
                </a:effectLst>
              </a:rPr>
              <a:t>5.                              Weekend Vs Weekday Trip Demand By Cities </a:t>
            </a:r>
          </a:p>
        </p:txBody>
      </p:sp>
      <p:sp>
        <p:nvSpPr>
          <p:cNvPr id="2" name="Title 1">
            <a:extLst>
              <a:ext uri="{FF2B5EF4-FFF2-40B4-BE49-F238E27FC236}">
                <a16:creationId xmlns:a16="http://schemas.microsoft.com/office/drawing/2014/main" id="{3F531B70-331E-2CCD-FE42-45EDE7783318}"/>
              </a:ext>
            </a:extLst>
          </p:cNvPr>
          <p:cNvSpPr>
            <a:spLocks noGrp="1"/>
          </p:cNvSpPr>
          <p:nvPr>
            <p:ph type="title"/>
          </p:nvPr>
        </p:nvSpPr>
        <p:spPr>
          <a:xfrm>
            <a:off x="2515091" y="2362854"/>
            <a:ext cx="7385338" cy="1232145"/>
          </a:xfrm>
          <a:effectLst>
            <a:glow rad="228600">
              <a:srgbClr val="FFC000">
                <a:alpha val="40000"/>
              </a:srgbClr>
            </a:glow>
          </a:effectLst>
        </p:spPr>
        <p:txBody>
          <a:bodyPr>
            <a:normAutofit/>
          </a:bodyPr>
          <a:lstStyle/>
          <a:p>
            <a:r>
              <a:rPr lang="en-IN" sz="3600" b="1" dirty="0">
                <a:solidFill>
                  <a:schemeClr val="bg1">
                    <a:lumMod val="95000"/>
                  </a:schemeClr>
                </a:solidFill>
              </a:rPr>
              <a:t>    </a:t>
            </a:r>
            <a:r>
              <a:rPr lang="en-US" sz="3600" b="1" dirty="0">
                <a:solidFill>
                  <a:schemeClr val="bg1">
                    <a:lumMod val="95000"/>
                  </a:schemeClr>
                </a:solidFill>
              </a:rPr>
              <a:t> </a:t>
            </a:r>
            <a:endParaRPr lang="en-IN" sz="3600" b="1" dirty="0">
              <a:solidFill>
                <a:schemeClr val="bg1">
                  <a:lumMod val="95000"/>
                </a:schemeClr>
              </a:solidFill>
            </a:endParaRPr>
          </a:p>
        </p:txBody>
      </p:sp>
      <p:sp>
        <p:nvSpPr>
          <p:cNvPr id="3" name="Content Placeholder 2">
            <a:extLst>
              <a:ext uri="{FF2B5EF4-FFF2-40B4-BE49-F238E27FC236}">
                <a16:creationId xmlns:a16="http://schemas.microsoft.com/office/drawing/2014/main" id="{C0C4F005-4E03-546B-BB9A-C36DED08903F}"/>
              </a:ext>
            </a:extLst>
          </p:cNvPr>
          <p:cNvSpPr>
            <a:spLocks noGrp="1"/>
          </p:cNvSpPr>
          <p:nvPr>
            <p:ph idx="1"/>
          </p:nvPr>
        </p:nvSpPr>
        <p:spPr>
          <a:xfrm>
            <a:off x="1927122" y="2362855"/>
            <a:ext cx="3382297" cy="1066146"/>
          </a:xfrm>
        </p:spPr>
        <p:txBody>
          <a:bodyPr>
            <a:normAutofit/>
          </a:bodyPr>
          <a:lstStyle/>
          <a:p>
            <a:pPr marL="0" marR="0" lvl="0" indent="0" algn="l" defTabSz="914400" rtl="0" eaLnBrk="0" fontAlgn="base" latinLnBrk="0" hangingPunct="0">
              <a:lnSpc>
                <a:spcPct val="150000"/>
              </a:lnSpc>
              <a:spcBef>
                <a:spcPct val="0"/>
              </a:spcBef>
              <a:spcAft>
                <a:spcPct val="0"/>
              </a:spcAft>
              <a:buClrTx/>
              <a:buSzTx/>
              <a:buNone/>
              <a:tabLst/>
            </a:pPr>
            <a:endParaRPr kumimoji="0" lang="en-US" altLang="en-US" b="1" i="0" u="none" strike="noStrike" cap="none" normalizeH="0" baseline="0" dirty="0">
              <a:ln>
                <a:noFill/>
              </a:ln>
              <a:solidFill>
                <a:schemeClr val="accent2">
                  <a:lumMod val="75000"/>
                </a:schemeClr>
              </a:solidFill>
              <a:effectLst/>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gn="just">
              <a:lnSpc>
                <a:spcPct val="100000"/>
              </a:lnSpc>
              <a:buNone/>
            </a:pPr>
            <a:endParaRPr lang="en-US" sz="1800" dirty="0">
              <a:solidFill>
                <a:schemeClr val="tx1">
                  <a:lumMod val="95000"/>
                  <a:lumOff val="5000"/>
                </a:schemeClr>
              </a:solidFill>
              <a:latin typeface="Constantia" panose="02030602050306030303" pitchFamily="18" charset="0"/>
            </a:endParaRPr>
          </a:p>
        </p:txBody>
      </p:sp>
      <p:pic>
        <p:nvPicPr>
          <p:cNvPr id="5" name="Picture 4">
            <a:extLst>
              <a:ext uri="{FF2B5EF4-FFF2-40B4-BE49-F238E27FC236}">
                <a16:creationId xmlns:a16="http://schemas.microsoft.com/office/drawing/2014/main" id="{BD21F007-3DFB-A537-5B27-27107379F05A}"/>
              </a:ext>
            </a:extLst>
          </p:cNvPr>
          <p:cNvPicPr>
            <a:picLocks noChangeAspect="1"/>
          </p:cNvPicPr>
          <p:nvPr/>
        </p:nvPicPr>
        <p:blipFill>
          <a:blip r:embed="rId2"/>
          <a:stretch>
            <a:fillRect/>
          </a:stretch>
        </p:blipFill>
        <p:spPr>
          <a:xfrm>
            <a:off x="1961573" y="1162302"/>
            <a:ext cx="8268854" cy="5182323"/>
          </a:xfrm>
          <a:prstGeom prst="rect">
            <a:avLst/>
          </a:prstGeom>
          <a:ln w="28575">
            <a:solidFill>
              <a:schemeClr val="bg2">
                <a:lumMod val="50000"/>
              </a:schemeClr>
            </a:solidFill>
            <a:prstDash val="solid"/>
          </a:ln>
        </p:spPr>
      </p:pic>
    </p:spTree>
    <p:extLst>
      <p:ext uri="{BB962C8B-B14F-4D97-AF65-F5344CB8AC3E}">
        <p14:creationId xmlns:p14="http://schemas.microsoft.com/office/powerpoint/2010/main" val="1783386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71264">
              <a:srgbClr val="ABC0E4"/>
            </a:gs>
            <a:gs pos="4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67661C58-F3E7-E90B-4619-2E3E98AA68FD}"/>
            </a:ext>
          </a:extLst>
        </p:cNvPr>
        <p:cNvGrpSpPr/>
        <p:nvPr/>
      </p:nvGrpSpPr>
      <p:grpSpPr>
        <a:xfrm>
          <a:off x="0" y="0"/>
          <a:ext cx="0" cy="0"/>
          <a:chOff x="0" y="0"/>
          <a:chExt cx="0" cy="0"/>
        </a:xfrm>
      </p:grpSpPr>
      <p:sp>
        <p:nvSpPr>
          <p:cNvPr id="4" name="Parallelogram 3">
            <a:extLst>
              <a:ext uri="{FF2B5EF4-FFF2-40B4-BE49-F238E27FC236}">
                <a16:creationId xmlns:a16="http://schemas.microsoft.com/office/drawing/2014/main" id="{F499B52C-A3A6-169D-758C-A11D166D4FC3}"/>
              </a:ext>
            </a:extLst>
          </p:cNvPr>
          <p:cNvSpPr/>
          <p:nvPr/>
        </p:nvSpPr>
        <p:spPr>
          <a:xfrm>
            <a:off x="34413" y="97418"/>
            <a:ext cx="12066147" cy="757085"/>
          </a:xfrm>
          <a:prstGeom prst="parallelogram">
            <a:avLst/>
          </a:prstGeom>
          <a:solidFill>
            <a:schemeClr val="accent5">
              <a:lumMod val="50000"/>
              <a:alpha val="98000"/>
            </a:schemeClr>
          </a:solidFill>
          <a:ln>
            <a:no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dirty="0">
                <a:ln w="0"/>
                <a:solidFill>
                  <a:schemeClr val="bg1"/>
                </a:solidFill>
                <a:effectLst>
                  <a:outerShdw blurRad="38100" dist="19050" dir="2700000" algn="tl" rotWithShape="0">
                    <a:schemeClr val="dk1">
                      <a:alpha val="40000"/>
                    </a:schemeClr>
                  </a:outerShdw>
                </a:effectLst>
              </a:rPr>
              <a:t>6.                   Repeat Passenger Frequency &amp; City Contribution Analysis</a:t>
            </a:r>
          </a:p>
        </p:txBody>
      </p:sp>
      <p:sp>
        <p:nvSpPr>
          <p:cNvPr id="2" name="Title 1">
            <a:extLst>
              <a:ext uri="{FF2B5EF4-FFF2-40B4-BE49-F238E27FC236}">
                <a16:creationId xmlns:a16="http://schemas.microsoft.com/office/drawing/2014/main" id="{B3B34EC4-1AA2-4BE6-DEB7-96400B907AC5}"/>
              </a:ext>
            </a:extLst>
          </p:cNvPr>
          <p:cNvSpPr>
            <a:spLocks noGrp="1"/>
          </p:cNvSpPr>
          <p:nvPr>
            <p:ph type="title"/>
          </p:nvPr>
        </p:nvSpPr>
        <p:spPr>
          <a:xfrm>
            <a:off x="2515091" y="2362854"/>
            <a:ext cx="7385338" cy="1232145"/>
          </a:xfrm>
          <a:effectLst>
            <a:glow rad="228600">
              <a:srgbClr val="FFC000">
                <a:alpha val="40000"/>
              </a:srgbClr>
            </a:glow>
          </a:effectLst>
        </p:spPr>
        <p:txBody>
          <a:bodyPr>
            <a:normAutofit/>
          </a:bodyPr>
          <a:lstStyle/>
          <a:p>
            <a:r>
              <a:rPr lang="en-IN" sz="3600" b="1" dirty="0">
                <a:solidFill>
                  <a:schemeClr val="bg1">
                    <a:lumMod val="95000"/>
                  </a:schemeClr>
                </a:solidFill>
              </a:rPr>
              <a:t>    </a:t>
            </a:r>
            <a:r>
              <a:rPr lang="en-US" sz="3600" b="1" dirty="0">
                <a:solidFill>
                  <a:schemeClr val="bg1">
                    <a:lumMod val="95000"/>
                  </a:schemeClr>
                </a:solidFill>
              </a:rPr>
              <a:t> </a:t>
            </a:r>
            <a:endParaRPr lang="en-IN" sz="3600" b="1" dirty="0">
              <a:solidFill>
                <a:schemeClr val="bg1">
                  <a:lumMod val="95000"/>
                </a:schemeClr>
              </a:solidFill>
            </a:endParaRPr>
          </a:p>
        </p:txBody>
      </p:sp>
      <p:sp>
        <p:nvSpPr>
          <p:cNvPr id="3" name="Content Placeholder 2">
            <a:extLst>
              <a:ext uri="{FF2B5EF4-FFF2-40B4-BE49-F238E27FC236}">
                <a16:creationId xmlns:a16="http://schemas.microsoft.com/office/drawing/2014/main" id="{8B75F68A-B204-93E1-B305-9B5D87B93125}"/>
              </a:ext>
            </a:extLst>
          </p:cNvPr>
          <p:cNvSpPr>
            <a:spLocks noGrp="1"/>
          </p:cNvSpPr>
          <p:nvPr>
            <p:ph idx="1"/>
          </p:nvPr>
        </p:nvSpPr>
        <p:spPr>
          <a:xfrm>
            <a:off x="1927122" y="2362855"/>
            <a:ext cx="3382297" cy="1066146"/>
          </a:xfrm>
        </p:spPr>
        <p:txBody>
          <a:bodyPr>
            <a:normAutofit/>
          </a:bodyPr>
          <a:lstStyle/>
          <a:p>
            <a:pPr marL="0" marR="0" lvl="0" indent="0" algn="l" defTabSz="914400" rtl="0" eaLnBrk="0" fontAlgn="base" latinLnBrk="0" hangingPunct="0">
              <a:lnSpc>
                <a:spcPct val="150000"/>
              </a:lnSpc>
              <a:spcBef>
                <a:spcPct val="0"/>
              </a:spcBef>
              <a:spcAft>
                <a:spcPct val="0"/>
              </a:spcAft>
              <a:buClrTx/>
              <a:buSzTx/>
              <a:buNone/>
              <a:tabLst/>
            </a:pPr>
            <a:endParaRPr kumimoji="0" lang="en-US" altLang="en-US" b="1" i="0" u="none" strike="noStrike" cap="none" normalizeH="0" baseline="0" dirty="0">
              <a:ln>
                <a:noFill/>
              </a:ln>
              <a:solidFill>
                <a:schemeClr val="accent2">
                  <a:lumMod val="75000"/>
                </a:schemeClr>
              </a:solidFill>
              <a:effectLst/>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gn="just">
              <a:lnSpc>
                <a:spcPct val="100000"/>
              </a:lnSpc>
              <a:buNone/>
            </a:pPr>
            <a:endParaRPr lang="en-US" sz="1800" dirty="0">
              <a:solidFill>
                <a:schemeClr val="tx1">
                  <a:lumMod val="95000"/>
                  <a:lumOff val="5000"/>
                </a:schemeClr>
              </a:solidFill>
              <a:latin typeface="Constantia" panose="02030602050306030303" pitchFamily="18" charset="0"/>
            </a:endParaRPr>
          </a:p>
        </p:txBody>
      </p:sp>
      <p:pic>
        <p:nvPicPr>
          <p:cNvPr id="5" name="Picture 4">
            <a:extLst>
              <a:ext uri="{FF2B5EF4-FFF2-40B4-BE49-F238E27FC236}">
                <a16:creationId xmlns:a16="http://schemas.microsoft.com/office/drawing/2014/main" id="{45AD6DD4-FEBA-5EE7-9761-B98CC6F8D171}"/>
              </a:ext>
            </a:extLst>
          </p:cNvPr>
          <p:cNvPicPr>
            <a:picLocks noChangeAspect="1"/>
          </p:cNvPicPr>
          <p:nvPr/>
        </p:nvPicPr>
        <p:blipFill>
          <a:blip r:embed="rId2"/>
          <a:stretch>
            <a:fillRect/>
          </a:stretch>
        </p:blipFill>
        <p:spPr>
          <a:xfrm>
            <a:off x="1774848" y="1270457"/>
            <a:ext cx="9192908" cy="5182323"/>
          </a:xfrm>
          <a:prstGeom prst="rect">
            <a:avLst/>
          </a:prstGeom>
          <a:ln w="28575">
            <a:solidFill>
              <a:schemeClr val="bg2">
                <a:lumMod val="50000"/>
              </a:schemeClr>
            </a:solidFill>
            <a:prstDash val="solid"/>
          </a:ln>
        </p:spPr>
      </p:pic>
    </p:spTree>
    <p:extLst>
      <p:ext uri="{BB962C8B-B14F-4D97-AF65-F5344CB8AC3E}">
        <p14:creationId xmlns:p14="http://schemas.microsoft.com/office/powerpoint/2010/main" val="1073568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71264">
              <a:srgbClr val="ABC0E4"/>
            </a:gs>
            <a:gs pos="4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7D0A08FE-F367-D4A0-5DC9-6767CCD02C8A}"/>
            </a:ext>
          </a:extLst>
        </p:cNvPr>
        <p:cNvGrpSpPr/>
        <p:nvPr/>
      </p:nvGrpSpPr>
      <p:grpSpPr>
        <a:xfrm>
          <a:off x="0" y="0"/>
          <a:ext cx="0" cy="0"/>
          <a:chOff x="0" y="0"/>
          <a:chExt cx="0" cy="0"/>
        </a:xfrm>
      </p:grpSpPr>
      <p:sp>
        <p:nvSpPr>
          <p:cNvPr id="4" name="Parallelogram 3">
            <a:extLst>
              <a:ext uri="{FF2B5EF4-FFF2-40B4-BE49-F238E27FC236}">
                <a16:creationId xmlns:a16="http://schemas.microsoft.com/office/drawing/2014/main" id="{520788DB-D3DF-39B7-B3A0-2723E3BBDD47}"/>
              </a:ext>
            </a:extLst>
          </p:cNvPr>
          <p:cNvSpPr/>
          <p:nvPr/>
        </p:nvSpPr>
        <p:spPr>
          <a:xfrm>
            <a:off x="34413" y="97418"/>
            <a:ext cx="12066147" cy="757085"/>
          </a:xfrm>
          <a:prstGeom prst="parallelogram">
            <a:avLst/>
          </a:prstGeom>
          <a:solidFill>
            <a:schemeClr val="accent5">
              <a:lumMod val="50000"/>
              <a:alpha val="98000"/>
            </a:schemeClr>
          </a:solidFill>
          <a:ln>
            <a:no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dirty="0">
                <a:ln w="0"/>
                <a:solidFill>
                  <a:schemeClr val="bg1"/>
                </a:solidFill>
                <a:effectLst>
                  <a:outerShdw blurRad="38100" dist="19050" dir="2700000" algn="tl" rotWithShape="0">
                    <a:schemeClr val="dk1">
                      <a:alpha val="40000"/>
                    </a:schemeClr>
                  </a:outerShdw>
                </a:effectLst>
              </a:rPr>
              <a:t>7.                       Monthly Targets Achievements Analysis For Key Matrix  </a:t>
            </a:r>
          </a:p>
        </p:txBody>
      </p:sp>
      <p:sp>
        <p:nvSpPr>
          <p:cNvPr id="2" name="Title 1">
            <a:extLst>
              <a:ext uri="{FF2B5EF4-FFF2-40B4-BE49-F238E27FC236}">
                <a16:creationId xmlns:a16="http://schemas.microsoft.com/office/drawing/2014/main" id="{3C8B96A4-BCF5-3C68-AB0E-6EEFE68A078A}"/>
              </a:ext>
            </a:extLst>
          </p:cNvPr>
          <p:cNvSpPr>
            <a:spLocks noGrp="1"/>
          </p:cNvSpPr>
          <p:nvPr>
            <p:ph type="title"/>
          </p:nvPr>
        </p:nvSpPr>
        <p:spPr>
          <a:xfrm>
            <a:off x="2515091" y="2362854"/>
            <a:ext cx="7385338" cy="1232145"/>
          </a:xfrm>
          <a:effectLst>
            <a:glow rad="228600">
              <a:srgbClr val="FFC000">
                <a:alpha val="40000"/>
              </a:srgbClr>
            </a:glow>
          </a:effectLst>
        </p:spPr>
        <p:txBody>
          <a:bodyPr>
            <a:normAutofit/>
          </a:bodyPr>
          <a:lstStyle/>
          <a:p>
            <a:r>
              <a:rPr lang="en-IN" sz="3600" b="1" dirty="0">
                <a:solidFill>
                  <a:schemeClr val="bg1">
                    <a:lumMod val="95000"/>
                  </a:schemeClr>
                </a:solidFill>
              </a:rPr>
              <a:t>    </a:t>
            </a:r>
            <a:r>
              <a:rPr lang="en-US" sz="3600" b="1" dirty="0">
                <a:solidFill>
                  <a:schemeClr val="bg1">
                    <a:lumMod val="95000"/>
                  </a:schemeClr>
                </a:solidFill>
              </a:rPr>
              <a:t> </a:t>
            </a:r>
            <a:endParaRPr lang="en-IN" sz="3600" b="1" dirty="0">
              <a:solidFill>
                <a:schemeClr val="bg1">
                  <a:lumMod val="95000"/>
                </a:schemeClr>
              </a:solidFill>
            </a:endParaRPr>
          </a:p>
        </p:txBody>
      </p:sp>
      <p:sp>
        <p:nvSpPr>
          <p:cNvPr id="3" name="Content Placeholder 2">
            <a:extLst>
              <a:ext uri="{FF2B5EF4-FFF2-40B4-BE49-F238E27FC236}">
                <a16:creationId xmlns:a16="http://schemas.microsoft.com/office/drawing/2014/main" id="{6FFA6070-B66A-477B-DEE1-B43614E58D29}"/>
              </a:ext>
            </a:extLst>
          </p:cNvPr>
          <p:cNvSpPr>
            <a:spLocks noGrp="1"/>
          </p:cNvSpPr>
          <p:nvPr>
            <p:ph idx="1"/>
          </p:nvPr>
        </p:nvSpPr>
        <p:spPr>
          <a:xfrm>
            <a:off x="1927122" y="2362855"/>
            <a:ext cx="3382297" cy="1066146"/>
          </a:xfrm>
        </p:spPr>
        <p:txBody>
          <a:bodyPr>
            <a:normAutofit/>
          </a:bodyPr>
          <a:lstStyle/>
          <a:p>
            <a:pPr marL="0" marR="0" lvl="0" indent="0" algn="l" defTabSz="914400" rtl="0" eaLnBrk="0" fontAlgn="base" latinLnBrk="0" hangingPunct="0">
              <a:lnSpc>
                <a:spcPct val="150000"/>
              </a:lnSpc>
              <a:spcBef>
                <a:spcPct val="0"/>
              </a:spcBef>
              <a:spcAft>
                <a:spcPct val="0"/>
              </a:spcAft>
              <a:buClrTx/>
              <a:buSzTx/>
              <a:buNone/>
              <a:tabLst/>
            </a:pPr>
            <a:endParaRPr kumimoji="0" lang="en-US" altLang="en-US" b="1" i="0" u="none" strike="noStrike" cap="none" normalizeH="0" baseline="0" dirty="0">
              <a:ln>
                <a:noFill/>
              </a:ln>
              <a:solidFill>
                <a:schemeClr val="accent2">
                  <a:lumMod val="75000"/>
                </a:schemeClr>
              </a:solidFill>
              <a:effectLst/>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gn="just">
              <a:lnSpc>
                <a:spcPct val="100000"/>
              </a:lnSpc>
              <a:buNone/>
            </a:pPr>
            <a:endParaRPr lang="en-US" sz="1800" dirty="0">
              <a:solidFill>
                <a:schemeClr val="tx1">
                  <a:lumMod val="95000"/>
                  <a:lumOff val="5000"/>
                </a:schemeClr>
              </a:solidFill>
              <a:latin typeface="Constantia" panose="02030602050306030303" pitchFamily="18" charset="0"/>
            </a:endParaRPr>
          </a:p>
        </p:txBody>
      </p:sp>
      <p:pic>
        <p:nvPicPr>
          <p:cNvPr id="9" name="Picture 8">
            <a:extLst>
              <a:ext uri="{FF2B5EF4-FFF2-40B4-BE49-F238E27FC236}">
                <a16:creationId xmlns:a16="http://schemas.microsoft.com/office/drawing/2014/main" id="{67422CB3-110F-7D1B-E6E3-48416153D319}"/>
              </a:ext>
            </a:extLst>
          </p:cNvPr>
          <p:cNvPicPr>
            <a:picLocks noChangeAspect="1"/>
          </p:cNvPicPr>
          <p:nvPr/>
        </p:nvPicPr>
        <p:blipFill>
          <a:blip r:embed="rId2"/>
          <a:stretch>
            <a:fillRect/>
          </a:stretch>
        </p:blipFill>
        <p:spPr>
          <a:xfrm>
            <a:off x="6363535" y="1766860"/>
            <a:ext cx="5639587" cy="3905795"/>
          </a:xfrm>
          <a:prstGeom prst="rect">
            <a:avLst/>
          </a:prstGeom>
          <a:ln w="28575">
            <a:solidFill>
              <a:schemeClr val="bg2">
                <a:lumMod val="25000"/>
              </a:schemeClr>
            </a:solidFill>
            <a:prstDash val="solid"/>
          </a:ln>
        </p:spPr>
      </p:pic>
      <p:pic>
        <p:nvPicPr>
          <p:cNvPr id="13" name="Picture 12">
            <a:extLst>
              <a:ext uri="{FF2B5EF4-FFF2-40B4-BE49-F238E27FC236}">
                <a16:creationId xmlns:a16="http://schemas.microsoft.com/office/drawing/2014/main" id="{585A4573-E215-1486-C350-499585105EC3}"/>
              </a:ext>
            </a:extLst>
          </p:cNvPr>
          <p:cNvPicPr>
            <a:picLocks noChangeAspect="1"/>
          </p:cNvPicPr>
          <p:nvPr/>
        </p:nvPicPr>
        <p:blipFill>
          <a:blip r:embed="rId3"/>
          <a:srcRect t="5093"/>
          <a:stretch/>
        </p:blipFill>
        <p:spPr>
          <a:xfrm>
            <a:off x="280349" y="1766860"/>
            <a:ext cx="5668166" cy="3905796"/>
          </a:xfrm>
          <a:prstGeom prst="rect">
            <a:avLst/>
          </a:prstGeom>
          <a:ln w="28575">
            <a:solidFill>
              <a:schemeClr val="bg2">
                <a:lumMod val="25000"/>
              </a:schemeClr>
            </a:solidFill>
            <a:prstDash val="solid"/>
          </a:ln>
        </p:spPr>
      </p:pic>
    </p:spTree>
    <p:extLst>
      <p:ext uri="{BB962C8B-B14F-4D97-AF65-F5344CB8AC3E}">
        <p14:creationId xmlns:p14="http://schemas.microsoft.com/office/powerpoint/2010/main" val="3388571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71264">
              <a:srgbClr val="ABC0E4"/>
            </a:gs>
            <a:gs pos="4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F9B7958D-8FC0-2D7E-E524-8E33EE3109BD}"/>
            </a:ext>
          </a:extLst>
        </p:cNvPr>
        <p:cNvGrpSpPr/>
        <p:nvPr/>
      </p:nvGrpSpPr>
      <p:grpSpPr>
        <a:xfrm>
          <a:off x="0" y="0"/>
          <a:ext cx="0" cy="0"/>
          <a:chOff x="0" y="0"/>
          <a:chExt cx="0" cy="0"/>
        </a:xfrm>
      </p:grpSpPr>
      <p:sp>
        <p:nvSpPr>
          <p:cNvPr id="4" name="Parallelogram 3">
            <a:extLst>
              <a:ext uri="{FF2B5EF4-FFF2-40B4-BE49-F238E27FC236}">
                <a16:creationId xmlns:a16="http://schemas.microsoft.com/office/drawing/2014/main" id="{C77BBD7D-4DD6-18D2-8F7A-ECB26035A8A5}"/>
              </a:ext>
            </a:extLst>
          </p:cNvPr>
          <p:cNvSpPr/>
          <p:nvPr/>
        </p:nvSpPr>
        <p:spPr>
          <a:xfrm>
            <a:off x="34413" y="97418"/>
            <a:ext cx="12066147" cy="757085"/>
          </a:xfrm>
          <a:prstGeom prst="parallelogram">
            <a:avLst/>
          </a:prstGeom>
          <a:solidFill>
            <a:schemeClr val="accent5">
              <a:lumMod val="50000"/>
              <a:alpha val="98000"/>
            </a:schemeClr>
          </a:solidFill>
          <a:ln>
            <a:no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dirty="0">
                <a:ln w="0"/>
                <a:solidFill>
                  <a:schemeClr val="bg1"/>
                </a:solidFill>
                <a:effectLst>
                  <a:outerShdw blurRad="38100" dist="19050" dir="2700000" algn="tl" rotWithShape="0">
                    <a:schemeClr val="dk1">
                      <a:alpha val="40000"/>
                    </a:schemeClr>
                  </a:outerShdw>
                </a:effectLst>
              </a:rPr>
              <a:t>7.                       Monthly Targets Achievements Analysis For Key Matrix  </a:t>
            </a:r>
          </a:p>
        </p:txBody>
      </p:sp>
      <p:sp>
        <p:nvSpPr>
          <p:cNvPr id="2" name="Title 1">
            <a:extLst>
              <a:ext uri="{FF2B5EF4-FFF2-40B4-BE49-F238E27FC236}">
                <a16:creationId xmlns:a16="http://schemas.microsoft.com/office/drawing/2014/main" id="{7E233ED1-8BFB-16CE-1D3D-A77446CC2F1E}"/>
              </a:ext>
            </a:extLst>
          </p:cNvPr>
          <p:cNvSpPr>
            <a:spLocks noGrp="1"/>
          </p:cNvSpPr>
          <p:nvPr>
            <p:ph type="title"/>
          </p:nvPr>
        </p:nvSpPr>
        <p:spPr>
          <a:xfrm>
            <a:off x="2515091" y="2362854"/>
            <a:ext cx="7385338" cy="1232145"/>
          </a:xfrm>
          <a:effectLst>
            <a:glow rad="228600">
              <a:srgbClr val="FFC000">
                <a:alpha val="40000"/>
              </a:srgbClr>
            </a:glow>
          </a:effectLst>
        </p:spPr>
        <p:txBody>
          <a:bodyPr>
            <a:normAutofit/>
          </a:bodyPr>
          <a:lstStyle/>
          <a:p>
            <a:r>
              <a:rPr lang="en-IN" sz="3600" b="1" dirty="0">
                <a:solidFill>
                  <a:schemeClr val="bg1">
                    <a:lumMod val="95000"/>
                  </a:schemeClr>
                </a:solidFill>
              </a:rPr>
              <a:t>    </a:t>
            </a:r>
            <a:r>
              <a:rPr lang="en-US" sz="3600" b="1" dirty="0">
                <a:solidFill>
                  <a:schemeClr val="bg1">
                    <a:lumMod val="95000"/>
                  </a:schemeClr>
                </a:solidFill>
              </a:rPr>
              <a:t> </a:t>
            </a:r>
            <a:endParaRPr lang="en-IN" sz="3600" b="1" dirty="0">
              <a:solidFill>
                <a:schemeClr val="bg1">
                  <a:lumMod val="95000"/>
                </a:schemeClr>
              </a:solidFill>
            </a:endParaRPr>
          </a:p>
        </p:txBody>
      </p:sp>
      <p:sp>
        <p:nvSpPr>
          <p:cNvPr id="3" name="Content Placeholder 2">
            <a:extLst>
              <a:ext uri="{FF2B5EF4-FFF2-40B4-BE49-F238E27FC236}">
                <a16:creationId xmlns:a16="http://schemas.microsoft.com/office/drawing/2014/main" id="{AE57BE96-39BF-9F06-65BB-FA427B88C3AC}"/>
              </a:ext>
            </a:extLst>
          </p:cNvPr>
          <p:cNvSpPr>
            <a:spLocks noGrp="1"/>
          </p:cNvSpPr>
          <p:nvPr>
            <p:ph idx="1"/>
          </p:nvPr>
        </p:nvSpPr>
        <p:spPr>
          <a:xfrm>
            <a:off x="1927122" y="2362855"/>
            <a:ext cx="3382297" cy="1066146"/>
          </a:xfrm>
        </p:spPr>
        <p:txBody>
          <a:bodyPr>
            <a:normAutofit/>
          </a:bodyPr>
          <a:lstStyle/>
          <a:p>
            <a:pPr marL="0" marR="0" lvl="0" indent="0" algn="l" defTabSz="914400" rtl="0" eaLnBrk="0" fontAlgn="base" latinLnBrk="0" hangingPunct="0">
              <a:lnSpc>
                <a:spcPct val="150000"/>
              </a:lnSpc>
              <a:spcBef>
                <a:spcPct val="0"/>
              </a:spcBef>
              <a:spcAft>
                <a:spcPct val="0"/>
              </a:spcAft>
              <a:buClrTx/>
              <a:buSzTx/>
              <a:buNone/>
              <a:tabLst/>
            </a:pPr>
            <a:endParaRPr kumimoji="0" lang="en-US" altLang="en-US" b="1" i="0" u="none" strike="noStrike" cap="none" normalizeH="0" baseline="0" dirty="0">
              <a:ln>
                <a:noFill/>
              </a:ln>
              <a:solidFill>
                <a:schemeClr val="accent2">
                  <a:lumMod val="75000"/>
                </a:schemeClr>
              </a:solidFill>
              <a:effectLst/>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gn="just">
              <a:lnSpc>
                <a:spcPct val="100000"/>
              </a:lnSpc>
              <a:buNone/>
            </a:pPr>
            <a:endParaRPr lang="en-US" sz="1800" dirty="0">
              <a:solidFill>
                <a:schemeClr val="tx1">
                  <a:lumMod val="95000"/>
                  <a:lumOff val="5000"/>
                </a:schemeClr>
              </a:solidFill>
              <a:latin typeface="Constantia" panose="02030602050306030303" pitchFamily="18" charset="0"/>
            </a:endParaRPr>
          </a:p>
        </p:txBody>
      </p:sp>
      <p:pic>
        <p:nvPicPr>
          <p:cNvPr id="9" name="Picture 8">
            <a:extLst>
              <a:ext uri="{FF2B5EF4-FFF2-40B4-BE49-F238E27FC236}">
                <a16:creationId xmlns:a16="http://schemas.microsoft.com/office/drawing/2014/main" id="{3F25248D-E11C-D3A3-0761-ACE2F7CDECD2}"/>
              </a:ext>
            </a:extLst>
          </p:cNvPr>
          <p:cNvPicPr>
            <a:picLocks noChangeAspect="1"/>
          </p:cNvPicPr>
          <p:nvPr/>
        </p:nvPicPr>
        <p:blipFill>
          <a:blip r:embed="rId2"/>
          <a:stretch>
            <a:fillRect/>
          </a:stretch>
        </p:blipFill>
        <p:spPr>
          <a:xfrm>
            <a:off x="163882" y="1783218"/>
            <a:ext cx="5649113" cy="4001058"/>
          </a:xfrm>
          <a:prstGeom prst="rect">
            <a:avLst/>
          </a:prstGeom>
          <a:ln w="28575">
            <a:solidFill>
              <a:schemeClr val="bg2">
                <a:lumMod val="25000"/>
              </a:schemeClr>
            </a:solidFill>
            <a:prstDash val="solid"/>
          </a:ln>
        </p:spPr>
      </p:pic>
      <p:pic>
        <p:nvPicPr>
          <p:cNvPr id="13" name="Picture 12">
            <a:extLst>
              <a:ext uri="{FF2B5EF4-FFF2-40B4-BE49-F238E27FC236}">
                <a16:creationId xmlns:a16="http://schemas.microsoft.com/office/drawing/2014/main" id="{85AC90CD-4858-569D-3625-1D6368F52454}"/>
              </a:ext>
            </a:extLst>
          </p:cNvPr>
          <p:cNvPicPr>
            <a:picLocks noChangeAspect="1"/>
          </p:cNvPicPr>
          <p:nvPr/>
        </p:nvPicPr>
        <p:blipFill>
          <a:blip r:embed="rId3"/>
          <a:stretch>
            <a:fillRect/>
          </a:stretch>
        </p:blipFill>
        <p:spPr>
          <a:xfrm>
            <a:off x="6096000" y="1783218"/>
            <a:ext cx="5850171" cy="4001058"/>
          </a:xfrm>
          <a:prstGeom prst="rect">
            <a:avLst/>
          </a:prstGeom>
          <a:ln w="28575">
            <a:solidFill>
              <a:schemeClr val="bg2">
                <a:lumMod val="25000"/>
              </a:schemeClr>
            </a:solidFill>
            <a:prstDash val="solid"/>
          </a:ln>
        </p:spPr>
      </p:pic>
    </p:spTree>
    <p:extLst>
      <p:ext uri="{BB962C8B-B14F-4D97-AF65-F5344CB8AC3E}">
        <p14:creationId xmlns:p14="http://schemas.microsoft.com/office/powerpoint/2010/main" val="4000585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71264">
              <a:srgbClr val="ABC0E4"/>
            </a:gs>
            <a:gs pos="4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12B98C75-1625-3CA3-F42A-93ABBA1973FD}"/>
            </a:ext>
          </a:extLst>
        </p:cNvPr>
        <p:cNvGrpSpPr/>
        <p:nvPr/>
      </p:nvGrpSpPr>
      <p:grpSpPr>
        <a:xfrm>
          <a:off x="0" y="0"/>
          <a:ext cx="0" cy="0"/>
          <a:chOff x="0" y="0"/>
          <a:chExt cx="0" cy="0"/>
        </a:xfrm>
      </p:grpSpPr>
      <p:sp>
        <p:nvSpPr>
          <p:cNvPr id="4" name="Parallelogram 3">
            <a:extLst>
              <a:ext uri="{FF2B5EF4-FFF2-40B4-BE49-F238E27FC236}">
                <a16:creationId xmlns:a16="http://schemas.microsoft.com/office/drawing/2014/main" id="{55476843-91AE-82C7-487F-8F208F21F663}"/>
              </a:ext>
            </a:extLst>
          </p:cNvPr>
          <p:cNvSpPr/>
          <p:nvPr/>
        </p:nvSpPr>
        <p:spPr>
          <a:xfrm>
            <a:off x="34413" y="97418"/>
            <a:ext cx="12066147" cy="757085"/>
          </a:xfrm>
          <a:prstGeom prst="parallelogram">
            <a:avLst/>
          </a:prstGeom>
          <a:solidFill>
            <a:schemeClr val="accent5">
              <a:lumMod val="50000"/>
              <a:alpha val="98000"/>
            </a:schemeClr>
          </a:solidFill>
          <a:ln>
            <a:no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dirty="0">
                <a:ln w="0"/>
                <a:solidFill>
                  <a:schemeClr val="bg1"/>
                </a:solidFill>
                <a:effectLst>
                  <a:outerShdw blurRad="38100" dist="19050" dir="2700000" algn="tl" rotWithShape="0">
                    <a:schemeClr val="dk1">
                      <a:alpha val="40000"/>
                    </a:schemeClr>
                  </a:outerShdw>
                </a:effectLst>
              </a:rPr>
              <a:t>7.                       Monthly Targets Achievements Analysis For Key Matrix  </a:t>
            </a:r>
          </a:p>
        </p:txBody>
      </p:sp>
      <p:sp>
        <p:nvSpPr>
          <p:cNvPr id="2" name="Title 1">
            <a:extLst>
              <a:ext uri="{FF2B5EF4-FFF2-40B4-BE49-F238E27FC236}">
                <a16:creationId xmlns:a16="http://schemas.microsoft.com/office/drawing/2014/main" id="{93659132-8C85-FC10-8B5D-56F848C625B0}"/>
              </a:ext>
            </a:extLst>
          </p:cNvPr>
          <p:cNvSpPr>
            <a:spLocks noGrp="1"/>
          </p:cNvSpPr>
          <p:nvPr>
            <p:ph type="title"/>
          </p:nvPr>
        </p:nvSpPr>
        <p:spPr>
          <a:xfrm>
            <a:off x="2515091" y="2362854"/>
            <a:ext cx="7385338" cy="1232145"/>
          </a:xfrm>
          <a:effectLst>
            <a:glow rad="228600">
              <a:srgbClr val="FFC000">
                <a:alpha val="40000"/>
              </a:srgbClr>
            </a:glow>
          </a:effectLst>
        </p:spPr>
        <p:txBody>
          <a:bodyPr>
            <a:normAutofit/>
          </a:bodyPr>
          <a:lstStyle/>
          <a:p>
            <a:r>
              <a:rPr lang="en-IN" sz="3600" b="1" dirty="0">
                <a:solidFill>
                  <a:schemeClr val="bg1">
                    <a:lumMod val="95000"/>
                  </a:schemeClr>
                </a:solidFill>
              </a:rPr>
              <a:t>    </a:t>
            </a:r>
            <a:r>
              <a:rPr lang="en-US" sz="3600" b="1" dirty="0">
                <a:solidFill>
                  <a:schemeClr val="bg1">
                    <a:lumMod val="95000"/>
                  </a:schemeClr>
                </a:solidFill>
              </a:rPr>
              <a:t> </a:t>
            </a:r>
            <a:endParaRPr lang="en-IN" sz="3600" b="1" dirty="0">
              <a:solidFill>
                <a:schemeClr val="bg1">
                  <a:lumMod val="95000"/>
                </a:schemeClr>
              </a:solidFill>
            </a:endParaRPr>
          </a:p>
        </p:txBody>
      </p:sp>
      <p:sp>
        <p:nvSpPr>
          <p:cNvPr id="3" name="Content Placeholder 2">
            <a:extLst>
              <a:ext uri="{FF2B5EF4-FFF2-40B4-BE49-F238E27FC236}">
                <a16:creationId xmlns:a16="http://schemas.microsoft.com/office/drawing/2014/main" id="{0F543334-2680-8A7B-15AE-0FF0DED45780}"/>
              </a:ext>
            </a:extLst>
          </p:cNvPr>
          <p:cNvSpPr>
            <a:spLocks noGrp="1"/>
          </p:cNvSpPr>
          <p:nvPr>
            <p:ph idx="1"/>
          </p:nvPr>
        </p:nvSpPr>
        <p:spPr>
          <a:xfrm>
            <a:off x="1927122" y="2362855"/>
            <a:ext cx="3382297" cy="1066146"/>
          </a:xfrm>
        </p:spPr>
        <p:txBody>
          <a:bodyPr>
            <a:normAutofit/>
          </a:bodyPr>
          <a:lstStyle/>
          <a:p>
            <a:pPr marL="0" marR="0" lvl="0" indent="0" algn="l" defTabSz="914400" rtl="0" eaLnBrk="0" fontAlgn="base" latinLnBrk="0" hangingPunct="0">
              <a:lnSpc>
                <a:spcPct val="150000"/>
              </a:lnSpc>
              <a:spcBef>
                <a:spcPct val="0"/>
              </a:spcBef>
              <a:spcAft>
                <a:spcPct val="0"/>
              </a:spcAft>
              <a:buClrTx/>
              <a:buSzTx/>
              <a:buNone/>
              <a:tabLst/>
            </a:pPr>
            <a:endParaRPr kumimoji="0" lang="en-US" altLang="en-US" b="1" i="0" u="none" strike="noStrike" cap="none" normalizeH="0" baseline="0" dirty="0">
              <a:ln>
                <a:noFill/>
              </a:ln>
              <a:solidFill>
                <a:schemeClr val="accent2">
                  <a:lumMod val="75000"/>
                </a:schemeClr>
              </a:solidFill>
              <a:effectLst/>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gn="just">
              <a:lnSpc>
                <a:spcPct val="100000"/>
              </a:lnSpc>
              <a:buNone/>
            </a:pPr>
            <a:endParaRPr lang="en-US" sz="1800" dirty="0">
              <a:solidFill>
                <a:schemeClr val="tx1">
                  <a:lumMod val="95000"/>
                  <a:lumOff val="5000"/>
                </a:schemeClr>
              </a:solidFill>
              <a:latin typeface="Constantia" panose="02030602050306030303" pitchFamily="18" charset="0"/>
            </a:endParaRPr>
          </a:p>
        </p:txBody>
      </p:sp>
      <p:pic>
        <p:nvPicPr>
          <p:cNvPr id="6" name="Picture 5">
            <a:extLst>
              <a:ext uri="{FF2B5EF4-FFF2-40B4-BE49-F238E27FC236}">
                <a16:creationId xmlns:a16="http://schemas.microsoft.com/office/drawing/2014/main" id="{7A84644E-9B53-30C0-DCB3-2FD81CAE7031}"/>
              </a:ext>
            </a:extLst>
          </p:cNvPr>
          <p:cNvPicPr>
            <a:picLocks noChangeAspect="1"/>
          </p:cNvPicPr>
          <p:nvPr/>
        </p:nvPicPr>
        <p:blipFill>
          <a:blip r:embed="rId2"/>
          <a:stretch>
            <a:fillRect/>
          </a:stretch>
        </p:blipFill>
        <p:spPr>
          <a:xfrm>
            <a:off x="147484" y="1440810"/>
            <a:ext cx="5534797" cy="4268828"/>
          </a:xfrm>
          <a:prstGeom prst="rect">
            <a:avLst/>
          </a:prstGeom>
          <a:ln w="28575">
            <a:solidFill>
              <a:schemeClr val="bg2">
                <a:lumMod val="25000"/>
              </a:schemeClr>
            </a:solidFill>
            <a:prstDash val="solid"/>
          </a:ln>
        </p:spPr>
      </p:pic>
      <p:pic>
        <p:nvPicPr>
          <p:cNvPr id="10" name="Picture 9">
            <a:extLst>
              <a:ext uri="{FF2B5EF4-FFF2-40B4-BE49-F238E27FC236}">
                <a16:creationId xmlns:a16="http://schemas.microsoft.com/office/drawing/2014/main" id="{B8E798A8-245F-962C-ED9B-32C64F40B894}"/>
              </a:ext>
            </a:extLst>
          </p:cNvPr>
          <p:cNvPicPr>
            <a:picLocks noChangeAspect="1"/>
          </p:cNvPicPr>
          <p:nvPr/>
        </p:nvPicPr>
        <p:blipFill>
          <a:blip r:embed="rId3"/>
          <a:stretch>
            <a:fillRect/>
          </a:stretch>
        </p:blipFill>
        <p:spPr>
          <a:xfrm>
            <a:off x="6002057" y="1440810"/>
            <a:ext cx="5914640" cy="4268828"/>
          </a:xfrm>
          <a:prstGeom prst="rect">
            <a:avLst/>
          </a:prstGeom>
          <a:ln w="28575">
            <a:solidFill>
              <a:schemeClr val="bg2">
                <a:lumMod val="25000"/>
              </a:schemeClr>
            </a:solidFill>
            <a:prstDash val="solid"/>
          </a:ln>
        </p:spPr>
      </p:pic>
    </p:spTree>
    <p:extLst>
      <p:ext uri="{BB962C8B-B14F-4D97-AF65-F5344CB8AC3E}">
        <p14:creationId xmlns:p14="http://schemas.microsoft.com/office/powerpoint/2010/main" val="1274083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71264">
              <a:srgbClr val="ABC0E4"/>
            </a:gs>
            <a:gs pos="4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FD692B45-6C23-5721-B794-5FF24B325A88}"/>
            </a:ext>
          </a:extLst>
        </p:cNvPr>
        <p:cNvGrpSpPr/>
        <p:nvPr/>
      </p:nvGrpSpPr>
      <p:grpSpPr>
        <a:xfrm>
          <a:off x="0" y="0"/>
          <a:ext cx="0" cy="0"/>
          <a:chOff x="0" y="0"/>
          <a:chExt cx="0" cy="0"/>
        </a:xfrm>
      </p:grpSpPr>
      <p:sp>
        <p:nvSpPr>
          <p:cNvPr id="4" name="Parallelogram 3">
            <a:extLst>
              <a:ext uri="{FF2B5EF4-FFF2-40B4-BE49-F238E27FC236}">
                <a16:creationId xmlns:a16="http://schemas.microsoft.com/office/drawing/2014/main" id="{E94E3417-922F-04F3-EC84-3B546F560F16}"/>
              </a:ext>
            </a:extLst>
          </p:cNvPr>
          <p:cNvSpPr/>
          <p:nvPr/>
        </p:nvSpPr>
        <p:spPr>
          <a:xfrm>
            <a:off x="34413" y="97418"/>
            <a:ext cx="12066147" cy="757085"/>
          </a:xfrm>
          <a:prstGeom prst="parallelogram">
            <a:avLst/>
          </a:prstGeom>
          <a:solidFill>
            <a:schemeClr val="accent5">
              <a:lumMod val="50000"/>
              <a:alpha val="98000"/>
            </a:schemeClr>
          </a:solidFill>
          <a:ln>
            <a:no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dirty="0">
                <a:ln w="0"/>
                <a:solidFill>
                  <a:schemeClr val="bg1"/>
                </a:solidFill>
                <a:effectLst>
                  <a:outerShdw blurRad="38100" dist="19050" dir="2700000" algn="tl" rotWithShape="0">
                    <a:schemeClr val="dk1">
                      <a:alpha val="40000"/>
                    </a:schemeClr>
                  </a:outerShdw>
                </a:effectLst>
              </a:rPr>
              <a:t>8.           Highest &amp; Lowest Repeat Passenger Rate(RPR%)  By City  and Month  </a:t>
            </a:r>
          </a:p>
        </p:txBody>
      </p:sp>
      <p:sp>
        <p:nvSpPr>
          <p:cNvPr id="2" name="Title 1">
            <a:extLst>
              <a:ext uri="{FF2B5EF4-FFF2-40B4-BE49-F238E27FC236}">
                <a16:creationId xmlns:a16="http://schemas.microsoft.com/office/drawing/2014/main" id="{148410C7-A82E-D470-0D9F-B5D9C5125371}"/>
              </a:ext>
            </a:extLst>
          </p:cNvPr>
          <p:cNvSpPr>
            <a:spLocks noGrp="1"/>
          </p:cNvSpPr>
          <p:nvPr>
            <p:ph type="title"/>
          </p:nvPr>
        </p:nvSpPr>
        <p:spPr>
          <a:xfrm>
            <a:off x="2515091" y="2362854"/>
            <a:ext cx="7385338" cy="1232145"/>
          </a:xfrm>
          <a:effectLst>
            <a:glow rad="228600">
              <a:srgbClr val="FFC000">
                <a:alpha val="40000"/>
              </a:srgbClr>
            </a:glow>
          </a:effectLst>
        </p:spPr>
        <p:txBody>
          <a:bodyPr>
            <a:normAutofit/>
          </a:bodyPr>
          <a:lstStyle/>
          <a:p>
            <a:r>
              <a:rPr lang="en-IN" sz="3600" b="1" dirty="0">
                <a:solidFill>
                  <a:schemeClr val="bg1">
                    <a:lumMod val="95000"/>
                  </a:schemeClr>
                </a:solidFill>
              </a:rPr>
              <a:t>    </a:t>
            </a:r>
            <a:r>
              <a:rPr lang="en-US" sz="3600" b="1" dirty="0">
                <a:solidFill>
                  <a:schemeClr val="bg1">
                    <a:lumMod val="95000"/>
                  </a:schemeClr>
                </a:solidFill>
              </a:rPr>
              <a:t> </a:t>
            </a:r>
            <a:endParaRPr lang="en-IN" sz="3600" b="1" dirty="0">
              <a:solidFill>
                <a:schemeClr val="bg1">
                  <a:lumMod val="95000"/>
                </a:schemeClr>
              </a:solidFill>
            </a:endParaRPr>
          </a:p>
        </p:txBody>
      </p:sp>
      <p:sp>
        <p:nvSpPr>
          <p:cNvPr id="3" name="Content Placeholder 2">
            <a:extLst>
              <a:ext uri="{FF2B5EF4-FFF2-40B4-BE49-F238E27FC236}">
                <a16:creationId xmlns:a16="http://schemas.microsoft.com/office/drawing/2014/main" id="{4758B581-EEF6-D707-7D6B-661D3E9897CD}"/>
              </a:ext>
            </a:extLst>
          </p:cNvPr>
          <p:cNvSpPr>
            <a:spLocks noGrp="1"/>
          </p:cNvSpPr>
          <p:nvPr>
            <p:ph idx="1"/>
          </p:nvPr>
        </p:nvSpPr>
        <p:spPr>
          <a:xfrm>
            <a:off x="1927122" y="2362855"/>
            <a:ext cx="3382297" cy="1066146"/>
          </a:xfrm>
        </p:spPr>
        <p:txBody>
          <a:bodyPr>
            <a:normAutofit/>
          </a:bodyPr>
          <a:lstStyle/>
          <a:p>
            <a:pPr marL="0" marR="0" lvl="0" indent="0" algn="l" defTabSz="914400" rtl="0" eaLnBrk="0" fontAlgn="base" latinLnBrk="0" hangingPunct="0">
              <a:lnSpc>
                <a:spcPct val="150000"/>
              </a:lnSpc>
              <a:spcBef>
                <a:spcPct val="0"/>
              </a:spcBef>
              <a:spcAft>
                <a:spcPct val="0"/>
              </a:spcAft>
              <a:buClrTx/>
              <a:buSzTx/>
              <a:buNone/>
              <a:tabLst/>
            </a:pPr>
            <a:endParaRPr kumimoji="0" lang="en-US" altLang="en-US" b="1" i="0" u="none" strike="noStrike" cap="none" normalizeH="0" baseline="0" dirty="0">
              <a:ln>
                <a:noFill/>
              </a:ln>
              <a:solidFill>
                <a:schemeClr val="accent2">
                  <a:lumMod val="75000"/>
                </a:schemeClr>
              </a:solidFill>
              <a:effectLst/>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gn="just">
              <a:lnSpc>
                <a:spcPct val="100000"/>
              </a:lnSpc>
              <a:buNone/>
            </a:pPr>
            <a:endParaRPr lang="en-US" sz="1800" dirty="0">
              <a:solidFill>
                <a:schemeClr val="tx1">
                  <a:lumMod val="95000"/>
                  <a:lumOff val="5000"/>
                </a:schemeClr>
              </a:solidFill>
              <a:latin typeface="Constantia" panose="02030602050306030303" pitchFamily="18" charset="0"/>
            </a:endParaRPr>
          </a:p>
        </p:txBody>
      </p:sp>
      <p:pic>
        <p:nvPicPr>
          <p:cNvPr id="10" name="Picture 9">
            <a:extLst>
              <a:ext uri="{FF2B5EF4-FFF2-40B4-BE49-F238E27FC236}">
                <a16:creationId xmlns:a16="http://schemas.microsoft.com/office/drawing/2014/main" id="{672DEE9A-8D55-7C23-4F25-45581348A537}"/>
              </a:ext>
            </a:extLst>
          </p:cNvPr>
          <p:cNvPicPr>
            <a:picLocks noChangeAspect="1"/>
          </p:cNvPicPr>
          <p:nvPr/>
        </p:nvPicPr>
        <p:blipFill>
          <a:blip r:embed="rId2"/>
          <a:stretch>
            <a:fillRect/>
          </a:stretch>
        </p:blipFill>
        <p:spPr>
          <a:xfrm>
            <a:off x="6414880" y="2038829"/>
            <a:ext cx="5163271" cy="3172268"/>
          </a:xfrm>
          <a:prstGeom prst="rect">
            <a:avLst/>
          </a:prstGeom>
          <a:ln w="28575">
            <a:solidFill>
              <a:schemeClr val="bg2">
                <a:lumMod val="25000"/>
              </a:schemeClr>
            </a:solidFill>
            <a:prstDash val="solid"/>
          </a:ln>
        </p:spPr>
      </p:pic>
      <p:pic>
        <p:nvPicPr>
          <p:cNvPr id="13" name="Picture 12">
            <a:extLst>
              <a:ext uri="{FF2B5EF4-FFF2-40B4-BE49-F238E27FC236}">
                <a16:creationId xmlns:a16="http://schemas.microsoft.com/office/drawing/2014/main" id="{C7EB46D7-2F25-9385-A0F1-8AAFBFAA6DE9}"/>
              </a:ext>
            </a:extLst>
          </p:cNvPr>
          <p:cNvPicPr>
            <a:picLocks noChangeAspect="1"/>
          </p:cNvPicPr>
          <p:nvPr/>
        </p:nvPicPr>
        <p:blipFill>
          <a:blip r:embed="rId3"/>
          <a:stretch>
            <a:fillRect/>
          </a:stretch>
        </p:blipFill>
        <p:spPr>
          <a:xfrm>
            <a:off x="413796" y="1524408"/>
            <a:ext cx="5563376" cy="3686689"/>
          </a:xfrm>
          <a:prstGeom prst="rect">
            <a:avLst/>
          </a:prstGeom>
          <a:ln w="28575">
            <a:solidFill>
              <a:schemeClr val="bg2">
                <a:lumMod val="25000"/>
              </a:schemeClr>
            </a:solidFill>
            <a:prstDash val="solid"/>
          </a:ln>
        </p:spPr>
      </p:pic>
    </p:spTree>
    <p:extLst>
      <p:ext uri="{BB962C8B-B14F-4D97-AF65-F5344CB8AC3E}">
        <p14:creationId xmlns:p14="http://schemas.microsoft.com/office/powerpoint/2010/main" val="4238714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98CA-9EEA-1B7A-76FE-5964EB0D5D8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5E5C2BF-3900-1F73-0DBC-D77D3158C3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E7D1776B-1DD7-7225-8A1C-4DAAC982C734}"/>
              </a:ext>
            </a:extLst>
          </p:cNvPr>
          <p:cNvSpPr txBox="1"/>
          <p:nvPr/>
        </p:nvSpPr>
        <p:spPr>
          <a:xfrm>
            <a:off x="4011561" y="356640"/>
            <a:ext cx="6744929" cy="461665"/>
          </a:xfrm>
          <a:prstGeom prst="rect">
            <a:avLst/>
          </a:prstGeom>
          <a:noFill/>
        </p:spPr>
        <p:txBody>
          <a:bodyPr wrap="square" rtlCol="0">
            <a:spAutoFit/>
          </a:bodyPr>
          <a:lstStyle/>
          <a:p>
            <a:r>
              <a:rPr lang="en-IN" sz="2400" b="1" dirty="0">
                <a:solidFill>
                  <a:schemeClr val="bg1"/>
                </a:solidFill>
                <a:latin typeface="Constantia" panose="02030602050306030303" pitchFamily="18" charset="0"/>
              </a:rPr>
              <a:t>Table Of Content</a:t>
            </a:r>
          </a:p>
        </p:txBody>
      </p:sp>
      <p:sp>
        <p:nvSpPr>
          <p:cNvPr id="7" name="TextBox 6">
            <a:extLst>
              <a:ext uri="{FF2B5EF4-FFF2-40B4-BE49-F238E27FC236}">
                <a16:creationId xmlns:a16="http://schemas.microsoft.com/office/drawing/2014/main" id="{F7E8B1FC-171D-6B40-3AF9-02F68EB567E9}"/>
              </a:ext>
            </a:extLst>
          </p:cNvPr>
          <p:cNvSpPr txBox="1"/>
          <p:nvPr/>
        </p:nvSpPr>
        <p:spPr>
          <a:xfrm>
            <a:off x="1681315" y="1271486"/>
            <a:ext cx="8101781" cy="4315027"/>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v"/>
            </a:pPr>
            <a:r>
              <a:rPr lang="en-IN" dirty="0">
                <a:solidFill>
                  <a:schemeClr val="bg1"/>
                </a:solidFill>
              </a:rPr>
              <a:t>  </a:t>
            </a:r>
            <a:r>
              <a:rPr lang="en-IN" sz="2000" dirty="0">
                <a:solidFill>
                  <a:schemeClr val="bg1"/>
                </a:solidFill>
                <a:latin typeface="Constantia" panose="02030602050306030303" pitchFamily="18" charset="0"/>
              </a:rPr>
              <a:t>Company Overview</a:t>
            </a:r>
          </a:p>
          <a:p>
            <a:pPr marL="342900" indent="-342900" algn="just">
              <a:lnSpc>
                <a:spcPct val="200000"/>
              </a:lnSpc>
              <a:buFont typeface="Wingdings" panose="05000000000000000000" pitchFamily="2" charset="2"/>
              <a:buChar char="v"/>
            </a:pPr>
            <a:r>
              <a:rPr lang="en-IN" sz="2000" dirty="0">
                <a:solidFill>
                  <a:schemeClr val="bg1"/>
                </a:solidFill>
                <a:latin typeface="Constantia" panose="02030602050306030303" pitchFamily="18" charset="0"/>
              </a:rPr>
              <a:t>Problem Statement</a:t>
            </a:r>
          </a:p>
          <a:p>
            <a:pPr marL="342900" indent="-342900" algn="just">
              <a:lnSpc>
                <a:spcPct val="200000"/>
              </a:lnSpc>
              <a:buFont typeface="Wingdings" panose="05000000000000000000" pitchFamily="2" charset="2"/>
              <a:buChar char="v"/>
            </a:pPr>
            <a:r>
              <a:rPr lang="en-IN" sz="2000" dirty="0">
                <a:solidFill>
                  <a:schemeClr val="bg1"/>
                </a:solidFill>
                <a:latin typeface="Constantia" panose="02030602050306030303" pitchFamily="18" charset="0"/>
              </a:rPr>
              <a:t>Dashboard Preview</a:t>
            </a:r>
          </a:p>
          <a:p>
            <a:pPr marL="342900" indent="-342900" algn="just">
              <a:lnSpc>
                <a:spcPct val="200000"/>
              </a:lnSpc>
              <a:buFont typeface="Wingdings" panose="05000000000000000000" pitchFamily="2" charset="2"/>
              <a:buChar char="v"/>
            </a:pPr>
            <a:r>
              <a:rPr lang="en-IN" sz="2000" dirty="0">
                <a:solidFill>
                  <a:schemeClr val="bg1"/>
                </a:solidFill>
                <a:latin typeface="Constantia" panose="02030602050306030303" pitchFamily="18" charset="0"/>
              </a:rPr>
              <a:t>Primary &amp; Secondary  Research Questions</a:t>
            </a:r>
          </a:p>
          <a:p>
            <a:pPr marL="342900" indent="-342900" algn="just">
              <a:lnSpc>
                <a:spcPct val="200000"/>
              </a:lnSpc>
              <a:buFont typeface="Wingdings" panose="05000000000000000000" pitchFamily="2" charset="2"/>
              <a:buChar char="v"/>
            </a:pPr>
            <a:r>
              <a:rPr lang="en-IN" sz="2000" dirty="0">
                <a:solidFill>
                  <a:schemeClr val="bg1"/>
                </a:solidFill>
                <a:latin typeface="Constantia" panose="02030602050306030303" pitchFamily="18" charset="0"/>
              </a:rPr>
              <a:t>AD – Hoc Business Requests </a:t>
            </a:r>
          </a:p>
          <a:p>
            <a:pPr marL="342900" indent="-342900" algn="just">
              <a:lnSpc>
                <a:spcPct val="200000"/>
              </a:lnSpc>
              <a:buFont typeface="Wingdings" panose="05000000000000000000" pitchFamily="2" charset="2"/>
              <a:buChar char="v"/>
            </a:pPr>
            <a:r>
              <a:rPr lang="en-IN" sz="2000" dirty="0">
                <a:solidFill>
                  <a:schemeClr val="bg1"/>
                </a:solidFill>
                <a:latin typeface="Constantia" panose="02030602050306030303" pitchFamily="18" charset="0"/>
              </a:rPr>
              <a:t>R</a:t>
            </a:r>
            <a:r>
              <a:rPr lang="en-IN" sz="2000" b="0" i="0" dirty="0">
                <a:solidFill>
                  <a:srgbClr val="E8E8E8"/>
                </a:solidFill>
                <a:effectLst/>
                <a:latin typeface="Constantia" panose="02030602050306030303" pitchFamily="18" charset="0"/>
              </a:rPr>
              <a:t>ecommendation</a:t>
            </a:r>
          </a:p>
          <a:p>
            <a:pPr marL="342900" indent="-342900" algn="just">
              <a:lnSpc>
                <a:spcPct val="200000"/>
              </a:lnSpc>
              <a:buFont typeface="Wingdings" panose="05000000000000000000" pitchFamily="2" charset="2"/>
              <a:buChar char="v"/>
            </a:pPr>
            <a:r>
              <a:rPr lang="en-IN" sz="2000" dirty="0">
                <a:solidFill>
                  <a:schemeClr val="bg1"/>
                </a:solidFill>
                <a:latin typeface="Constantia" panose="02030602050306030303" pitchFamily="18" charset="0"/>
              </a:rPr>
              <a:t>Conclusion</a:t>
            </a:r>
          </a:p>
        </p:txBody>
      </p:sp>
    </p:spTree>
    <p:extLst>
      <p:ext uri="{BB962C8B-B14F-4D97-AF65-F5344CB8AC3E}">
        <p14:creationId xmlns:p14="http://schemas.microsoft.com/office/powerpoint/2010/main" val="3203413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CDE94-E9E6-6AC5-9437-5D29C0F164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9E72D-E806-649D-29AF-8F978DF2F60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FABDE14-0F98-2B49-6A29-65AE0B191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Parallelogram 5">
            <a:extLst>
              <a:ext uri="{FF2B5EF4-FFF2-40B4-BE49-F238E27FC236}">
                <a16:creationId xmlns:a16="http://schemas.microsoft.com/office/drawing/2014/main" id="{3C13EB00-C020-3965-5921-A4B4F44EFBDC}"/>
              </a:ext>
            </a:extLst>
          </p:cNvPr>
          <p:cNvSpPr/>
          <p:nvPr/>
        </p:nvSpPr>
        <p:spPr>
          <a:xfrm>
            <a:off x="2089354" y="2318188"/>
            <a:ext cx="8013291" cy="1612022"/>
          </a:xfrm>
          <a:prstGeom prst="parallelogram">
            <a:avLst/>
          </a:prstGeom>
          <a:solidFill>
            <a:schemeClr val="accent5">
              <a:lumMod val="50000"/>
              <a:alpha val="98000"/>
            </a:schemeClr>
          </a:solidFill>
          <a:ln>
            <a:no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Secondary Research Questions</a:t>
            </a:r>
          </a:p>
        </p:txBody>
      </p:sp>
    </p:spTree>
    <p:extLst>
      <p:ext uri="{BB962C8B-B14F-4D97-AF65-F5344CB8AC3E}">
        <p14:creationId xmlns:p14="http://schemas.microsoft.com/office/powerpoint/2010/main" val="269744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93D53-3FA0-D973-4B4B-33B05975E3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F43CDF-36BB-D779-4FD6-E4B0BAEF34F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515E6D0-CC26-53A2-C464-3E52A4E044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F53C73AA-0C40-F0C3-99CC-5858960A8103}"/>
              </a:ext>
            </a:extLst>
          </p:cNvPr>
          <p:cNvSpPr txBox="1"/>
          <p:nvPr/>
        </p:nvSpPr>
        <p:spPr>
          <a:xfrm>
            <a:off x="98323" y="1256110"/>
            <a:ext cx="11769212" cy="5355312"/>
          </a:xfrm>
          <a:prstGeom prst="rect">
            <a:avLst/>
          </a:prstGeom>
          <a:noFill/>
        </p:spPr>
        <p:txBody>
          <a:bodyPr wrap="square" rtlCol="0">
            <a:spAutoFit/>
          </a:bodyPr>
          <a:lstStyle/>
          <a:p>
            <a:pPr marL="342900" indent="-342900" algn="just">
              <a:buFont typeface="Wingdings" panose="05000000000000000000" pitchFamily="2" charset="2"/>
              <a:buChar char="v"/>
            </a:pPr>
            <a:r>
              <a:rPr lang="en-US" sz="1900" b="1" dirty="0">
                <a:solidFill>
                  <a:schemeClr val="accent2"/>
                </a:solidFill>
              </a:rPr>
              <a:t>High Repeat Passenger Rate Cities (Surat, Lucknow, Indore):</a:t>
            </a:r>
          </a:p>
          <a:p>
            <a:pPr marL="342900" indent="-342900" algn="just">
              <a:buFont typeface="Wingdings" panose="05000000000000000000" pitchFamily="2" charset="2"/>
              <a:buChar char="v"/>
            </a:pPr>
            <a:r>
              <a:rPr lang="en-US" sz="1900" b="1" dirty="0">
                <a:solidFill>
                  <a:schemeClr val="accent6"/>
                </a:solidFill>
              </a:rPr>
              <a:t>Affordable Fares</a:t>
            </a:r>
            <a:r>
              <a:rPr lang="en-US" sz="1900" dirty="0">
                <a:solidFill>
                  <a:schemeClr val="accent6">
                    <a:lumMod val="60000"/>
                    <a:lumOff val="40000"/>
                  </a:schemeClr>
                </a:solidFill>
              </a:rPr>
              <a:t>:</a:t>
            </a:r>
          </a:p>
          <a:p>
            <a:pPr algn="just"/>
            <a:r>
              <a:rPr lang="en-US" sz="1900" dirty="0">
                <a:solidFill>
                  <a:schemeClr val="accent6">
                    <a:lumMod val="60000"/>
                    <a:lumOff val="40000"/>
                  </a:schemeClr>
                </a:solidFill>
              </a:rPr>
              <a:t>             </a:t>
            </a:r>
            <a:r>
              <a:rPr lang="en-US" sz="1900" dirty="0">
                <a:solidFill>
                  <a:schemeClr val="bg1"/>
                </a:solidFill>
              </a:rPr>
              <a:t>Surat (₹117), Lucknow (₹147), and Indore (₹179) have low to moderate fares, making them attractive to</a:t>
            </a:r>
          </a:p>
          <a:p>
            <a:pPr algn="just"/>
            <a:r>
              <a:rPr lang="en-US" sz="1900" dirty="0">
                <a:solidFill>
                  <a:schemeClr val="bg1"/>
                </a:solidFill>
              </a:rPr>
              <a:t>             budget- conscious passengers.</a:t>
            </a:r>
          </a:p>
          <a:p>
            <a:pPr marL="342900" indent="-342900" algn="just">
              <a:buFont typeface="Wingdings" panose="05000000000000000000" pitchFamily="2" charset="2"/>
              <a:buChar char="v"/>
            </a:pPr>
            <a:r>
              <a:rPr lang="en-US" sz="1900" b="1" dirty="0">
                <a:solidFill>
                  <a:schemeClr val="accent6"/>
                </a:solidFill>
              </a:rPr>
              <a:t>Moderate Service Quality</a:t>
            </a:r>
            <a:r>
              <a:rPr lang="en-US" sz="1900" dirty="0">
                <a:solidFill>
                  <a:schemeClr val="accent6"/>
                </a:solidFill>
              </a:rPr>
              <a:t>:</a:t>
            </a:r>
          </a:p>
          <a:p>
            <a:pPr lvl="1" algn="just"/>
            <a:r>
              <a:rPr lang="en-US" sz="1900" dirty="0">
                <a:solidFill>
                  <a:schemeClr val="bg1"/>
                </a:solidFill>
              </a:rPr>
              <a:t>     Passenger ratings are </a:t>
            </a:r>
            <a:r>
              <a:rPr lang="en-US" sz="1900" b="1" dirty="0">
                <a:solidFill>
                  <a:schemeClr val="bg1"/>
                </a:solidFill>
              </a:rPr>
              <a:t>6-7</a:t>
            </a:r>
            <a:r>
              <a:rPr lang="en-US" sz="1900" dirty="0">
                <a:solidFill>
                  <a:schemeClr val="bg1"/>
                </a:solidFill>
              </a:rPr>
              <a:t>, which indicates decent service but leaves room for improvement</a:t>
            </a:r>
          </a:p>
          <a:p>
            <a:pPr marL="342900" indent="-342900" algn="just">
              <a:buFont typeface="Wingdings" panose="05000000000000000000" pitchFamily="2" charset="2"/>
              <a:buChar char="v"/>
            </a:pPr>
            <a:r>
              <a:rPr lang="en-US" sz="1900" b="1" dirty="0">
                <a:solidFill>
                  <a:schemeClr val="accent6"/>
                </a:solidFill>
              </a:rPr>
              <a:t>Demographics</a:t>
            </a:r>
            <a:r>
              <a:rPr lang="en-US" sz="1900" dirty="0">
                <a:solidFill>
                  <a:schemeClr val="accent6"/>
                </a:solidFill>
              </a:rPr>
              <a:t>:</a:t>
            </a:r>
          </a:p>
          <a:p>
            <a:pPr algn="just"/>
            <a:r>
              <a:rPr lang="en-US" sz="1900" dirty="0">
                <a:solidFill>
                  <a:schemeClr val="bg1"/>
                </a:solidFill>
              </a:rPr>
              <a:t>              These cities might cater to daily commuters or regular users who prioritize cost over premium service, </a:t>
            </a:r>
          </a:p>
          <a:p>
            <a:pPr algn="just"/>
            <a:r>
              <a:rPr lang="en-US" sz="1900" dirty="0">
                <a:solidFill>
                  <a:schemeClr val="bg1"/>
                </a:solidFill>
              </a:rPr>
              <a:t>               driving higher repeat usage.</a:t>
            </a:r>
          </a:p>
          <a:p>
            <a:pPr marL="342900" indent="-342900" algn="just">
              <a:buFont typeface="Wingdings" panose="05000000000000000000" pitchFamily="2" charset="2"/>
              <a:buChar char="v"/>
            </a:pPr>
            <a:endParaRPr lang="en-US" sz="1900" dirty="0">
              <a:solidFill>
                <a:schemeClr val="bg1"/>
              </a:solidFill>
            </a:endParaRPr>
          </a:p>
          <a:p>
            <a:pPr marL="342900" indent="-342900" algn="just">
              <a:buFont typeface="Wingdings" panose="05000000000000000000" pitchFamily="2" charset="2"/>
              <a:buChar char="v"/>
            </a:pPr>
            <a:r>
              <a:rPr lang="en-US" sz="1900" b="1" dirty="0">
                <a:solidFill>
                  <a:schemeClr val="accent2"/>
                </a:solidFill>
              </a:rPr>
              <a:t>Low Repeat Passenger Rate Cities (Mysore, Jaipur):</a:t>
            </a:r>
          </a:p>
          <a:p>
            <a:pPr marL="342900" indent="-342900" algn="just">
              <a:buFont typeface="Wingdings" panose="05000000000000000000" pitchFamily="2" charset="2"/>
              <a:buChar char="v"/>
            </a:pPr>
            <a:r>
              <a:rPr lang="en-US" sz="1900" b="1" dirty="0">
                <a:solidFill>
                  <a:srgbClr val="FF4F4F"/>
                </a:solidFill>
              </a:rPr>
              <a:t>Higher Fares</a:t>
            </a:r>
            <a:r>
              <a:rPr lang="en-US" sz="1900" dirty="0">
                <a:solidFill>
                  <a:srgbClr val="FF4F4F"/>
                </a:solidFill>
              </a:rPr>
              <a:t>:</a:t>
            </a:r>
          </a:p>
          <a:p>
            <a:pPr lvl="1" algn="just"/>
            <a:r>
              <a:rPr lang="en-US" sz="1900" dirty="0">
                <a:solidFill>
                  <a:schemeClr val="bg1"/>
                </a:solidFill>
              </a:rPr>
              <a:t>     Mysore (₹249) and Jaipur (₹483) have significantly higher fares, which may deter repeat passengers, especially </a:t>
            </a:r>
          </a:p>
          <a:p>
            <a:pPr lvl="1" algn="just"/>
            <a:r>
              <a:rPr lang="en-US" sz="1900" dirty="0">
                <a:solidFill>
                  <a:schemeClr val="bg1"/>
                </a:solidFill>
              </a:rPr>
              <a:t>     price-sensitive ones.</a:t>
            </a:r>
          </a:p>
          <a:p>
            <a:pPr marL="342900" indent="-342900" algn="just">
              <a:buFont typeface="Wingdings" panose="05000000000000000000" pitchFamily="2" charset="2"/>
              <a:buChar char="v"/>
            </a:pPr>
            <a:r>
              <a:rPr lang="en-US" sz="1900" b="1" dirty="0">
                <a:solidFill>
                  <a:schemeClr val="accent6"/>
                </a:solidFill>
              </a:rPr>
              <a:t>Tourism-Oriented Demand</a:t>
            </a:r>
            <a:r>
              <a:rPr lang="en-US" sz="1900" dirty="0">
                <a:solidFill>
                  <a:schemeClr val="accent6"/>
                </a:solidFill>
              </a:rPr>
              <a:t>:</a:t>
            </a:r>
          </a:p>
          <a:p>
            <a:pPr lvl="1" algn="just"/>
            <a:r>
              <a:rPr lang="en-US" sz="1900" dirty="0">
                <a:solidFill>
                  <a:schemeClr val="bg1"/>
                </a:solidFill>
              </a:rPr>
              <a:t>     These cities likely attract one-time tourists rather than regular commuters, reducing repeat usage naturally.</a:t>
            </a:r>
          </a:p>
          <a:p>
            <a:pPr marL="342900" indent="-342900" algn="just">
              <a:buFont typeface="Wingdings" panose="05000000000000000000" pitchFamily="2" charset="2"/>
              <a:buChar char="v"/>
            </a:pPr>
            <a:r>
              <a:rPr lang="en-US" sz="1900" b="1" dirty="0">
                <a:solidFill>
                  <a:schemeClr val="accent6"/>
                </a:solidFill>
              </a:rPr>
              <a:t>High Service Quality</a:t>
            </a:r>
            <a:r>
              <a:rPr lang="en-US" sz="1900" dirty="0">
                <a:solidFill>
                  <a:schemeClr val="accent6"/>
                </a:solidFill>
              </a:rPr>
              <a:t>:</a:t>
            </a:r>
          </a:p>
          <a:p>
            <a:pPr lvl="1" algn="just"/>
            <a:r>
              <a:rPr lang="en-US" sz="1900" dirty="0">
                <a:solidFill>
                  <a:schemeClr val="bg1"/>
                </a:solidFill>
              </a:rPr>
              <a:t>      Despite excellent passenger ratings (9), the higher fares may limit repeat passengers to premium users only.</a:t>
            </a:r>
          </a:p>
        </p:txBody>
      </p:sp>
      <p:sp>
        <p:nvSpPr>
          <p:cNvPr id="6" name="TextBox 5">
            <a:extLst>
              <a:ext uri="{FF2B5EF4-FFF2-40B4-BE49-F238E27FC236}">
                <a16:creationId xmlns:a16="http://schemas.microsoft.com/office/drawing/2014/main" id="{7F2CF2F1-9C2C-EB23-B1A4-45220646C66A}"/>
              </a:ext>
            </a:extLst>
          </p:cNvPr>
          <p:cNvSpPr txBox="1"/>
          <p:nvPr/>
        </p:nvSpPr>
        <p:spPr>
          <a:xfrm>
            <a:off x="199922" y="121192"/>
            <a:ext cx="11382477" cy="923330"/>
          </a:xfrm>
          <a:prstGeom prst="rect">
            <a:avLst/>
          </a:prstGeom>
          <a:noFill/>
        </p:spPr>
        <p:txBody>
          <a:bodyPr wrap="square" rtlCol="0">
            <a:spAutoFit/>
          </a:bodyPr>
          <a:lstStyle/>
          <a:p>
            <a:r>
              <a:rPr lang="en-US" b="0" i="0" dirty="0">
                <a:solidFill>
                  <a:schemeClr val="bg1"/>
                </a:solidFill>
                <a:effectLst/>
                <a:latin typeface="Roboto" panose="02000000000000000000" pitchFamily="2" charset="0"/>
              </a:rPr>
              <a:t>1. What factors (such as quality of service, competitive pricing, or city demographics) might contribute to higher or lower repeat passenger rates in different cities? Are there correlations with socioeconomic or lifestyle patterns in these cities?</a:t>
            </a:r>
            <a:endParaRPr lang="en-IN" dirty="0">
              <a:solidFill>
                <a:schemeClr val="bg1"/>
              </a:solidFill>
            </a:endParaRPr>
          </a:p>
        </p:txBody>
      </p:sp>
    </p:spTree>
    <p:extLst>
      <p:ext uri="{BB962C8B-B14F-4D97-AF65-F5344CB8AC3E}">
        <p14:creationId xmlns:p14="http://schemas.microsoft.com/office/powerpoint/2010/main" val="2732876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CD86F-845A-1B7B-8B9B-FEACD4E00B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DB4670-9CBF-9776-EA17-55A36281773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8300815-F89A-F140-62EB-BF7E2A7883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060"/>
            <a:ext cx="12192000" cy="6858000"/>
          </a:xfrm>
        </p:spPr>
      </p:pic>
      <p:sp>
        <p:nvSpPr>
          <p:cNvPr id="3" name="TextBox 2">
            <a:extLst>
              <a:ext uri="{FF2B5EF4-FFF2-40B4-BE49-F238E27FC236}">
                <a16:creationId xmlns:a16="http://schemas.microsoft.com/office/drawing/2014/main" id="{6A67E760-AA1A-2014-9271-CCE048AB186E}"/>
              </a:ext>
            </a:extLst>
          </p:cNvPr>
          <p:cNvSpPr txBox="1"/>
          <p:nvPr/>
        </p:nvSpPr>
        <p:spPr>
          <a:xfrm>
            <a:off x="184731" y="1690688"/>
            <a:ext cx="11769212" cy="4247317"/>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chemeClr val="accent2"/>
                </a:solidFill>
                <a:effectLst/>
                <a:latin typeface="Arial" panose="020B0604020202020204" pitchFamily="34" charset="0"/>
              </a:rPr>
              <a:t>Adopt Electric Vehicles</a:t>
            </a:r>
            <a:r>
              <a:rPr kumimoji="0" lang="en-US" altLang="en-US" b="0" i="0" u="none" strike="noStrike" cap="none" normalizeH="0" baseline="0" dirty="0">
                <a:ln>
                  <a:noFill/>
                </a:ln>
                <a:solidFill>
                  <a:schemeClr val="accent2"/>
                </a:solidFill>
                <a:effectLst/>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Introduce a small EV fleet in Tier-2 cities with existing EV infrastructure to reduce fuel costs, maintenance expenses, and align with sustainability trends.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accent2"/>
                </a:solidFill>
                <a:effectLst/>
                <a:latin typeface="Arial" panose="020B0604020202020204" pitchFamily="34" charset="0"/>
              </a:rPr>
              <a:t>Leverage Green Branding</a:t>
            </a:r>
            <a:r>
              <a:rPr kumimoji="0" lang="en-US" altLang="en-US" sz="1800" b="0" i="0" u="none" strike="noStrike" cap="none" normalizeH="0" baseline="0" dirty="0">
                <a:ln>
                  <a:noFill/>
                </a:ln>
                <a:solidFill>
                  <a:schemeClr val="accent2"/>
                </a:solidFill>
                <a:effectLst/>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Position </a:t>
            </a:r>
            <a:r>
              <a:rPr kumimoji="0" lang="en-US" altLang="en-US" sz="1800" b="0" i="0" u="none" strike="noStrike" cap="none" normalizeH="0" baseline="0" dirty="0" err="1">
                <a:ln>
                  <a:noFill/>
                </a:ln>
                <a:solidFill>
                  <a:schemeClr val="bg1"/>
                </a:solidFill>
                <a:effectLst/>
                <a:latin typeface="Arial" panose="020B0604020202020204" pitchFamily="34" charset="0"/>
              </a:rPr>
              <a:t>GoodCabs</a:t>
            </a:r>
            <a:r>
              <a:rPr kumimoji="0" lang="en-US" altLang="en-US" sz="1800" b="0" i="0" u="none" strike="noStrike" cap="none" normalizeH="0" baseline="0" dirty="0">
                <a:ln>
                  <a:noFill/>
                </a:ln>
                <a:solidFill>
                  <a:schemeClr val="bg1"/>
                </a:solidFill>
                <a:effectLst/>
                <a:latin typeface="Arial" panose="020B0604020202020204" pitchFamily="34" charset="0"/>
              </a:rPr>
              <a:t> as an eco-friendly option to attract environmentally conscious riders by offering "Green Ride" services and promoting carbon savings.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dirty="0">
              <a:solidFill>
                <a:schemeClr val="bg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accent2"/>
                </a:solidFill>
                <a:effectLst/>
                <a:latin typeface="Arial" panose="020B0604020202020204" pitchFamily="34" charset="0"/>
              </a:rPr>
              <a:t>Build Partnerships</a:t>
            </a:r>
            <a:r>
              <a:rPr kumimoji="0" lang="en-US" altLang="en-US" sz="1800" b="0" i="0" u="none" strike="noStrike" cap="none" normalizeH="0" baseline="0" dirty="0">
                <a:ln>
                  <a:noFill/>
                </a:ln>
                <a:solidFill>
                  <a:schemeClr val="accent2"/>
                </a:solidFill>
                <a:effectLst/>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Collaborate with EV charging network providers and renewable energy firms to ensure accessible infrastructure and sustainable energy usage.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dirty="0">
              <a:solidFill>
                <a:schemeClr val="bg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accent2"/>
                </a:solidFill>
                <a:effectLst/>
                <a:latin typeface="Arial" panose="020B0604020202020204" pitchFamily="34" charset="0"/>
              </a:rPr>
              <a:t>Enhance Customer Engagement</a:t>
            </a:r>
            <a:r>
              <a:rPr kumimoji="0" lang="en-US" altLang="en-US" sz="1800" b="0" i="0" u="none" strike="noStrike" cap="none" normalizeH="0" baseline="0" dirty="0">
                <a:ln>
                  <a:noFill/>
                </a:ln>
                <a:solidFill>
                  <a:schemeClr val="accent2"/>
                </a:solidFill>
                <a:effectLst/>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Develop app features highlighting eco-friendly ride options and incentivize repeat passengers with green ride rewards to boost customer loyalty.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BDA9F78-E766-0EFB-DDB7-A23933CA3D68}"/>
              </a:ext>
            </a:extLst>
          </p:cNvPr>
          <p:cNvSpPr txBox="1"/>
          <p:nvPr/>
        </p:nvSpPr>
        <p:spPr>
          <a:xfrm>
            <a:off x="184731" y="143096"/>
            <a:ext cx="10903974" cy="969496"/>
          </a:xfrm>
          <a:prstGeom prst="rect">
            <a:avLst/>
          </a:prstGeom>
          <a:noFill/>
        </p:spPr>
        <p:txBody>
          <a:bodyPr wrap="square" rtlCol="0">
            <a:spAutoFit/>
          </a:bodyPr>
          <a:lstStyle/>
          <a:p>
            <a:pPr algn="just"/>
            <a:r>
              <a:rPr lang="en-US" sz="1900" b="0" i="0" dirty="0">
                <a:solidFill>
                  <a:schemeClr val="bg1"/>
                </a:solidFill>
                <a:effectLst/>
                <a:latin typeface="Roboto" panose="020F0502020204030204" pitchFamily="2" charset="0"/>
              </a:rPr>
              <a:t>3. </a:t>
            </a:r>
            <a:r>
              <a:rPr lang="en-US" sz="1900" b="0" i="0" dirty="0">
                <a:solidFill>
                  <a:schemeClr val="bg1"/>
                </a:solidFill>
                <a:effectLst/>
                <a:latin typeface="Roboto" panose="02000000000000000000" pitchFamily="2" charset="0"/>
              </a:rPr>
              <a:t>What emerging mobility trends (such as electric vehicle adoption, green energy use) are impacting the cab service market in tier-2 cities? Should </a:t>
            </a:r>
            <a:r>
              <a:rPr lang="en-US" sz="1900" b="0" i="0" dirty="0" err="1">
                <a:solidFill>
                  <a:schemeClr val="bg1"/>
                </a:solidFill>
                <a:effectLst/>
                <a:latin typeface="Roboto" panose="02000000000000000000" pitchFamily="2" charset="0"/>
              </a:rPr>
              <a:t>Goodcabs</a:t>
            </a:r>
            <a:r>
              <a:rPr lang="en-US" sz="1900" b="0" i="0" dirty="0">
                <a:solidFill>
                  <a:schemeClr val="bg1"/>
                </a:solidFill>
                <a:effectLst/>
                <a:latin typeface="Roboto" panose="02000000000000000000" pitchFamily="2" charset="0"/>
              </a:rPr>
              <a:t> consider integrating electric vehicles or eco-friendly initiatives to stay competitive?</a:t>
            </a:r>
            <a:endParaRPr lang="en-IN" sz="1900" dirty="0">
              <a:solidFill>
                <a:schemeClr val="bg1"/>
              </a:solidFill>
            </a:endParaRPr>
          </a:p>
        </p:txBody>
      </p:sp>
    </p:spTree>
    <p:extLst>
      <p:ext uri="{BB962C8B-B14F-4D97-AF65-F5344CB8AC3E}">
        <p14:creationId xmlns:p14="http://schemas.microsoft.com/office/powerpoint/2010/main" val="2155668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E3147-F31F-DE2B-BCE9-369B2ABDCA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932511-7C7A-12EF-DAA8-C934EED95AA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23CFBE2-B5F3-652A-375C-47CC432901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1C7A226A-89BF-1376-E112-E76D91C317DF}"/>
              </a:ext>
            </a:extLst>
          </p:cNvPr>
          <p:cNvSpPr txBox="1"/>
          <p:nvPr/>
        </p:nvSpPr>
        <p:spPr>
          <a:xfrm>
            <a:off x="114300" y="100806"/>
            <a:ext cx="10896600" cy="969496"/>
          </a:xfrm>
          <a:prstGeom prst="rect">
            <a:avLst/>
          </a:prstGeom>
          <a:noFill/>
        </p:spPr>
        <p:txBody>
          <a:bodyPr wrap="square" rtlCol="0">
            <a:spAutoFit/>
          </a:bodyPr>
          <a:lstStyle/>
          <a:p>
            <a:pPr algn="just"/>
            <a:r>
              <a:rPr lang="en-US" sz="1900" b="0" i="0" dirty="0">
                <a:solidFill>
                  <a:schemeClr val="bg1"/>
                </a:solidFill>
                <a:effectLst/>
                <a:latin typeface="Roboto" panose="02000000000000000000" pitchFamily="2" charset="0"/>
              </a:rPr>
              <a:t>4. Are there opportunities for </a:t>
            </a:r>
            <a:r>
              <a:rPr lang="en-US" sz="1900" b="0" i="0" dirty="0" err="1">
                <a:solidFill>
                  <a:schemeClr val="bg1"/>
                </a:solidFill>
                <a:effectLst/>
                <a:latin typeface="Roboto" panose="02000000000000000000" pitchFamily="2" charset="0"/>
              </a:rPr>
              <a:t>GoodCabs</a:t>
            </a:r>
            <a:r>
              <a:rPr lang="en-US" sz="1900" b="0" i="0" dirty="0">
                <a:solidFill>
                  <a:schemeClr val="bg1"/>
                </a:solidFill>
                <a:effectLst/>
                <a:latin typeface="Roboto" panose="02000000000000000000" pitchFamily="2" charset="0"/>
              </a:rPr>
              <a:t> to partner with local businesses (such as hotels, malls, or event venues) to boost demand and improve customer loyalty? Could these partnerships drive more traffic, especially in tourism- heavy or high-footfall areas?</a:t>
            </a:r>
            <a:endParaRPr lang="en-IN" sz="1900" dirty="0">
              <a:solidFill>
                <a:schemeClr val="bg1"/>
              </a:solidFill>
            </a:endParaRPr>
          </a:p>
        </p:txBody>
      </p:sp>
      <p:sp>
        <p:nvSpPr>
          <p:cNvPr id="4" name="Rectangle 1">
            <a:extLst>
              <a:ext uri="{FF2B5EF4-FFF2-40B4-BE49-F238E27FC236}">
                <a16:creationId xmlns:a16="http://schemas.microsoft.com/office/drawing/2014/main" id="{778B3D0F-99DB-9632-E44A-578656AA0832}"/>
              </a:ext>
            </a:extLst>
          </p:cNvPr>
          <p:cNvSpPr>
            <a:spLocks noChangeArrowheads="1"/>
          </p:cNvSpPr>
          <p:nvPr/>
        </p:nvSpPr>
        <p:spPr bwMode="auto">
          <a:xfrm>
            <a:off x="114300" y="1328425"/>
            <a:ext cx="11772900"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2"/>
                </a:solidFill>
                <a:effectLst/>
                <a:latin typeface="Arial" panose="020B0604020202020204" pitchFamily="34" charset="0"/>
              </a:rPr>
              <a:t> </a:t>
            </a:r>
            <a:r>
              <a:rPr kumimoji="0" lang="en-US" altLang="en-US" sz="1900" b="0" i="0" u="none" strike="noStrike" cap="none" normalizeH="0" baseline="0" dirty="0" err="1">
                <a:ln>
                  <a:noFill/>
                </a:ln>
                <a:solidFill>
                  <a:schemeClr val="bg1"/>
                </a:solidFill>
                <a:effectLst/>
                <a:latin typeface="Arial" panose="020B0604020202020204" pitchFamily="34" charset="0"/>
              </a:rPr>
              <a:t>Goodcabs</a:t>
            </a:r>
            <a:r>
              <a:rPr kumimoji="0" lang="en-US" altLang="en-US" sz="1900" b="0" i="0" u="none" strike="noStrike" cap="none" normalizeH="0" baseline="0" dirty="0">
                <a:ln>
                  <a:noFill/>
                </a:ln>
                <a:solidFill>
                  <a:schemeClr val="bg1"/>
                </a:solidFill>
                <a:effectLst/>
                <a:latin typeface="Arial" panose="020B0604020202020204" pitchFamily="34" charset="0"/>
              </a:rPr>
              <a:t> has significant opportunities to boost demand and loyalty through partnerships. For example, collaborating with </a:t>
            </a:r>
            <a:r>
              <a:rPr kumimoji="0" lang="en-US" altLang="en-US" sz="1900" b="1" i="0" u="none" strike="noStrike" cap="none" normalizeH="0" baseline="0" dirty="0">
                <a:ln>
                  <a:noFill/>
                </a:ln>
                <a:solidFill>
                  <a:schemeClr val="bg1"/>
                </a:solidFill>
                <a:effectLst/>
                <a:latin typeface="Arial" panose="020B0604020202020204" pitchFamily="34" charset="0"/>
              </a:rPr>
              <a:t>10 high-footfall hotels</a:t>
            </a:r>
            <a:r>
              <a:rPr kumimoji="0" lang="en-US" altLang="en-US" sz="1900" b="0" i="0" u="none" strike="noStrike" cap="none" normalizeH="0" baseline="0" dirty="0">
                <a:ln>
                  <a:noFill/>
                </a:ln>
                <a:solidFill>
                  <a:schemeClr val="bg1"/>
                </a:solidFill>
                <a:effectLst/>
                <a:latin typeface="Arial" panose="020B0604020202020204" pitchFamily="34" charset="0"/>
              </a:rPr>
              <a:t> in cities like Jaipur and Mysore could generate an additional </a:t>
            </a:r>
            <a:r>
              <a:rPr kumimoji="0" lang="en-US" altLang="en-US" sz="1900" b="1" i="0" u="none" strike="noStrike" cap="none" normalizeH="0" baseline="0" dirty="0">
                <a:ln>
                  <a:noFill/>
                </a:ln>
                <a:solidFill>
                  <a:schemeClr val="accent2"/>
                </a:solidFill>
                <a:effectLst/>
                <a:latin typeface="Arial" panose="020B0604020202020204" pitchFamily="34" charset="0"/>
              </a:rPr>
              <a:t>15,000 rides per month</a:t>
            </a:r>
            <a:r>
              <a:rPr kumimoji="0" lang="en-US" altLang="en-US" sz="1900" b="0" i="0" u="none" strike="noStrike" cap="none" normalizeH="0" baseline="0" dirty="0">
                <a:ln>
                  <a:noFill/>
                </a:ln>
                <a:solidFill>
                  <a:schemeClr val="accent2"/>
                </a:solidFill>
                <a:effectLst/>
                <a:latin typeface="Arial" panose="020B0604020202020204" pitchFamily="34" charset="0"/>
              </a:rPr>
              <a:t>.</a:t>
            </a:r>
            <a:r>
              <a:rPr kumimoji="0" lang="en-US" altLang="en-US" sz="1900" b="0" i="0" u="none" strike="noStrike" cap="none" normalizeH="0" baseline="0" dirty="0">
                <a:ln>
                  <a:noFill/>
                </a:ln>
                <a:solidFill>
                  <a:schemeClr val="bg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900" dirty="0">
              <a:solidFill>
                <a:schemeClr val="bg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chemeClr val="bg1"/>
                </a:solidFill>
                <a:effectLst/>
                <a:latin typeface="Arial" panose="020B0604020202020204" pitchFamily="34" charset="0"/>
              </a:rPr>
              <a:t>Similarly, working with </a:t>
            </a:r>
            <a:r>
              <a:rPr kumimoji="0" lang="en-US" altLang="en-US" sz="1900" b="1" i="0" u="none" strike="noStrike" cap="none" normalizeH="0" baseline="0" dirty="0">
                <a:ln>
                  <a:noFill/>
                </a:ln>
                <a:solidFill>
                  <a:schemeClr val="bg1"/>
                </a:solidFill>
                <a:effectLst/>
                <a:latin typeface="Arial" panose="020B0604020202020204" pitchFamily="34" charset="0"/>
              </a:rPr>
              <a:t>5 major event venues or malls</a:t>
            </a:r>
            <a:r>
              <a:rPr kumimoji="0" lang="en-US" altLang="en-US" sz="1900" b="0" i="0" u="none" strike="noStrike" cap="none" normalizeH="0" baseline="0" dirty="0">
                <a:ln>
                  <a:noFill/>
                </a:ln>
                <a:solidFill>
                  <a:schemeClr val="bg1"/>
                </a:solidFill>
                <a:effectLst/>
                <a:latin typeface="Arial" panose="020B0604020202020204" pitchFamily="34" charset="0"/>
              </a:rPr>
              <a:t> in each city, especially during events, could add around </a:t>
            </a:r>
            <a:r>
              <a:rPr kumimoji="0" lang="en-US" altLang="en-US" sz="1900" b="1" i="0" u="none" strike="noStrike" cap="none" normalizeH="0" baseline="0" dirty="0">
                <a:ln>
                  <a:noFill/>
                </a:ln>
                <a:solidFill>
                  <a:schemeClr val="accent2"/>
                </a:solidFill>
                <a:effectLst/>
                <a:latin typeface="Arial" panose="020B0604020202020204" pitchFamily="34" charset="0"/>
              </a:rPr>
              <a:t>5,000 rides monthly</a:t>
            </a:r>
            <a:r>
              <a:rPr kumimoji="0" lang="en-US" altLang="en-US" sz="1900" b="0" i="0" u="none" strike="noStrike" cap="none" normalizeH="0" baseline="0" dirty="0">
                <a:ln>
                  <a:noFill/>
                </a:ln>
                <a:solidFill>
                  <a:schemeClr val="accent2"/>
                </a:solidFill>
                <a:effectLst/>
                <a:latin typeface="Arial" panose="020B0604020202020204" pitchFamily="34" charset="0"/>
              </a:rPr>
              <a:t> per city.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chemeClr val="bg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chemeClr val="bg1"/>
                </a:solidFill>
                <a:effectLst/>
                <a:latin typeface="Arial" panose="020B0604020202020204" pitchFamily="34" charset="0"/>
              </a:rPr>
              <a:t>Introducing a </a:t>
            </a:r>
            <a:r>
              <a:rPr kumimoji="0" lang="en-US" altLang="en-US" sz="1900" b="1" i="0" u="none" strike="noStrike" cap="none" normalizeH="0" baseline="0" dirty="0">
                <a:ln>
                  <a:noFill/>
                </a:ln>
                <a:solidFill>
                  <a:schemeClr val="bg1"/>
                </a:solidFill>
                <a:effectLst/>
                <a:latin typeface="Arial" panose="020B0604020202020204" pitchFamily="34" charset="0"/>
              </a:rPr>
              <a:t>loyalty program</a:t>
            </a:r>
            <a:r>
              <a:rPr kumimoji="0" lang="en-US" altLang="en-US" sz="1900" b="0" i="0" u="none" strike="noStrike" cap="none" normalizeH="0" baseline="0" dirty="0">
                <a:ln>
                  <a:noFill/>
                </a:ln>
                <a:solidFill>
                  <a:schemeClr val="bg1"/>
                </a:solidFill>
                <a:effectLst/>
                <a:latin typeface="Arial" panose="020B0604020202020204" pitchFamily="34" charset="0"/>
              </a:rPr>
              <a:t> could increase repeat passenger rates by </a:t>
            </a:r>
            <a:r>
              <a:rPr kumimoji="0" lang="en-US" altLang="en-US" sz="1900" b="1" i="0" u="none" strike="noStrike" cap="none" normalizeH="0" baseline="0" dirty="0">
                <a:ln>
                  <a:noFill/>
                </a:ln>
                <a:solidFill>
                  <a:schemeClr val="bg1"/>
                </a:solidFill>
                <a:effectLst/>
                <a:latin typeface="Arial" panose="020B0604020202020204" pitchFamily="34" charset="0"/>
              </a:rPr>
              <a:t>20%</a:t>
            </a:r>
            <a:r>
              <a:rPr kumimoji="0" lang="en-US" altLang="en-US" sz="1900" b="0" i="0" u="none" strike="noStrike" cap="none" normalizeH="0" baseline="0" dirty="0">
                <a:ln>
                  <a:noFill/>
                </a:ln>
                <a:solidFill>
                  <a:schemeClr val="bg1"/>
                </a:solidFill>
                <a:effectLst/>
                <a:latin typeface="Arial" panose="020B0604020202020204" pitchFamily="34" charset="0"/>
              </a:rPr>
              <a:t>. For Surat, with a current repeat rate of 40%, this could mean an extra </a:t>
            </a:r>
            <a:r>
              <a:rPr kumimoji="0" lang="en-US" altLang="en-US" sz="1900" b="1" i="0" u="none" strike="noStrike" cap="none" normalizeH="0" baseline="0" dirty="0">
                <a:ln>
                  <a:noFill/>
                </a:ln>
                <a:solidFill>
                  <a:schemeClr val="bg1"/>
                </a:solidFill>
                <a:effectLst/>
                <a:latin typeface="Arial" panose="020B0604020202020204" pitchFamily="34" charset="0"/>
              </a:rPr>
              <a:t>8,000 rides per month</a:t>
            </a:r>
            <a:r>
              <a:rPr kumimoji="0" lang="en-US" altLang="en-US" sz="1900" b="0" i="0" u="none" strike="noStrike" cap="none" normalizeH="0" baseline="0" dirty="0">
                <a:ln>
                  <a:noFill/>
                </a:ln>
                <a:solidFill>
                  <a:schemeClr val="bg1"/>
                </a:solidFill>
                <a:effectLst/>
                <a:latin typeface="Arial" panose="020B0604020202020204" pitchFamily="34" charset="0"/>
              </a:rPr>
              <a:t>. Lastly, forming tie-ups with </a:t>
            </a:r>
            <a:r>
              <a:rPr kumimoji="0" lang="en-US" altLang="en-US" sz="1900" b="1" i="0" u="none" strike="noStrike" cap="none" normalizeH="0" baseline="0" dirty="0">
                <a:ln>
                  <a:noFill/>
                </a:ln>
                <a:solidFill>
                  <a:schemeClr val="bg1"/>
                </a:solidFill>
                <a:effectLst/>
                <a:latin typeface="Arial" panose="020B0604020202020204" pitchFamily="34" charset="0"/>
              </a:rPr>
              <a:t>corporates</a:t>
            </a:r>
            <a:r>
              <a:rPr kumimoji="0" lang="en-US" altLang="en-US" sz="1900" b="0" i="0" u="none" strike="noStrike" cap="none" normalizeH="0" baseline="0" dirty="0">
                <a:ln>
                  <a:noFill/>
                </a:ln>
                <a:solidFill>
                  <a:schemeClr val="bg1"/>
                </a:solidFill>
                <a:effectLst/>
                <a:latin typeface="Arial" panose="020B0604020202020204" pitchFamily="34" charset="0"/>
              </a:rPr>
              <a:t>, generating </a:t>
            </a:r>
            <a:r>
              <a:rPr kumimoji="0" lang="en-US" altLang="en-US" sz="1900" b="1" i="0" u="none" strike="noStrike" cap="none" normalizeH="0" baseline="0" dirty="0">
                <a:ln>
                  <a:noFill/>
                </a:ln>
                <a:solidFill>
                  <a:schemeClr val="bg1"/>
                </a:solidFill>
                <a:effectLst/>
                <a:latin typeface="Arial" panose="020B0604020202020204" pitchFamily="34" charset="0"/>
              </a:rPr>
              <a:t>100 rides daily per client</a:t>
            </a:r>
            <a:r>
              <a:rPr kumimoji="0" lang="en-US" altLang="en-US" sz="1900" b="0" i="0" u="none" strike="noStrike" cap="none" normalizeH="0" baseline="0" dirty="0">
                <a:ln>
                  <a:noFill/>
                </a:ln>
                <a:solidFill>
                  <a:schemeClr val="bg1"/>
                </a:solidFill>
                <a:effectLst/>
                <a:latin typeface="Arial" panose="020B0604020202020204" pitchFamily="34" charset="0"/>
              </a:rPr>
              <a:t>, could add around </a:t>
            </a:r>
            <a:r>
              <a:rPr kumimoji="0" lang="en-US" altLang="en-US" sz="1900" b="1" i="0" u="none" strike="noStrike" cap="none" normalizeH="0" baseline="0" dirty="0">
                <a:ln>
                  <a:noFill/>
                </a:ln>
                <a:solidFill>
                  <a:schemeClr val="accent2"/>
                </a:solidFill>
                <a:effectLst/>
                <a:latin typeface="Arial" panose="020B0604020202020204" pitchFamily="34" charset="0"/>
              </a:rPr>
              <a:t>15,000 rides per month</a:t>
            </a:r>
            <a:r>
              <a:rPr kumimoji="0" lang="en-US" altLang="en-US" sz="1900" b="0" i="0" u="none" strike="noStrike" cap="none" normalizeH="0" baseline="0" dirty="0">
                <a:ln>
                  <a:noFill/>
                </a:ln>
                <a:solidFill>
                  <a:schemeClr val="accent2"/>
                </a:solidFill>
                <a:effectLst/>
                <a:latin typeface="Arial" panose="020B0604020202020204" pitchFamily="34" charset="0"/>
              </a:rPr>
              <a:t> </a:t>
            </a:r>
            <a:r>
              <a:rPr kumimoji="0" lang="en-US" altLang="en-US" sz="1900" b="0" i="0" u="none" strike="noStrike" cap="none" normalizeH="0" baseline="0" dirty="0">
                <a:ln>
                  <a:noFill/>
                </a:ln>
                <a:solidFill>
                  <a:schemeClr val="bg1"/>
                </a:solidFill>
                <a:effectLst/>
                <a:latin typeface="Arial" panose="020B0604020202020204" pitchFamily="34" charset="0"/>
              </a:rPr>
              <a:t>in cities like Lucknow and Indore. These initiatives can drive growth, especially in tourism-heavy and business-centric areas.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7143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BDE9A-3C74-3048-0D1C-A0944F9D9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D912FE-35EB-BBAD-DDFC-7680BC8B2B69}"/>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E0D323F9-C39B-7D17-2C9D-F0A58BCC56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16" name="TextBox 15">
            <a:extLst>
              <a:ext uri="{FF2B5EF4-FFF2-40B4-BE49-F238E27FC236}">
                <a16:creationId xmlns:a16="http://schemas.microsoft.com/office/drawing/2014/main" id="{E4BB5DE1-E0FE-49C1-B3BC-7DDFCA7DA1A0}"/>
              </a:ext>
            </a:extLst>
          </p:cNvPr>
          <p:cNvSpPr txBox="1"/>
          <p:nvPr/>
        </p:nvSpPr>
        <p:spPr>
          <a:xfrm>
            <a:off x="292100" y="1627009"/>
            <a:ext cx="11404600" cy="4801314"/>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accent2"/>
                </a:solidFill>
                <a:effectLst/>
                <a:latin typeface="Arial" panose="020B0604020202020204" pitchFamily="34" charset="0"/>
              </a:rPr>
              <a:t>Customer Behavior Data:</a:t>
            </a:r>
            <a:endParaRPr lang="en-US" altLang="en-US" dirty="0">
              <a:solidFill>
                <a:schemeClr val="accent2"/>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dirty="0">
                <a:solidFill>
                  <a:schemeClr val="bg1"/>
                </a:solidFill>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          1. Track </a:t>
            </a:r>
            <a:r>
              <a:rPr kumimoji="0" lang="en-US" altLang="en-US" sz="1800" b="1" i="0" u="none" strike="noStrike" cap="none" normalizeH="0" baseline="0" dirty="0">
                <a:ln>
                  <a:noFill/>
                </a:ln>
                <a:solidFill>
                  <a:schemeClr val="accent6"/>
                </a:solidFill>
                <a:effectLst/>
                <a:latin typeface="Arial" panose="020B0604020202020204" pitchFamily="34" charset="0"/>
              </a:rPr>
              <a:t>ride frequency</a:t>
            </a: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800" b="1" i="0" u="none" strike="noStrike" cap="none" normalizeH="0" baseline="0" dirty="0">
                <a:ln>
                  <a:noFill/>
                </a:ln>
                <a:solidFill>
                  <a:schemeClr val="bg1"/>
                </a:solidFill>
                <a:effectLst/>
                <a:latin typeface="Arial" panose="020B0604020202020204" pitchFamily="34" charset="0"/>
              </a:rPr>
              <a:t>peak times</a:t>
            </a:r>
            <a:r>
              <a:rPr kumimoji="0" lang="en-US" altLang="en-US" sz="1800" b="0" i="0" u="none" strike="noStrike" cap="none" normalizeH="0" baseline="0" dirty="0">
                <a:ln>
                  <a:noFill/>
                </a:ln>
                <a:solidFill>
                  <a:schemeClr val="bg1"/>
                </a:solidFill>
                <a:effectLst/>
                <a:latin typeface="Arial" panose="020B0604020202020204" pitchFamily="34" charset="0"/>
              </a:rPr>
              <a:t>, and </a:t>
            </a:r>
            <a:r>
              <a:rPr kumimoji="0" lang="en-US" altLang="en-US" sz="1800" b="1" i="0" u="none" strike="noStrike" cap="none" normalizeH="0" baseline="0" dirty="0">
                <a:ln>
                  <a:noFill/>
                </a:ln>
                <a:solidFill>
                  <a:schemeClr val="accent6"/>
                </a:solidFill>
                <a:effectLst/>
                <a:latin typeface="Arial" panose="020B0604020202020204" pitchFamily="34" charset="0"/>
              </a:rPr>
              <a:t>demographics</a:t>
            </a:r>
            <a:r>
              <a:rPr kumimoji="0" lang="en-US" altLang="en-US" sz="1800" b="0" i="0" u="none" strike="noStrike" cap="none" normalizeH="0" baseline="0" dirty="0">
                <a:ln>
                  <a:noFill/>
                </a:ln>
                <a:solidFill>
                  <a:schemeClr val="bg1"/>
                </a:solidFill>
                <a:effectLst/>
                <a:latin typeface="Arial" panose="020B0604020202020204" pitchFamily="34" charset="0"/>
              </a:rPr>
              <a:t> for personalized services.</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                 2. Collect </a:t>
            </a:r>
            <a:r>
              <a:rPr kumimoji="0" lang="en-US" altLang="en-US" sz="1800" b="1" i="0" u="none" strike="noStrike" cap="none" normalizeH="0" baseline="0" dirty="0">
                <a:ln>
                  <a:noFill/>
                </a:ln>
                <a:solidFill>
                  <a:schemeClr val="accent6"/>
                </a:solidFill>
                <a:effectLst/>
                <a:latin typeface="Arial" panose="020B0604020202020204" pitchFamily="34" charset="0"/>
              </a:rPr>
              <a:t>customer feedback</a:t>
            </a:r>
            <a:r>
              <a:rPr kumimoji="0" lang="en-US" altLang="en-US" sz="1800" b="0" i="0" u="none" strike="noStrike" cap="none" normalizeH="0" baseline="0" dirty="0">
                <a:ln>
                  <a:noFill/>
                </a:ln>
                <a:solidFill>
                  <a:schemeClr val="accent6"/>
                </a:solidFill>
                <a:effectLst/>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and </a:t>
            </a:r>
            <a:r>
              <a:rPr kumimoji="0" lang="en-US" altLang="en-US" sz="1800" b="1" i="0" u="none" strike="noStrike" cap="none" normalizeH="0" baseline="0" dirty="0">
                <a:ln>
                  <a:noFill/>
                </a:ln>
                <a:solidFill>
                  <a:schemeClr val="accent6"/>
                </a:solidFill>
                <a:effectLst/>
                <a:latin typeface="Arial" panose="020B0604020202020204" pitchFamily="34" charset="0"/>
              </a:rPr>
              <a:t>ride duration trends</a:t>
            </a:r>
            <a:r>
              <a:rPr kumimoji="0" lang="en-US" altLang="en-US" sz="1800" b="0" i="0" u="none" strike="noStrike" cap="none" normalizeH="0" baseline="0" dirty="0">
                <a:ln>
                  <a:noFill/>
                </a:ln>
                <a:solidFill>
                  <a:schemeClr val="accent6"/>
                </a:solidFill>
                <a:effectLst/>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to optimize routes and improve service.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accent2"/>
                </a:solidFill>
                <a:effectLst/>
                <a:latin typeface="Arial" panose="020B0604020202020204" pitchFamily="34" charset="0"/>
              </a:rPr>
              <a:t>Operational Efficiency Data:</a:t>
            </a:r>
            <a:endParaRPr kumimoji="0" lang="en-US" altLang="en-US" sz="1800" b="0" i="0" u="none" strike="noStrike" cap="none" normalizeH="0" baseline="0" dirty="0">
              <a:ln>
                <a:noFill/>
              </a:ln>
              <a:solidFill>
                <a:schemeClr val="accent2"/>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                 1. Monitor </a:t>
            </a:r>
            <a:r>
              <a:rPr kumimoji="0" lang="en-US" altLang="en-US" sz="1800" b="1" i="0" u="none" strike="noStrike" cap="none" normalizeH="0" baseline="0" dirty="0">
                <a:ln>
                  <a:noFill/>
                </a:ln>
                <a:solidFill>
                  <a:schemeClr val="accent6"/>
                </a:solidFill>
                <a:effectLst/>
                <a:latin typeface="Arial" panose="020B0604020202020204" pitchFamily="34" charset="0"/>
              </a:rPr>
              <a:t>driver performance</a:t>
            </a: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800" b="1" i="0" u="none" strike="noStrike" cap="none" normalizeH="0" baseline="0" dirty="0">
                <a:ln>
                  <a:noFill/>
                </a:ln>
                <a:solidFill>
                  <a:schemeClr val="accent6"/>
                </a:solidFill>
                <a:effectLst/>
                <a:latin typeface="Arial" panose="020B0604020202020204" pitchFamily="34" charset="0"/>
              </a:rPr>
              <a:t>maintenance schedules</a:t>
            </a:r>
            <a:r>
              <a:rPr kumimoji="0" lang="en-US" altLang="en-US" sz="1800" b="0" i="0" u="none" strike="noStrike" cap="none" normalizeH="0" baseline="0" dirty="0">
                <a:ln>
                  <a:noFill/>
                </a:ln>
                <a:solidFill>
                  <a:schemeClr val="bg1"/>
                </a:solidFill>
                <a:effectLst/>
                <a:latin typeface="Arial" panose="020B0604020202020204" pitchFamily="34" charset="0"/>
              </a:rPr>
              <a:t>, and </a:t>
            </a:r>
            <a:r>
              <a:rPr kumimoji="0" lang="en-US" altLang="en-US" sz="1800" b="1" i="0" u="none" strike="noStrike" cap="none" normalizeH="0" baseline="0" dirty="0">
                <a:ln>
                  <a:noFill/>
                </a:ln>
                <a:solidFill>
                  <a:schemeClr val="accent6"/>
                </a:solidFill>
                <a:effectLst/>
                <a:latin typeface="Arial" panose="020B0604020202020204" pitchFamily="34" charset="0"/>
              </a:rPr>
              <a:t>fuel/charging efficiency</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                 2. Track </a:t>
            </a:r>
            <a:r>
              <a:rPr kumimoji="0" lang="en-US" altLang="en-US" sz="1800" b="1" i="0" u="none" strike="noStrike" cap="none" normalizeH="0" baseline="0" dirty="0">
                <a:ln>
                  <a:noFill/>
                </a:ln>
                <a:solidFill>
                  <a:schemeClr val="accent6"/>
                </a:solidFill>
                <a:effectLst/>
                <a:latin typeface="Arial" panose="020B0604020202020204" pitchFamily="34" charset="0"/>
              </a:rPr>
              <a:t>trip completion time</a:t>
            </a: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800" b="1" i="0" u="none" strike="noStrike" cap="none" normalizeH="0" baseline="0" dirty="0">
                <a:ln>
                  <a:noFill/>
                </a:ln>
                <a:solidFill>
                  <a:schemeClr val="accent6"/>
                </a:solidFill>
                <a:effectLst/>
                <a:latin typeface="Arial" panose="020B0604020202020204" pitchFamily="34" charset="0"/>
              </a:rPr>
              <a:t>delays</a:t>
            </a:r>
            <a:r>
              <a:rPr kumimoji="0" lang="en-US" altLang="en-US" sz="1800" b="0" i="0" u="none" strike="noStrike" cap="none" normalizeH="0" baseline="0" dirty="0">
                <a:ln>
                  <a:noFill/>
                </a:ln>
                <a:solidFill>
                  <a:schemeClr val="bg1"/>
                </a:solidFill>
                <a:effectLst/>
                <a:latin typeface="Arial" panose="020B0604020202020204" pitchFamily="34" charset="0"/>
              </a:rPr>
              <a:t>, and </a:t>
            </a:r>
            <a:r>
              <a:rPr kumimoji="0" lang="en-US" altLang="en-US" sz="1800" b="1" i="0" u="none" strike="noStrike" cap="none" normalizeH="0" baseline="0" dirty="0">
                <a:ln>
                  <a:noFill/>
                </a:ln>
                <a:solidFill>
                  <a:schemeClr val="accent6"/>
                </a:solidFill>
                <a:effectLst/>
                <a:latin typeface="Arial" panose="020B0604020202020204" pitchFamily="34" charset="0"/>
              </a:rPr>
              <a:t>cab type usage</a:t>
            </a:r>
            <a:r>
              <a:rPr kumimoji="0" lang="en-US" altLang="en-US" sz="1800" b="0" i="0" u="none" strike="noStrike" cap="none" normalizeH="0" baseline="0" dirty="0">
                <a:ln>
                  <a:noFill/>
                </a:ln>
                <a:solidFill>
                  <a:schemeClr val="accent6"/>
                </a:solidFill>
                <a:effectLst/>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(Premium vs. Light) for better </a:t>
            </a:r>
          </a:p>
          <a:p>
            <a:pPr marR="0" lvl="0" algn="l" defTabSz="914400" rtl="0" eaLnBrk="0" fontAlgn="base" latinLnBrk="0" hangingPunct="0">
              <a:lnSpc>
                <a:spcPct val="100000"/>
              </a:lnSpc>
              <a:spcBef>
                <a:spcPct val="0"/>
              </a:spcBef>
              <a:spcAft>
                <a:spcPct val="0"/>
              </a:spcAft>
              <a:buClrTx/>
              <a:buSzTx/>
              <a:tabLst/>
            </a:pPr>
            <a:r>
              <a:rPr lang="en-US" altLang="en-US" dirty="0">
                <a:solidFill>
                  <a:schemeClr val="bg1"/>
                </a:solidFill>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                  fleet  management.</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accent2"/>
                </a:solidFill>
                <a:effectLst/>
                <a:latin typeface="Arial" panose="020B0604020202020204" pitchFamily="34" charset="0"/>
              </a:rPr>
              <a:t>Market &amp; Financial Data:</a:t>
            </a:r>
            <a:endParaRPr lang="en-US" altLang="en-US" dirty="0">
              <a:solidFill>
                <a:schemeClr val="accent2"/>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   </a:t>
            </a:r>
            <a:r>
              <a:rPr lang="en-US" altLang="en-US" dirty="0">
                <a:solidFill>
                  <a:schemeClr val="bg1"/>
                </a:solidFill>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             1. Set </a:t>
            </a:r>
            <a:r>
              <a:rPr kumimoji="0" lang="en-US" altLang="en-US" sz="1800" b="1" i="0" u="none" strike="noStrike" cap="none" normalizeH="0" baseline="0" dirty="0">
                <a:ln>
                  <a:noFill/>
                </a:ln>
                <a:solidFill>
                  <a:srgbClr val="92D050"/>
                </a:solidFill>
                <a:effectLst/>
                <a:latin typeface="Arial" panose="020B0604020202020204" pitchFamily="34" charset="0"/>
              </a:rPr>
              <a:t>revenue forecasts</a:t>
            </a:r>
            <a:r>
              <a:rPr kumimoji="0" lang="en-US" altLang="en-US" sz="1800" b="0" i="0" u="none" strike="noStrike" cap="none" normalizeH="0" baseline="0" dirty="0">
                <a:ln>
                  <a:noFill/>
                </a:ln>
                <a:solidFill>
                  <a:srgbClr val="92D050"/>
                </a:solidFill>
                <a:effectLst/>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and track performance for financial alignment.</a:t>
            </a:r>
          </a:p>
          <a:p>
            <a:pPr marR="0" lvl="0" algn="l" defTabSz="914400" rtl="0" eaLnBrk="0" fontAlgn="base" latinLnBrk="0" hangingPunct="0">
              <a:lnSpc>
                <a:spcPct val="100000"/>
              </a:lnSpc>
              <a:spcBef>
                <a:spcPct val="0"/>
              </a:spcBef>
              <a:spcAft>
                <a:spcPct val="0"/>
              </a:spcAft>
              <a:buClrTx/>
              <a:buSzTx/>
              <a:tabLst/>
            </a:pPr>
            <a:r>
              <a:rPr lang="en-US" altLang="en-US" dirty="0">
                <a:solidFill>
                  <a:schemeClr val="bg1"/>
                </a:solidFill>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             2. Analyze </a:t>
            </a:r>
            <a:r>
              <a:rPr kumimoji="0" lang="en-US" altLang="en-US" sz="1800" b="1" i="0" u="none" strike="noStrike" cap="none" normalizeH="0" baseline="0" dirty="0">
                <a:ln>
                  <a:noFill/>
                </a:ln>
                <a:solidFill>
                  <a:srgbClr val="92D050"/>
                </a:solidFill>
                <a:effectLst/>
                <a:latin typeface="Arial" panose="020B0604020202020204" pitchFamily="34" charset="0"/>
              </a:rPr>
              <a:t>competitor pricing</a:t>
            </a: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800" b="1" i="0" u="none" strike="noStrike" cap="none" normalizeH="0" baseline="0" dirty="0">
                <a:ln>
                  <a:noFill/>
                </a:ln>
                <a:solidFill>
                  <a:srgbClr val="92D050"/>
                </a:solidFill>
                <a:effectLst/>
                <a:latin typeface="Arial" panose="020B0604020202020204" pitchFamily="34" charset="0"/>
              </a:rPr>
              <a:t>local events</a:t>
            </a:r>
            <a:r>
              <a:rPr kumimoji="0" lang="en-US" altLang="en-US" sz="1800" b="0" i="0" u="none" strike="noStrike" cap="none" normalizeH="0" baseline="0" dirty="0">
                <a:ln>
                  <a:noFill/>
                </a:ln>
                <a:solidFill>
                  <a:schemeClr val="bg1"/>
                </a:solidFill>
                <a:effectLst/>
                <a:latin typeface="Arial" panose="020B0604020202020204" pitchFamily="34" charset="0"/>
              </a:rPr>
              <a:t>, and </a:t>
            </a:r>
            <a:r>
              <a:rPr kumimoji="0" lang="en-US" altLang="en-US" sz="1800" b="1" i="0" u="none" strike="noStrike" cap="none" normalizeH="0" baseline="0" dirty="0">
                <a:ln>
                  <a:noFill/>
                </a:ln>
                <a:solidFill>
                  <a:srgbClr val="92D050"/>
                </a:solidFill>
                <a:effectLst/>
                <a:latin typeface="Arial" panose="020B0604020202020204" pitchFamily="34" charset="0"/>
              </a:rPr>
              <a:t>economic indicators</a:t>
            </a:r>
            <a:r>
              <a:rPr kumimoji="0" lang="en-US" altLang="en-US" sz="1800" b="0" i="0" u="none" strike="noStrike" cap="none" normalizeH="0" baseline="0" dirty="0">
                <a:ln>
                  <a:noFill/>
                </a:ln>
                <a:solidFill>
                  <a:srgbClr val="92D050"/>
                </a:solidFill>
                <a:effectLst/>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to anticipate demand.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accent2"/>
                </a:solidFill>
                <a:effectLst/>
                <a:latin typeface="Arial" panose="020B0604020202020204" pitchFamily="34" charset="0"/>
              </a:rPr>
              <a:t>Cancellation &amp; Marketing Data:</a:t>
            </a:r>
            <a:endParaRPr kumimoji="0" lang="en-US" altLang="en-US" sz="1800" b="0" i="0" u="none" strike="noStrike" cap="none" normalizeH="0" baseline="0" dirty="0">
              <a:ln>
                <a:noFill/>
              </a:ln>
              <a:solidFill>
                <a:schemeClr val="accent2"/>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dirty="0">
                <a:solidFill>
                  <a:schemeClr val="bg1"/>
                </a:solidFill>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           1. Track </a:t>
            </a:r>
            <a:r>
              <a:rPr kumimoji="0" lang="en-US" altLang="en-US" sz="1800" b="1" i="0" u="none" strike="noStrike" cap="none" normalizeH="0" baseline="0" dirty="0">
                <a:ln>
                  <a:noFill/>
                </a:ln>
                <a:solidFill>
                  <a:srgbClr val="92D050"/>
                </a:solidFill>
                <a:effectLst/>
                <a:latin typeface="Arial" panose="020B0604020202020204" pitchFamily="34" charset="0"/>
              </a:rPr>
              <a:t>cancellation rates</a:t>
            </a:r>
            <a:r>
              <a:rPr kumimoji="0" lang="en-US" altLang="en-US" sz="1800" b="0" i="0" u="none" strike="noStrike" cap="none" normalizeH="0" baseline="0" dirty="0">
                <a:ln>
                  <a:noFill/>
                </a:ln>
                <a:solidFill>
                  <a:srgbClr val="92D050"/>
                </a:solidFill>
                <a:effectLst/>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and </a:t>
            </a:r>
            <a:r>
              <a:rPr kumimoji="0" lang="en-US" altLang="en-US" sz="1800" b="1" i="0" u="none" strike="noStrike" cap="none" normalizeH="0" baseline="0" dirty="0">
                <a:ln>
                  <a:noFill/>
                </a:ln>
                <a:solidFill>
                  <a:schemeClr val="bg1"/>
                </a:solidFill>
                <a:effectLst/>
                <a:latin typeface="Arial" panose="020B0604020202020204" pitchFamily="34" charset="0"/>
              </a:rPr>
              <a:t>reasons</a:t>
            </a:r>
            <a:r>
              <a:rPr kumimoji="0" lang="en-US" altLang="en-US" sz="1800" b="0" i="0" u="none" strike="noStrike" cap="none" normalizeH="0" baseline="0" dirty="0">
                <a:ln>
                  <a:noFill/>
                </a:ln>
                <a:solidFill>
                  <a:schemeClr val="bg1"/>
                </a:solidFill>
                <a:effectLst/>
                <a:latin typeface="Arial" panose="020B0604020202020204" pitchFamily="34" charset="0"/>
              </a:rPr>
              <a:t> for service improvement.</a:t>
            </a:r>
          </a:p>
          <a:p>
            <a:pPr marR="0" lvl="0" algn="l" defTabSz="914400" rtl="0" eaLnBrk="0" fontAlgn="base" latinLnBrk="0" hangingPunct="0">
              <a:lnSpc>
                <a:spcPct val="100000"/>
              </a:lnSpc>
              <a:spcBef>
                <a:spcPct val="0"/>
              </a:spcBef>
              <a:spcAft>
                <a:spcPct val="0"/>
              </a:spcAft>
              <a:buClrTx/>
              <a:buSzTx/>
              <a:tabLst/>
            </a:pPr>
            <a:r>
              <a:rPr lang="en-US" altLang="en-US" dirty="0">
                <a:solidFill>
                  <a:schemeClr val="bg1"/>
                </a:solidFill>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            2. Evaluate </a:t>
            </a:r>
            <a:r>
              <a:rPr kumimoji="0" lang="en-US" altLang="en-US" sz="1800" b="1" i="0" u="none" strike="noStrike" cap="none" normalizeH="0" baseline="0" dirty="0">
                <a:ln>
                  <a:noFill/>
                </a:ln>
                <a:solidFill>
                  <a:srgbClr val="92D050"/>
                </a:solidFill>
                <a:effectLst/>
                <a:latin typeface="Arial" panose="020B0604020202020204" pitchFamily="34" charset="0"/>
              </a:rPr>
              <a:t>marketing strategies</a:t>
            </a:r>
            <a:r>
              <a:rPr kumimoji="0" lang="en-US" altLang="en-US" sz="1800" b="0" i="0" u="none" strike="noStrike" cap="none" normalizeH="0" baseline="0" dirty="0">
                <a:ln>
                  <a:noFill/>
                </a:ln>
                <a:solidFill>
                  <a:srgbClr val="92D050"/>
                </a:solidFill>
                <a:effectLst/>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and </a:t>
            </a:r>
            <a:r>
              <a:rPr kumimoji="0" lang="en-US" altLang="en-US" sz="1800" b="1" i="0" u="none" strike="noStrike" cap="none" normalizeH="0" baseline="0" dirty="0">
                <a:ln>
                  <a:noFill/>
                </a:ln>
                <a:solidFill>
                  <a:srgbClr val="92D050"/>
                </a:solidFill>
                <a:effectLst/>
                <a:latin typeface="Arial" panose="020B0604020202020204" pitchFamily="34" charset="0"/>
              </a:rPr>
              <a:t>customer acquisition channels</a:t>
            </a:r>
            <a:r>
              <a:rPr kumimoji="0" lang="en-US" altLang="en-US" sz="1800" b="0" i="0" u="none" strike="noStrike" cap="none" normalizeH="0" baseline="0" dirty="0">
                <a:ln>
                  <a:noFill/>
                </a:ln>
                <a:solidFill>
                  <a:schemeClr val="bg1"/>
                </a:solidFill>
                <a:effectLst/>
                <a:latin typeface="Arial" panose="020B0604020202020204" pitchFamily="34" charset="0"/>
              </a:rPr>
              <a:t> to optimize growth.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21" name="TextBox 20">
            <a:extLst>
              <a:ext uri="{FF2B5EF4-FFF2-40B4-BE49-F238E27FC236}">
                <a16:creationId xmlns:a16="http://schemas.microsoft.com/office/drawing/2014/main" id="{60FA0C30-3C71-64A7-5530-53EFB349173E}"/>
              </a:ext>
            </a:extLst>
          </p:cNvPr>
          <p:cNvSpPr txBox="1"/>
          <p:nvPr/>
        </p:nvSpPr>
        <p:spPr>
          <a:xfrm>
            <a:off x="292100" y="141535"/>
            <a:ext cx="10706100" cy="1261884"/>
          </a:xfrm>
          <a:prstGeom prst="rect">
            <a:avLst/>
          </a:prstGeom>
          <a:noFill/>
        </p:spPr>
        <p:txBody>
          <a:bodyPr wrap="square" rtlCol="0">
            <a:spAutoFit/>
          </a:bodyPr>
          <a:lstStyle/>
          <a:p>
            <a:r>
              <a:rPr lang="en-US" sz="1900" dirty="0">
                <a:solidFill>
                  <a:schemeClr val="bg1"/>
                </a:solidFill>
              </a:rPr>
              <a:t>4. To make </a:t>
            </a:r>
            <a:r>
              <a:rPr lang="en-US" sz="1900" dirty="0" err="1">
                <a:solidFill>
                  <a:schemeClr val="bg1"/>
                </a:solidFill>
              </a:rPr>
              <a:t>Goodcabs</a:t>
            </a:r>
            <a:r>
              <a:rPr lang="en-US" sz="1900" dirty="0">
                <a:solidFill>
                  <a:schemeClr val="bg1"/>
                </a:solidFill>
              </a:rPr>
              <a:t> more data-driven and improve its performance across key metrics (such as repeat passenger rate, customer satisfaction, new passengers and trip volume), what additional data should </a:t>
            </a:r>
            <a:r>
              <a:rPr lang="en-US" sz="1900" dirty="0" err="1">
                <a:solidFill>
                  <a:schemeClr val="bg1"/>
                </a:solidFill>
              </a:rPr>
              <a:t>Goodcabs</a:t>
            </a:r>
            <a:r>
              <a:rPr lang="en-US" sz="1900" dirty="0">
                <a:solidFill>
                  <a:schemeClr val="bg1"/>
                </a:solidFill>
              </a:rPr>
              <a:t> collect? Consider data that could provide deeper insights into customer </a:t>
            </a:r>
            <a:r>
              <a:rPr lang="en-US" sz="1900" dirty="0" err="1">
                <a:solidFill>
                  <a:schemeClr val="bg1"/>
                </a:solidFill>
              </a:rPr>
              <a:t>behaviour</a:t>
            </a:r>
            <a:r>
              <a:rPr lang="en-US" sz="1900" dirty="0">
                <a:solidFill>
                  <a:schemeClr val="bg1"/>
                </a:solidFill>
              </a:rPr>
              <a:t>, operational efficiency, and market trends.</a:t>
            </a:r>
            <a:endParaRPr lang="en-IN" sz="1900" dirty="0">
              <a:solidFill>
                <a:schemeClr val="bg1"/>
              </a:solidFill>
            </a:endParaRPr>
          </a:p>
        </p:txBody>
      </p:sp>
    </p:spTree>
    <p:extLst>
      <p:ext uri="{BB962C8B-B14F-4D97-AF65-F5344CB8AC3E}">
        <p14:creationId xmlns:p14="http://schemas.microsoft.com/office/powerpoint/2010/main" val="2409488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945A3-7691-76BB-35D2-66D18F7DD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952CB7-440F-8D49-08A2-FCFDBAD172F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161FA9D-BB3C-651F-34BA-2FFF35DD4A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Parallelogram 5">
            <a:extLst>
              <a:ext uri="{FF2B5EF4-FFF2-40B4-BE49-F238E27FC236}">
                <a16:creationId xmlns:a16="http://schemas.microsoft.com/office/drawing/2014/main" id="{B35C1B8F-F382-23B5-DF03-D951E36EFEA7}"/>
              </a:ext>
            </a:extLst>
          </p:cNvPr>
          <p:cNvSpPr/>
          <p:nvPr/>
        </p:nvSpPr>
        <p:spPr>
          <a:xfrm>
            <a:off x="2089354" y="2318188"/>
            <a:ext cx="8013291" cy="1612022"/>
          </a:xfrm>
          <a:prstGeom prst="parallelogram">
            <a:avLst/>
          </a:prstGeom>
          <a:solidFill>
            <a:schemeClr val="accent5">
              <a:lumMod val="50000"/>
              <a:alpha val="98000"/>
            </a:schemeClr>
          </a:solidFill>
          <a:ln>
            <a:no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Ad - Hoc Business Request</a:t>
            </a:r>
          </a:p>
        </p:txBody>
      </p:sp>
    </p:spTree>
    <p:extLst>
      <p:ext uri="{BB962C8B-B14F-4D97-AF65-F5344CB8AC3E}">
        <p14:creationId xmlns:p14="http://schemas.microsoft.com/office/powerpoint/2010/main" val="993957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71264">
              <a:srgbClr val="ABC0E4"/>
            </a:gs>
            <a:gs pos="4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461891FC-A786-9C06-5134-6B5AAEE6BA9F}"/>
            </a:ext>
          </a:extLst>
        </p:cNvPr>
        <p:cNvGrpSpPr/>
        <p:nvPr/>
      </p:nvGrpSpPr>
      <p:grpSpPr>
        <a:xfrm>
          <a:off x="0" y="0"/>
          <a:ext cx="0" cy="0"/>
          <a:chOff x="0" y="0"/>
          <a:chExt cx="0" cy="0"/>
        </a:xfrm>
      </p:grpSpPr>
      <p:sp>
        <p:nvSpPr>
          <p:cNvPr id="4" name="Parallelogram 3">
            <a:extLst>
              <a:ext uri="{FF2B5EF4-FFF2-40B4-BE49-F238E27FC236}">
                <a16:creationId xmlns:a16="http://schemas.microsoft.com/office/drawing/2014/main" id="{99BFD855-AB98-9646-6F79-09E3616DD6E3}"/>
              </a:ext>
            </a:extLst>
          </p:cNvPr>
          <p:cNvSpPr/>
          <p:nvPr/>
        </p:nvSpPr>
        <p:spPr>
          <a:xfrm>
            <a:off x="34413" y="97418"/>
            <a:ext cx="12066147" cy="757085"/>
          </a:xfrm>
          <a:prstGeom prst="parallelogram">
            <a:avLst/>
          </a:prstGeom>
          <a:solidFill>
            <a:schemeClr val="accent5">
              <a:lumMod val="50000"/>
              <a:alpha val="98000"/>
            </a:schemeClr>
          </a:solidFill>
          <a:ln>
            <a:no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dirty="0">
                <a:ln w="0"/>
                <a:solidFill>
                  <a:schemeClr val="bg1"/>
                </a:solidFill>
                <a:effectLst>
                  <a:outerShdw blurRad="38100" dist="19050" dir="2700000" algn="tl" rotWithShape="0">
                    <a:schemeClr val="dk1">
                      <a:alpha val="40000"/>
                    </a:schemeClr>
                  </a:outerShdw>
                </a:effectLst>
              </a:rPr>
              <a:t>1.                                  City Level Fare &amp; Trip Summary Report</a:t>
            </a:r>
          </a:p>
        </p:txBody>
      </p:sp>
      <p:sp>
        <p:nvSpPr>
          <p:cNvPr id="2" name="Title 1">
            <a:extLst>
              <a:ext uri="{FF2B5EF4-FFF2-40B4-BE49-F238E27FC236}">
                <a16:creationId xmlns:a16="http://schemas.microsoft.com/office/drawing/2014/main" id="{62BC2C19-8416-EE05-1D5F-CA3D66B9EFC4}"/>
              </a:ext>
            </a:extLst>
          </p:cNvPr>
          <p:cNvSpPr>
            <a:spLocks noGrp="1"/>
          </p:cNvSpPr>
          <p:nvPr>
            <p:ph type="title"/>
          </p:nvPr>
        </p:nvSpPr>
        <p:spPr>
          <a:xfrm>
            <a:off x="2515091" y="2362854"/>
            <a:ext cx="7385338" cy="1232145"/>
          </a:xfrm>
          <a:effectLst>
            <a:glow rad="228600">
              <a:srgbClr val="FFC000">
                <a:alpha val="40000"/>
              </a:srgbClr>
            </a:glow>
          </a:effectLst>
        </p:spPr>
        <p:txBody>
          <a:bodyPr>
            <a:normAutofit/>
          </a:bodyPr>
          <a:lstStyle/>
          <a:p>
            <a:r>
              <a:rPr lang="en-IN" sz="3600" b="1" dirty="0">
                <a:solidFill>
                  <a:schemeClr val="bg1">
                    <a:lumMod val="95000"/>
                  </a:schemeClr>
                </a:solidFill>
              </a:rPr>
              <a:t>    </a:t>
            </a:r>
            <a:r>
              <a:rPr lang="en-US" sz="3600" b="1" dirty="0">
                <a:solidFill>
                  <a:schemeClr val="bg1">
                    <a:lumMod val="95000"/>
                  </a:schemeClr>
                </a:solidFill>
              </a:rPr>
              <a:t> </a:t>
            </a:r>
            <a:endParaRPr lang="en-IN" sz="3600" b="1" dirty="0">
              <a:solidFill>
                <a:schemeClr val="bg1">
                  <a:lumMod val="95000"/>
                </a:schemeClr>
              </a:solidFill>
            </a:endParaRPr>
          </a:p>
        </p:txBody>
      </p:sp>
      <p:sp>
        <p:nvSpPr>
          <p:cNvPr id="3" name="Content Placeholder 2">
            <a:extLst>
              <a:ext uri="{FF2B5EF4-FFF2-40B4-BE49-F238E27FC236}">
                <a16:creationId xmlns:a16="http://schemas.microsoft.com/office/drawing/2014/main" id="{F20CC938-55E3-F71E-E4B8-C8C97104354E}"/>
              </a:ext>
            </a:extLst>
          </p:cNvPr>
          <p:cNvSpPr>
            <a:spLocks noGrp="1"/>
          </p:cNvSpPr>
          <p:nvPr>
            <p:ph idx="1"/>
          </p:nvPr>
        </p:nvSpPr>
        <p:spPr>
          <a:xfrm>
            <a:off x="1927122" y="2362855"/>
            <a:ext cx="3382297" cy="1066146"/>
          </a:xfrm>
        </p:spPr>
        <p:txBody>
          <a:bodyPr>
            <a:normAutofit/>
          </a:bodyPr>
          <a:lstStyle/>
          <a:p>
            <a:pPr marL="0" marR="0" lvl="0" indent="0" algn="l" defTabSz="914400" rtl="0" eaLnBrk="0" fontAlgn="base" latinLnBrk="0" hangingPunct="0">
              <a:lnSpc>
                <a:spcPct val="150000"/>
              </a:lnSpc>
              <a:spcBef>
                <a:spcPct val="0"/>
              </a:spcBef>
              <a:spcAft>
                <a:spcPct val="0"/>
              </a:spcAft>
              <a:buClrTx/>
              <a:buSzTx/>
              <a:buNone/>
              <a:tabLst/>
            </a:pPr>
            <a:endParaRPr kumimoji="0" lang="en-US" altLang="en-US" b="1" i="0" u="none" strike="noStrike" cap="none" normalizeH="0" baseline="0" dirty="0">
              <a:ln>
                <a:noFill/>
              </a:ln>
              <a:solidFill>
                <a:schemeClr val="accent2">
                  <a:lumMod val="75000"/>
                </a:schemeClr>
              </a:solidFill>
              <a:effectLst/>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gn="just">
              <a:lnSpc>
                <a:spcPct val="100000"/>
              </a:lnSpc>
              <a:buNone/>
            </a:pPr>
            <a:endParaRPr lang="en-US" sz="1800" dirty="0">
              <a:solidFill>
                <a:schemeClr val="tx1">
                  <a:lumMod val="95000"/>
                  <a:lumOff val="5000"/>
                </a:schemeClr>
              </a:solidFill>
              <a:latin typeface="Constantia" panose="02030602050306030303" pitchFamily="18" charset="0"/>
            </a:endParaRPr>
          </a:p>
        </p:txBody>
      </p:sp>
      <p:pic>
        <p:nvPicPr>
          <p:cNvPr id="11" name="Picture 10">
            <a:extLst>
              <a:ext uri="{FF2B5EF4-FFF2-40B4-BE49-F238E27FC236}">
                <a16:creationId xmlns:a16="http://schemas.microsoft.com/office/drawing/2014/main" id="{5124FCD3-F047-B9BC-0DE4-C8BD98B1F551}"/>
              </a:ext>
            </a:extLst>
          </p:cNvPr>
          <p:cNvPicPr>
            <a:picLocks noChangeAspect="1"/>
          </p:cNvPicPr>
          <p:nvPr/>
        </p:nvPicPr>
        <p:blipFill>
          <a:blip r:embed="rId2"/>
          <a:stretch>
            <a:fillRect/>
          </a:stretch>
        </p:blipFill>
        <p:spPr>
          <a:xfrm>
            <a:off x="306178" y="1745515"/>
            <a:ext cx="11579644" cy="3366970"/>
          </a:xfrm>
          <a:prstGeom prst="rect">
            <a:avLst/>
          </a:prstGeom>
          <a:ln w="28575">
            <a:solidFill>
              <a:schemeClr val="bg2">
                <a:lumMod val="25000"/>
              </a:schemeClr>
            </a:solidFill>
            <a:prstDash val="solid"/>
          </a:ln>
        </p:spPr>
      </p:pic>
    </p:spTree>
    <p:extLst>
      <p:ext uri="{BB962C8B-B14F-4D97-AF65-F5344CB8AC3E}">
        <p14:creationId xmlns:p14="http://schemas.microsoft.com/office/powerpoint/2010/main" val="2322078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71264">
              <a:srgbClr val="ABC0E4"/>
            </a:gs>
            <a:gs pos="4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3CEAB254-9E9D-AE44-DCB6-FDADE9EAAC97}"/>
            </a:ext>
          </a:extLst>
        </p:cNvPr>
        <p:cNvGrpSpPr/>
        <p:nvPr/>
      </p:nvGrpSpPr>
      <p:grpSpPr>
        <a:xfrm>
          <a:off x="0" y="0"/>
          <a:ext cx="0" cy="0"/>
          <a:chOff x="0" y="0"/>
          <a:chExt cx="0" cy="0"/>
        </a:xfrm>
      </p:grpSpPr>
      <p:sp>
        <p:nvSpPr>
          <p:cNvPr id="4" name="Parallelogram 3">
            <a:extLst>
              <a:ext uri="{FF2B5EF4-FFF2-40B4-BE49-F238E27FC236}">
                <a16:creationId xmlns:a16="http://schemas.microsoft.com/office/drawing/2014/main" id="{49448CD0-2DD5-CF25-D91B-3FA3BF68F89C}"/>
              </a:ext>
            </a:extLst>
          </p:cNvPr>
          <p:cNvSpPr/>
          <p:nvPr/>
        </p:nvSpPr>
        <p:spPr>
          <a:xfrm>
            <a:off x="34413" y="97418"/>
            <a:ext cx="12066147" cy="757085"/>
          </a:xfrm>
          <a:prstGeom prst="parallelogram">
            <a:avLst/>
          </a:prstGeom>
          <a:solidFill>
            <a:schemeClr val="accent5">
              <a:lumMod val="50000"/>
              <a:alpha val="98000"/>
            </a:schemeClr>
          </a:solidFill>
          <a:ln>
            <a:no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dirty="0">
                <a:ln w="0"/>
                <a:solidFill>
                  <a:schemeClr val="bg1"/>
                </a:solidFill>
                <a:effectLst>
                  <a:outerShdw blurRad="38100" dist="19050" dir="2700000" algn="tl" rotWithShape="0">
                    <a:schemeClr val="dk1">
                      <a:alpha val="40000"/>
                    </a:schemeClr>
                  </a:outerShdw>
                </a:effectLst>
              </a:rPr>
              <a:t>2.               City Level  Repeated Passenger Trip Frequency Report</a:t>
            </a:r>
          </a:p>
        </p:txBody>
      </p:sp>
      <p:sp>
        <p:nvSpPr>
          <p:cNvPr id="2" name="Title 1">
            <a:extLst>
              <a:ext uri="{FF2B5EF4-FFF2-40B4-BE49-F238E27FC236}">
                <a16:creationId xmlns:a16="http://schemas.microsoft.com/office/drawing/2014/main" id="{2DD02106-5ED9-B9AC-BC1F-D1BA886E3424}"/>
              </a:ext>
            </a:extLst>
          </p:cNvPr>
          <p:cNvSpPr>
            <a:spLocks noGrp="1"/>
          </p:cNvSpPr>
          <p:nvPr>
            <p:ph type="title"/>
          </p:nvPr>
        </p:nvSpPr>
        <p:spPr>
          <a:xfrm>
            <a:off x="2515091" y="2362854"/>
            <a:ext cx="7385338" cy="1232145"/>
          </a:xfrm>
          <a:effectLst>
            <a:glow rad="228600">
              <a:srgbClr val="FFC000">
                <a:alpha val="40000"/>
              </a:srgbClr>
            </a:glow>
          </a:effectLst>
        </p:spPr>
        <p:txBody>
          <a:bodyPr>
            <a:normAutofit/>
          </a:bodyPr>
          <a:lstStyle/>
          <a:p>
            <a:r>
              <a:rPr lang="en-IN" sz="3600" b="1" dirty="0">
                <a:solidFill>
                  <a:schemeClr val="bg1">
                    <a:lumMod val="95000"/>
                  </a:schemeClr>
                </a:solidFill>
              </a:rPr>
              <a:t>    </a:t>
            </a:r>
            <a:r>
              <a:rPr lang="en-US" sz="3600" b="1" dirty="0">
                <a:solidFill>
                  <a:schemeClr val="bg1">
                    <a:lumMod val="95000"/>
                  </a:schemeClr>
                </a:solidFill>
              </a:rPr>
              <a:t> </a:t>
            </a:r>
            <a:endParaRPr lang="en-IN" sz="3600" b="1" dirty="0">
              <a:solidFill>
                <a:schemeClr val="bg1">
                  <a:lumMod val="95000"/>
                </a:schemeClr>
              </a:solidFill>
            </a:endParaRPr>
          </a:p>
        </p:txBody>
      </p:sp>
      <p:sp>
        <p:nvSpPr>
          <p:cNvPr id="3" name="Content Placeholder 2">
            <a:extLst>
              <a:ext uri="{FF2B5EF4-FFF2-40B4-BE49-F238E27FC236}">
                <a16:creationId xmlns:a16="http://schemas.microsoft.com/office/drawing/2014/main" id="{29FBD9CA-E8EB-984B-FE0B-97B910DC2C97}"/>
              </a:ext>
            </a:extLst>
          </p:cNvPr>
          <p:cNvSpPr>
            <a:spLocks noGrp="1"/>
          </p:cNvSpPr>
          <p:nvPr>
            <p:ph idx="1"/>
          </p:nvPr>
        </p:nvSpPr>
        <p:spPr>
          <a:xfrm>
            <a:off x="1927122" y="2362855"/>
            <a:ext cx="3382297" cy="1066146"/>
          </a:xfrm>
        </p:spPr>
        <p:txBody>
          <a:bodyPr>
            <a:normAutofit/>
          </a:bodyPr>
          <a:lstStyle/>
          <a:p>
            <a:pPr marL="0" marR="0" lvl="0" indent="0" algn="l" defTabSz="914400" rtl="0" eaLnBrk="0" fontAlgn="base" latinLnBrk="0" hangingPunct="0">
              <a:lnSpc>
                <a:spcPct val="150000"/>
              </a:lnSpc>
              <a:spcBef>
                <a:spcPct val="0"/>
              </a:spcBef>
              <a:spcAft>
                <a:spcPct val="0"/>
              </a:spcAft>
              <a:buClrTx/>
              <a:buSzTx/>
              <a:buNone/>
              <a:tabLst/>
            </a:pPr>
            <a:endParaRPr kumimoji="0" lang="en-US" altLang="en-US" b="1" i="0" u="none" strike="noStrike" cap="none" normalizeH="0" baseline="0" dirty="0">
              <a:ln>
                <a:noFill/>
              </a:ln>
              <a:solidFill>
                <a:schemeClr val="accent2">
                  <a:lumMod val="75000"/>
                </a:schemeClr>
              </a:solidFill>
              <a:effectLst/>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gn="just">
              <a:lnSpc>
                <a:spcPct val="100000"/>
              </a:lnSpc>
              <a:buNone/>
            </a:pPr>
            <a:endParaRPr lang="en-US" sz="1800" dirty="0">
              <a:solidFill>
                <a:schemeClr val="tx1">
                  <a:lumMod val="95000"/>
                  <a:lumOff val="5000"/>
                </a:schemeClr>
              </a:solidFill>
              <a:latin typeface="Constantia" panose="02030602050306030303" pitchFamily="18" charset="0"/>
            </a:endParaRPr>
          </a:p>
        </p:txBody>
      </p:sp>
      <p:pic>
        <p:nvPicPr>
          <p:cNvPr id="15" name="Picture 14">
            <a:extLst>
              <a:ext uri="{FF2B5EF4-FFF2-40B4-BE49-F238E27FC236}">
                <a16:creationId xmlns:a16="http://schemas.microsoft.com/office/drawing/2014/main" id="{BFA4240B-899A-06EC-82BC-38CCC62B7334}"/>
              </a:ext>
            </a:extLst>
          </p:cNvPr>
          <p:cNvPicPr>
            <a:picLocks noChangeAspect="1"/>
          </p:cNvPicPr>
          <p:nvPr/>
        </p:nvPicPr>
        <p:blipFill>
          <a:blip r:embed="rId2"/>
          <a:stretch>
            <a:fillRect/>
          </a:stretch>
        </p:blipFill>
        <p:spPr>
          <a:xfrm>
            <a:off x="486206" y="1951832"/>
            <a:ext cx="11219588" cy="3286334"/>
          </a:xfrm>
          <a:prstGeom prst="rect">
            <a:avLst/>
          </a:prstGeom>
          <a:ln w="28575">
            <a:solidFill>
              <a:schemeClr val="bg2">
                <a:lumMod val="25000"/>
              </a:schemeClr>
            </a:solidFill>
            <a:prstDash val="solid"/>
          </a:ln>
        </p:spPr>
      </p:pic>
    </p:spTree>
    <p:extLst>
      <p:ext uri="{BB962C8B-B14F-4D97-AF65-F5344CB8AC3E}">
        <p14:creationId xmlns:p14="http://schemas.microsoft.com/office/powerpoint/2010/main" val="1020012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71264">
              <a:srgbClr val="ABC0E4"/>
            </a:gs>
            <a:gs pos="4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E0BD9D66-A26D-2608-2EB7-146B2B2CE8C2}"/>
            </a:ext>
          </a:extLst>
        </p:cNvPr>
        <p:cNvGrpSpPr/>
        <p:nvPr/>
      </p:nvGrpSpPr>
      <p:grpSpPr>
        <a:xfrm>
          <a:off x="0" y="0"/>
          <a:ext cx="0" cy="0"/>
          <a:chOff x="0" y="0"/>
          <a:chExt cx="0" cy="0"/>
        </a:xfrm>
      </p:grpSpPr>
      <p:sp>
        <p:nvSpPr>
          <p:cNvPr id="4" name="Parallelogram 3">
            <a:extLst>
              <a:ext uri="{FF2B5EF4-FFF2-40B4-BE49-F238E27FC236}">
                <a16:creationId xmlns:a16="http://schemas.microsoft.com/office/drawing/2014/main" id="{1B57F505-60AF-D725-CBBB-DF9AD7401B3D}"/>
              </a:ext>
            </a:extLst>
          </p:cNvPr>
          <p:cNvSpPr/>
          <p:nvPr/>
        </p:nvSpPr>
        <p:spPr>
          <a:xfrm>
            <a:off x="34413" y="97418"/>
            <a:ext cx="12066147" cy="757085"/>
          </a:xfrm>
          <a:prstGeom prst="parallelogram">
            <a:avLst/>
          </a:prstGeom>
          <a:solidFill>
            <a:schemeClr val="accent5">
              <a:lumMod val="50000"/>
              <a:alpha val="98000"/>
            </a:schemeClr>
          </a:solidFill>
          <a:ln>
            <a:no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dirty="0">
                <a:ln w="0"/>
                <a:solidFill>
                  <a:schemeClr val="bg1"/>
                </a:solidFill>
                <a:effectLst>
                  <a:outerShdw blurRad="38100" dist="19050" dir="2700000" algn="tl" rotWithShape="0">
                    <a:schemeClr val="dk1">
                      <a:alpha val="40000"/>
                    </a:schemeClr>
                  </a:outerShdw>
                </a:effectLst>
              </a:rPr>
              <a:t>4.            Identify the Cities with Highest Revenue Month &amp; % Contribution</a:t>
            </a:r>
          </a:p>
        </p:txBody>
      </p:sp>
      <p:sp>
        <p:nvSpPr>
          <p:cNvPr id="2" name="Title 1">
            <a:extLst>
              <a:ext uri="{FF2B5EF4-FFF2-40B4-BE49-F238E27FC236}">
                <a16:creationId xmlns:a16="http://schemas.microsoft.com/office/drawing/2014/main" id="{B3758756-2DE2-A766-3DF6-84F8C67F91DE}"/>
              </a:ext>
            </a:extLst>
          </p:cNvPr>
          <p:cNvSpPr>
            <a:spLocks noGrp="1"/>
          </p:cNvSpPr>
          <p:nvPr>
            <p:ph type="title"/>
          </p:nvPr>
        </p:nvSpPr>
        <p:spPr>
          <a:xfrm>
            <a:off x="2515091" y="2362854"/>
            <a:ext cx="7385338" cy="1232145"/>
          </a:xfrm>
          <a:effectLst>
            <a:glow rad="228600">
              <a:srgbClr val="FFC000">
                <a:alpha val="40000"/>
              </a:srgbClr>
            </a:glow>
          </a:effectLst>
        </p:spPr>
        <p:txBody>
          <a:bodyPr>
            <a:normAutofit/>
          </a:bodyPr>
          <a:lstStyle/>
          <a:p>
            <a:r>
              <a:rPr lang="en-IN" sz="3600" b="1" dirty="0">
                <a:solidFill>
                  <a:schemeClr val="bg1">
                    <a:lumMod val="95000"/>
                  </a:schemeClr>
                </a:solidFill>
              </a:rPr>
              <a:t>    </a:t>
            </a:r>
            <a:r>
              <a:rPr lang="en-US" sz="3600" b="1" dirty="0">
                <a:solidFill>
                  <a:schemeClr val="bg1">
                    <a:lumMod val="95000"/>
                  </a:schemeClr>
                </a:solidFill>
              </a:rPr>
              <a:t> </a:t>
            </a:r>
            <a:endParaRPr lang="en-IN" sz="3600" b="1" dirty="0">
              <a:solidFill>
                <a:schemeClr val="bg1">
                  <a:lumMod val="95000"/>
                </a:schemeClr>
              </a:solidFill>
            </a:endParaRPr>
          </a:p>
        </p:txBody>
      </p:sp>
      <p:sp>
        <p:nvSpPr>
          <p:cNvPr id="3" name="Content Placeholder 2">
            <a:extLst>
              <a:ext uri="{FF2B5EF4-FFF2-40B4-BE49-F238E27FC236}">
                <a16:creationId xmlns:a16="http://schemas.microsoft.com/office/drawing/2014/main" id="{9B1A9764-CE50-4787-18BB-BAE4B44C7080}"/>
              </a:ext>
            </a:extLst>
          </p:cNvPr>
          <p:cNvSpPr>
            <a:spLocks noGrp="1"/>
          </p:cNvSpPr>
          <p:nvPr>
            <p:ph idx="1"/>
          </p:nvPr>
        </p:nvSpPr>
        <p:spPr>
          <a:xfrm>
            <a:off x="1927122" y="2362855"/>
            <a:ext cx="3382297" cy="1066146"/>
          </a:xfrm>
        </p:spPr>
        <p:txBody>
          <a:bodyPr>
            <a:normAutofit/>
          </a:bodyPr>
          <a:lstStyle/>
          <a:p>
            <a:pPr marL="0" marR="0" lvl="0" indent="0" algn="l" defTabSz="914400" rtl="0" eaLnBrk="0" fontAlgn="base" latinLnBrk="0" hangingPunct="0">
              <a:lnSpc>
                <a:spcPct val="150000"/>
              </a:lnSpc>
              <a:spcBef>
                <a:spcPct val="0"/>
              </a:spcBef>
              <a:spcAft>
                <a:spcPct val="0"/>
              </a:spcAft>
              <a:buClrTx/>
              <a:buSzTx/>
              <a:buNone/>
              <a:tabLst/>
            </a:pPr>
            <a:endParaRPr kumimoji="0" lang="en-US" altLang="en-US" b="1" i="0" u="none" strike="noStrike" cap="none" normalizeH="0" baseline="0" dirty="0">
              <a:ln>
                <a:noFill/>
              </a:ln>
              <a:solidFill>
                <a:schemeClr val="accent2">
                  <a:lumMod val="75000"/>
                </a:schemeClr>
              </a:solidFill>
              <a:effectLst/>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gn="just">
              <a:lnSpc>
                <a:spcPct val="100000"/>
              </a:lnSpc>
              <a:buNone/>
            </a:pPr>
            <a:endParaRPr lang="en-US" sz="1800" dirty="0">
              <a:solidFill>
                <a:schemeClr val="tx1">
                  <a:lumMod val="95000"/>
                  <a:lumOff val="5000"/>
                </a:schemeClr>
              </a:solidFill>
              <a:latin typeface="Constantia" panose="02030602050306030303" pitchFamily="18" charset="0"/>
            </a:endParaRPr>
          </a:p>
        </p:txBody>
      </p:sp>
      <p:pic>
        <p:nvPicPr>
          <p:cNvPr id="6" name="Picture 5">
            <a:extLst>
              <a:ext uri="{FF2B5EF4-FFF2-40B4-BE49-F238E27FC236}">
                <a16:creationId xmlns:a16="http://schemas.microsoft.com/office/drawing/2014/main" id="{71071EDE-1D83-E86B-8CE4-A8C43FE2FCC6}"/>
              </a:ext>
            </a:extLst>
          </p:cNvPr>
          <p:cNvPicPr>
            <a:picLocks noChangeAspect="1"/>
          </p:cNvPicPr>
          <p:nvPr/>
        </p:nvPicPr>
        <p:blipFill>
          <a:blip r:embed="rId2"/>
          <a:stretch>
            <a:fillRect/>
          </a:stretch>
        </p:blipFill>
        <p:spPr>
          <a:xfrm>
            <a:off x="1202821" y="1735937"/>
            <a:ext cx="9457508" cy="3718123"/>
          </a:xfrm>
          <a:prstGeom prst="rect">
            <a:avLst/>
          </a:prstGeom>
          <a:ln w="28575">
            <a:solidFill>
              <a:schemeClr val="bg2">
                <a:lumMod val="25000"/>
              </a:schemeClr>
            </a:solidFill>
            <a:prstDash val="solid"/>
          </a:ln>
        </p:spPr>
      </p:pic>
    </p:spTree>
    <p:extLst>
      <p:ext uri="{BB962C8B-B14F-4D97-AF65-F5344CB8AC3E}">
        <p14:creationId xmlns:p14="http://schemas.microsoft.com/office/powerpoint/2010/main" val="3118776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71264">
              <a:srgbClr val="ABC0E4"/>
            </a:gs>
            <a:gs pos="4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5A6BD78C-91CB-1E2A-5ACF-7AA01ACEB4A0}"/>
            </a:ext>
          </a:extLst>
        </p:cNvPr>
        <p:cNvGrpSpPr/>
        <p:nvPr/>
      </p:nvGrpSpPr>
      <p:grpSpPr>
        <a:xfrm>
          <a:off x="0" y="0"/>
          <a:ext cx="0" cy="0"/>
          <a:chOff x="0" y="0"/>
          <a:chExt cx="0" cy="0"/>
        </a:xfrm>
      </p:grpSpPr>
      <p:sp>
        <p:nvSpPr>
          <p:cNvPr id="4" name="Parallelogram 3">
            <a:extLst>
              <a:ext uri="{FF2B5EF4-FFF2-40B4-BE49-F238E27FC236}">
                <a16:creationId xmlns:a16="http://schemas.microsoft.com/office/drawing/2014/main" id="{96D170A9-35B9-73A5-45CF-33F99BEFBBB1}"/>
              </a:ext>
            </a:extLst>
          </p:cNvPr>
          <p:cNvSpPr/>
          <p:nvPr/>
        </p:nvSpPr>
        <p:spPr>
          <a:xfrm>
            <a:off x="0" y="0"/>
            <a:ext cx="12066147" cy="757085"/>
          </a:xfrm>
          <a:prstGeom prst="parallelogram">
            <a:avLst/>
          </a:prstGeom>
          <a:solidFill>
            <a:schemeClr val="accent5">
              <a:lumMod val="50000"/>
              <a:alpha val="98000"/>
            </a:schemeClr>
          </a:solidFill>
          <a:ln>
            <a:no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dirty="0">
                <a:ln w="0"/>
                <a:solidFill>
                  <a:schemeClr val="bg1"/>
                </a:solidFill>
                <a:effectLst>
                  <a:outerShdw blurRad="38100" dist="19050" dir="2700000" algn="tl" rotWithShape="0">
                    <a:schemeClr val="dk1">
                      <a:alpha val="40000"/>
                    </a:schemeClr>
                  </a:outerShdw>
                </a:effectLst>
              </a:rPr>
              <a:t>3.        </a:t>
            </a:r>
            <a:r>
              <a:rPr lang="en-US" sz="2400" dirty="0">
                <a:ln w="0"/>
                <a:solidFill>
                  <a:schemeClr val="bg1"/>
                </a:solidFill>
                <a:effectLst>
                  <a:outerShdw blurRad="38100" dist="19050" dir="2700000" algn="tl" rotWithShape="0">
                    <a:schemeClr val="dk1">
                      <a:alpha val="40000"/>
                    </a:schemeClr>
                  </a:outerShdw>
                </a:effectLst>
              </a:rPr>
              <a:t>Identify the Cities With the Highest &amp; Lowest Total New Passengers </a:t>
            </a:r>
            <a:endParaRPr lang="en-IN" sz="2400" dirty="0">
              <a:ln w="0"/>
              <a:solidFill>
                <a:schemeClr val="bg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849CF8C6-7E74-41A4-338A-66F52DE17668}"/>
              </a:ext>
            </a:extLst>
          </p:cNvPr>
          <p:cNvSpPr>
            <a:spLocks noGrp="1"/>
          </p:cNvSpPr>
          <p:nvPr>
            <p:ph type="title"/>
          </p:nvPr>
        </p:nvSpPr>
        <p:spPr>
          <a:xfrm>
            <a:off x="2515091" y="2362854"/>
            <a:ext cx="7385338" cy="1232145"/>
          </a:xfrm>
          <a:effectLst>
            <a:glow rad="228600">
              <a:srgbClr val="FFC000">
                <a:alpha val="40000"/>
              </a:srgbClr>
            </a:glow>
          </a:effectLst>
        </p:spPr>
        <p:txBody>
          <a:bodyPr>
            <a:normAutofit/>
          </a:bodyPr>
          <a:lstStyle/>
          <a:p>
            <a:r>
              <a:rPr lang="en-IN" sz="3600" b="1" dirty="0">
                <a:solidFill>
                  <a:schemeClr val="bg1">
                    <a:lumMod val="95000"/>
                  </a:schemeClr>
                </a:solidFill>
              </a:rPr>
              <a:t>    </a:t>
            </a:r>
            <a:r>
              <a:rPr lang="en-US" sz="3600" b="1" dirty="0">
                <a:solidFill>
                  <a:schemeClr val="bg1">
                    <a:lumMod val="95000"/>
                  </a:schemeClr>
                </a:solidFill>
              </a:rPr>
              <a:t> </a:t>
            </a:r>
            <a:endParaRPr lang="en-IN" sz="3600" b="1" dirty="0">
              <a:solidFill>
                <a:schemeClr val="bg1">
                  <a:lumMod val="95000"/>
                </a:schemeClr>
              </a:solidFill>
            </a:endParaRPr>
          </a:p>
        </p:txBody>
      </p:sp>
      <p:sp>
        <p:nvSpPr>
          <p:cNvPr id="3" name="Content Placeholder 2">
            <a:extLst>
              <a:ext uri="{FF2B5EF4-FFF2-40B4-BE49-F238E27FC236}">
                <a16:creationId xmlns:a16="http://schemas.microsoft.com/office/drawing/2014/main" id="{7BE901CC-D5D8-B164-2467-93A49F29F675}"/>
              </a:ext>
            </a:extLst>
          </p:cNvPr>
          <p:cNvSpPr>
            <a:spLocks noGrp="1"/>
          </p:cNvSpPr>
          <p:nvPr>
            <p:ph idx="1"/>
          </p:nvPr>
        </p:nvSpPr>
        <p:spPr>
          <a:xfrm>
            <a:off x="1927122" y="2362855"/>
            <a:ext cx="3382297" cy="1066146"/>
          </a:xfrm>
        </p:spPr>
        <p:txBody>
          <a:bodyPr>
            <a:normAutofit/>
          </a:bodyPr>
          <a:lstStyle/>
          <a:p>
            <a:pPr marL="0" marR="0" lvl="0" indent="0" algn="l" defTabSz="914400" rtl="0" eaLnBrk="0" fontAlgn="base" latinLnBrk="0" hangingPunct="0">
              <a:lnSpc>
                <a:spcPct val="150000"/>
              </a:lnSpc>
              <a:spcBef>
                <a:spcPct val="0"/>
              </a:spcBef>
              <a:spcAft>
                <a:spcPct val="0"/>
              </a:spcAft>
              <a:buClrTx/>
              <a:buSzTx/>
              <a:buNone/>
              <a:tabLst/>
            </a:pPr>
            <a:endParaRPr kumimoji="0" lang="en-US" altLang="en-US" b="1" i="0" u="none" strike="noStrike" cap="none" normalizeH="0" baseline="0" dirty="0">
              <a:ln>
                <a:noFill/>
              </a:ln>
              <a:solidFill>
                <a:schemeClr val="accent2">
                  <a:lumMod val="75000"/>
                </a:schemeClr>
              </a:solidFill>
              <a:effectLst/>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gn="just">
              <a:lnSpc>
                <a:spcPct val="100000"/>
              </a:lnSpc>
              <a:buNone/>
            </a:pPr>
            <a:endParaRPr lang="en-US" sz="1800" dirty="0">
              <a:solidFill>
                <a:schemeClr val="tx1">
                  <a:lumMod val="95000"/>
                  <a:lumOff val="5000"/>
                </a:schemeClr>
              </a:solidFill>
              <a:latin typeface="Constantia" panose="02030602050306030303" pitchFamily="18" charset="0"/>
            </a:endParaRPr>
          </a:p>
        </p:txBody>
      </p:sp>
      <p:pic>
        <p:nvPicPr>
          <p:cNvPr id="11" name="Picture 10">
            <a:extLst>
              <a:ext uri="{FF2B5EF4-FFF2-40B4-BE49-F238E27FC236}">
                <a16:creationId xmlns:a16="http://schemas.microsoft.com/office/drawing/2014/main" id="{10AB183C-8490-B8A1-BF15-C13090E78ABE}"/>
              </a:ext>
            </a:extLst>
          </p:cNvPr>
          <p:cNvPicPr>
            <a:picLocks noChangeAspect="1"/>
          </p:cNvPicPr>
          <p:nvPr/>
        </p:nvPicPr>
        <p:blipFill>
          <a:blip r:embed="rId2"/>
          <a:stretch>
            <a:fillRect/>
          </a:stretch>
        </p:blipFill>
        <p:spPr>
          <a:xfrm>
            <a:off x="1502060" y="1912410"/>
            <a:ext cx="9187880" cy="2557990"/>
          </a:xfrm>
          <a:prstGeom prst="rect">
            <a:avLst/>
          </a:prstGeom>
          <a:ln w="28575">
            <a:solidFill>
              <a:schemeClr val="bg2">
                <a:lumMod val="25000"/>
              </a:schemeClr>
            </a:solidFill>
            <a:prstDash val="solid"/>
          </a:ln>
        </p:spPr>
      </p:pic>
    </p:spTree>
    <p:extLst>
      <p:ext uri="{BB962C8B-B14F-4D97-AF65-F5344CB8AC3E}">
        <p14:creationId xmlns:p14="http://schemas.microsoft.com/office/powerpoint/2010/main" val="74810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71264">
              <a:srgbClr val="ABC0E4"/>
            </a:gs>
            <a:gs pos="4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AD776C0E-9AC2-DA66-47EF-E5AB074C2171}"/>
            </a:ext>
          </a:extLst>
        </p:cNvPr>
        <p:cNvGrpSpPr/>
        <p:nvPr/>
      </p:nvGrpSpPr>
      <p:grpSpPr>
        <a:xfrm>
          <a:off x="0" y="0"/>
          <a:ext cx="0" cy="0"/>
          <a:chOff x="0" y="0"/>
          <a:chExt cx="0" cy="0"/>
        </a:xfrm>
      </p:grpSpPr>
      <p:sp>
        <p:nvSpPr>
          <p:cNvPr id="4" name="Parallelogram 3">
            <a:extLst>
              <a:ext uri="{FF2B5EF4-FFF2-40B4-BE49-F238E27FC236}">
                <a16:creationId xmlns:a16="http://schemas.microsoft.com/office/drawing/2014/main" id="{00171608-06B5-85A6-F817-264F41442F81}"/>
              </a:ext>
            </a:extLst>
          </p:cNvPr>
          <p:cNvSpPr/>
          <p:nvPr/>
        </p:nvSpPr>
        <p:spPr>
          <a:xfrm>
            <a:off x="1971040" y="66039"/>
            <a:ext cx="8331200" cy="873760"/>
          </a:xfrm>
          <a:prstGeom prst="parallelogram">
            <a:avLst/>
          </a:prstGeom>
          <a:solidFill>
            <a:schemeClr val="accent5">
              <a:lumMod val="50000"/>
              <a:alpha val="98000"/>
            </a:schemeClr>
          </a:solidFill>
          <a:ln>
            <a:no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8250CAB-2597-53D2-CF04-6C4F013FB9C1}"/>
              </a:ext>
            </a:extLst>
          </p:cNvPr>
          <p:cNvSpPr>
            <a:spLocks noGrp="1"/>
          </p:cNvSpPr>
          <p:nvPr>
            <p:ph type="title"/>
          </p:nvPr>
        </p:nvSpPr>
        <p:spPr>
          <a:xfrm>
            <a:off x="2143760" y="55880"/>
            <a:ext cx="7985759" cy="883919"/>
          </a:xfrm>
          <a:effectLst>
            <a:glow rad="228600">
              <a:srgbClr val="FFC000">
                <a:alpha val="40000"/>
              </a:srgbClr>
            </a:glow>
          </a:effectLst>
        </p:spPr>
        <p:txBody>
          <a:bodyPr>
            <a:normAutofit fontScale="90000"/>
          </a:bodyPr>
          <a:lstStyle/>
          <a:p>
            <a:r>
              <a:rPr lang="en-IN" sz="3600" b="1" dirty="0" err="1">
                <a:solidFill>
                  <a:schemeClr val="bg1">
                    <a:lumMod val="95000"/>
                  </a:schemeClr>
                </a:solidFill>
              </a:rPr>
              <a:t>GoodCabs</a:t>
            </a:r>
            <a:r>
              <a:rPr lang="en-IN" sz="3600" b="1" dirty="0">
                <a:solidFill>
                  <a:schemeClr val="bg1">
                    <a:lumMod val="95000"/>
                  </a:schemeClr>
                </a:solidFill>
              </a:rPr>
              <a:t> : </a:t>
            </a:r>
            <a:r>
              <a:rPr lang="en-US" sz="3600" b="1" dirty="0">
                <a:solidFill>
                  <a:schemeClr val="bg1">
                    <a:lumMod val="95000"/>
                  </a:schemeClr>
                </a:solidFill>
              </a:rPr>
              <a:t>Driving Innovation in Tier-2 Mobility</a:t>
            </a:r>
            <a:endParaRPr lang="en-IN" sz="3600" b="1" dirty="0">
              <a:solidFill>
                <a:schemeClr val="bg1">
                  <a:lumMod val="95000"/>
                </a:schemeClr>
              </a:solidFill>
            </a:endParaRPr>
          </a:p>
        </p:txBody>
      </p:sp>
      <p:sp>
        <p:nvSpPr>
          <p:cNvPr id="3" name="Content Placeholder 2">
            <a:extLst>
              <a:ext uri="{FF2B5EF4-FFF2-40B4-BE49-F238E27FC236}">
                <a16:creationId xmlns:a16="http://schemas.microsoft.com/office/drawing/2014/main" id="{A7CBE94D-E85E-0ECC-B0F3-D4060A83CF53}"/>
              </a:ext>
            </a:extLst>
          </p:cNvPr>
          <p:cNvSpPr>
            <a:spLocks noGrp="1"/>
          </p:cNvSpPr>
          <p:nvPr>
            <p:ph idx="1"/>
          </p:nvPr>
        </p:nvSpPr>
        <p:spPr>
          <a:xfrm>
            <a:off x="314960" y="1323422"/>
            <a:ext cx="11785600" cy="5252719"/>
          </a:xfrm>
        </p:spPr>
        <p:txBody>
          <a:bodyPr>
            <a:normAutofit/>
          </a:bodyPr>
          <a:lstStyle/>
          <a:p>
            <a:pPr marL="0" indent="0" algn="just">
              <a:lnSpc>
                <a:spcPct val="100000"/>
              </a:lnSpc>
              <a:buNone/>
            </a:pPr>
            <a:r>
              <a:rPr lang="en-US" sz="1800" b="1" dirty="0">
                <a:solidFill>
                  <a:schemeClr val="accent2">
                    <a:lumMod val="75000"/>
                  </a:schemeClr>
                </a:solidFill>
                <a:latin typeface="Constantia" panose="02030602050306030303" pitchFamily="18" charset="0"/>
              </a:rPr>
              <a:t>Company Overview :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onstantia" panose="02030602050306030303" pitchFamily="18" charset="0"/>
              </a:rPr>
              <a:t>Established two years ago, </a:t>
            </a:r>
            <a:r>
              <a:rPr kumimoji="0" lang="en-US" altLang="en-US" sz="1800" b="0" i="0" u="none" strike="noStrike" cap="none" normalizeH="0" baseline="0" dirty="0" err="1">
                <a:ln>
                  <a:noFill/>
                </a:ln>
                <a:solidFill>
                  <a:schemeClr val="tx1"/>
                </a:solidFill>
                <a:effectLst/>
                <a:latin typeface="Constantia" panose="02030602050306030303" pitchFamily="18" charset="0"/>
              </a:rPr>
              <a:t>Goodcabs</a:t>
            </a:r>
            <a:r>
              <a:rPr kumimoji="0" lang="en-US" altLang="en-US" sz="1800" b="0" i="0" u="none" strike="noStrike" cap="none" normalizeH="0" baseline="0" dirty="0">
                <a:ln>
                  <a:noFill/>
                </a:ln>
                <a:solidFill>
                  <a:schemeClr val="tx1"/>
                </a:solidFill>
                <a:effectLst/>
                <a:latin typeface="Constantia" panose="02030602050306030303" pitchFamily="18" charset="0"/>
              </a:rPr>
              <a:t> is a leading cab service company focused on tier-2 cities in India.</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onstantia" panose="02030602050306030303" pitchFamily="18" charset="0"/>
              </a:rPr>
              <a:t>It supports local drivers, enabling them to sustain livelihoods while ensuring exceptional passenger service.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onstantia" panose="02030602050306030303" pitchFamily="18" charset="0"/>
              </a:rPr>
              <a:t>Operating in 10 tier-2 cities, </a:t>
            </a:r>
            <a:r>
              <a:rPr kumimoji="0" lang="en-US" altLang="en-US" sz="1800" b="0" i="0" u="none" strike="noStrike" cap="none" normalizeH="0" baseline="0" dirty="0" err="1">
                <a:ln>
                  <a:noFill/>
                </a:ln>
                <a:solidFill>
                  <a:schemeClr val="tx1"/>
                </a:solidFill>
                <a:effectLst/>
                <a:latin typeface="Constantia" panose="02030602050306030303" pitchFamily="18" charset="0"/>
              </a:rPr>
              <a:t>Goodcabs</a:t>
            </a:r>
            <a:r>
              <a:rPr kumimoji="0" lang="en-US" altLang="en-US" sz="1800" b="0" i="0" u="none" strike="noStrike" cap="none" normalizeH="0" baseline="0" dirty="0">
                <a:ln>
                  <a:noFill/>
                </a:ln>
                <a:solidFill>
                  <a:schemeClr val="tx1"/>
                </a:solidFill>
                <a:effectLst/>
                <a:latin typeface="Constantia" panose="02030602050306030303" pitchFamily="18" charset="0"/>
              </a:rPr>
              <a:t> is rapidly growing and has set ambitious targets for 2024. </a:t>
            </a:r>
          </a:p>
          <a:p>
            <a:pPr marL="0" indent="0" algn="just">
              <a:lnSpc>
                <a:spcPct val="100000"/>
              </a:lnSpc>
              <a:buNone/>
            </a:pPr>
            <a:endParaRPr lang="en-US" sz="1800" dirty="0">
              <a:solidFill>
                <a:schemeClr val="tx1">
                  <a:lumMod val="95000"/>
                  <a:lumOff val="5000"/>
                </a:schemeClr>
              </a:solidFill>
              <a:latin typeface="Constantia" panose="02030602050306030303" pitchFamily="18" charset="0"/>
            </a:endParaRPr>
          </a:p>
          <a:p>
            <a:pPr marL="0" indent="0" algn="just">
              <a:lnSpc>
                <a:spcPct val="100000"/>
              </a:lnSpc>
              <a:buNone/>
            </a:pPr>
            <a:r>
              <a:rPr lang="en-US" sz="1800" b="1" dirty="0">
                <a:solidFill>
                  <a:schemeClr val="accent2">
                    <a:lumMod val="75000"/>
                  </a:schemeClr>
                </a:solidFill>
                <a:latin typeface="Constantia" panose="02030602050306030303" pitchFamily="18" charset="0"/>
              </a:rPr>
              <a:t>Market Focus : </a:t>
            </a:r>
            <a:endParaRPr kumimoji="0" lang="en-US" altLang="en-US" sz="1800" b="0" i="0" u="none" strike="noStrike" cap="none" normalizeH="0" baseline="0" dirty="0">
              <a:ln>
                <a:noFill/>
              </a:ln>
              <a:solidFill>
                <a:schemeClr val="tx1"/>
              </a:solidFill>
              <a:effectLst/>
              <a:latin typeface="Constantia" panose="02030602050306030303"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Constantia" panose="02030602050306030303" pitchFamily="18" charset="0"/>
              </a:rPr>
              <a:t>Goodcabs</a:t>
            </a:r>
            <a:r>
              <a:rPr kumimoji="0" lang="en-US" altLang="en-US" sz="1800" b="0" i="0" u="none" strike="noStrike" cap="none" normalizeH="0" baseline="0" dirty="0">
                <a:ln>
                  <a:noFill/>
                </a:ln>
                <a:solidFill>
                  <a:schemeClr val="tx1"/>
                </a:solidFill>
                <a:effectLst/>
                <a:latin typeface="Constantia" panose="02030602050306030303" pitchFamily="18" charset="0"/>
              </a:rPr>
              <a:t> caters to tier-2 cities, offering a unique blend of affordability, accessibility, and driver empowerment.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onstantia" panose="02030602050306030303" pitchFamily="18" charset="0"/>
              </a:rPr>
              <a:t>The company is committed to bridging service gaps in underserved areas and boosting passenger satisfaction </a:t>
            </a: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nSpc>
                <a:spcPct val="100000"/>
              </a:lnSpc>
              <a:buNone/>
            </a:pPr>
            <a:r>
              <a:rPr lang="en-US" sz="1800" b="1" dirty="0">
                <a:solidFill>
                  <a:schemeClr val="accent2">
                    <a:lumMod val="75000"/>
                  </a:schemeClr>
                </a:solidFill>
                <a:latin typeface="Constantia" panose="02030602050306030303" pitchFamily="18" charset="0"/>
              </a:rPr>
              <a:t>Performance Analysis Goal :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onstantia" panose="02030602050306030303" pitchFamily="18" charset="0"/>
              </a:rPr>
              <a:t>The management aims to evaluate key metrics such as trip volume, repeat passenger rate, and customer satisfaction.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onstantia" panose="02030602050306030303" pitchFamily="18" charset="0"/>
              </a:rPr>
              <a:t>Insights from this analysis will drive strategic growth and improve operational efficiency in the coming year. </a:t>
            </a: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gn="just">
              <a:lnSpc>
                <a:spcPct val="100000"/>
              </a:lnSpc>
              <a:buNone/>
            </a:pPr>
            <a:endParaRPr lang="en-US" sz="1800" dirty="0">
              <a:solidFill>
                <a:schemeClr val="tx1">
                  <a:lumMod val="95000"/>
                  <a:lumOff val="5000"/>
                </a:schemeClr>
              </a:solidFill>
              <a:latin typeface="Constantia" panose="02030602050306030303" pitchFamily="18" charset="0"/>
            </a:endParaRPr>
          </a:p>
        </p:txBody>
      </p:sp>
    </p:spTree>
    <p:extLst>
      <p:ext uri="{BB962C8B-B14F-4D97-AF65-F5344CB8AC3E}">
        <p14:creationId xmlns:p14="http://schemas.microsoft.com/office/powerpoint/2010/main" val="2709188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E1B65-5EDD-8BE2-37CC-25CFCDBC2B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606AB6-A7F2-BC07-5F81-9C4415137BE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56B63D0-98D6-A72C-D17E-CF485747D1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Parallelogram 5">
            <a:extLst>
              <a:ext uri="{FF2B5EF4-FFF2-40B4-BE49-F238E27FC236}">
                <a16:creationId xmlns:a16="http://schemas.microsoft.com/office/drawing/2014/main" id="{3A40AA42-DCEF-BC4E-CAF3-76F62D19B263}"/>
              </a:ext>
            </a:extLst>
          </p:cNvPr>
          <p:cNvSpPr/>
          <p:nvPr/>
        </p:nvSpPr>
        <p:spPr>
          <a:xfrm>
            <a:off x="2580966" y="186552"/>
            <a:ext cx="7030065" cy="631027"/>
          </a:xfrm>
          <a:prstGeom prst="parallelogram">
            <a:avLst/>
          </a:prstGeom>
          <a:solidFill>
            <a:schemeClr val="accent5">
              <a:lumMod val="50000"/>
              <a:alpha val="98000"/>
            </a:schemeClr>
          </a:solidFill>
          <a:ln>
            <a:no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R</a:t>
            </a:r>
            <a:r>
              <a:rPr lang="en-IN" sz="3200" dirty="0" err="1"/>
              <a:t>ecommendation</a:t>
            </a:r>
            <a:r>
              <a:rPr lang="en-IN" sz="3200" dirty="0"/>
              <a:t> </a:t>
            </a:r>
          </a:p>
        </p:txBody>
      </p:sp>
      <p:sp>
        <p:nvSpPr>
          <p:cNvPr id="4" name="TextBox 3">
            <a:extLst>
              <a:ext uri="{FF2B5EF4-FFF2-40B4-BE49-F238E27FC236}">
                <a16:creationId xmlns:a16="http://schemas.microsoft.com/office/drawing/2014/main" id="{7330CB7A-1021-76C7-140C-FF020F550755}"/>
              </a:ext>
            </a:extLst>
          </p:cNvPr>
          <p:cNvSpPr txBox="1"/>
          <p:nvPr/>
        </p:nvSpPr>
        <p:spPr>
          <a:xfrm>
            <a:off x="245805" y="996152"/>
            <a:ext cx="11700389" cy="6186309"/>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2"/>
                </a:solidFill>
                <a:effectLst/>
                <a:latin typeface="Arial" panose="020B0604020202020204" pitchFamily="34" charset="0"/>
              </a:rPr>
              <a:t>Optimize Pricing Strategies</a:t>
            </a:r>
            <a:r>
              <a:rPr kumimoji="0" lang="en-US" altLang="en-US" sz="1800" b="0" i="0" u="none" strike="noStrike" cap="none" normalizeH="0" baseline="0" dirty="0">
                <a:ln>
                  <a:noFill/>
                </a:ln>
                <a:solidFill>
                  <a:schemeClr val="accent2"/>
                </a:solidFill>
                <a:effectLst/>
                <a:latin typeface="Arial" panose="020B0604020202020204" pitchFamily="34" charset="0"/>
              </a:rPr>
              <a:t>:</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Arial" panose="020B0604020202020204" pitchFamily="34" charset="0"/>
              </a:rPr>
              <a:t>Reduce fares in high-potential, low-repeat-rate cities like Mysore and Jaipur to attract budget-conscious repeat passengers.</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Arial" panose="020B0604020202020204" pitchFamily="34" charset="0"/>
              </a:rPr>
              <a:t>Implement dynamic pricing during peak demand periods to maximize revenue without deterring frequent riders.</a:t>
            </a:r>
          </a:p>
          <a:p>
            <a:pPr marL="0" marR="0" lvl="0" indent="0" defTabSz="914400" rtl="0" eaLnBrk="0" fontAlgn="base" latinLnBrk="0" hangingPunct="0">
              <a:lnSpc>
                <a:spcPct val="100000"/>
              </a:lnSpc>
              <a:spcBef>
                <a:spcPct val="0"/>
              </a:spcBef>
              <a:spcAft>
                <a:spcPct val="0"/>
              </a:spcAft>
              <a:buClrTx/>
              <a:buSzTx/>
              <a:tabLst/>
            </a:pPr>
            <a:r>
              <a:rPr lang="en-US" altLang="en-US" b="1" dirty="0">
                <a:solidFill>
                  <a:schemeClr val="accent2"/>
                </a:solidFill>
                <a:latin typeface="Arial" panose="020B0604020202020204" pitchFamily="34" charset="0"/>
              </a:rPr>
              <a:t>I</a:t>
            </a:r>
            <a:r>
              <a:rPr kumimoji="0" lang="en-US" altLang="en-US" sz="1800" b="1" i="0" u="none" strike="noStrike" cap="none" normalizeH="0" baseline="0" dirty="0">
                <a:ln>
                  <a:noFill/>
                </a:ln>
                <a:solidFill>
                  <a:schemeClr val="accent2"/>
                </a:solidFill>
                <a:effectLst/>
                <a:latin typeface="Arial" panose="020B0604020202020204" pitchFamily="34" charset="0"/>
              </a:rPr>
              <a:t>nvest in Sustainability Initiatives</a:t>
            </a:r>
            <a:r>
              <a:rPr kumimoji="0" lang="en-US" altLang="en-US" sz="1800" b="0" i="0" u="none" strike="noStrike" cap="none" normalizeH="0" baseline="0" dirty="0">
                <a:ln>
                  <a:noFill/>
                </a:ln>
                <a:solidFill>
                  <a:schemeClr val="accent2"/>
                </a:solidFill>
                <a:effectLst/>
                <a:latin typeface="Arial" panose="020B0604020202020204" pitchFamily="34" charset="0"/>
              </a:rPr>
              <a:t>:</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Arial" panose="020B0604020202020204" pitchFamily="34" charset="0"/>
              </a:rPr>
              <a:t>Introduce electric vehicles (EVs) in cities with existing EV infrastructure to reduce operational costs and enhance green branding.</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Arial" panose="020B0604020202020204" pitchFamily="34" charset="0"/>
              </a:rPr>
              <a:t>Promote “Green Ride” options to appeal to environmentally conscious customers and differentiate from competitors.</a:t>
            </a:r>
          </a:p>
          <a:p>
            <a:pPr marL="0" marR="0" lvl="0" indent="0"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2"/>
                </a:solidFill>
                <a:effectLst/>
                <a:latin typeface="Arial" panose="020B0604020202020204" pitchFamily="34" charset="0"/>
              </a:rPr>
              <a:t>Strengthen Partnerships</a:t>
            </a:r>
            <a:r>
              <a:rPr kumimoji="0" lang="en-US" altLang="en-US" sz="1800" b="0" i="0" u="none" strike="noStrike" cap="none" normalizeH="0" baseline="0" dirty="0">
                <a:ln>
                  <a:noFill/>
                </a:ln>
                <a:solidFill>
                  <a:schemeClr val="accent2"/>
                </a:solidFill>
                <a:effectLst/>
                <a:latin typeface="Arial" panose="020B0604020202020204" pitchFamily="34" charset="0"/>
              </a:rPr>
              <a:t>:</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Arial" panose="020B0604020202020204" pitchFamily="34" charset="0"/>
              </a:rPr>
              <a:t>Collaborate with high-footfall businesses like hotels, malls, and event venues to boost ride demand.</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Arial" panose="020B0604020202020204" pitchFamily="34" charset="0"/>
              </a:rPr>
              <a:t>Form corporate tie-ups in business-centric cities like Lucknow and Indore to generate steady demand.</a:t>
            </a:r>
          </a:p>
          <a:p>
            <a:pPr marL="0" marR="0" lvl="0" indent="0"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2"/>
                </a:solidFill>
                <a:effectLst/>
                <a:latin typeface="Arial" panose="020B0604020202020204" pitchFamily="34" charset="0"/>
              </a:rPr>
              <a:t>Enhance Customer Engagement</a:t>
            </a:r>
            <a:r>
              <a:rPr kumimoji="0" lang="en-US" altLang="en-US" sz="1800" b="0" i="0" u="none" strike="noStrike" cap="none" normalizeH="0" baseline="0" dirty="0">
                <a:ln>
                  <a:noFill/>
                </a:ln>
                <a:solidFill>
                  <a:schemeClr val="accent2"/>
                </a:solidFill>
                <a:effectLst/>
                <a:latin typeface="Arial" panose="020B0604020202020204" pitchFamily="34" charset="0"/>
              </a:rPr>
              <a:t>:</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Arial" panose="020B0604020202020204" pitchFamily="34" charset="0"/>
              </a:rPr>
              <a:t>Launch a loyalty program offering incentives like free rides or discounts to frequent passengers.</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Arial" panose="020B0604020202020204" pitchFamily="34" charset="0"/>
              </a:rPr>
              <a:t>Personalize services by leveraging customer behavior data to improve satisfaction and retention.</a:t>
            </a:r>
          </a:p>
          <a:p>
            <a:pPr marL="0" marR="0" lvl="0" indent="0"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2"/>
                </a:solidFill>
                <a:effectLst/>
                <a:latin typeface="Arial" panose="020B0604020202020204" pitchFamily="34" charset="0"/>
              </a:rPr>
              <a:t>Focus on Service Quality Improvements</a:t>
            </a:r>
            <a:r>
              <a:rPr kumimoji="0" lang="en-US" altLang="en-US" sz="1800" b="0" i="0" u="none" strike="noStrike" cap="none" normalizeH="0" baseline="0" dirty="0">
                <a:ln>
                  <a:noFill/>
                </a:ln>
                <a:solidFill>
                  <a:schemeClr val="accent2"/>
                </a:solidFill>
                <a:effectLst/>
                <a:latin typeface="Arial" panose="020B0604020202020204" pitchFamily="34" charset="0"/>
              </a:rPr>
              <a:t>:</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Arial" panose="020B0604020202020204" pitchFamily="34" charset="0"/>
              </a:rPr>
              <a:t>Enhance driver training programs to consistently deliver high-quality service, particularly in cities with moderate ratings (6–7 range).</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Arial" panose="020B0604020202020204" pitchFamily="34" charset="0"/>
              </a:rPr>
              <a:t>Actively collect and act on passenger feedback to refine service offerings.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2262245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DB085-8AF2-BFD6-D7DF-F3F69CFA4B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E23294-D927-227A-C26B-20C9BA1EBF2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3A153B6-DF97-C2C2-C2B2-D288CA030E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
        <p:nvSpPr>
          <p:cNvPr id="6" name="Parallelogram 5">
            <a:extLst>
              <a:ext uri="{FF2B5EF4-FFF2-40B4-BE49-F238E27FC236}">
                <a16:creationId xmlns:a16="http://schemas.microsoft.com/office/drawing/2014/main" id="{15E18DA4-3507-2446-1158-AB9CEA0E705A}"/>
              </a:ext>
            </a:extLst>
          </p:cNvPr>
          <p:cNvSpPr/>
          <p:nvPr/>
        </p:nvSpPr>
        <p:spPr>
          <a:xfrm>
            <a:off x="2694037" y="49611"/>
            <a:ext cx="7030065" cy="631027"/>
          </a:xfrm>
          <a:prstGeom prst="parallelogram">
            <a:avLst/>
          </a:prstGeom>
          <a:solidFill>
            <a:schemeClr val="accent5">
              <a:lumMod val="50000"/>
              <a:alpha val="98000"/>
            </a:schemeClr>
          </a:solidFill>
          <a:ln>
            <a:no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Conclusion</a:t>
            </a:r>
            <a:r>
              <a:rPr lang="en-IN" sz="3200" dirty="0"/>
              <a:t> </a:t>
            </a:r>
          </a:p>
        </p:txBody>
      </p:sp>
      <p:sp>
        <p:nvSpPr>
          <p:cNvPr id="4" name="TextBox 3">
            <a:extLst>
              <a:ext uri="{FF2B5EF4-FFF2-40B4-BE49-F238E27FC236}">
                <a16:creationId xmlns:a16="http://schemas.microsoft.com/office/drawing/2014/main" id="{2B95030A-229C-E2E7-8560-F60C4E00B487}"/>
              </a:ext>
            </a:extLst>
          </p:cNvPr>
          <p:cNvSpPr txBox="1"/>
          <p:nvPr/>
        </p:nvSpPr>
        <p:spPr>
          <a:xfrm>
            <a:off x="245805" y="1300952"/>
            <a:ext cx="11700389" cy="5078313"/>
          </a:xfrm>
          <a:prstGeom prst="rect">
            <a:avLst/>
          </a:prstGeom>
          <a:noFill/>
        </p:spPr>
        <p:txBody>
          <a:bodyPr wrap="square">
            <a:spAutoFit/>
          </a:bodyPr>
          <a:lstStyle/>
          <a:p>
            <a:pPr algn="just"/>
            <a:r>
              <a:rPr lang="en-US" dirty="0" err="1">
                <a:solidFill>
                  <a:schemeClr val="bg1"/>
                </a:solidFill>
                <a:latin typeface="Constantia" panose="02030602050306030303" pitchFamily="18" charset="0"/>
              </a:rPr>
              <a:t>GoodCabs</a:t>
            </a:r>
            <a:r>
              <a:rPr lang="en-US" dirty="0">
                <a:solidFill>
                  <a:schemeClr val="bg1"/>
                </a:solidFill>
                <a:latin typeface="Constantia" panose="02030602050306030303" pitchFamily="18" charset="0"/>
              </a:rPr>
              <a:t> has demonstrated commendable progress toward its ambitious 2024 goals, achieving </a:t>
            </a:r>
            <a:r>
              <a:rPr lang="en-US" b="1" dirty="0">
                <a:solidFill>
                  <a:schemeClr val="accent2"/>
                </a:solidFill>
                <a:latin typeface="Constantia" panose="02030602050306030303" pitchFamily="18" charset="0"/>
              </a:rPr>
              <a:t>99.29% </a:t>
            </a:r>
            <a:r>
              <a:rPr lang="en-US" b="1" dirty="0">
                <a:solidFill>
                  <a:schemeClr val="bg1"/>
                </a:solidFill>
                <a:latin typeface="Constantia" panose="02030602050306030303" pitchFamily="18" charset="0"/>
              </a:rPr>
              <a:t>of the trip target</a:t>
            </a:r>
            <a:r>
              <a:rPr lang="en-US" dirty="0">
                <a:solidFill>
                  <a:schemeClr val="bg1"/>
                </a:solidFill>
                <a:latin typeface="Constantia" panose="02030602050306030303" pitchFamily="18" charset="0"/>
              </a:rPr>
              <a:t> and </a:t>
            </a:r>
            <a:r>
              <a:rPr lang="en-US" b="1" dirty="0">
                <a:solidFill>
                  <a:schemeClr val="accent2"/>
                </a:solidFill>
                <a:latin typeface="Constantia" panose="02030602050306030303" pitchFamily="18" charset="0"/>
              </a:rPr>
              <a:t>95.62% </a:t>
            </a:r>
            <a:r>
              <a:rPr lang="en-US" b="1" dirty="0">
                <a:solidFill>
                  <a:schemeClr val="bg1"/>
                </a:solidFill>
                <a:latin typeface="Constantia" panose="02030602050306030303" pitchFamily="18" charset="0"/>
              </a:rPr>
              <a:t>of the passenger target</a:t>
            </a:r>
            <a:r>
              <a:rPr lang="en-US" dirty="0">
                <a:solidFill>
                  <a:schemeClr val="bg1"/>
                </a:solidFill>
                <a:latin typeface="Constantia" panose="02030602050306030303" pitchFamily="18" charset="0"/>
              </a:rPr>
              <a:t> by June. This success underscores the company’s robust operational strategies and its ability to capitalize on the mobility needs of Tier-2 cities.</a:t>
            </a:r>
          </a:p>
          <a:p>
            <a:pPr algn="just"/>
            <a:r>
              <a:rPr lang="en-US" dirty="0">
                <a:solidFill>
                  <a:schemeClr val="bg1"/>
                </a:solidFill>
                <a:latin typeface="Constantia" panose="02030602050306030303" pitchFamily="18" charset="0"/>
              </a:rPr>
              <a:t>The strong performance in cities like Surat, Lucknow, and Indore, driven by affordable fares and high repeat passenger rates, has been instrumental in this achievement. However, cities like Mysore and Jaipur, despite higher revenue per trip, require interventions to improve repeat passenger rates, likely impacted by higher fares and reliance on one-time tourist demand.</a:t>
            </a:r>
          </a:p>
          <a:p>
            <a:pPr algn="just"/>
            <a:endParaRPr lang="en-US" dirty="0">
              <a:solidFill>
                <a:schemeClr val="bg1"/>
              </a:solidFill>
              <a:latin typeface="Constantia" panose="02030602050306030303" pitchFamily="18" charset="0"/>
            </a:endParaRPr>
          </a:p>
          <a:p>
            <a:pPr algn="just"/>
            <a:r>
              <a:rPr lang="en-US" dirty="0">
                <a:solidFill>
                  <a:schemeClr val="bg1"/>
                </a:solidFill>
                <a:latin typeface="Constantia" panose="02030602050306030303" pitchFamily="18" charset="0"/>
              </a:rPr>
              <a:t>As </a:t>
            </a:r>
            <a:r>
              <a:rPr lang="en-US" dirty="0" err="1">
                <a:solidFill>
                  <a:schemeClr val="bg1"/>
                </a:solidFill>
                <a:latin typeface="Constantia" panose="02030602050306030303" pitchFamily="18" charset="0"/>
              </a:rPr>
              <a:t>GoodCabs</a:t>
            </a:r>
            <a:r>
              <a:rPr lang="en-US" dirty="0">
                <a:solidFill>
                  <a:schemeClr val="bg1"/>
                </a:solidFill>
                <a:latin typeface="Constantia" panose="02030602050306030303" pitchFamily="18" charset="0"/>
              </a:rPr>
              <a:t> approaches its year-end targets, there is room for further improvement. Strategic focus on optimizing pricing, enhancing service quality in moderate-performing cities, and driving passenger retention through loyalty programs will be essential. Additionally, adopting sustainable practices like EV integration and expanding partnerships with local businesses can unlock new growth opportunities and solidify its leadership in the Tier-2 city mobility market.</a:t>
            </a:r>
          </a:p>
          <a:p>
            <a:pPr algn="just"/>
            <a:r>
              <a:rPr lang="en-US" dirty="0" err="1">
                <a:solidFill>
                  <a:schemeClr val="bg1"/>
                </a:solidFill>
                <a:latin typeface="Constantia" panose="02030602050306030303" pitchFamily="18" charset="0"/>
              </a:rPr>
              <a:t>GoodCabs</a:t>
            </a:r>
            <a:r>
              <a:rPr lang="en-US" dirty="0">
                <a:solidFill>
                  <a:schemeClr val="bg1"/>
                </a:solidFill>
                <a:latin typeface="Constantia" panose="02030602050306030303" pitchFamily="18" charset="0"/>
              </a:rPr>
              <a:t> is well-positioned to exceed its year-end goals while reinforcing its commitment to operational excellence and customer satisfaction.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algn="just"/>
            <a:endParaRPr lang="en-IN" dirty="0">
              <a:solidFill>
                <a:schemeClr val="bg1"/>
              </a:solidFill>
            </a:endParaRPr>
          </a:p>
          <a:p>
            <a:pPr algn="just"/>
            <a:endParaRPr lang="en-IN" dirty="0">
              <a:solidFill>
                <a:schemeClr val="bg1"/>
              </a:solidFill>
            </a:endParaRPr>
          </a:p>
        </p:txBody>
      </p:sp>
    </p:spTree>
    <p:extLst>
      <p:ext uri="{BB962C8B-B14F-4D97-AF65-F5344CB8AC3E}">
        <p14:creationId xmlns:p14="http://schemas.microsoft.com/office/powerpoint/2010/main" val="1026784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71264">
              <a:srgbClr val="ABC0E4"/>
            </a:gs>
            <a:gs pos="4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F6262786-546A-1255-64A6-E0A207326A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501E0F-3375-4953-C92F-57F6BFDB96B8}"/>
              </a:ext>
            </a:extLst>
          </p:cNvPr>
          <p:cNvSpPr>
            <a:spLocks noGrp="1"/>
          </p:cNvSpPr>
          <p:nvPr>
            <p:ph type="title"/>
          </p:nvPr>
        </p:nvSpPr>
        <p:spPr>
          <a:xfrm>
            <a:off x="2515091" y="2362854"/>
            <a:ext cx="7385338" cy="1232145"/>
          </a:xfrm>
          <a:effectLst>
            <a:glow rad="228600">
              <a:srgbClr val="FFC000">
                <a:alpha val="40000"/>
              </a:srgbClr>
            </a:glow>
          </a:effectLst>
        </p:spPr>
        <p:txBody>
          <a:bodyPr>
            <a:normAutofit/>
          </a:bodyPr>
          <a:lstStyle/>
          <a:p>
            <a:r>
              <a:rPr lang="en-IN" sz="3600" b="1" dirty="0">
                <a:solidFill>
                  <a:schemeClr val="bg1">
                    <a:lumMod val="95000"/>
                  </a:schemeClr>
                </a:solidFill>
              </a:rPr>
              <a:t>    </a:t>
            </a:r>
            <a:r>
              <a:rPr lang="en-US" sz="3600" b="1" dirty="0">
                <a:solidFill>
                  <a:schemeClr val="bg1">
                    <a:lumMod val="95000"/>
                  </a:schemeClr>
                </a:solidFill>
              </a:rPr>
              <a:t> </a:t>
            </a:r>
            <a:endParaRPr lang="en-IN" sz="3600" b="1" dirty="0">
              <a:solidFill>
                <a:schemeClr val="bg1">
                  <a:lumMod val="95000"/>
                </a:schemeClr>
              </a:solidFill>
            </a:endParaRPr>
          </a:p>
        </p:txBody>
      </p:sp>
      <p:sp>
        <p:nvSpPr>
          <p:cNvPr id="7" name="Content Placeholder 6">
            <a:extLst>
              <a:ext uri="{FF2B5EF4-FFF2-40B4-BE49-F238E27FC236}">
                <a16:creationId xmlns:a16="http://schemas.microsoft.com/office/drawing/2014/main" id="{EBEC83AF-4C7C-AFE8-8369-2A2666D81FEC}"/>
              </a:ext>
            </a:extLst>
          </p:cNvPr>
          <p:cNvSpPr>
            <a:spLocks noGrp="1"/>
          </p:cNvSpPr>
          <p:nvPr>
            <p:ph idx="1"/>
          </p:nvPr>
        </p:nvSpPr>
        <p:spPr>
          <a:xfrm>
            <a:off x="464574" y="537599"/>
            <a:ext cx="10515600" cy="4351338"/>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9" name="Rectangle 8">
            <a:extLst>
              <a:ext uri="{FF2B5EF4-FFF2-40B4-BE49-F238E27FC236}">
                <a16:creationId xmlns:a16="http://schemas.microsoft.com/office/drawing/2014/main" id="{862E99CC-32E4-4D43-805F-82781CAF811C}"/>
              </a:ext>
            </a:extLst>
          </p:cNvPr>
          <p:cNvSpPr/>
          <p:nvPr/>
        </p:nvSpPr>
        <p:spPr>
          <a:xfrm>
            <a:off x="2403331" y="2505670"/>
            <a:ext cx="7385338" cy="923330"/>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 </a:t>
            </a:r>
          </a:p>
        </p:txBody>
      </p:sp>
    </p:spTree>
    <p:extLst>
      <p:ext uri="{BB962C8B-B14F-4D97-AF65-F5344CB8AC3E}">
        <p14:creationId xmlns:p14="http://schemas.microsoft.com/office/powerpoint/2010/main" val="77438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71264">
              <a:srgbClr val="ABC0E4"/>
            </a:gs>
            <a:gs pos="4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F0224FF0-7E50-0D9A-45C5-9327AF0F66AA}"/>
              </a:ext>
            </a:extLst>
          </p:cNvPr>
          <p:cNvSpPr/>
          <p:nvPr/>
        </p:nvSpPr>
        <p:spPr>
          <a:xfrm>
            <a:off x="2225038" y="55881"/>
            <a:ext cx="7823201" cy="787401"/>
          </a:xfrm>
          <a:prstGeom prst="parallelogram">
            <a:avLst/>
          </a:prstGeom>
          <a:solidFill>
            <a:schemeClr val="accent5">
              <a:lumMod val="50000"/>
              <a:alpha val="98000"/>
            </a:schemeClr>
          </a:solidFill>
          <a:ln>
            <a:no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9BE376C-3885-066C-4BFC-78524FC95B4B}"/>
              </a:ext>
            </a:extLst>
          </p:cNvPr>
          <p:cNvSpPr>
            <a:spLocks noGrp="1"/>
          </p:cNvSpPr>
          <p:nvPr>
            <p:ph type="title"/>
          </p:nvPr>
        </p:nvSpPr>
        <p:spPr>
          <a:xfrm>
            <a:off x="2143761" y="55881"/>
            <a:ext cx="7650480" cy="873760"/>
          </a:xfrm>
          <a:effectLst>
            <a:glow rad="228600">
              <a:srgbClr val="FFC000">
                <a:alpha val="40000"/>
              </a:srgbClr>
            </a:glow>
          </a:effectLst>
        </p:spPr>
        <p:txBody>
          <a:bodyPr>
            <a:normAutofit/>
          </a:bodyPr>
          <a:lstStyle/>
          <a:p>
            <a:r>
              <a:rPr lang="en-IN" sz="3600" b="1" dirty="0">
                <a:solidFill>
                  <a:schemeClr val="bg1">
                    <a:lumMod val="95000"/>
                  </a:schemeClr>
                </a:solidFill>
              </a:rPr>
              <a:t>                   </a:t>
            </a:r>
            <a:r>
              <a:rPr lang="en-US" sz="3600" b="1" dirty="0">
                <a:solidFill>
                  <a:schemeClr val="bg1">
                    <a:lumMod val="95000"/>
                  </a:schemeClr>
                </a:solidFill>
              </a:rPr>
              <a:t>Problem Statement </a:t>
            </a:r>
            <a:endParaRPr lang="en-IN" sz="3600" b="1" dirty="0">
              <a:solidFill>
                <a:schemeClr val="bg1">
                  <a:lumMod val="95000"/>
                </a:schemeClr>
              </a:solidFill>
            </a:endParaRPr>
          </a:p>
        </p:txBody>
      </p:sp>
      <p:sp>
        <p:nvSpPr>
          <p:cNvPr id="3" name="Content Placeholder 2">
            <a:extLst>
              <a:ext uri="{FF2B5EF4-FFF2-40B4-BE49-F238E27FC236}">
                <a16:creationId xmlns:a16="http://schemas.microsoft.com/office/drawing/2014/main" id="{7602282D-28CD-2ADF-CEE0-65D94575A344}"/>
              </a:ext>
            </a:extLst>
          </p:cNvPr>
          <p:cNvSpPr>
            <a:spLocks noGrp="1"/>
          </p:cNvSpPr>
          <p:nvPr>
            <p:ph idx="1"/>
          </p:nvPr>
        </p:nvSpPr>
        <p:spPr>
          <a:xfrm>
            <a:off x="314960" y="1097280"/>
            <a:ext cx="11785600" cy="5252719"/>
          </a:xfrm>
        </p:spPr>
        <p:txBody>
          <a:bodyPr>
            <a:normAutofit/>
          </a:bodyPr>
          <a:lstStyle/>
          <a:p>
            <a:pPr marL="0" indent="0">
              <a:lnSpc>
                <a:spcPct val="100000"/>
              </a:lnSpc>
              <a:buNone/>
            </a:pPr>
            <a:endParaRPr lang="en-US" sz="1800" b="1" dirty="0">
              <a:solidFill>
                <a:schemeClr val="accent2">
                  <a:lumMod val="75000"/>
                </a:schemeClr>
              </a:solidFill>
              <a:latin typeface="Constantia" panose="02030602050306030303" pitchFamily="18" charset="0"/>
            </a:endParaRPr>
          </a:p>
          <a:p>
            <a:pPr marL="0" indent="0">
              <a:lnSpc>
                <a:spcPct val="100000"/>
              </a:lnSpc>
              <a:buNone/>
            </a:pPr>
            <a:r>
              <a:rPr lang="en-US" sz="1800" b="1" dirty="0">
                <a:solidFill>
                  <a:schemeClr val="accent2">
                    <a:lumMod val="75000"/>
                  </a:schemeClr>
                </a:solidFill>
                <a:latin typeface="Constantia" panose="02030602050306030303" pitchFamily="18" charset="0"/>
              </a:rPr>
              <a:t>Purpose: </a:t>
            </a:r>
          </a:p>
          <a:p>
            <a:pPr marL="0" marR="0" lvl="0" indent="0" algn="l" defTabSz="914400" rtl="0" eaLnBrk="0" fontAlgn="base" latinLnBrk="0" hangingPunct="0">
              <a:lnSpc>
                <a:spcPct val="150000"/>
              </a:lnSpc>
              <a:spcBef>
                <a:spcPct val="0"/>
              </a:spcBef>
              <a:spcAft>
                <a:spcPct val="0"/>
              </a:spcAft>
              <a:buClrTx/>
              <a:buSzTx/>
              <a:buNone/>
              <a:tabLst/>
            </a:pPr>
            <a:r>
              <a:rPr lang="en-US" sz="1800" dirty="0" err="1">
                <a:latin typeface="Constantia" panose="02030602050306030303" pitchFamily="18" charset="0"/>
              </a:rPr>
              <a:t>GoodCabs</a:t>
            </a:r>
            <a:r>
              <a:rPr lang="en-US" sz="1800" dirty="0">
                <a:latin typeface="Constantia" panose="02030602050306030303" pitchFamily="18" charset="0"/>
              </a:rPr>
              <a:t> aims to enhance its operational excellence and passenger satisfaction by focusing on key performance indicators such as trip volume, customer retention, and trip distribution</a:t>
            </a:r>
            <a:r>
              <a:rPr lang="en-US" sz="1200" dirty="0"/>
              <a:t>.</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Constantia" panose="02030602050306030303"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lang="en-US" altLang="en-US" sz="1800" b="1" dirty="0">
                <a:solidFill>
                  <a:schemeClr val="accent2">
                    <a:lumMod val="75000"/>
                  </a:schemeClr>
                </a:solidFill>
                <a:latin typeface="Constantia" panose="02030602050306030303" pitchFamily="18" charset="0"/>
              </a:rPr>
              <a:t>Problem Statement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onstantia" panose="02030602050306030303" pitchFamily="18" charset="0"/>
              </a:rPr>
              <a:t>Despite establishing a strong presence in tier-2 cities, </a:t>
            </a:r>
            <a:r>
              <a:rPr kumimoji="0" lang="en-US" altLang="en-US" sz="1800" b="0" i="0" u="none" strike="noStrike" cap="none" normalizeH="0" baseline="0" dirty="0" err="1">
                <a:ln>
                  <a:noFill/>
                </a:ln>
                <a:solidFill>
                  <a:schemeClr val="tx1"/>
                </a:solidFill>
                <a:effectLst/>
                <a:latin typeface="Constantia" panose="02030602050306030303" pitchFamily="18" charset="0"/>
              </a:rPr>
              <a:t>Goodcabs</a:t>
            </a:r>
            <a:r>
              <a:rPr kumimoji="0" lang="en-US" altLang="en-US" sz="1800" b="0" i="0" u="none" strike="noStrike" cap="none" normalizeH="0" baseline="0" dirty="0">
                <a:ln>
                  <a:noFill/>
                </a:ln>
                <a:solidFill>
                  <a:schemeClr val="tx1"/>
                </a:solidFill>
                <a:effectLst/>
                <a:latin typeface="Constantia" panose="02030602050306030303" pitchFamily="18" charset="0"/>
              </a:rPr>
              <a:t> faces challenges in achieving its ambitious 2024 targets.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Constantia" panose="02030602050306030303" pitchFamily="18" charset="0"/>
              </a:rPr>
              <a:t>The company needs a detailed analysis of performance metrics, including trip volume, passenger satisfaction, and retention rates, to identify key growth opportunities and address operational inefficiencies. </a:t>
            </a:r>
          </a:p>
          <a:p>
            <a:pPr marL="0" marR="0" lvl="0" indent="0" algn="l" defTabSz="914400" rtl="0" eaLnBrk="0" fontAlgn="base" latinLnBrk="0" hangingPunct="0">
              <a:lnSpc>
                <a:spcPct val="150000"/>
              </a:lnSpc>
              <a:spcBef>
                <a:spcPct val="0"/>
              </a:spcBef>
              <a:spcAft>
                <a:spcPct val="0"/>
              </a:spcAft>
              <a:buClrTx/>
              <a:buSzTx/>
              <a:buNone/>
              <a:tabLst/>
            </a:pPr>
            <a:endParaRPr lang="en-US" altLang="en-US" sz="1800" b="1" dirty="0">
              <a:solidFill>
                <a:schemeClr val="accent2">
                  <a:lumMod val="75000"/>
                </a:schemeClr>
              </a:solidFill>
              <a:latin typeface="Constantia" panose="02030602050306030303" pitchFamily="18" charset="0"/>
            </a:endParaRP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b="1" i="0" u="none" strike="noStrike" cap="none" normalizeH="0" baseline="0" dirty="0">
              <a:ln>
                <a:noFill/>
              </a:ln>
              <a:solidFill>
                <a:schemeClr val="accent2">
                  <a:lumMod val="75000"/>
                </a:schemeClr>
              </a:solidFill>
              <a:effectLst/>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nSpc>
                <a:spcPct val="100000"/>
              </a:lnSpc>
              <a:buNone/>
            </a:pPr>
            <a:endParaRPr lang="en-US" sz="1800" b="1" dirty="0">
              <a:solidFill>
                <a:schemeClr val="tx1">
                  <a:lumMod val="95000"/>
                  <a:lumOff val="5000"/>
                </a:schemeClr>
              </a:solidFill>
              <a:latin typeface="Constantia" panose="02030602050306030303" pitchFamily="18" charset="0"/>
            </a:endParaRPr>
          </a:p>
          <a:p>
            <a:pPr marL="0" indent="0" algn="just">
              <a:lnSpc>
                <a:spcPct val="100000"/>
              </a:lnSpc>
              <a:buNone/>
            </a:pPr>
            <a:endParaRPr lang="en-US" sz="1800" dirty="0">
              <a:solidFill>
                <a:schemeClr val="tx1">
                  <a:lumMod val="95000"/>
                  <a:lumOff val="5000"/>
                </a:schemeClr>
              </a:solidFill>
              <a:latin typeface="Constantia" panose="02030602050306030303" pitchFamily="18" charset="0"/>
            </a:endParaRPr>
          </a:p>
        </p:txBody>
      </p:sp>
    </p:spTree>
    <p:extLst>
      <p:ext uri="{BB962C8B-B14F-4D97-AF65-F5344CB8AC3E}">
        <p14:creationId xmlns:p14="http://schemas.microsoft.com/office/powerpoint/2010/main" val="2083664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0A7B1-5300-0021-B54A-AB2BF2BD15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66A605-2FBD-A246-77AF-BFD8B32B8C8F}"/>
              </a:ext>
            </a:extLst>
          </p:cNvPr>
          <p:cNvSpPr>
            <a:spLocks noGrp="1"/>
          </p:cNvSpPr>
          <p:nvPr>
            <p:ph type="title"/>
          </p:nvPr>
        </p:nvSpPr>
        <p:spPr>
          <a:xfrm>
            <a:off x="838201" y="392164"/>
            <a:ext cx="10515600" cy="1325563"/>
          </a:xfrm>
        </p:spPr>
        <p:txBody>
          <a:bodyPr/>
          <a:lstStyle/>
          <a:p>
            <a:endParaRPr lang="en-IN"/>
          </a:p>
        </p:txBody>
      </p:sp>
      <p:pic>
        <p:nvPicPr>
          <p:cNvPr id="5" name="Content Placeholder 4">
            <a:extLst>
              <a:ext uri="{FF2B5EF4-FFF2-40B4-BE49-F238E27FC236}">
                <a16:creationId xmlns:a16="http://schemas.microsoft.com/office/drawing/2014/main" id="{2351C19F-4AE7-9CD4-3E42-D6239B645F8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85039"/>
          </a:xfrm>
        </p:spPr>
      </p:pic>
      <p:pic>
        <p:nvPicPr>
          <p:cNvPr id="4" name="Picture 3">
            <a:extLst>
              <a:ext uri="{FF2B5EF4-FFF2-40B4-BE49-F238E27FC236}">
                <a16:creationId xmlns:a16="http://schemas.microsoft.com/office/drawing/2014/main" id="{A1E093F7-4205-310D-871B-7D8EFB146CDF}"/>
              </a:ext>
            </a:extLst>
          </p:cNvPr>
          <p:cNvPicPr>
            <a:picLocks noChangeAspect="1"/>
          </p:cNvPicPr>
          <p:nvPr/>
        </p:nvPicPr>
        <p:blipFill>
          <a:blip r:embed="rId4">
            <a:alphaModFix amt="8000"/>
            <a:extLst>
              <a:ext uri="{28A0092B-C50C-407E-A947-70E740481C1C}">
                <a14:useLocalDpi xmlns:a14="http://schemas.microsoft.com/office/drawing/2010/main" val="0"/>
              </a:ext>
            </a:extLst>
          </a:blip>
          <a:stretch>
            <a:fillRect/>
          </a:stretch>
        </p:blipFill>
        <p:spPr>
          <a:xfrm>
            <a:off x="0" y="13519"/>
            <a:ext cx="12192000" cy="6858000"/>
          </a:xfrm>
          <a:prstGeom prst="rect">
            <a:avLst/>
          </a:prstGeom>
        </p:spPr>
      </p:pic>
      <p:sp>
        <p:nvSpPr>
          <p:cNvPr id="6" name="TextBox 5">
            <a:extLst>
              <a:ext uri="{FF2B5EF4-FFF2-40B4-BE49-F238E27FC236}">
                <a16:creationId xmlns:a16="http://schemas.microsoft.com/office/drawing/2014/main" id="{7525D63B-5DBB-8DBD-15B5-4E9142A1F712}"/>
              </a:ext>
            </a:extLst>
          </p:cNvPr>
          <p:cNvSpPr txBox="1"/>
          <p:nvPr/>
        </p:nvSpPr>
        <p:spPr>
          <a:xfrm>
            <a:off x="1457633" y="2203276"/>
            <a:ext cx="9733280" cy="1323439"/>
          </a:xfrm>
          <a:prstGeom prst="rect">
            <a:avLst/>
          </a:prstGeom>
          <a:noFill/>
        </p:spPr>
        <p:txBody>
          <a:bodyPr wrap="square" rtlCol="0">
            <a:spAutoFit/>
          </a:bodyPr>
          <a:lstStyle/>
          <a:p>
            <a:r>
              <a:rPr lang="en-IN" sz="4000" b="1" dirty="0" err="1">
                <a:solidFill>
                  <a:schemeClr val="accent2"/>
                </a:solidFill>
                <a:latin typeface="Calibri Light" panose="020F0302020204030204" pitchFamily="34" charset="0"/>
                <a:ea typeface="Calibri Light" panose="020F0302020204030204" pitchFamily="34" charset="0"/>
                <a:cs typeface="Calibri Light" panose="020F0302020204030204" pitchFamily="34" charset="0"/>
              </a:rPr>
              <a:t>GoodCabs</a:t>
            </a:r>
            <a:r>
              <a:rPr lang="en-IN" sz="4000" b="1" dirty="0">
                <a:solidFill>
                  <a:schemeClr val="accent2"/>
                </a:solidFill>
                <a:latin typeface="Calibri Light" panose="020F0302020204030204" pitchFamily="34" charset="0"/>
                <a:ea typeface="Calibri Light" panose="020F0302020204030204" pitchFamily="34" charset="0"/>
                <a:cs typeface="Calibri Light" panose="020F0302020204030204" pitchFamily="34" charset="0"/>
              </a:rPr>
              <a:t>:</a:t>
            </a:r>
          </a:p>
          <a:p>
            <a:r>
              <a:rPr lang="en-IN" sz="4000" b="1" dirty="0">
                <a:solidFill>
                  <a:schemeClr val="accent2"/>
                </a:solidFill>
                <a:latin typeface="Calibri Light" panose="020F0302020204030204" pitchFamily="34" charset="0"/>
                <a:ea typeface="Calibri Light" panose="020F0302020204030204" pitchFamily="34" charset="0"/>
                <a:cs typeface="Calibri Light" panose="020F0302020204030204" pitchFamily="34" charset="0"/>
              </a:rPr>
              <a:t>India’s Tier - 2 Cities Market Study Dashboard</a:t>
            </a:r>
            <a:endParaRPr lang="en-IN" sz="3600" b="1" dirty="0">
              <a:solidFill>
                <a:schemeClr val="accent2"/>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8" name="Straight Connector 7">
            <a:extLst>
              <a:ext uri="{FF2B5EF4-FFF2-40B4-BE49-F238E27FC236}">
                <a16:creationId xmlns:a16="http://schemas.microsoft.com/office/drawing/2014/main" id="{FC2A09D8-1C19-6048-1CFD-85B56E11B198}"/>
              </a:ext>
            </a:extLst>
          </p:cNvPr>
          <p:cNvCxnSpPr>
            <a:cxnSpLocks/>
          </p:cNvCxnSpPr>
          <p:nvPr/>
        </p:nvCxnSpPr>
        <p:spPr>
          <a:xfrm>
            <a:off x="1259841" y="1789868"/>
            <a:ext cx="0" cy="0"/>
          </a:xfrm>
          <a:prstGeom prst="line">
            <a:avLst/>
          </a:prstGeom>
          <a:ln>
            <a:solidFill>
              <a:schemeClr val="bg1">
                <a:lumMod val="65000"/>
              </a:schemeClr>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10BD154-E803-BEF8-E467-185EC54BE599}"/>
              </a:ext>
            </a:extLst>
          </p:cNvPr>
          <p:cNvSpPr txBox="1"/>
          <p:nvPr/>
        </p:nvSpPr>
        <p:spPr>
          <a:xfrm>
            <a:off x="176982" y="6335248"/>
            <a:ext cx="3210560" cy="369332"/>
          </a:xfrm>
          <a:prstGeom prst="rect">
            <a:avLst/>
          </a:prstGeom>
          <a:noFill/>
        </p:spPr>
        <p:txBody>
          <a:bodyPr wrap="square" rtlCol="0">
            <a:spAutoFit/>
          </a:bodyPr>
          <a:lstStyle/>
          <a:p>
            <a:r>
              <a:rPr lang="en-IN" dirty="0">
                <a:solidFill>
                  <a:schemeClr val="bg1">
                    <a:lumMod val="75000"/>
                  </a:schemeClr>
                </a:solidFill>
              </a:rPr>
              <a:t> Presenting By – Harshita Ahra</a:t>
            </a:r>
          </a:p>
        </p:txBody>
      </p:sp>
      <p:sp>
        <p:nvSpPr>
          <p:cNvPr id="15" name="TextBox 14">
            <a:hlinkClick r:id="rId5"/>
            <a:extLst>
              <a:ext uri="{FF2B5EF4-FFF2-40B4-BE49-F238E27FC236}">
                <a16:creationId xmlns:a16="http://schemas.microsoft.com/office/drawing/2014/main" id="{71C6C7BF-17FB-3CE7-8C3D-CC26AF367CA3}"/>
              </a:ext>
            </a:extLst>
          </p:cNvPr>
          <p:cNvSpPr txBox="1"/>
          <p:nvPr/>
        </p:nvSpPr>
        <p:spPr>
          <a:xfrm>
            <a:off x="4622800" y="6335248"/>
            <a:ext cx="2946400" cy="369332"/>
          </a:xfrm>
          <a:prstGeom prst="rect">
            <a:avLst/>
          </a:prstGeom>
          <a:noFill/>
        </p:spPr>
        <p:txBody>
          <a:bodyPr wrap="square" rtlCol="0">
            <a:spAutoFit/>
          </a:bodyPr>
          <a:lstStyle/>
          <a:p>
            <a:r>
              <a:rPr lang="en-IN" u="sng" dirty="0" err="1">
                <a:solidFill>
                  <a:schemeClr val="accent1">
                    <a:lumMod val="60000"/>
                    <a:lumOff val="40000"/>
                  </a:schemeClr>
                </a:solidFill>
                <a:hlinkClick r:id="rId6"/>
              </a:rPr>
              <a:t>PowerBI</a:t>
            </a:r>
            <a:r>
              <a:rPr lang="en-IN" u="sng" dirty="0">
                <a:solidFill>
                  <a:schemeClr val="accent1">
                    <a:lumMod val="60000"/>
                    <a:lumOff val="40000"/>
                  </a:schemeClr>
                </a:solidFill>
                <a:hlinkClick r:id="rId6"/>
              </a:rPr>
              <a:t> Dashboard View</a:t>
            </a:r>
            <a:r>
              <a:rPr lang="en-IN" u="sng" dirty="0">
                <a:solidFill>
                  <a:schemeClr val="accent1">
                    <a:lumMod val="60000"/>
                    <a:lumOff val="40000"/>
                  </a:schemeClr>
                </a:solidFill>
              </a:rPr>
              <a:t> </a:t>
            </a:r>
          </a:p>
        </p:txBody>
      </p:sp>
      <p:sp>
        <p:nvSpPr>
          <p:cNvPr id="16" name="TextBox 15">
            <a:extLst>
              <a:ext uri="{FF2B5EF4-FFF2-40B4-BE49-F238E27FC236}">
                <a16:creationId xmlns:a16="http://schemas.microsoft.com/office/drawing/2014/main" id="{C5AA3379-6E30-5EAC-89CA-3C1C2C67338A}"/>
              </a:ext>
            </a:extLst>
          </p:cNvPr>
          <p:cNvSpPr txBox="1"/>
          <p:nvPr/>
        </p:nvSpPr>
        <p:spPr>
          <a:xfrm>
            <a:off x="8199120" y="6335248"/>
            <a:ext cx="4236720" cy="369332"/>
          </a:xfrm>
          <a:prstGeom prst="rect">
            <a:avLst/>
          </a:prstGeom>
          <a:noFill/>
        </p:spPr>
        <p:txBody>
          <a:bodyPr wrap="square" rtlCol="0">
            <a:spAutoFit/>
          </a:bodyPr>
          <a:lstStyle/>
          <a:p>
            <a:r>
              <a:rPr lang="en-IN" dirty="0">
                <a:solidFill>
                  <a:schemeClr val="bg1">
                    <a:lumMod val="75000"/>
                  </a:schemeClr>
                </a:solidFill>
              </a:rPr>
              <a:t>Domain –  Transportation &amp; Mobility</a:t>
            </a:r>
          </a:p>
        </p:txBody>
      </p:sp>
      <p:pic>
        <p:nvPicPr>
          <p:cNvPr id="26" name="Picture 25">
            <a:extLst>
              <a:ext uri="{FF2B5EF4-FFF2-40B4-BE49-F238E27FC236}">
                <a16:creationId xmlns:a16="http://schemas.microsoft.com/office/drawing/2014/main" id="{50F0730A-CD0B-3306-E601-3ECC0D8B22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9829" y="365125"/>
            <a:ext cx="1036739" cy="986154"/>
          </a:xfrm>
          <a:prstGeom prst="rect">
            <a:avLst/>
          </a:prstGeom>
        </p:spPr>
      </p:pic>
    </p:spTree>
    <p:extLst>
      <p:ext uri="{BB962C8B-B14F-4D97-AF65-F5344CB8AC3E}">
        <p14:creationId xmlns:p14="http://schemas.microsoft.com/office/powerpoint/2010/main" val="2683447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3C9B3C-8817-5C7F-516F-B318E5DF95C9}"/>
              </a:ext>
            </a:extLst>
          </p:cNvPr>
          <p:cNvPicPr>
            <a:picLocks noChangeAspect="1"/>
          </p:cNvPicPr>
          <p:nvPr/>
        </p:nvPicPr>
        <p:blipFill>
          <a:blip r:embed="rId2"/>
          <a:srcRect l="1980" t="695" r="2083" b="1219"/>
          <a:stretch/>
        </p:blipFill>
        <p:spPr>
          <a:xfrm>
            <a:off x="0" y="0"/>
            <a:ext cx="12192000" cy="6858000"/>
          </a:xfrm>
          <a:prstGeom prst="rect">
            <a:avLst/>
          </a:prstGeom>
        </p:spPr>
      </p:pic>
    </p:spTree>
    <p:extLst>
      <p:ext uri="{BB962C8B-B14F-4D97-AF65-F5344CB8AC3E}">
        <p14:creationId xmlns:p14="http://schemas.microsoft.com/office/powerpoint/2010/main" val="4093964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1C65F3-A582-03E1-C126-29C370960D0E}"/>
              </a:ext>
            </a:extLst>
          </p:cNvPr>
          <p:cNvPicPr>
            <a:picLocks noChangeAspect="1"/>
          </p:cNvPicPr>
          <p:nvPr/>
        </p:nvPicPr>
        <p:blipFill>
          <a:blip r:embed="rId2">
            <a:extLst>
              <a:ext uri="{28A0092B-C50C-407E-A947-70E740481C1C}">
                <a14:useLocalDpi xmlns:a14="http://schemas.microsoft.com/office/drawing/2010/main" val="0"/>
              </a:ext>
            </a:extLst>
          </a:blip>
          <a:srcRect l="2083" t="784" r="1563" b="784"/>
          <a:stretch/>
        </p:blipFill>
        <p:spPr>
          <a:xfrm>
            <a:off x="0" y="1"/>
            <a:ext cx="12192000" cy="6858000"/>
          </a:xfrm>
          <a:prstGeom prst="rect">
            <a:avLst/>
          </a:prstGeom>
        </p:spPr>
      </p:pic>
    </p:spTree>
    <p:extLst>
      <p:ext uri="{BB962C8B-B14F-4D97-AF65-F5344CB8AC3E}">
        <p14:creationId xmlns:p14="http://schemas.microsoft.com/office/powerpoint/2010/main" val="382656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52215D-C825-CEF1-88CE-F9CF2353F849}"/>
              </a:ext>
            </a:extLst>
          </p:cNvPr>
          <p:cNvPicPr>
            <a:picLocks noChangeAspect="1"/>
          </p:cNvPicPr>
          <p:nvPr/>
        </p:nvPicPr>
        <p:blipFill>
          <a:blip r:embed="rId2"/>
          <a:srcRect l="3020" t="833" r="1042" b="1207"/>
          <a:stretch/>
        </p:blipFill>
        <p:spPr>
          <a:xfrm>
            <a:off x="0" y="0"/>
            <a:ext cx="12192000" cy="6858000"/>
          </a:xfrm>
          <a:prstGeom prst="rect">
            <a:avLst/>
          </a:prstGeom>
        </p:spPr>
      </p:pic>
    </p:spTree>
    <p:extLst>
      <p:ext uri="{BB962C8B-B14F-4D97-AF65-F5344CB8AC3E}">
        <p14:creationId xmlns:p14="http://schemas.microsoft.com/office/powerpoint/2010/main" val="737537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F36C1-9F92-E54B-FEAB-035F6D471D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82DBC3-8F16-739D-C975-FAC7C7FA078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BDE96E1-A7FB-70F7-6960-7B2683BD41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Parallelogram 5">
            <a:extLst>
              <a:ext uri="{FF2B5EF4-FFF2-40B4-BE49-F238E27FC236}">
                <a16:creationId xmlns:a16="http://schemas.microsoft.com/office/drawing/2014/main" id="{259A1122-D622-36EB-DD94-E66A323D3048}"/>
              </a:ext>
            </a:extLst>
          </p:cNvPr>
          <p:cNvSpPr/>
          <p:nvPr/>
        </p:nvSpPr>
        <p:spPr>
          <a:xfrm>
            <a:off x="2089354" y="2387014"/>
            <a:ext cx="8013291" cy="1612022"/>
          </a:xfrm>
          <a:prstGeom prst="parallelogram">
            <a:avLst/>
          </a:prstGeom>
          <a:solidFill>
            <a:schemeClr val="accent5">
              <a:lumMod val="50000"/>
              <a:alpha val="98000"/>
            </a:schemeClr>
          </a:solidFill>
          <a:ln>
            <a:no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C02B957-AD92-993E-31F0-9B3763443EA9}"/>
              </a:ext>
            </a:extLst>
          </p:cNvPr>
          <p:cNvSpPr txBox="1"/>
          <p:nvPr/>
        </p:nvSpPr>
        <p:spPr>
          <a:xfrm>
            <a:off x="3342968" y="2900637"/>
            <a:ext cx="7295536" cy="584775"/>
          </a:xfrm>
          <a:prstGeom prst="rect">
            <a:avLst/>
          </a:prstGeom>
          <a:noFill/>
        </p:spPr>
        <p:txBody>
          <a:bodyPr wrap="square" rtlCol="0">
            <a:spAutoFit/>
          </a:bodyPr>
          <a:lstStyle/>
          <a:p>
            <a:r>
              <a:rPr lang="en-IN" sz="3200" dirty="0">
                <a:solidFill>
                  <a:schemeClr val="bg1"/>
                </a:solidFill>
              </a:rPr>
              <a:t>Primary Research Questions</a:t>
            </a:r>
          </a:p>
        </p:txBody>
      </p:sp>
    </p:spTree>
    <p:extLst>
      <p:ext uri="{BB962C8B-B14F-4D97-AF65-F5344CB8AC3E}">
        <p14:creationId xmlns:p14="http://schemas.microsoft.com/office/powerpoint/2010/main" val="3207385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4135</TotalTime>
  <Words>1577</Words>
  <Application>Microsoft Office PowerPoint</Application>
  <PresentationFormat>Widescreen</PresentationFormat>
  <Paragraphs>178</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Constantia</vt:lpstr>
      <vt:lpstr>Roboto</vt:lpstr>
      <vt:lpstr>Wingdings</vt:lpstr>
      <vt:lpstr>Office Theme</vt:lpstr>
      <vt:lpstr>PowerPoint Presentation</vt:lpstr>
      <vt:lpstr>PowerPoint Presentation</vt:lpstr>
      <vt:lpstr>GoodCabs : Driving Innovation in Tier-2 Mobility</vt:lpstr>
      <vt:lpstr>                   Problem Statement </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     </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PowerPoint Presentation</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harshita ahra</dc:creator>
  <cp:lastModifiedBy>harshita ahra</cp:lastModifiedBy>
  <cp:revision>3</cp:revision>
  <dcterms:created xsi:type="dcterms:W3CDTF">2024-11-26T18:03:56Z</dcterms:created>
  <dcterms:modified xsi:type="dcterms:W3CDTF">2024-11-30T18:39:07Z</dcterms:modified>
</cp:coreProperties>
</file>