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72" d="100"/>
          <a:sy n="72" d="100"/>
        </p:scale>
        <p:origin x="114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79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02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645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766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5223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008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959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24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16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83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29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75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41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47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01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44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40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C86797-C2BC-1E4C-DEFE-CC8D48542A9A}"/>
              </a:ext>
            </a:extLst>
          </p:cNvPr>
          <p:cNvSpPr txBox="1"/>
          <p:nvPr/>
        </p:nvSpPr>
        <p:spPr>
          <a:xfrm>
            <a:off x="750576" y="1047750"/>
            <a:ext cx="7021824" cy="1321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075"/>
              </a:lnSpc>
            </a:pPr>
            <a:r>
              <a:rPr lang="en-IN" sz="4400" spc="5" dirty="0">
                <a:solidFill>
                  <a:srgbClr val="212121"/>
                </a:solidFill>
                <a:latin typeface="Arial Rounded MT Bold" panose="020F0704030504030204" pitchFamily="34" charset="0"/>
              </a:rPr>
              <a:t>Project</a:t>
            </a:r>
            <a:r>
              <a:rPr lang="en-IN" sz="4400" spc="-95" dirty="0">
                <a:solidFill>
                  <a:srgbClr val="21212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>
              <a:lnSpc>
                <a:spcPts val="3075"/>
              </a:lnSpc>
            </a:pPr>
            <a:endParaRPr lang="en-IN" sz="4400" spc="-95" dirty="0">
              <a:solidFill>
                <a:srgbClr val="212121"/>
              </a:solidFill>
              <a:latin typeface="Arial Rounded MT Bold" panose="020F0704030504030204" pitchFamily="34" charset="0"/>
            </a:endParaRPr>
          </a:p>
          <a:p>
            <a:pPr algn="ctr">
              <a:lnSpc>
                <a:spcPts val="3075"/>
              </a:lnSpc>
            </a:pPr>
            <a:r>
              <a:rPr lang="en-IN" sz="4400" spc="70" dirty="0">
                <a:solidFill>
                  <a:srgbClr val="212121"/>
                </a:solidFill>
                <a:latin typeface="Arial Rounded MT Bold" panose="020F0704030504030204" pitchFamily="34" charset="0"/>
              </a:rPr>
              <a:t>Amazon</a:t>
            </a:r>
            <a:r>
              <a:rPr lang="en-IN" sz="4400" spc="-95" dirty="0">
                <a:solidFill>
                  <a:srgbClr val="212121"/>
                </a:solidFill>
                <a:latin typeface="Arial Rounded MT Bold" panose="020F0704030504030204" pitchFamily="34" charset="0"/>
              </a:rPr>
              <a:t> </a:t>
            </a:r>
            <a:r>
              <a:rPr lang="en-IN" sz="4400" spc="65" dirty="0">
                <a:solidFill>
                  <a:srgbClr val="212121"/>
                </a:solidFill>
                <a:latin typeface="Arial Rounded MT Bold" panose="020F0704030504030204" pitchFamily="34" charset="0"/>
              </a:rPr>
              <a:t>Sales</a:t>
            </a:r>
            <a:endParaRPr lang="en-IN" sz="4400" dirty="0"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25E11-36D6-A555-C5F6-B0856DE71672}"/>
              </a:ext>
            </a:extLst>
          </p:cNvPr>
          <p:cNvSpPr txBox="1"/>
          <p:nvPr/>
        </p:nvSpPr>
        <p:spPr>
          <a:xfrm>
            <a:off x="2819400" y="2733737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05" dirty="0">
                <a:solidFill>
                  <a:srgbClr val="212121"/>
                </a:solidFill>
                <a:latin typeface="Trebuchet MS"/>
                <a:cs typeface="Trebuchet MS"/>
              </a:rPr>
              <a:t>Data</a:t>
            </a:r>
            <a:r>
              <a:rPr lang="en-IN" sz="3600" b="1" spc="-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IN" sz="3600" b="1" spc="70" dirty="0">
                <a:solidFill>
                  <a:srgbClr val="212121"/>
                </a:solidFill>
                <a:latin typeface="Trebuchet MS"/>
                <a:cs typeface="Trebuchet MS"/>
              </a:rPr>
              <a:t>Analysis</a:t>
            </a:r>
            <a:endParaRPr lang="en-IN" sz="3600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86D70-53A1-0909-7B2E-D167AABE4DFB}"/>
              </a:ext>
            </a:extLst>
          </p:cNvPr>
          <p:cNvSpPr txBox="1"/>
          <p:nvPr/>
        </p:nvSpPr>
        <p:spPr>
          <a:xfrm>
            <a:off x="4457700" y="3450611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by – Harshita Gupta</a:t>
            </a:r>
            <a:endParaRPr lang="en-IN" sz="20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325" y="351241"/>
            <a:ext cx="2109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chemeClr val="tx1"/>
                </a:solidFill>
              </a:rPr>
              <a:t>Objective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139" y="1112986"/>
            <a:ext cx="4859020" cy="6750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49885" indent="-337820">
              <a:lnSpc>
                <a:spcPct val="100000"/>
              </a:lnSpc>
              <a:spcBef>
                <a:spcPts val="120"/>
              </a:spcBef>
              <a:buFont typeface="Microsoft Sans Serif"/>
              <a:buChar char="●"/>
              <a:tabLst>
                <a:tab pos="349885" algn="l"/>
                <a:tab pos="350520" algn="l"/>
              </a:tabLst>
            </a:pPr>
            <a:r>
              <a:rPr sz="1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4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1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opment</a:t>
            </a:r>
            <a:r>
              <a:rPr sz="14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edicti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sz="1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1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sz="1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1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edic</a:t>
            </a:r>
            <a:r>
              <a:rPr sz="14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ing</a:t>
            </a:r>
            <a:r>
              <a:rPr sz="1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sa</a:t>
            </a:r>
            <a:r>
              <a:rPr sz="14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4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4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1400">
              <a:latin typeface="Lucida Sans Unicode"/>
              <a:cs typeface="Lucida Sans Unicode"/>
            </a:endParaRPr>
          </a:p>
          <a:p>
            <a:pPr marL="349885" indent="-337820">
              <a:lnSpc>
                <a:spcPct val="100000"/>
              </a:lnSpc>
              <a:spcBef>
                <a:spcPts val="25"/>
              </a:spcBef>
              <a:buFont typeface="Microsoft Sans Serif"/>
              <a:buChar char="●"/>
              <a:tabLst>
                <a:tab pos="349885" algn="l"/>
                <a:tab pos="350520" algn="l"/>
              </a:tabLst>
            </a:pPr>
            <a:r>
              <a:rPr sz="1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Perform</a:t>
            </a:r>
            <a:r>
              <a:rPr sz="1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ETL</a:t>
            </a:r>
            <a:r>
              <a:rPr sz="1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(Extract-Transform-Load)</a:t>
            </a:r>
            <a:r>
              <a:rPr sz="1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1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dataset.</a:t>
            </a:r>
            <a:endParaRPr sz="1400">
              <a:latin typeface="Lucida Sans Unicode"/>
              <a:cs typeface="Lucida Sans Unicode"/>
            </a:endParaRPr>
          </a:p>
          <a:p>
            <a:pPr marL="349885" indent="-337820">
              <a:lnSpc>
                <a:spcPct val="100000"/>
              </a:lnSpc>
              <a:spcBef>
                <a:spcPts val="20"/>
              </a:spcBef>
              <a:buFont typeface="Microsoft Sans Serif"/>
              <a:buChar char="●"/>
              <a:tabLst>
                <a:tab pos="349885" algn="l"/>
                <a:tab pos="350520" algn="l"/>
              </a:tabLst>
            </a:pPr>
            <a:r>
              <a:rPr sz="1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4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1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op</a:t>
            </a:r>
            <a:r>
              <a:rPr sz="1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dashboa</a:t>
            </a:r>
            <a:r>
              <a:rPr sz="1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1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1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sz="1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tabl</a:t>
            </a:r>
            <a:r>
              <a:rPr sz="1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eau.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5050" y="2175012"/>
            <a:ext cx="1842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95" dirty="0">
                <a:solidFill>
                  <a:srgbClr val="FFFFFF"/>
                </a:solidFill>
                <a:latin typeface="Trebuchet MS"/>
                <a:cs typeface="Trebuchet MS"/>
              </a:rPr>
              <a:t>Beneﬁts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050" y="1457502"/>
            <a:ext cx="6467750" cy="2228495"/>
          </a:xfrm>
          <a:prstGeom prst="rect">
            <a:avLst/>
          </a:prstGeom>
          <a:solidFill>
            <a:schemeClr val="tx2"/>
          </a:solidFill>
          <a:ln w="9524">
            <a:solidFill>
              <a:srgbClr val="FFFFFF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542925" indent="-336550">
              <a:lnSpc>
                <a:spcPct val="150000"/>
              </a:lnSpc>
              <a:spcBef>
                <a:spcPts val="615"/>
              </a:spcBef>
              <a:buFont typeface="Microsoft Sans Serif"/>
              <a:buChar char="●"/>
              <a:tabLst>
                <a:tab pos="542290" algn="l"/>
                <a:tab pos="54292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sz="24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optimise</a:t>
            </a:r>
            <a:r>
              <a:rPr sz="24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indent="-336550">
              <a:lnSpc>
                <a:spcPct val="150000"/>
              </a:lnSpc>
              <a:buFont typeface="Microsoft Sans Serif"/>
              <a:buChar char="●"/>
              <a:tabLst>
                <a:tab pos="542290" algn="l"/>
                <a:tab pos="542925" algn="l"/>
              </a:tabLst>
            </a:pPr>
            <a:r>
              <a:rPr sz="240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Maximize</a:t>
            </a:r>
            <a:r>
              <a:rPr sz="24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forecasting</a:t>
            </a:r>
            <a:r>
              <a:rPr sz="24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indent="-336550">
              <a:lnSpc>
                <a:spcPct val="150000"/>
              </a:lnSpc>
              <a:buFont typeface="Microsoft Sans Serif"/>
              <a:buChar char="●"/>
              <a:tabLst>
                <a:tab pos="542290" algn="l"/>
                <a:tab pos="542925" algn="l"/>
              </a:tabLst>
            </a:pPr>
            <a:r>
              <a:rPr sz="2400" spc="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sz="24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sz="24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sz="24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sz="24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24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sz="24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85750"/>
            <a:ext cx="2753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chemeClr val="tx1"/>
                </a:solidFill>
              </a:rPr>
              <a:t>Architecture</a:t>
            </a:r>
            <a:endParaRPr sz="3600" dirty="0">
              <a:solidFill>
                <a:schemeClr val="tx1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425" y="1295575"/>
            <a:ext cx="7184774" cy="33007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368003"/>
            <a:ext cx="3775710" cy="488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50" spc="114" dirty="0">
                <a:solidFill>
                  <a:schemeClr val="tx1"/>
                </a:solidFill>
              </a:rPr>
              <a:t>Data</a:t>
            </a:r>
            <a:r>
              <a:rPr sz="3050" spc="-100" dirty="0">
                <a:solidFill>
                  <a:schemeClr val="tx1"/>
                </a:solidFill>
              </a:rPr>
              <a:t> </a:t>
            </a:r>
            <a:r>
              <a:rPr sz="3050" spc="55" dirty="0">
                <a:solidFill>
                  <a:schemeClr val="tx1"/>
                </a:solidFill>
              </a:rPr>
              <a:t>Preprocessing:</a:t>
            </a:r>
            <a:endParaRPr sz="305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965608"/>
            <a:ext cx="6858000" cy="3923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3880" marR="5080" indent="-336550">
              <a:lnSpc>
                <a:spcPct val="150000"/>
              </a:lnSpc>
              <a:spcBef>
                <a:spcPts val="100"/>
              </a:spcBef>
              <a:buFont typeface="Microsoft Sans Serif"/>
              <a:buChar char="●"/>
              <a:tabLst>
                <a:tab pos="563880" algn="l"/>
                <a:tab pos="565150" algn="l"/>
              </a:tabLst>
            </a:pPr>
            <a:r>
              <a:rPr sz="1400" spc="-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Importing</a:t>
            </a:r>
            <a:r>
              <a:rPr sz="14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  <a:r>
              <a:rPr sz="1400" spc="2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r>
              <a:rPr sz="14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4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14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14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4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Pandas,</a:t>
            </a:r>
            <a:r>
              <a:rPr sz="14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Numpy, </a:t>
            </a:r>
            <a:r>
              <a:rPr sz="1400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sz="14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sz="1400" spc="-4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sz="1400" spc="-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pPr marL="563880" indent="-336550">
              <a:lnSpc>
                <a:spcPct val="150000"/>
              </a:lnSpc>
              <a:buFont typeface="Microsoft Sans Serif"/>
              <a:buChar char="●"/>
              <a:tabLst>
                <a:tab pos="563880" algn="l"/>
                <a:tab pos="565150" algn="l"/>
              </a:tabLst>
            </a:pPr>
            <a:r>
              <a:rPr sz="1400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14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pd.read_csv()</a:t>
            </a:r>
            <a:r>
              <a:rPr sz="14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sz="14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stores</a:t>
            </a:r>
            <a:r>
              <a:rPr sz="1400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4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sz="1400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sz="14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named</a:t>
            </a:r>
            <a:r>
              <a:rPr sz="14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pPr marL="563880" indent="-336550">
              <a:lnSpc>
                <a:spcPct val="150000"/>
              </a:lnSpc>
              <a:buFont typeface="Microsoft Sans Serif"/>
              <a:buChar char="●"/>
              <a:tabLst>
                <a:tab pos="563880" algn="l"/>
                <a:tab pos="565150" algn="l"/>
              </a:tabLst>
            </a:pPr>
            <a:r>
              <a:rPr sz="1400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1400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en-US" sz="1400" spc="-7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sz="1400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showing</a:t>
            </a:r>
            <a:r>
              <a:rPr sz="1400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rows and </a:t>
            </a:r>
            <a:r>
              <a:rPr sz="1400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sz="1400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  <a:r>
              <a:rPr sz="1400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dataframe.</a:t>
            </a:r>
          </a:p>
          <a:p>
            <a:pPr marL="563880" marR="475615" indent="-336550">
              <a:lnSpc>
                <a:spcPct val="150000"/>
              </a:lnSpc>
              <a:buFont typeface="Microsoft Sans Serif"/>
              <a:buChar char="●"/>
              <a:tabLst>
                <a:tab pos="563880" algn="l"/>
                <a:tab pos="565150" algn="l"/>
              </a:tabLst>
            </a:pPr>
            <a:r>
              <a:rPr sz="1400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info()</a:t>
            </a:r>
            <a:r>
              <a:rPr sz="14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sz="14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sz="14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sz="1400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of </a:t>
            </a:r>
            <a:r>
              <a:rPr sz="1400" spc="-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sz="14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1400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sz="14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z="14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 of</a:t>
            </a:r>
            <a:r>
              <a:rPr sz="1400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1400" spc="-4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400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olumn</a:t>
            </a:r>
            <a:r>
              <a:rPr sz="1400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400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heir</a:t>
            </a:r>
            <a:r>
              <a:rPr sz="1400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400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400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ype</a:t>
            </a:r>
            <a:r>
              <a:rPr lang="en-US" sz="1400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spc="-4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3880" indent="-336550">
              <a:lnSpc>
                <a:spcPct val="150000"/>
              </a:lnSpc>
              <a:buFont typeface="Microsoft Sans Serif"/>
              <a:buChar char="●"/>
              <a:tabLst>
                <a:tab pos="563880" algn="l"/>
                <a:tab pos="565150" algn="l"/>
              </a:tabLst>
            </a:pPr>
            <a:r>
              <a:rPr sz="1400" spc="-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Changing</a:t>
            </a:r>
            <a:r>
              <a:rPr sz="14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4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z="14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sz="1400" spc="-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14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column for </a:t>
            </a:r>
            <a:r>
              <a:rPr sz="1400" spc="-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4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sz="14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sz="1400" spc="-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spc="-4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3880" indent="-336550">
              <a:lnSpc>
                <a:spcPct val="150000"/>
              </a:lnSpc>
              <a:buFont typeface="Microsoft Sans Serif"/>
              <a:buChar char="●"/>
              <a:tabLst>
                <a:tab pos="563880" algn="l"/>
                <a:tab pos="565150" algn="l"/>
              </a:tabLst>
            </a:pPr>
            <a:r>
              <a:rPr sz="1400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14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</a:t>
            </a:r>
            <a:r>
              <a:rPr sz="14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sz="14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sz="1400" spc="-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sz="14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</a:t>
            </a:r>
            <a:r>
              <a:rPr sz="14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sz="14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stats</a:t>
            </a:r>
            <a:r>
              <a:rPr sz="14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</a:t>
            </a:r>
            <a:r>
              <a:rPr sz="14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1400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spc="-4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3880" marR="234315" indent="-336550">
              <a:lnSpc>
                <a:spcPct val="150000"/>
              </a:lnSpc>
              <a:buFont typeface="Microsoft Sans Serif"/>
              <a:buChar char="●"/>
              <a:tabLst>
                <a:tab pos="563880" algn="l"/>
                <a:tab pos="565150" algn="l"/>
              </a:tabLst>
            </a:pPr>
            <a:r>
              <a:rPr sz="1400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</a:t>
            </a:r>
            <a:r>
              <a:rPr sz="14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</a:t>
            </a:r>
            <a:r>
              <a:rPr sz="14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sz="14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sz="14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14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</a:t>
            </a:r>
            <a:r>
              <a:rPr sz="14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14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month,</a:t>
            </a:r>
            <a:r>
              <a:rPr sz="14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sz="14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sz="14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400" spc="-4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sz="1400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spc="-4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3880" indent="-336550">
              <a:lnSpc>
                <a:spcPct val="150000"/>
              </a:lnSpc>
              <a:buFont typeface="Microsoft Sans Serif"/>
              <a:buChar char="●"/>
              <a:tabLst>
                <a:tab pos="563880" algn="l"/>
                <a:tab pos="565150" algn="l"/>
              </a:tabLst>
            </a:pPr>
            <a:r>
              <a:rPr sz="1400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14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isnull().sum()</a:t>
            </a:r>
            <a:r>
              <a:rPr sz="14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checking </a:t>
            </a:r>
            <a:r>
              <a:rPr sz="1400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sz="14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sz="14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sz="14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z="14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14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column</a:t>
            </a:r>
            <a:r>
              <a:rPr sz="14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400" spc="-5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400" spc="-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spc="-5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9083" y="521217"/>
            <a:ext cx="4801235" cy="488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50" spc="55" dirty="0">
                <a:solidFill>
                  <a:schemeClr val="tx1"/>
                </a:solidFill>
              </a:rPr>
              <a:t>Exploratory</a:t>
            </a:r>
            <a:r>
              <a:rPr sz="3050" spc="-95" dirty="0">
                <a:solidFill>
                  <a:schemeClr val="tx1"/>
                </a:solidFill>
              </a:rPr>
              <a:t> </a:t>
            </a:r>
            <a:r>
              <a:rPr sz="3050" spc="85" dirty="0">
                <a:solidFill>
                  <a:schemeClr val="tx1"/>
                </a:solidFill>
              </a:rPr>
              <a:t>data</a:t>
            </a:r>
            <a:r>
              <a:rPr sz="3050" spc="-95" dirty="0">
                <a:solidFill>
                  <a:schemeClr val="tx1"/>
                </a:solidFill>
              </a:rPr>
              <a:t> </a:t>
            </a:r>
            <a:r>
              <a:rPr sz="3050" spc="80" dirty="0">
                <a:solidFill>
                  <a:schemeClr val="tx1"/>
                </a:solidFill>
              </a:rPr>
              <a:t>Analysis</a:t>
            </a:r>
            <a:endParaRPr sz="305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397" y="1428750"/>
            <a:ext cx="6674165" cy="9079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80" dirty="0">
                <a:latin typeface="Lucida Sans Unicode"/>
                <a:cs typeface="Lucida Sans Unicode"/>
              </a:rPr>
              <a:t>Checking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55" dirty="0">
                <a:latin typeface="Lucida Sans Unicode"/>
                <a:cs typeface="Lucida Sans Unicode"/>
              </a:rPr>
              <a:t>Outliers</a:t>
            </a:r>
            <a:r>
              <a:rPr sz="1600" spc="-90" dirty="0">
                <a:latin typeface="Lucida Sans Unicode"/>
                <a:cs typeface="Lucida Sans Unicode"/>
              </a:rPr>
              <a:t> in </a:t>
            </a:r>
            <a:r>
              <a:rPr sz="1600" spc="-55" dirty="0">
                <a:latin typeface="Lucida Sans Unicode"/>
                <a:cs typeface="Lucida Sans Unicode"/>
              </a:rPr>
              <a:t>the</a:t>
            </a:r>
            <a:r>
              <a:rPr sz="1600" spc="-90" dirty="0">
                <a:latin typeface="Lucida Sans Unicode"/>
                <a:cs typeface="Lucida Sans Unicode"/>
              </a:rPr>
              <a:t> </a:t>
            </a:r>
            <a:r>
              <a:rPr sz="1600" spc="-60" dirty="0">
                <a:latin typeface="Lucida Sans Unicode"/>
                <a:cs typeface="Lucida Sans Unicode"/>
              </a:rPr>
              <a:t>dataframe</a:t>
            </a:r>
            <a:r>
              <a:rPr sz="1600" spc="-90" dirty="0">
                <a:latin typeface="Lucida Sans Unicode"/>
                <a:cs typeface="Lucida Sans Unicode"/>
              </a:rPr>
              <a:t> </a:t>
            </a:r>
            <a:r>
              <a:rPr sz="1600" spc="-50" dirty="0">
                <a:latin typeface="Lucida Sans Unicode"/>
                <a:cs typeface="Lucida Sans Unicode"/>
              </a:rPr>
              <a:t>by</a:t>
            </a:r>
            <a:r>
              <a:rPr sz="1600" spc="-90" dirty="0">
                <a:latin typeface="Lucida Sans Unicode"/>
                <a:cs typeface="Lucida Sans Unicode"/>
              </a:rPr>
              <a:t> </a:t>
            </a:r>
            <a:r>
              <a:rPr sz="1600" spc="-80" dirty="0">
                <a:latin typeface="Lucida Sans Unicode"/>
                <a:cs typeface="Lucida Sans Unicode"/>
              </a:rPr>
              <a:t>using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35" dirty="0">
                <a:latin typeface="Lucida Sans Unicode"/>
                <a:cs typeface="Lucida Sans Unicode"/>
              </a:rPr>
              <a:t>Box</a:t>
            </a:r>
            <a:r>
              <a:rPr sz="1600" spc="-90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latin typeface="Lucida Sans Unicode"/>
                <a:cs typeface="Lucida Sans Unicode"/>
              </a:rPr>
              <a:t>Plot</a:t>
            </a:r>
            <a:endParaRPr sz="1600" dirty="0">
              <a:latin typeface="Lucida Sans Unicode"/>
              <a:cs typeface="Lucida Sans Unicode"/>
            </a:endParaRPr>
          </a:p>
          <a:p>
            <a:pPr marL="469900" marR="5080" indent="-336550">
              <a:lnSpc>
                <a:spcPct val="100000"/>
              </a:lnSpc>
              <a:spcBef>
                <a:spcPts val="1685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400" spc="-30" dirty="0">
                <a:latin typeface="Lucida Sans Unicode"/>
                <a:cs typeface="Lucida Sans Unicode"/>
              </a:rPr>
              <a:t>Box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Plot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75" dirty="0">
                <a:latin typeface="Lucida Sans Unicode"/>
                <a:cs typeface="Lucida Sans Unicode"/>
              </a:rPr>
              <a:t>for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60" dirty="0">
                <a:latin typeface="Lucida Sans Unicode"/>
                <a:cs typeface="Lucida Sans Unicode"/>
              </a:rPr>
              <a:t>Total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50" dirty="0">
                <a:latin typeface="Lucida Sans Unicode"/>
                <a:cs typeface="Lucida Sans Unicode"/>
              </a:rPr>
              <a:t>Proﬁt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25" dirty="0">
                <a:latin typeface="Lucida Sans Unicode"/>
                <a:cs typeface="Lucida Sans Unicode"/>
              </a:rPr>
              <a:t>: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Here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25" dirty="0">
                <a:latin typeface="Lucida Sans Unicode"/>
                <a:cs typeface="Lucida Sans Unicode"/>
              </a:rPr>
              <a:t>we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50" dirty="0">
                <a:latin typeface="Lucida Sans Unicode"/>
                <a:cs typeface="Lucida Sans Unicode"/>
              </a:rPr>
              <a:t>detect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55" dirty="0">
                <a:latin typeface="Lucida Sans Unicode"/>
                <a:cs typeface="Lucida Sans Unicode"/>
              </a:rPr>
              <a:t>outliers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80" dirty="0">
                <a:latin typeface="Lucida Sans Unicode"/>
                <a:cs typeface="Lucida Sans Unicode"/>
              </a:rPr>
              <a:t>in </a:t>
            </a:r>
            <a:r>
              <a:rPr sz="1400" spc="-50" dirty="0">
                <a:latin typeface="Lucida Sans Unicode"/>
                <a:cs typeface="Lucida Sans Unicode"/>
              </a:rPr>
              <a:t>the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65" dirty="0">
                <a:latin typeface="Lucida Sans Unicode"/>
                <a:cs typeface="Lucida Sans Unicode"/>
              </a:rPr>
              <a:t>speciﬁed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75" dirty="0">
                <a:latin typeface="Lucida Sans Unicode"/>
                <a:cs typeface="Lucida Sans Unicode"/>
              </a:rPr>
              <a:t>column</a:t>
            </a:r>
            <a:r>
              <a:rPr sz="1400" spc="-110" dirty="0">
                <a:latin typeface="Lucida Sans Unicode"/>
                <a:cs typeface="Lucida Sans Unicode"/>
              </a:rPr>
              <a:t> </a:t>
            </a:r>
            <a:r>
              <a:rPr sz="1400" spc="-70" dirty="0">
                <a:latin typeface="Lucida Sans Unicode"/>
                <a:cs typeface="Lucida Sans Unicode"/>
              </a:rPr>
              <a:t>using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t</a:t>
            </a:r>
            <a:r>
              <a:rPr sz="1400" spc="-55" dirty="0">
                <a:latin typeface="Lucida Sans Unicode"/>
                <a:cs typeface="Lucida Sans Unicode"/>
              </a:rPr>
              <a:t>he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5" dirty="0">
                <a:latin typeface="Lucida Sans Unicode"/>
                <a:cs typeface="Lucida Sans Unicode"/>
              </a:rPr>
              <a:t>Z</a:t>
            </a:r>
            <a:r>
              <a:rPr sz="1400" spc="-220" dirty="0">
                <a:latin typeface="Lucida Sans Unicode"/>
                <a:cs typeface="Lucida Sans Unicode"/>
              </a:rPr>
              <a:t>-</a:t>
            </a:r>
            <a:r>
              <a:rPr sz="1400" spc="-55" dirty="0">
                <a:latin typeface="Lucida Sans Unicode"/>
                <a:cs typeface="Lucida Sans Unicode"/>
              </a:rPr>
              <a:t>s</a:t>
            </a:r>
            <a:r>
              <a:rPr sz="1400" spc="-70" dirty="0">
                <a:latin typeface="Lucida Sans Unicode"/>
                <a:cs typeface="Lucida Sans Unicode"/>
              </a:rPr>
              <a:t>c</a:t>
            </a:r>
            <a:r>
              <a:rPr sz="1400" spc="-95" dirty="0">
                <a:latin typeface="Lucida Sans Unicode"/>
                <a:cs typeface="Lucida Sans Unicode"/>
              </a:rPr>
              <a:t>o</a:t>
            </a:r>
            <a:r>
              <a:rPr sz="1400" spc="-75" dirty="0">
                <a:latin typeface="Lucida Sans Unicode"/>
                <a:cs typeface="Lucida Sans Unicode"/>
              </a:rPr>
              <a:t>r</a:t>
            </a:r>
            <a:r>
              <a:rPr sz="1400" spc="-4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75" dirty="0">
                <a:latin typeface="Lucida Sans Unicode"/>
                <a:cs typeface="Lucida Sans Unicode"/>
              </a:rPr>
              <a:t>me</a:t>
            </a:r>
            <a:r>
              <a:rPr sz="1400" spc="-35" dirty="0">
                <a:latin typeface="Lucida Sans Unicode"/>
                <a:cs typeface="Lucida Sans Unicode"/>
              </a:rPr>
              <a:t>t</a:t>
            </a:r>
            <a:r>
              <a:rPr sz="1400" spc="-75" dirty="0">
                <a:latin typeface="Lucida Sans Unicode"/>
                <a:cs typeface="Lucida Sans Unicode"/>
              </a:rPr>
              <a:t>hod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60" dirty="0">
                <a:latin typeface="Lucida Sans Unicode"/>
                <a:cs typeface="Lucida Sans Unicode"/>
              </a:rPr>
              <a:t>and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165" dirty="0">
                <a:latin typeface="Lucida Sans Unicode"/>
                <a:cs typeface="Lucida Sans Unicode"/>
              </a:rPr>
              <a:t> </a:t>
            </a:r>
            <a:r>
              <a:rPr sz="1400" spc="-70" dirty="0">
                <a:latin typeface="Lucida Sans Unicode"/>
                <a:cs typeface="Lucida Sans Unicode"/>
              </a:rPr>
              <a:t>f</a:t>
            </a:r>
            <a:r>
              <a:rPr sz="1400" spc="-80" dirty="0">
                <a:latin typeface="Lucida Sans Unicode"/>
                <a:cs typeface="Lucida Sans Unicode"/>
              </a:rPr>
              <a:t>ound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0" dirty="0">
                <a:latin typeface="Lucida Sans Unicode"/>
                <a:cs typeface="Lucida Sans Unicode"/>
              </a:rPr>
              <a:t>7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80" dirty="0">
                <a:latin typeface="Lucida Sans Unicode"/>
                <a:cs typeface="Lucida Sans Unicode"/>
              </a:rPr>
              <a:t>ou</a:t>
            </a:r>
            <a:r>
              <a:rPr sz="1400" spc="-45" dirty="0">
                <a:latin typeface="Lucida Sans Unicode"/>
                <a:cs typeface="Lucida Sans Unicode"/>
              </a:rPr>
              <a:t>tlie</a:t>
            </a:r>
            <a:r>
              <a:rPr sz="1400" spc="-60" dirty="0">
                <a:latin typeface="Lucida Sans Unicode"/>
                <a:cs typeface="Lucida Sans Unicode"/>
              </a:rPr>
              <a:t>r</a:t>
            </a:r>
            <a:r>
              <a:rPr sz="1400" spc="-55" dirty="0">
                <a:latin typeface="Lucida Sans Unicode"/>
                <a:cs typeface="Lucida Sans Unicode"/>
              </a:rPr>
              <a:t>s</a:t>
            </a:r>
            <a:r>
              <a:rPr sz="1400" spc="-125" dirty="0">
                <a:latin typeface="Lucida Sans Unicode"/>
                <a:cs typeface="Lucida Sans Unicode"/>
              </a:rPr>
              <a:t>.</a:t>
            </a:r>
            <a:endParaRPr sz="1400" dirty="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 rotWithShape="1">
          <a:blip r:embed="rId2" cstate="print"/>
          <a:srcRect t="33098"/>
          <a:stretch/>
        </p:blipFill>
        <p:spPr>
          <a:xfrm>
            <a:off x="837383" y="2573415"/>
            <a:ext cx="6828195" cy="19740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496" y="345247"/>
            <a:ext cx="59105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63855" algn="l"/>
                <a:tab pos="364490" algn="l"/>
              </a:tabLst>
            </a:pPr>
            <a:r>
              <a:rPr sz="1600" spc="30" dirty="0">
                <a:latin typeface="Lucida Sans Unicode"/>
                <a:cs typeface="Lucida Sans Unicode"/>
              </a:rPr>
              <a:t>B</a:t>
            </a:r>
            <a:r>
              <a:rPr sz="1600" spc="15" dirty="0">
                <a:latin typeface="Lucida Sans Unicode"/>
                <a:cs typeface="Lucida Sans Unicode"/>
              </a:rPr>
              <a:t>o</a:t>
            </a:r>
            <a:r>
              <a:rPr sz="1600" spc="-145" dirty="0">
                <a:latin typeface="Lucida Sans Unicode"/>
                <a:cs typeface="Lucida Sans Unicode"/>
              </a:rPr>
              <a:t>x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90" dirty="0">
                <a:latin typeface="Lucida Sans Unicode"/>
                <a:cs typeface="Lucida Sans Unicode"/>
              </a:rPr>
              <a:t>P</a:t>
            </a:r>
            <a:r>
              <a:rPr sz="1600" spc="35" dirty="0">
                <a:latin typeface="Lucida Sans Unicode"/>
                <a:cs typeface="Lucida Sans Unicode"/>
              </a:rPr>
              <a:t>l</a:t>
            </a:r>
            <a:r>
              <a:rPr sz="1600" spc="-105" dirty="0">
                <a:latin typeface="Lucida Sans Unicode"/>
                <a:cs typeface="Lucida Sans Unicode"/>
              </a:rPr>
              <a:t>o</a:t>
            </a:r>
            <a:r>
              <a:rPr sz="1600" spc="-40" dirty="0">
                <a:latin typeface="Lucida Sans Unicode"/>
                <a:cs typeface="Lucida Sans Unicode"/>
              </a:rPr>
              <a:t>t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105" dirty="0">
                <a:latin typeface="Lucida Sans Unicode"/>
                <a:cs typeface="Lucida Sans Unicode"/>
              </a:rPr>
              <a:t>o</a:t>
            </a:r>
            <a:r>
              <a:rPr sz="1600" spc="-60" dirty="0">
                <a:latin typeface="Lucida Sans Unicode"/>
                <a:cs typeface="Lucida Sans Unicode"/>
              </a:rPr>
              <a:t>f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175" dirty="0">
                <a:latin typeface="Lucida Sans Unicode"/>
                <a:cs typeface="Lucida Sans Unicode"/>
              </a:rPr>
              <a:t>T</a:t>
            </a:r>
            <a:r>
              <a:rPr sz="1600" spc="-105" dirty="0">
                <a:latin typeface="Lucida Sans Unicode"/>
                <a:cs typeface="Lucida Sans Unicode"/>
              </a:rPr>
              <a:t>o</a:t>
            </a:r>
            <a:r>
              <a:rPr sz="1600" spc="-25" dirty="0">
                <a:latin typeface="Lucida Sans Unicode"/>
                <a:cs typeface="Lucida Sans Unicode"/>
              </a:rPr>
              <a:t>tal</a:t>
            </a:r>
            <a:r>
              <a:rPr sz="1600" spc="-95" dirty="0">
                <a:latin typeface="Lucida Sans Unicode"/>
                <a:cs typeface="Lucida Sans Unicode"/>
              </a:rPr>
              <a:t> C</a:t>
            </a:r>
            <a:r>
              <a:rPr sz="1600" spc="-80" dirty="0">
                <a:latin typeface="Lucida Sans Unicode"/>
                <a:cs typeface="Lucida Sans Unicode"/>
              </a:rPr>
              <a:t>o</a:t>
            </a:r>
            <a:r>
              <a:rPr sz="1600" spc="-75" dirty="0">
                <a:latin typeface="Lucida Sans Unicode"/>
                <a:cs typeface="Lucida Sans Unicode"/>
              </a:rPr>
              <a:t>s</a:t>
            </a:r>
            <a:r>
              <a:rPr sz="1600" spc="-40" dirty="0">
                <a:latin typeface="Lucida Sans Unicode"/>
                <a:cs typeface="Lucida Sans Unicode"/>
              </a:rPr>
              <a:t>t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145" dirty="0">
                <a:latin typeface="Lucida Sans Unicode"/>
                <a:cs typeface="Lucida Sans Unicode"/>
              </a:rPr>
              <a:t>:</a:t>
            </a:r>
            <a:r>
              <a:rPr sz="1600" dirty="0">
                <a:latin typeface="Lucida Sans Unicode"/>
                <a:cs typeface="Lucida Sans Unicode"/>
              </a:rPr>
              <a:t> </a:t>
            </a:r>
            <a:r>
              <a:rPr sz="1600" spc="-190" dirty="0">
                <a:latin typeface="Lucida Sans Unicode"/>
                <a:cs typeface="Lucida Sans Unicode"/>
              </a:rPr>
              <a:t> </a:t>
            </a:r>
            <a:r>
              <a:rPr sz="1600" spc="-85" dirty="0">
                <a:latin typeface="Lucida Sans Unicode"/>
                <a:cs typeface="Lucida Sans Unicode"/>
              </a:rPr>
              <a:t>f</a:t>
            </a:r>
            <a:r>
              <a:rPr sz="1600" spc="-90" dirty="0">
                <a:latin typeface="Lucida Sans Unicode"/>
                <a:cs typeface="Lucida Sans Unicode"/>
              </a:rPr>
              <a:t>ound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55" dirty="0">
                <a:latin typeface="Lucida Sans Unicode"/>
                <a:cs typeface="Lucida Sans Unicode"/>
              </a:rPr>
              <a:t>5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90" dirty="0">
                <a:latin typeface="Lucida Sans Unicode"/>
                <a:cs typeface="Lucida Sans Unicode"/>
              </a:rPr>
              <a:t>ou</a:t>
            </a:r>
            <a:r>
              <a:rPr sz="1600" spc="-50" dirty="0">
                <a:latin typeface="Lucida Sans Unicode"/>
                <a:cs typeface="Lucida Sans Unicode"/>
              </a:rPr>
              <a:t>tlie</a:t>
            </a:r>
            <a:r>
              <a:rPr sz="1600" spc="-65" dirty="0">
                <a:latin typeface="Lucida Sans Unicode"/>
                <a:cs typeface="Lucida Sans Unicode"/>
              </a:rPr>
              <a:t>r</a:t>
            </a:r>
            <a:r>
              <a:rPr sz="1600" spc="-50" dirty="0">
                <a:latin typeface="Lucida Sans Unicode"/>
                <a:cs typeface="Lucida Sans Unicode"/>
              </a:rPr>
              <a:t>s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90" dirty="0">
                <a:latin typeface="Lucida Sans Unicode"/>
                <a:cs typeface="Lucida Sans Unicode"/>
              </a:rPr>
              <a:t>in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175" dirty="0">
                <a:latin typeface="Lucida Sans Unicode"/>
                <a:cs typeface="Lucida Sans Unicode"/>
              </a:rPr>
              <a:t>T</a:t>
            </a:r>
            <a:r>
              <a:rPr sz="1600" spc="-105" dirty="0">
                <a:latin typeface="Lucida Sans Unicode"/>
                <a:cs typeface="Lucida Sans Unicode"/>
              </a:rPr>
              <a:t>o</a:t>
            </a:r>
            <a:r>
              <a:rPr sz="1600" spc="-25" dirty="0">
                <a:latin typeface="Lucida Sans Unicode"/>
                <a:cs typeface="Lucida Sans Unicode"/>
              </a:rPr>
              <a:t>tal</a:t>
            </a:r>
            <a:r>
              <a:rPr sz="1600" spc="-95" dirty="0">
                <a:latin typeface="Lucida Sans Unicode"/>
                <a:cs typeface="Lucida Sans Unicode"/>
              </a:rPr>
              <a:t> C</a:t>
            </a:r>
            <a:r>
              <a:rPr sz="1600" spc="-80" dirty="0">
                <a:latin typeface="Lucida Sans Unicode"/>
                <a:cs typeface="Lucida Sans Unicode"/>
              </a:rPr>
              <a:t>o</a:t>
            </a:r>
            <a:r>
              <a:rPr sz="1600" spc="-75" dirty="0">
                <a:latin typeface="Lucida Sans Unicode"/>
                <a:cs typeface="Lucida Sans Unicode"/>
              </a:rPr>
              <a:t>s</a:t>
            </a:r>
            <a:r>
              <a:rPr sz="1600" spc="-40" dirty="0">
                <a:latin typeface="Lucida Sans Unicode"/>
                <a:cs typeface="Lucida Sans Unicode"/>
              </a:rPr>
              <a:t>t</a:t>
            </a:r>
            <a:r>
              <a:rPr sz="1600" spc="-95" dirty="0">
                <a:latin typeface="Lucida Sans Unicode"/>
                <a:cs typeface="Lucida Sans Unicode"/>
              </a:rPr>
              <a:t> c</a:t>
            </a:r>
            <a:r>
              <a:rPr sz="1600" spc="-80" dirty="0">
                <a:latin typeface="Lucida Sans Unicode"/>
                <a:cs typeface="Lucida Sans Unicode"/>
              </a:rPr>
              <a:t>olumn</a:t>
            </a:r>
            <a:endParaRPr sz="160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3496" y="2539806"/>
            <a:ext cx="67113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63855" algn="l"/>
                <a:tab pos="364490" algn="l"/>
              </a:tabLst>
            </a:pPr>
            <a:r>
              <a:rPr sz="1600" spc="-35" dirty="0">
                <a:latin typeface="Lucida Sans Unicode"/>
                <a:cs typeface="Lucida Sans Unicode"/>
              </a:rPr>
              <a:t>Box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latin typeface="Lucida Sans Unicode"/>
                <a:cs typeface="Lucida Sans Unicode"/>
              </a:rPr>
              <a:t>Plot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80" dirty="0">
                <a:latin typeface="Lucida Sans Unicode"/>
                <a:cs typeface="Lucida Sans Unicode"/>
              </a:rPr>
              <a:t>of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70" dirty="0">
                <a:latin typeface="Lucida Sans Unicode"/>
                <a:cs typeface="Lucida Sans Unicode"/>
              </a:rPr>
              <a:t>Total</a:t>
            </a:r>
            <a:r>
              <a:rPr sz="1600" spc="-90" dirty="0">
                <a:latin typeface="Lucida Sans Unicode"/>
                <a:cs typeface="Lucida Sans Unicode"/>
              </a:rPr>
              <a:t> </a:t>
            </a:r>
            <a:r>
              <a:rPr sz="1600" spc="-45" dirty="0">
                <a:latin typeface="Lucida Sans Unicode"/>
                <a:cs typeface="Lucida Sans Unicode"/>
              </a:rPr>
              <a:t>Revenue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145" dirty="0">
                <a:latin typeface="Lucida Sans Unicode"/>
                <a:cs typeface="Lucida Sans Unicode"/>
              </a:rPr>
              <a:t>: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75" dirty="0">
                <a:latin typeface="Lucida Sans Unicode"/>
                <a:cs typeface="Lucida Sans Unicode"/>
              </a:rPr>
              <a:t>Found</a:t>
            </a:r>
            <a:r>
              <a:rPr sz="1600" spc="320" dirty="0">
                <a:latin typeface="Lucida Sans Unicode"/>
                <a:cs typeface="Lucida Sans Unicode"/>
              </a:rPr>
              <a:t> </a:t>
            </a:r>
            <a:r>
              <a:rPr sz="1600" spc="-55" dirty="0">
                <a:latin typeface="Lucida Sans Unicode"/>
                <a:cs typeface="Lucida Sans Unicode"/>
              </a:rPr>
              <a:t>6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60" dirty="0">
                <a:latin typeface="Lucida Sans Unicode"/>
                <a:cs typeface="Lucida Sans Unicode"/>
              </a:rPr>
              <a:t>outliers</a:t>
            </a:r>
            <a:r>
              <a:rPr sz="1600" spc="-90" dirty="0">
                <a:latin typeface="Lucida Sans Unicode"/>
                <a:cs typeface="Lucida Sans Unicode"/>
              </a:rPr>
              <a:t> in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70" dirty="0">
                <a:latin typeface="Lucida Sans Unicode"/>
                <a:cs typeface="Lucida Sans Unicode"/>
              </a:rPr>
              <a:t>Total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45" dirty="0">
                <a:latin typeface="Lucida Sans Unicode"/>
                <a:cs typeface="Lucida Sans Unicode"/>
              </a:rPr>
              <a:t>Revenue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80" dirty="0">
                <a:latin typeface="Lucida Sans Unicode"/>
                <a:cs typeface="Lucida Sans Unicode"/>
              </a:rPr>
              <a:t>column</a:t>
            </a:r>
            <a:endParaRPr sz="1600" dirty="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0450" y="784000"/>
            <a:ext cx="4461749" cy="15688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0450" y="2967974"/>
            <a:ext cx="4461749" cy="17104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2921" y="215372"/>
            <a:ext cx="63525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63855" algn="l"/>
                <a:tab pos="364490" algn="l"/>
              </a:tabLst>
            </a:pPr>
            <a:r>
              <a:rPr sz="1600" spc="-60" dirty="0">
                <a:latin typeface="Lucida Sans Unicode"/>
                <a:cs typeface="Lucida Sans Unicode"/>
              </a:rPr>
              <a:t>Creating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40" dirty="0">
                <a:latin typeface="Lucida Sans Unicode"/>
                <a:cs typeface="Lucida Sans Unicode"/>
              </a:rPr>
              <a:t>a</a:t>
            </a:r>
            <a:r>
              <a:rPr sz="1600" spc="-90" dirty="0">
                <a:latin typeface="Lucida Sans Unicode"/>
                <a:cs typeface="Lucida Sans Unicode"/>
              </a:rPr>
              <a:t> </a:t>
            </a:r>
            <a:r>
              <a:rPr sz="1600" spc="-65" dirty="0">
                <a:latin typeface="Lucida Sans Unicode"/>
                <a:cs typeface="Lucida Sans Unicode"/>
              </a:rPr>
              <a:t>bar</a:t>
            </a:r>
            <a:r>
              <a:rPr sz="1600" spc="-90" dirty="0">
                <a:latin typeface="Lucida Sans Unicode"/>
                <a:cs typeface="Lucida Sans Unicode"/>
              </a:rPr>
              <a:t> </a:t>
            </a:r>
            <a:r>
              <a:rPr sz="1600" spc="-60" dirty="0">
                <a:latin typeface="Lucida Sans Unicode"/>
                <a:cs typeface="Lucida Sans Unicode"/>
              </a:rPr>
              <a:t>chart</a:t>
            </a:r>
            <a:r>
              <a:rPr sz="1600" spc="-90" dirty="0">
                <a:latin typeface="Lucida Sans Unicode"/>
                <a:cs typeface="Lucida Sans Unicode"/>
              </a:rPr>
              <a:t> for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70" dirty="0">
                <a:latin typeface="Lucida Sans Unicode"/>
                <a:cs typeface="Lucida Sans Unicode"/>
              </a:rPr>
              <a:t>Total</a:t>
            </a:r>
            <a:r>
              <a:rPr sz="1600" spc="-90" dirty="0">
                <a:latin typeface="Lucida Sans Unicode"/>
                <a:cs typeface="Lucida Sans Unicode"/>
              </a:rPr>
              <a:t> </a:t>
            </a:r>
            <a:r>
              <a:rPr sz="1600" spc="-45" dirty="0">
                <a:latin typeface="Lucida Sans Unicode"/>
                <a:cs typeface="Lucida Sans Unicode"/>
              </a:rPr>
              <a:t>Revenue</a:t>
            </a:r>
            <a:r>
              <a:rPr sz="1600" spc="-90" dirty="0">
                <a:latin typeface="Lucida Sans Unicode"/>
                <a:cs typeface="Lucida Sans Unicode"/>
              </a:rPr>
              <a:t> </a:t>
            </a:r>
            <a:r>
              <a:rPr sz="1600" spc="-65" dirty="0">
                <a:latin typeface="Lucida Sans Unicode"/>
                <a:cs typeface="Lucida Sans Unicode"/>
              </a:rPr>
              <a:t>and</a:t>
            </a:r>
            <a:r>
              <a:rPr sz="1600" spc="-90" dirty="0">
                <a:latin typeface="Lucida Sans Unicode"/>
                <a:cs typeface="Lucida Sans Unicode"/>
              </a:rPr>
              <a:t> </a:t>
            </a:r>
            <a:r>
              <a:rPr sz="1600" spc="-65" dirty="0">
                <a:latin typeface="Lucida Sans Unicode"/>
                <a:cs typeface="Lucida Sans Unicode"/>
              </a:rPr>
              <a:t>Order</a:t>
            </a:r>
            <a:r>
              <a:rPr sz="1600" spc="-90" dirty="0">
                <a:latin typeface="Lucida Sans Unicode"/>
                <a:cs typeface="Lucida Sans Unicode"/>
              </a:rPr>
              <a:t> </a:t>
            </a:r>
            <a:r>
              <a:rPr sz="1600" spc="-65" dirty="0">
                <a:latin typeface="Lucida Sans Unicode"/>
                <a:cs typeface="Lucida Sans Unicode"/>
              </a:rPr>
              <a:t>Month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145" dirty="0">
                <a:latin typeface="Lucida Sans Unicode"/>
                <a:cs typeface="Lucida Sans Unicode"/>
              </a:rPr>
              <a:t>:</a:t>
            </a:r>
            <a:r>
              <a:rPr sz="1600" spc="-90" dirty="0">
                <a:latin typeface="Lucida Sans Unicode"/>
                <a:cs typeface="Lucida Sans Unicode"/>
              </a:rPr>
              <a:t> </a:t>
            </a:r>
            <a:r>
              <a:rPr sz="1600" spc="-30" dirty="0">
                <a:latin typeface="Lucida Sans Unicode"/>
                <a:cs typeface="Lucida Sans Unicode"/>
              </a:rPr>
              <a:t>where</a:t>
            </a:r>
            <a:r>
              <a:rPr sz="1600" spc="-90" dirty="0">
                <a:latin typeface="Lucida Sans Unicode"/>
                <a:cs typeface="Lucida Sans Unicode"/>
              </a:rPr>
              <a:t> </a:t>
            </a:r>
            <a:r>
              <a:rPr sz="1600" spc="-65" dirty="0">
                <a:latin typeface="Lucida Sans Unicode"/>
                <a:cs typeface="Lucida Sans Unicode"/>
              </a:rPr>
              <a:t>it </a:t>
            </a:r>
            <a:r>
              <a:rPr sz="1600" spc="-490" dirty="0">
                <a:latin typeface="Lucida Sans Unicode"/>
                <a:cs typeface="Lucida Sans Unicode"/>
              </a:rPr>
              <a:t> </a:t>
            </a:r>
            <a:r>
              <a:rPr sz="1600" spc="-45" dirty="0">
                <a:latin typeface="Lucida Sans Unicode"/>
                <a:cs typeface="Lucida Sans Unicode"/>
              </a:rPr>
              <a:t>showcases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55" dirty="0">
                <a:latin typeface="Lucida Sans Unicode"/>
                <a:cs typeface="Lucida Sans Unicode"/>
              </a:rPr>
              <a:t>the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85" dirty="0">
                <a:latin typeface="Lucida Sans Unicode"/>
                <a:cs typeface="Lucida Sans Unicode"/>
              </a:rPr>
              <a:t>number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80" dirty="0">
                <a:latin typeface="Lucida Sans Unicode"/>
                <a:cs typeface="Lucida Sans Unicode"/>
              </a:rPr>
              <a:t>of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80" dirty="0">
                <a:latin typeface="Lucida Sans Unicode"/>
                <a:cs typeface="Lucida Sans Unicode"/>
              </a:rPr>
              <a:t>order</a:t>
            </a:r>
            <a:r>
              <a:rPr sz="1600" spc="-90" dirty="0">
                <a:latin typeface="Lucida Sans Unicode"/>
                <a:cs typeface="Lucida Sans Unicode"/>
              </a:rPr>
              <a:t> </a:t>
            </a:r>
            <a:r>
              <a:rPr sz="1600" spc="-70" dirty="0">
                <a:latin typeface="Lucida Sans Unicode"/>
                <a:cs typeface="Lucida Sans Unicode"/>
              </a:rPr>
              <a:t>purchased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90" dirty="0">
                <a:latin typeface="Lucida Sans Unicode"/>
                <a:cs typeface="Lucida Sans Unicode"/>
              </a:rPr>
              <a:t>in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60" dirty="0">
                <a:latin typeface="Lucida Sans Unicode"/>
                <a:cs typeface="Lucida Sans Unicode"/>
              </a:rPr>
              <a:t>particular</a:t>
            </a:r>
            <a:r>
              <a:rPr sz="1600" spc="-95" dirty="0">
                <a:latin typeface="Lucida Sans Unicode"/>
                <a:cs typeface="Lucida Sans Unicode"/>
              </a:rPr>
              <a:t> month.</a:t>
            </a:r>
            <a:endParaRPr sz="160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3480714"/>
            <a:ext cx="674179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63855" algn="l"/>
                <a:tab pos="364490" algn="l"/>
              </a:tabLst>
            </a:pPr>
            <a:r>
              <a:rPr sz="1600" spc="-55" dirty="0">
                <a:latin typeface="Lucida Sans Unicode"/>
                <a:cs typeface="Lucida Sans Unicode"/>
              </a:rPr>
              <a:t>Calculating</a:t>
            </a:r>
            <a:r>
              <a:rPr sz="1600" spc="-90" dirty="0">
                <a:latin typeface="Lucida Sans Unicode"/>
                <a:cs typeface="Lucida Sans Unicode"/>
              </a:rPr>
              <a:t> </a:t>
            </a:r>
            <a:r>
              <a:rPr sz="1600" spc="-55" dirty="0">
                <a:latin typeface="Lucida Sans Unicode"/>
                <a:cs typeface="Lucida Sans Unicode"/>
              </a:rPr>
              <a:t>the</a:t>
            </a:r>
            <a:r>
              <a:rPr sz="1600" spc="-90" dirty="0">
                <a:latin typeface="Lucida Sans Unicode"/>
                <a:cs typeface="Lucida Sans Unicode"/>
              </a:rPr>
              <a:t> </a:t>
            </a:r>
            <a:r>
              <a:rPr sz="1600" spc="-45" dirty="0">
                <a:latin typeface="Lucida Sans Unicode"/>
                <a:cs typeface="Lucida Sans Unicode"/>
              </a:rPr>
              <a:t>total</a:t>
            </a:r>
            <a:r>
              <a:rPr sz="1600" spc="-90" dirty="0">
                <a:latin typeface="Lucida Sans Unicode"/>
                <a:cs typeface="Lucida Sans Unicode"/>
              </a:rPr>
              <a:t> </a:t>
            </a:r>
            <a:r>
              <a:rPr sz="1600" spc="-65" dirty="0">
                <a:latin typeface="Lucida Sans Unicode"/>
                <a:cs typeface="Lucida Sans Unicode"/>
              </a:rPr>
              <a:t>revenue</a:t>
            </a:r>
            <a:r>
              <a:rPr sz="1600" spc="-90" dirty="0">
                <a:latin typeface="Lucida Sans Unicode"/>
                <a:cs typeface="Lucida Sans Unicode"/>
              </a:rPr>
              <a:t> for </a:t>
            </a:r>
            <a:r>
              <a:rPr sz="1600" spc="-60" dirty="0">
                <a:latin typeface="Lucida Sans Unicode"/>
                <a:cs typeface="Lucida Sans Unicode"/>
              </a:rPr>
              <a:t>each</a:t>
            </a:r>
            <a:r>
              <a:rPr sz="1600" spc="-90" dirty="0">
                <a:latin typeface="Lucida Sans Unicode"/>
                <a:cs typeface="Lucida Sans Unicode"/>
              </a:rPr>
              <a:t> </a:t>
            </a:r>
            <a:r>
              <a:rPr sz="1600" spc="-85" dirty="0">
                <a:latin typeface="Lucida Sans Unicode"/>
                <a:cs typeface="Lucida Sans Unicode"/>
              </a:rPr>
              <a:t>group</a:t>
            </a:r>
            <a:r>
              <a:rPr sz="1600" spc="-90" dirty="0">
                <a:latin typeface="Lucida Sans Unicode"/>
                <a:cs typeface="Lucida Sans Unicode"/>
              </a:rPr>
              <a:t> </a:t>
            </a:r>
            <a:r>
              <a:rPr sz="1600" spc="-25" dirty="0">
                <a:latin typeface="Lucida Sans Unicode"/>
                <a:cs typeface="Lucida Sans Unicode"/>
              </a:rPr>
              <a:t>with</a:t>
            </a:r>
            <a:r>
              <a:rPr sz="1600" spc="-85" dirty="0">
                <a:latin typeface="Lucida Sans Unicode"/>
                <a:cs typeface="Lucida Sans Unicode"/>
              </a:rPr>
              <a:t> </a:t>
            </a:r>
            <a:r>
              <a:rPr sz="1600" spc="-60" dirty="0">
                <a:latin typeface="Lucida Sans Unicode"/>
                <a:cs typeface="Lucida Sans Unicode"/>
              </a:rPr>
              <a:t>respect</a:t>
            </a:r>
            <a:r>
              <a:rPr sz="1600" spc="-90" dirty="0">
                <a:latin typeface="Lucida Sans Unicode"/>
                <a:cs typeface="Lucida Sans Unicode"/>
              </a:rPr>
              <a:t> </a:t>
            </a:r>
            <a:r>
              <a:rPr sz="1600" spc="-75" dirty="0">
                <a:latin typeface="Lucida Sans Unicode"/>
                <a:cs typeface="Lucida Sans Unicode"/>
              </a:rPr>
              <a:t>to</a:t>
            </a:r>
            <a:r>
              <a:rPr sz="1600" spc="-90" dirty="0">
                <a:latin typeface="Lucida Sans Unicode"/>
                <a:cs typeface="Lucida Sans Unicode"/>
              </a:rPr>
              <a:t> </a:t>
            </a:r>
            <a:r>
              <a:rPr sz="1600" spc="-70" dirty="0">
                <a:latin typeface="Lucida Sans Unicode"/>
                <a:cs typeface="Lucida Sans Unicode"/>
              </a:rPr>
              <a:t>Item</a:t>
            </a:r>
            <a:r>
              <a:rPr sz="1600" spc="-90" dirty="0">
                <a:latin typeface="Lucida Sans Unicode"/>
                <a:cs typeface="Lucida Sans Unicode"/>
              </a:rPr>
              <a:t> </a:t>
            </a:r>
            <a:r>
              <a:rPr sz="1600" spc="-75" dirty="0">
                <a:latin typeface="Lucida Sans Unicode"/>
                <a:cs typeface="Lucida Sans Unicode"/>
              </a:rPr>
              <a:t>Type </a:t>
            </a:r>
            <a:r>
              <a:rPr sz="1600" spc="-490" dirty="0">
                <a:latin typeface="Lucida Sans Unicode"/>
                <a:cs typeface="Lucida Sans Unicode"/>
              </a:rPr>
              <a:t> </a:t>
            </a:r>
            <a:r>
              <a:rPr sz="1600" spc="-65" dirty="0">
                <a:latin typeface="Lucida Sans Unicode"/>
                <a:cs typeface="Lucida Sans Unicode"/>
              </a:rPr>
              <a:t>and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35" dirty="0">
                <a:latin typeface="Lucida Sans Unicode"/>
                <a:cs typeface="Lucida Sans Unicode"/>
              </a:rPr>
              <a:t>t</a:t>
            </a:r>
            <a:r>
              <a:rPr sz="1600" spc="-70" dirty="0">
                <a:latin typeface="Lucida Sans Unicode"/>
                <a:cs typeface="Lucida Sans Unicode"/>
              </a:rPr>
              <a:t>hen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85" dirty="0">
                <a:latin typeface="Lucida Sans Unicode"/>
                <a:cs typeface="Lucida Sans Unicode"/>
              </a:rPr>
              <a:t>so</a:t>
            </a:r>
            <a:r>
              <a:rPr sz="1600" spc="-20" dirty="0">
                <a:latin typeface="Lucida Sans Unicode"/>
                <a:cs typeface="Lucida Sans Unicode"/>
              </a:rPr>
              <a:t>r</a:t>
            </a:r>
            <a:r>
              <a:rPr sz="1600" spc="-35" dirty="0">
                <a:latin typeface="Lucida Sans Unicode"/>
                <a:cs typeface="Lucida Sans Unicode"/>
              </a:rPr>
              <a:t>t</a:t>
            </a:r>
            <a:r>
              <a:rPr sz="1600" spc="-80" dirty="0">
                <a:latin typeface="Lucida Sans Unicode"/>
                <a:cs typeface="Lucida Sans Unicode"/>
              </a:rPr>
              <a:t>ing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35" dirty="0">
                <a:latin typeface="Lucida Sans Unicode"/>
                <a:cs typeface="Lucida Sans Unicode"/>
              </a:rPr>
              <a:t>t</a:t>
            </a:r>
            <a:r>
              <a:rPr sz="1600" spc="-70" dirty="0">
                <a:latin typeface="Lucida Sans Unicode"/>
                <a:cs typeface="Lucida Sans Unicode"/>
              </a:rPr>
              <a:t>hen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90" dirty="0">
                <a:latin typeface="Lucida Sans Unicode"/>
                <a:cs typeface="Lucida Sans Unicode"/>
              </a:rPr>
              <a:t>in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65" dirty="0">
                <a:latin typeface="Lucida Sans Unicode"/>
                <a:cs typeface="Lucida Sans Unicode"/>
              </a:rPr>
              <a:t>des</a:t>
            </a:r>
            <a:r>
              <a:rPr sz="1600" spc="-75" dirty="0">
                <a:latin typeface="Lucida Sans Unicode"/>
                <a:cs typeface="Lucida Sans Unicode"/>
              </a:rPr>
              <a:t>cending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110" dirty="0">
                <a:latin typeface="Lucida Sans Unicode"/>
                <a:cs typeface="Lucida Sans Unicode"/>
              </a:rPr>
              <a:t>o</a:t>
            </a:r>
            <a:r>
              <a:rPr sz="1600" spc="-80" dirty="0">
                <a:latin typeface="Lucida Sans Unicode"/>
                <a:cs typeface="Lucida Sans Unicode"/>
              </a:rPr>
              <a:t>r</a:t>
            </a:r>
            <a:r>
              <a:rPr sz="1600" spc="-75" dirty="0">
                <a:latin typeface="Lucida Sans Unicode"/>
                <a:cs typeface="Lucida Sans Unicode"/>
              </a:rPr>
              <a:t>de</a:t>
            </a:r>
            <a:r>
              <a:rPr sz="1600" spc="-90" dirty="0">
                <a:latin typeface="Lucida Sans Unicode"/>
                <a:cs typeface="Lucida Sans Unicode"/>
              </a:rPr>
              <a:t>r</a:t>
            </a:r>
            <a:r>
              <a:rPr sz="1600" spc="-145" dirty="0">
                <a:latin typeface="Lucida Sans Unicode"/>
                <a:cs typeface="Lucida Sans Unicode"/>
              </a:rPr>
              <a:t>.</a:t>
            </a:r>
            <a:endParaRPr sz="1600" dirty="0">
              <a:latin typeface="Lucida Sans Unicode"/>
              <a:cs typeface="Lucida Sans Unicode"/>
            </a:endParaRPr>
          </a:p>
          <a:p>
            <a:pPr marL="363855" marR="245110" indent="-351790">
              <a:lnSpc>
                <a:spcPct val="100000"/>
              </a:lnSpc>
              <a:buFont typeface="Microsoft Sans Serif"/>
              <a:buChar char="●"/>
              <a:tabLst>
                <a:tab pos="363855" algn="l"/>
                <a:tab pos="364490" algn="l"/>
              </a:tabLst>
            </a:pPr>
            <a:r>
              <a:rPr sz="1600" spc="-55" dirty="0">
                <a:latin typeface="Lucida Sans Unicode"/>
                <a:cs typeface="Lucida Sans Unicode"/>
              </a:rPr>
              <a:t>Calculating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55" dirty="0">
                <a:latin typeface="Lucida Sans Unicode"/>
                <a:cs typeface="Lucida Sans Unicode"/>
              </a:rPr>
              <a:t>the</a:t>
            </a:r>
            <a:r>
              <a:rPr sz="1600" spc="-90" dirty="0">
                <a:latin typeface="Lucida Sans Unicode"/>
                <a:cs typeface="Lucida Sans Unicode"/>
              </a:rPr>
              <a:t> </a:t>
            </a:r>
            <a:r>
              <a:rPr sz="1600" spc="-45" dirty="0">
                <a:latin typeface="Lucida Sans Unicode"/>
                <a:cs typeface="Lucida Sans Unicode"/>
              </a:rPr>
              <a:t>total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90" dirty="0">
                <a:latin typeface="Lucida Sans Unicode"/>
                <a:cs typeface="Lucida Sans Unicode"/>
              </a:rPr>
              <a:t>proﬁt for </a:t>
            </a:r>
            <a:r>
              <a:rPr sz="1600" spc="-60" dirty="0">
                <a:latin typeface="Lucida Sans Unicode"/>
                <a:cs typeface="Lucida Sans Unicode"/>
              </a:rPr>
              <a:t>each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85" dirty="0">
                <a:latin typeface="Lucida Sans Unicode"/>
                <a:cs typeface="Lucida Sans Unicode"/>
              </a:rPr>
              <a:t>group</a:t>
            </a:r>
            <a:r>
              <a:rPr sz="1600" spc="-90" dirty="0">
                <a:latin typeface="Lucida Sans Unicode"/>
                <a:cs typeface="Lucida Sans Unicode"/>
              </a:rPr>
              <a:t> </a:t>
            </a:r>
            <a:r>
              <a:rPr sz="1600" spc="-25" dirty="0">
                <a:latin typeface="Lucida Sans Unicode"/>
                <a:cs typeface="Lucida Sans Unicode"/>
              </a:rPr>
              <a:t>with</a:t>
            </a:r>
            <a:r>
              <a:rPr sz="1600" spc="-90" dirty="0">
                <a:latin typeface="Lucida Sans Unicode"/>
                <a:cs typeface="Lucida Sans Unicode"/>
              </a:rPr>
              <a:t> </a:t>
            </a:r>
            <a:r>
              <a:rPr sz="1600" spc="-60" dirty="0">
                <a:latin typeface="Lucida Sans Unicode"/>
                <a:cs typeface="Lucida Sans Unicode"/>
              </a:rPr>
              <a:t>respect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75" dirty="0">
                <a:latin typeface="Lucida Sans Unicode"/>
                <a:cs typeface="Lucida Sans Unicode"/>
              </a:rPr>
              <a:t>to</a:t>
            </a:r>
            <a:r>
              <a:rPr sz="1600" spc="-90" dirty="0">
                <a:latin typeface="Lucida Sans Unicode"/>
                <a:cs typeface="Lucida Sans Unicode"/>
              </a:rPr>
              <a:t> </a:t>
            </a:r>
            <a:r>
              <a:rPr sz="1600" spc="-70" dirty="0">
                <a:latin typeface="Lucida Sans Unicode"/>
                <a:cs typeface="Lucida Sans Unicode"/>
              </a:rPr>
              <a:t>Item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75" dirty="0">
                <a:latin typeface="Lucida Sans Unicode"/>
                <a:cs typeface="Lucida Sans Unicode"/>
              </a:rPr>
              <a:t>Type </a:t>
            </a:r>
            <a:r>
              <a:rPr sz="1600" spc="-490" dirty="0">
                <a:latin typeface="Lucida Sans Unicode"/>
                <a:cs typeface="Lucida Sans Unicode"/>
              </a:rPr>
              <a:t> </a:t>
            </a:r>
            <a:r>
              <a:rPr sz="1600" spc="-65" dirty="0">
                <a:latin typeface="Lucida Sans Unicode"/>
                <a:cs typeface="Lucida Sans Unicode"/>
              </a:rPr>
              <a:t>and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35" dirty="0">
                <a:latin typeface="Lucida Sans Unicode"/>
                <a:cs typeface="Lucida Sans Unicode"/>
              </a:rPr>
              <a:t>t</a:t>
            </a:r>
            <a:r>
              <a:rPr sz="1600" spc="-70" dirty="0">
                <a:latin typeface="Lucida Sans Unicode"/>
                <a:cs typeface="Lucida Sans Unicode"/>
              </a:rPr>
              <a:t>hen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85" dirty="0">
                <a:latin typeface="Lucida Sans Unicode"/>
                <a:cs typeface="Lucida Sans Unicode"/>
              </a:rPr>
              <a:t>so</a:t>
            </a:r>
            <a:r>
              <a:rPr sz="1600" spc="-20" dirty="0">
                <a:latin typeface="Lucida Sans Unicode"/>
                <a:cs typeface="Lucida Sans Unicode"/>
              </a:rPr>
              <a:t>r</a:t>
            </a:r>
            <a:r>
              <a:rPr sz="1600" spc="-35" dirty="0">
                <a:latin typeface="Lucida Sans Unicode"/>
                <a:cs typeface="Lucida Sans Unicode"/>
              </a:rPr>
              <a:t>t</a:t>
            </a:r>
            <a:r>
              <a:rPr sz="1600" spc="-80" dirty="0">
                <a:latin typeface="Lucida Sans Unicode"/>
                <a:cs typeface="Lucida Sans Unicode"/>
              </a:rPr>
              <a:t>ing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35" dirty="0">
                <a:latin typeface="Lucida Sans Unicode"/>
                <a:cs typeface="Lucida Sans Unicode"/>
              </a:rPr>
              <a:t>t</a:t>
            </a:r>
            <a:r>
              <a:rPr sz="1600" spc="-85" dirty="0">
                <a:latin typeface="Lucida Sans Unicode"/>
                <a:cs typeface="Lucida Sans Unicode"/>
              </a:rPr>
              <a:t>hem</a:t>
            </a:r>
            <a:r>
              <a:rPr sz="1600" dirty="0">
                <a:latin typeface="Lucida Sans Unicode"/>
                <a:cs typeface="Lucida Sans Unicode"/>
              </a:rPr>
              <a:t> </a:t>
            </a:r>
            <a:r>
              <a:rPr sz="1600" spc="-190" dirty="0">
                <a:latin typeface="Lucida Sans Unicode"/>
                <a:cs typeface="Lucida Sans Unicode"/>
              </a:rPr>
              <a:t> </a:t>
            </a:r>
            <a:r>
              <a:rPr sz="1600" spc="-90" dirty="0">
                <a:latin typeface="Lucida Sans Unicode"/>
                <a:cs typeface="Lucida Sans Unicode"/>
              </a:rPr>
              <a:t>in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65" dirty="0">
                <a:latin typeface="Lucida Sans Unicode"/>
                <a:cs typeface="Lucida Sans Unicode"/>
              </a:rPr>
              <a:t>des</a:t>
            </a:r>
            <a:r>
              <a:rPr sz="1600" spc="-75" dirty="0">
                <a:latin typeface="Lucida Sans Unicode"/>
                <a:cs typeface="Lucida Sans Unicode"/>
              </a:rPr>
              <a:t>cending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110" dirty="0">
                <a:latin typeface="Lucida Sans Unicode"/>
                <a:cs typeface="Lucida Sans Unicode"/>
              </a:rPr>
              <a:t>o</a:t>
            </a:r>
            <a:r>
              <a:rPr sz="1600" spc="-80" dirty="0">
                <a:latin typeface="Lucida Sans Unicode"/>
                <a:cs typeface="Lucida Sans Unicode"/>
              </a:rPr>
              <a:t>r</a:t>
            </a:r>
            <a:r>
              <a:rPr sz="1600" spc="-75" dirty="0">
                <a:latin typeface="Lucida Sans Unicode"/>
                <a:cs typeface="Lucida Sans Unicode"/>
              </a:rPr>
              <a:t>de</a:t>
            </a:r>
            <a:r>
              <a:rPr sz="1600" spc="-90" dirty="0">
                <a:latin typeface="Lucida Sans Unicode"/>
                <a:cs typeface="Lucida Sans Unicode"/>
              </a:rPr>
              <a:t>r</a:t>
            </a:r>
            <a:r>
              <a:rPr sz="1600" spc="-145" dirty="0">
                <a:latin typeface="Lucida Sans Unicode"/>
                <a:cs typeface="Lucida Sans Unicode"/>
              </a:rPr>
              <a:t>.</a:t>
            </a:r>
            <a:endParaRPr sz="1600" dirty="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787821"/>
            <a:ext cx="5943600" cy="25868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562610"/>
            <a:ext cx="67589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63855" algn="l"/>
                <a:tab pos="364490" algn="l"/>
              </a:tabLst>
            </a:pPr>
            <a:r>
              <a:rPr sz="1600" spc="-55" dirty="0">
                <a:latin typeface="Lucida Sans Unicode"/>
                <a:cs typeface="Lucida Sans Unicode"/>
              </a:rPr>
              <a:t>Calculating</a:t>
            </a:r>
            <a:r>
              <a:rPr sz="1600" spc="-90" dirty="0">
                <a:latin typeface="Lucida Sans Unicode"/>
                <a:cs typeface="Lucida Sans Unicode"/>
              </a:rPr>
              <a:t> </a:t>
            </a:r>
            <a:r>
              <a:rPr sz="1600" spc="-70" dirty="0">
                <a:latin typeface="Lucida Sans Unicode"/>
                <a:cs typeface="Lucida Sans Unicode"/>
              </a:rPr>
              <a:t>correlation</a:t>
            </a:r>
            <a:r>
              <a:rPr sz="1600" spc="-90" dirty="0">
                <a:latin typeface="Lucida Sans Unicode"/>
                <a:cs typeface="Lucida Sans Unicode"/>
              </a:rPr>
              <a:t> </a:t>
            </a:r>
            <a:r>
              <a:rPr sz="1600" spc="-80" dirty="0">
                <a:latin typeface="Lucida Sans Unicode"/>
                <a:cs typeface="Lucida Sans Unicode"/>
              </a:rPr>
              <a:t>of</a:t>
            </a:r>
            <a:r>
              <a:rPr sz="1600" spc="-90" dirty="0">
                <a:latin typeface="Lucida Sans Unicode"/>
                <a:cs typeface="Lucida Sans Unicode"/>
              </a:rPr>
              <a:t> </a:t>
            </a:r>
            <a:r>
              <a:rPr sz="1600" spc="-60" dirty="0">
                <a:latin typeface="Lucida Sans Unicode"/>
                <a:cs typeface="Lucida Sans Unicode"/>
              </a:rPr>
              <a:t>'Total</a:t>
            </a:r>
            <a:r>
              <a:rPr sz="1600" spc="-90" dirty="0">
                <a:latin typeface="Lucida Sans Unicode"/>
                <a:cs typeface="Lucida Sans Unicode"/>
              </a:rPr>
              <a:t> </a:t>
            </a:r>
            <a:r>
              <a:rPr sz="1600" spc="-50" dirty="0">
                <a:latin typeface="Lucida Sans Unicode"/>
                <a:cs typeface="Lucida Sans Unicode"/>
              </a:rPr>
              <a:t>Revenue',</a:t>
            </a:r>
            <a:r>
              <a:rPr sz="1600" spc="-90" dirty="0">
                <a:latin typeface="Lucida Sans Unicode"/>
                <a:cs typeface="Lucida Sans Unicode"/>
              </a:rPr>
              <a:t> </a:t>
            </a:r>
            <a:r>
              <a:rPr sz="1600" spc="-60" dirty="0">
                <a:latin typeface="Lucida Sans Unicode"/>
                <a:cs typeface="Lucida Sans Unicode"/>
              </a:rPr>
              <a:t>'Total</a:t>
            </a:r>
            <a:r>
              <a:rPr sz="1600" spc="-85" dirty="0">
                <a:latin typeface="Lucida Sans Unicode"/>
                <a:cs typeface="Lucida Sans Unicode"/>
              </a:rPr>
              <a:t> </a:t>
            </a:r>
            <a:r>
              <a:rPr sz="1600" spc="-60" dirty="0">
                <a:latin typeface="Lucida Sans Unicode"/>
                <a:cs typeface="Lucida Sans Unicode"/>
              </a:rPr>
              <a:t>Cost'</a:t>
            </a:r>
            <a:r>
              <a:rPr sz="1600" spc="-90" dirty="0">
                <a:latin typeface="Lucida Sans Unicode"/>
                <a:cs typeface="Lucida Sans Unicode"/>
              </a:rPr>
              <a:t> </a:t>
            </a:r>
            <a:r>
              <a:rPr sz="1600" spc="-65" dirty="0">
                <a:latin typeface="Lucida Sans Unicode"/>
                <a:cs typeface="Lucida Sans Unicode"/>
              </a:rPr>
              <a:t>and</a:t>
            </a:r>
            <a:r>
              <a:rPr sz="1600" spc="-90" dirty="0">
                <a:latin typeface="Lucida Sans Unicode"/>
                <a:cs typeface="Lucida Sans Unicode"/>
              </a:rPr>
              <a:t> </a:t>
            </a:r>
            <a:r>
              <a:rPr sz="1600" spc="-60" dirty="0">
                <a:latin typeface="Lucida Sans Unicode"/>
                <a:cs typeface="Lucida Sans Unicode"/>
              </a:rPr>
              <a:t>'Total</a:t>
            </a:r>
            <a:r>
              <a:rPr sz="1600" spc="-90" dirty="0">
                <a:latin typeface="Lucida Sans Unicode"/>
                <a:cs typeface="Lucida Sans Unicode"/>
              </a:rPr>
              <a:t> </a:t>
            </a:r>
            <a:r>
              <a:rPr sz="1600" spc="-50" dirty="0">
                <a:latin typeface="Lucida Sans Unicode"/>
                <a:cs typeface="Lucida Sans Unicode"/>
              </a:rPr>
              <a:t>Proﬁt' </a:t>
            </a:r>
            <a:r>
              <a:rPr sz="1600" spc="-490" dirty="0">
                <a:latin typeface="Lucida Sans Unicode"/>
                <a:cs typeface="Lucida Sans Unicode"/>
              </a:rPr>
              <a:t> </a:t>
            </a:r>
            <a:r>
              <a:rPr sz="1600" spc="-95" dirty="0">
                <a:latin typeface="Lucida Sans Unicode"/>
                <a:cs typeface="Lucida Sans Unicode"/>
              </a:rPr>
              <a:t>c</a:t>
            </a:r>
            <a:r>
              <a:rPr sz="1600" spc="-75" dirty="0">
                <a:latin typeface="Lucida Sans Unicode"/>
                <a:cs typeface="Lucida Sans Unicode"/>
              </a:rPr>
              <a:t>olumns</a:t>
            </a:r>
            <a:r>
              <a:rPr sz="1600" spc="-95" dirty="0">
                <a:latin typeface="Lucida Sans Unicode"/>
                <a:cs typeface="Lucida Sans Unicode"/>
              </a:rPr>
              <a:t> p</a:t>
            </a:r>
            <a:r>
              <a:rPr sz="1600" spc="-75" dirty="0">
                <a:latin typeface="Lucida Sans Unicode"/>
                <a:cs typeface="Lucida Sans Unicode"/>
              </a:rPr>
              <a:t>r</a:t>
            </a:r>
            <a:r>
              <a:rPr sz="1600" spc="-50" dirty="0">
                <a:latin typeface="Lucida Sans Unicode"/>
                <a:cs typeface="Lucida Sans Unicode"/>
              </a:rPr>
              <a:t>esent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90" dirty="0">
                <a:latin typeface="Lucida Sans Unicode"/>
                <a:cs typeface="Lucida Sans Unicode"/>
              </a:rPr>
              <a:t>in</a:t>
            </a:r>
            <a:r>
              <a:rPr sz="1600" spc="-95" dirty="0">
                <a:latin typeface="Lucida Sans Unicode"/>
                <a:cs typeface="Lucida Sans Unicode"/>
              </a:rPr>
              <a:t> </a:t>
            </a:r>
            <a:r>
              <a:rPr sz="1600" spc="-60" dirty="0">
                <a:latin typeface="Lucida Sans Unicode"/>
                <a:cs typeface="Lucida Sans Unicode"/>
              </a:rPr>
              <a:t>datafr</a:t>
            </a:r>
            <a:r>
              <a:rPr sz="1600" spc="-90" dirty="0">
                <a:latin typeface="Lucida Sans Unicode"/>
                <a:cs typeface="Lucida Sans Unicode"/>
              </a:rPr>
              <a:t>ame.</a:t>
            </a:r>
            <a:endParaRPr sz="1600" dirty="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657350"/>
            <a:ext cx="70866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AAD7F7-D22A-5217-8723-F99DE801CBBC}"/>
              </a:ext>
            </a:extLst>
          </p:cNvPr>
          <p:cNvSpPr txBox="1"/>
          <p:nvPr/>
        </p:nvSpPr>
        <p:spPr>
          <a:xfrm>
            <a:off x="2362200" y="1809750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1622236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328</Words>
  <Application>Microsoft Office PowerPoint</Application>
  <PresentationFormat>On-screen Show (16:9)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Rounded MT Bold</vt:lpstr>
      <vt:lpstr>Lucida Sans Unicode</vt:lpstr>
      <vt:lpstr>Microsoft Sans Serif</vt:lpstr>
      <vt:lpstr>Times New Roman</vt:lpstr>
      <vt:lpstr>Trebuchet MS</vt:lpstr>
      <vt:lpstr>Wingdings 3</vt:lpstr>
      <vt:lpstr>Facet</vt:lpstr>
      <vt:lpstr>PowerPoint Presentation</vt:lpstr>
      <vt:lpstr>Objective</vt:lpstr>
      <vt:lpstr>Architecture</vt:lpstr>
      <vt:lpstr>Data Preprocessing:</vt:lpstr>
      <vt:lpstr>Exploratory data Analysis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harshita gupta</cp:lastModifiedBy>
  <cp:revision>4</cp:revision>
  <dcterms:created xsi:type="dcterms:W3CDTF">2024-06-14T12:42:32Z</dcterms:created>
  <dcterms:modified xsi:type="dcterms:W3CDTF">2024-06-15T08:16:57Z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2023-03-19T00:00:00Z</vt:filetime>
  </property>
  <property fmtid="{D5CDD505-2E9C-101B-9397-08002B2CF9AE}" pid="3" name="Creator">
    <vt:lpwstr>PDFium</vt:lpwstr>
  </property>
  <property fmtid="{D5CDD505-2E9C-101B-9397-08002B2CF9AE}" pid="4" name="LastSaved">
    <vt:filetime>2023-03-19T00:00:00Z</vt:filetime>
  </property>
</Properties>
</file>