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6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FDEE"/>
    <a:srgbClr val="3698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126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941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7374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028640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4780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5/26/2024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6119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5/26/2024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4273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5/26/2024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4275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274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5/26/2024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01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871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5/26/2024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892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818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5/26/2024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890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5/26/2024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765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5/26/2024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769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588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1489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  <p:sldLayoutId id="2147483729" r:id="rId13"/>
    <p:sldLayoutId id="2147483730" r:id="rId14"/>
    <p:sldLayoutId id="2147483731" r:id="rId15"/>
    <p:sldLayoutId id="2147483732" r:id="rId16"/>
    <p:sldLayoutId id="214748373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7843" y="0"/>
            <a:ext cx="12507686" cy="685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7843" y="0"/>
            <a:ext cx="12507687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5308" y="2070024"/>
            <a:ext cx="435949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Analysis of Hotel Reservation Data</a:t>
            </a:r>
            <a:endParaRPr lang="en-IN" sz="48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50922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618351" cy="719259"/>
          </a:xfrm>
        </p:spPr>
        <p:txBody>
          <a:bodyPr/>
          <a:lstStyle/>
          <a:p>
            <a:pPr algn="ctr"/>
            <a:r>
              <a:rPr lang="en-IN" sz="3200" b="1" dirty="0"/>
              <a:t>       Summary and Recommendations:</a:t>
            </a:r>
            <a:br>
              <a:rPr lang="en-IN" sz="3200" b="1" dirty="0"/>
            </a:br>
            <a:br>
              <a:rPr lang="en-IN" sz="3200" b="1" dirty="0"/>
            </a:br>
            <a:endParaRPr lang="en-IN" sz="3200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1519707"/>
            <a:ext cx="9573274" cy="473663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endParaRPr lang="en-US" dirty="0">
              <a:solidFill>
                <a:srgbClr val="ECECEC"/>
              </a:solidFill>
              <a:latin typeface="Söhne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ECECEC"/>
                </a:solidFill>
                <a:latin typeface="Söhne"/>
              </a:rPr>
              <a:t>Room Type 1 </a:t>
            </a:r>
            <a:r>
              <a:rPr lang="en-US" dirty="0">
                <a:solidFill>
                  <a:srgbClr val="ECECEC"/>
                </a:solidFill>
                <a:latin typeface="Söhne"/>
              </a:rPr>
              <a:t>is popular, especially </a:t>
            </a:r>
            <a:r>
              <a:rPr lang="en-US" b="1" dirty="0">
                <a:solidFill>
                  <a:srgbClr val="ECECEC"/>
                </a:solidFill>
                <a:latin typeface="Söhne"/>
              </a:rPr>
              <a:t>with families</a:t>
            </a:r>
            <a:r>
              <a:rPr lang="en-US" dirty="0">
                <a:solidFill>
                  <a:srgbClr val="ECECEC"/>
                </a:solidFill>
                <a:latin typeface="Söhne"/>
              </a:rPr>
              <a:t>, suggesting improvements or promotions for this room type could attract more guests.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ECECEC"/>
                </a:solidFill>
                <a:latin typeface="Söhne"/>
              </a:rPr>
              <a:t>Meal Plan 1 is favored by guests, indicating similar meal plans or meal deals could boost revenue and guest satisfaction.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ECECEC"/>
                </a:solidFill>
                <a:latin typeface="Söhne"/>
              </a:rPr>
              <a:t>A lead time of 443 days highlights the need for early booking promotions and long-term marketing strategies to increase occupancy rates.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ECECEC"/>
                </a:solidFill>
                <a:latin typeface="Söhne"/>
              </a:rPr>
              <a:t>Rooms with children have a relatively high average price, suggesting potential for family-friendly packages or promotions to attract more bookings and revenue.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ECECEC"/>
                </a:solidFill>
                <a:latin typeface="Söhne"/>
              </a:rPr>
              <a:t>The online market segment significantly contributes to room revenue, indicating opportunities for targeted marketing or partnerships with online booking platforms.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ECECEC"/>
                </a:solidFill>
                <a:latin typeface="Söhne"/>
              </a:rPr>
              <a:t>Improvements could include optimizing room pricing strategies, enhancing weekend stay packages, and offering tailored services for families to enhance guest satisfaction and attract more guests.</a:t>
            </a:r>
          </a:p>
          <a:p>
            <a:pPr marL="0" indent="0">
              <a:buNone/>
            </a:pPr>
            <a:endParaRPr lang="en-US" dirty="0">
              <a:solidFill>
                <a:srgbClr val="ECECEC"/>
              </a:solidFill>
              <a:latin typeface="Söhne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4844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250" autoRev="1" fill="remove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4" dur="250" autoRev="1" fill="remove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" dur="250" autoRev="1" fill="remove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50" autoRev="1" fill="remove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250" autoRev="1" fill="remove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1" dur="250" autoRev="1" fill="remove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2" dur="250" autoRev="1" fill="remove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250" autoRev="1" fill="remove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250" autoRev="1" fill="remove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8" dur="250" autoRev="1" fill="remove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9" dur="250" autoRev="1" fill="remove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250" autoRev="1" fill="remove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250" autoRev="1" fill="remove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5" dur="250" autoRev="1" fill="remove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6" dur="250" autoRev="1" fill="remove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250" autoRev="1" fill="remove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250" autoRev="1" fill="remove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2" dur="250" autoRev="1" fill="remove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3" dur="250" autoRev="1" fill="remove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250" autoRev="1" fill="remove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46122" y="2577732"/>
            <a:ext cx="9404723" cy="1400530"/>
          </a:xfrm>
        </p:spPr>
        <p:txBody>
          <a:bodyPr/>
          <a:lstStyle/>
          <a:p>
            <a:r>
              <a:rPr lang="en-US" sz="9600" dirty="0"/>
              <a:t>Thank You</a:t>
            </a:r>
            <a:endParaRPr lang="en-IN" sz="9600" dirty="0"/>
          </a:p>
        </p:txBody>
      </p:sp>
    </p:spTree>
    <p:extLst>
      <p:ext uri="{BB962C8B-B14F-4D97-AF65-F5344CB8AC3E}">
        <p14:creationId xmlns:p14="http://schemas.microsoft.com/office/powerpoint/2010/main" val="2844582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5077" y="1164103"/>
            <a:ext cx="4922876" cy="576262"/>
          </a:xfrm>
        </p:spPr>
        <p:txBody>
          <a:bodyPr/>
          <a:lstStyle/>
          <a:p>
            <a:r>
              <a:rPr lang="en-IN" b="1" dirty="0"/>
              <a:t>1-Total Number of Reservations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54527" y="3341295"/>
            <a:ext cx="4396339" cy="3034739"/>
          </a:xfrm>
        </p:spPr>
        <p:txBody>
          <a:bodyPr/>
          <a:lstStyle/>
          <a:p>
            <a:r>
              <a:rPr lang="en-US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Query: </a:t>
            </a:r>
            <a:r>
              <a:rPr lang="en-US" dirty="0"/>
              <a:t>SELECT COUNT(</a:t>
            </a:r>
            <a:r>
              <a:rPr lang="en-US" dirty="0" err="1"/>
              <a:t>type_of_meal_plan</a:t>
            </a:r>
            <a:r>
              <a:rPr lang="en-US" dirty="0"/>
              <a:t>), </a:t>
            </a:r>
            <a:r>
              <a:rPr lang="en-US" dirty="0" err="1"/>
              <a:t>type_of_meal_plan</a:t>
            </a:r>
            <a:r>
              <a:rPr lang="en-US" dirty="0"/>
              <a:t> FROM hotel GROUP BY </a:t>
            </a:r>
            <a:r>
              <a:rPr lang="en-US" dirty="0" err="1"/>
              <a:t>type_of_meal_plan</a:t>
            </a:r>
            <a:r>
              <a:rPr lang="en-US" dirty="0"/>
              <a:t> ORDER BY COUNT DESC LIMIT 1;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Result: </a:t>
            </a:r>
            <a:r>
              <a:rPr lang="en-US" dirty="0"/>
              <a:t>The most popular meal plan among guests is: Meal Plan 1 WITH 527 ORDERES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9479" y="4083660"/>
            <a:ext cx="4854071" cy="576262"/>
          </a:xfrm>
        </p:spPr>
        <p:txBody>
          <a:bodyPr/>
          <a:lstStyle/>
          <a:p>
            <a:r>
              <a:rPr lang="en-IN" b="1" dirty="0"/>
              <a:t>2-Most Popular Meal Plan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217" y="698164"/>
            <a:ext cx="4396339" cy="1860452"/>
          </a:xfrm>
        </p:spPr>
        <p:txBody>
          <a:bodyPr/>
          <a:lstStyle/>
          <a:p>
            <a:r>
              <a:rPr lang="en-US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Query: </a:t>
            </a:r>
            <a:r>
              <a:rPr lang="en-US" dirty="0"/>
              <a:t>SELECT COUNT(*)  FROM hotel;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Result: </a:t>
            </a:r>
            <a:r>
              <a:rPr lang="en-US" dirty="0"/>
              <a:t>Total reservations in the dataset: 700</a:t>
            </a:r>
          </a:p>
          <a:p>
            <a:endParaRPr lang="en-IN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759479" y="2810130"/>
            <a:ext cx="10790095" cy="28136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4631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250" autoRev="1" fill="remove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4" dur="250" autoRev="1" fill="remove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" dur="250" autoRev="1" fill="remove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50" autoRev="1" fill="remove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250" autoRev="1" fill="remov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1" dur="250" autoRev="1" fill="remov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2" dur="250" autoRev="1" fill="remov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250" autoRev="1" fill="remov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250" autoRev="1" fill="remove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8" dur="250" autoRev="1" fill="remove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9" dur="250" autoRev="1" fill="remove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250" autoRev="1" fill="remove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9479" y="1129190"/>
            <a:ext cx="4922876" cy="576262"/>
          </a:xfrm>
        </p:spPr>
        <p:txBody>
          <a:bodyPr/>
          <a:lstStyle/>
          <a:p>
            <a:r>
              <a:rPr lang="en-US" b="1" dirty="0"/>
              <a:t>3-Average Price per Room for Reservations Involving Children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54527" y="3341295"/>
            <a:ext cx="4396339" cy="3034739"/>
          </a:xfrm>
        </p:spPr>
        <p:txBody>
          <a:bodyPr/>
          <a:lstStyle/>
          <a:p>
            <a:r>
              <a:rPr lang="en-US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Query: </a:t>
            </a:r>
            <a:r>
              <a:rPr lang="en-US" dirty="0"/>
              <a:t>SELECT COUNT(*) FROM hotel WHERE YEAR(</a:t>
            </a:r>
            <a:r>
              <a:rPr lang="en-US" dirty="0" err="1"/>
              <a:t>arrival_date</a:t>
            </a:r>
            <a:r>
              <a:rPr lang="en-US" dirty="0"/>
              <a:t>) = 2018;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Result: </a:t>
            </a:r>
            <a:r>
              <a:rPr lang="en-US" dirty="0"/>
              <a:t>Number of reservations made for the year 2018: 577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9479" y="3496039"/>
            <a:ext cx="4854071" cy="935283"/>
          </a:xfrm>
        </p:spPr>
        <p:txBody>
          <a:bodyPr/>
          <a:lstStyle/>
          <a:p>
            <a:r>
              <a:rPr lang="en-US" b="1" dirty="0"/>
              <a:t>4-Reservations Made for the Year 2018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26188" y="446649"/>
            <a:ext cx="4707461" cy="2240279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Query:</a:t>
            </a:r>
            <a:r>
              <a:rPr lang="en-US" b="1" dirty="0"/>
              <a:t> </a:t>
            </a:r>
            <a:r>
              <a:rPr lang="en-US" dirty="0"/>
              <a:t>SELECT AVG(</a:t>
            </a:r>
            <a:r>
              <a:rPr lang="en-US" dirty="0" err="1"/>
              <a:t>avg_price_per_room</a:t>
            </a:r>
            <a:r>
              <a:rPr lang="en-US" dirty="0"/>
              <a:t>) FROM hotel WHERE </a:t>
            </a:r>
            <a:r>
              <a:rPr lang="en-US" dirty="0" err="1"/>
              <a:t>no_of_children</a:t>
            </a:r>
            <a:r>
              <a:rPr lang="en-US" dirty="0"/>
              <a:t> &gt; 0;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Result: </a:t>
            </a:r>
            <a:r>
              <a:rPr lang="en-US" dirty="0"/>
              <a:t>Average price per room for reservations involving children: $'144.57'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759479" y="2810130"/>
            <a:ext cx="10790095" cy="28136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1283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250" autoRev="1" fill="remove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4" dur="250" autoRev="1" fill="remove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" dur="250" autoRev="1" fill="remove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50" autoRev="1" fill="remove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250" autoRev="1" fill="remov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1" dur="250" autoRev="1" fill="remov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2" dur="250" autoRev="1" fill="remov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250" autoRev="1" fill="remov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250" autoRev="1" fill="remove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8" dur="250" autoRev="1" fill="remove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9" dur="250" autoRev="1" fill="remove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250" autoRev="1" fill="remove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9479" y="1129190"/>
            <a:ext cx="4922876" cy="576262"/>
          </a:xfrm>
        </p:spPr>
        <p:txBody>
          <a:bodyPr/>
          <a:lstStyle/>
          <a:p>
            <a:r>
              <a:rPr lang="en-US" b="1" dirty="0"/>
              <a:t>5 - Most Commonly Booked Room Type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54527" y="3341295"/>
            <a:ext cx="5114487" cy="3034739"/>
          </a:xfrm>
        </p:spPr>
        <p:txBody>
          <a:bodyPr/>
          <a:lstStyle/>
          <a:p>
            <a:r>
              <a:rPr lang="en-US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Query: </a:t>
            </a:r>
            <a:r>
              <a:rPr lang="en-US" dirty="0"/>
              <a:t>SELECT COUNT(</a:t>
            </a:r>
            <a:r>
              <a:rPr lang="en-US" dirty="0" err="1"/>
              <a:t>no_of_weekend_nights</a:t>
            </a:r>
            <a:r>
              <a:rPr lang="en-US" dirty="0"/>
              <a:t>) FROM hotel WHERE </a:t>
            </a:r>
            <a:r>
              <a:rPr lang="en-US" dirty="0" err="1"/>
              <a:t>no_of_week_nights</a:t>
            </a:r>
            <a:r>
              <a:rPr lang="en-US" dirty="0"/>
              <a:t> &gt; 0;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Result: </a:t>
            </a:r>
            <a:r>
              <a:rPr lang="en-US" dirty="0"/>
              <a:t>Number of reservations falling on weekends: 656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8284" y="3475302"/>
            <a:ext cx="4854071" cy="935283"/>
          </a:xfrm>
        </p:spPr>
        <p:txBody>
          <a:bodyPr/>
          <a:lstStyle/>
          <a:p>
            <a:r>
              <a:rPr lang="en-US" b="1" dirty="0"/>
              <a:t>6 - Reservations Falling on Weekends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26188" y="446649"/>
            <a:ext cx="4707461" cy="224027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Query:</a:t>
            </a:r>
            <a:r>
              <a:rPr lang="en-US" b="1" dirty="0"/>
              <a:t> </a:t>
            </a:r>
            <a:r>
              <a:rPr lang="en-US" dirty="0"/>
              <a:t>SELECT COUNT(</a:t>
            </a:r>
            <a:r>
              <a:rPr lang="en-US" i="1" dirty="0"/>
              <a:t>), </a:t>
            </a:r>
            <a:r>
              <a:rPr lang="en-US" i="1" dirty="0" err="1"/>
              <a:t>room_type_reserved</a:t>
            </a:r>
            <a:r>
              <a:rPr lang="en-US" i="1" dirty="0"/>
              <a:t> FROM hotel GROUP BY </a:t>
            </a:r>
            <a:r>
              <a:rPr lang="en-US" i="1" dirty="0" err="1"/>
              <a:t>room_type_reserved</a:t>
            </a:r>
            <a:r>
              <a:rPr lang="en-US" i="1" dirty="0"/>
              <a:t> ORDER BY COUNT(</a:t>
            </a:r>
            <a:r>
              <a:rPr lang="en-US" dirty="0"/>
              <a:t>) DESC LIMIT 1;</a:t>
            </a:r>
          </a:p>
          <a:p>
            <a:r>
              <a:rPr lang="en-US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Result: </a:t>
            </a:r>
            <a:r>
              <a:rPr lang="en-US" dirty="0"/>
              <a:t>The most commonly booked room type is: '</a:t>
            </a:r>
            <a:r>
              <a:rPr lang="en-US" dirty="0" err="1"/>
              <a:t>Room_Type</a:t>
            </a:r>
            <a:r>
              <a:rPr lang="en-US" dirty="0"/>
              <a:t> 1'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759479" y="2810130"/>
            <a:ext cx="10790095" cy="28136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164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250" autoRev="1" fill="remove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4" dur="250" autoRev="1" fill="remove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" dur="250" autoRev="1" fill="remove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50" autoRev="1" fill="remove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250" autoRev="1" fill="remov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1" dur="250" autoRev="1" fill="remov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2" dur="250" autoRev="1" fill="remov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250" autoRev="1" fill="remov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250" autoRev="1" fill="remove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8" dur="250" autoRev="1" fill="remove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9" dur="250" autoRev="1" fill="remove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250" autoRev="1" fill="remove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9479" y="1129190"/>
            <a:ext cx="4922876" cy="576262"/>
          </a:xfrm>
        </p:spPr>
        <p:txBody>
          <a:bodyPr/>
          <a:lstStyle/>
          <a:p>
            <a:r>
              <a:rPr lang="en-US" b="1" dirty="0"/>
              <a:t>7 - Highest and Lowest Lead Time for Reservations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54527" y="3341295"/>
            <a:ext cx="5153124" cy="3034739"/>
          </a:xfrm>
        </p:spPr>
        <p:txBody>
          <a:bodyPr/>
          <a:lstStyle/>
          <a:p>
            <a:r>
              <a:rPr lang="en-US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Query: </a:t>
            </a:r>
            <a:r>
              <a:rPr lang="en-US" dirty="0"/>
              <a:t>SELECT COUNT(</a:t>
            </a:r>
            <a:r>
              <a:rPr lang="en-US" dirty="0" err="1"/>
              <a:t>market_segment_type</a:t>
            </a:r>
            <a:r>
              <a:rPr lang="en-US" dirty="0"/>
              <a:t>), </a:t>
            </a:r>
            <a:r>
              <a:rPr lang="en-US" dirty="0" err="1"/>
              <a:t>market_segment_type</a:t>
            </a:r>
            <a:r>
              <a:rPr lang="en-US" dirty="0"/>
              <a:t> FROM hotel GROUP BY </a:t>
            </a:r>
            <a:r>
              <a:rPr lang="en-US" dirty="0" err="1"/>
              <a:t>market_segment_type</a:t>
            </a:r>
            <a:r>
              <a:rPr lang="en-US" dirty="0"/>
              <a:t> ORDER BY </a:t>
            </a:r>
            <a:r>
              <a:rPr lang="en-US" dirty="0" err="1"/>
              <a:t>market_segment_type</a:t>
            </a:r>
            <a:r>
              <a:rPr lang="en-US" dirty="0"/>
              <a:t> DESC LIMIT 1;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Result: </a:t>
            </a:r>
            <a:r>
              <a:rPr lang="en-US" dirty="0"/>
              <a:t>The most common market segment type for reservations is: Online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8284" y="3475302"/>
            <a:ext cx="4854071" cy="935283"/>
          </a:xfrm>
        </p:spPr>
        <p:txBody>
          <a:bodyPr/>
          <a:lstStyle/>
          <a:p>
            <a:r>
              <a:rPr lang="en-US" b="1" dirty="0"/>
              <a:t>8 - Most Common Market Segment Type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26188" y="502275"/>
            <a:ext cx="4707461" cy="218465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Query:</a:t>
            </a:r>
            <a:r>
              <a:rPr lang="en-US" b="1" dirty="0"/>
              <a:t> </a:t>
            </a:r>
            <a:r>
              <a:rPr lang="en-US" dirty="0"/>
              <a:t>SELECT MAX(</a:t>
            </a:r>
            <a:r>
              <a:rPr lang="en-US" dirty="0" err="1"/>
              <a:t>lead_time</a:t>
            </a:r>
            <a:r>
              <a:rPr lang="en-US" dirty="0"/>
              <a:t>), MIN(</a:t>
            </a:r>
            <a:r>
              <a:rPr lang="en-US" dirty="0" err="1"/>
              <a:t>lead_time</a:t>
            </a:r>
            <a:r>
              <a:rPr lang="en-US" dirty="0"/>
              <a:t>) FROM hotel;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Result: </a:t>
            </a:r>
            <a:r>
              <a:rPr lang="en-US" dirty="0"/>
              <a:t>Highest lead time: 443 days; Lowest lead time: 0 days</a:t>
            </a:r>
            <a:endParaRPr lang="en-IN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759479" y="2810130"/>
            <a:ext cx="10790095" cy="28136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0791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250" autoRev="1" fill="remove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4" dur="250" autoRev="1" fill="remove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" dur="250" autoRev="1" fill="remove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50" autoRev="1" fill="remove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250" autoRev="1" fill="remov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1" dur="250" autoRev="1" fill="remov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2" dur="250" autoRev="1" fill="remov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250" autoRev="1" fill="remov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250" autoRev="1" fill="remove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8" dur="250" autoRev="1" fill="remove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9" dur="250" autoRev="1" fill="remove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250" autoRev="1" fill="remove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9479" y="1129190"/>
            <a:ext cx="4922876" cy="576262"/>
          </a:xfrm>
        </p:spPr>
        <p:txBody>
          <a:bodyPr/>
          <a:lstStyle/>
          <a:p>
            <a:r>
              <a:rPr lang="en-US" b="1" dirty="0"/>
              <a:t>9 - Reservations with "Confirmed" Booking Status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54527" y="3341295"/>
            <a:ext cx="4396339" cy="3034739"/>
          </a:xfrm>
        </p:spPr>
        <p:txBody>
          <a:bodyPr/>
          <a:lstStyle/>
          <a:p>
            <a:r>
              <a:rPr lang="en-US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Query: </a:t>
            </a:r>
            <a:r>
              <a:rPr lang="en-US" dirty="0"/>
              <a:t>SELECT SUM(</a:t>
            </a:r>
            <a:r>
              <a:rPr lang="en-US" dirty="0" err="1"/>
              <a:t>no_of_adults</a:t>
            </a:r>
            <a:r>
              <a:rPr lang="en-US" dirty="0"/>
              <a:t>), SUM(</a:t>
            </a:r>
            <a:r>
              <a:rPr lang="en-US" dirty="0" err="1"/>
              <a:t>no_of_children</a:t>
            </a:r>
            <a:r>
              <a:rPr lang="en-US" dirty="0"/>
              <a:t>) FROM hotel;</a:t>
            </a:r>
          </a:p>
          <a:p>
            <a:endParaRPr lang="en-US" b="1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r>
              <a:rPr lang="en-US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Result: </a:t>
            </a:r>
            <a:r>
              <a:rPr lang="en-US" dirty="0"/>
              <a:t>Total number of adults: 1316; Total number of children: 69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8284" y="3475302"/>
            <a:ext cx="4854071" cy="935283"/>
          </a:xfrm>
        </p:spPr>
        <p:txBody>
          <a:bodyPr/>
          <a:lstStyle/>
          <a:p>
            <a:r>
              <a:rPr lang="en-US" b="1" dirty="0"/>
              <a:t>10 - Total Number of Adults and Children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26188" y="502275"/>
            <a:ext cx="4707461" cy="218465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Query:</a:t>
            </a:r>
            <a:r>
              <a:rPr lang="en-US" b="1" dirty="0"/>
              <a:t> </a:t>
            </a:r>
            <a:r>
              <a:rPr lang="en-US" dirty="0"/>
              <a:t>SELECT COUNT(*), </a:t>
            </a:r>
            <a:r>
              <a:rPr lang="en-US" dirty="0" err="1"/>
              <a:t>booking_status</a:t>
            </a:r>
            <a:r>
              <a:rPr lang="en-US" dirty="0"/>
              <a:t> FROM hotel WHERE </a:t>
            </a:r>
            <a:r>
              <a:rPr lang="en-US" dirty="0" err="1"/>
              <a:t>booking_status</a:t>
            </a:r>
            <a:r>
              <a:rPr lang="en-US" dirty="0"/>
              <a:t> = "Confirmed";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Result: </a:t>
            </a:r>
            <a:r>
              <a:rPr lang="en-US" dirty="0"/>
              <a:t>Number of reservations with "Confirmed" booking status: 493</a:t>
            </a:r>
            <a:endParaRPr lang="en-IN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759479" y="2810130"/>
            <a:ext cx="10790095" cy="28136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2842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250" autoRev="1" fill="remove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4" dur="250" autoRev="1" fill="remove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" dur="250" autoRev="1" fill="remove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50" autoRev="1" fill="remove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250" autoRev="1" fill="remov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1" dur="250" autoRev="1" fill="remov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2" dur="250" autoRev="1" fill="remov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250" autoRev="1" fill="remov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250" autoRev="1" fill="remove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8" dur="250" autoRev="1" fill="remove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9" dur="250" autoRev="1" fill="remove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250" autoRev="1" fill="remove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9479" y="1306470"/>
            <a:ext cx="4922876" cy="576262"/>
          </a:xfrm>
        </p:spPr>
        <p:txBody>
          <a:bodyPr/>
          <a:lstStyle/>
          <a:p>
            <a:r>
              <a:rPr lang="en-US" b="1" dirty="0"/>
              <a:t>11 - Average Number of Weekend Nights for Reservations Involving Children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54527" y="3341295"/>
            <a:ext cx="5395047" cy="3034739"/>
          </a:xfrm>
        </p:spPr>
        <p:txBody>
          <a:bodyPr/>
          <a:lstStyle/>
          <a:p>
            <a:r>
              <a:rPr lang="en-US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Query: </a:t>
            </a:r>
            <a:r>
              <a:rPr lang="en-US" dirty="0"/>
              <a:t>SELECT YEAR(</a:t>
            </a:r>
            <a:r>
              <a:rPr lang="en-US" dirty="0" err="1"/>
              <a:t>arrival_date</a:t>
            </a:r>
            <a:r>
              <a:rPr lang="en-US" dirty="0"/>
              <a:t>) AS </a:t>
            </a:r>
            <a:r>
              <a:rPr lang="en-US" dirty="0" err="1"/>
              <a:t>yeardate</a:t>
            </a:r>
            <a:r>
              <a:rPr lang="en-US" dirty="0"/>
              <a:t>, MONTH(</a:t>
            </a:r>
            <a:r>
              <a:rPr lang="en-US" dirty="0" err="1"/>
              <a:t>arrival_date</a:t>
            </a:r>
            <a:r>
              <a:rPr lang="en-US" dirty="0"/>
              <a:t>) AS </a:t>
            </a:r>
            <a:r>
              <a:rPr lang="en-US" dirty="0" err="1"/>
              <a:t>monthdate</a:t>
            </a:r>
            <a:r>
              <a:rPr lang="en-US" dirty="0"/>
              <a:t>, COUNT(*) AS count FROM hotel GROUP BY </a:t>
            </a:r>
            <a:r>
              <a:rPr lang="en-US" dirty="0" err="1"/>
              <a:t>yeardate</a:t>
            </a:r>
            <a:r>
              <a:rPr lang="en-US" dirty="0"/>
              <a:t>, </a:t>
            </a:r>
            <a:r>
              <a:rPr lang="en-US" dirty="0" err="1"/>
              <a:t>monthdate</a:t>
            </a:r>
            <a:r>
              <a:rPr lang="en-US" dirty="0"/>
              <a:t> ORDER BY </a:t>
            </a:r>
            <a:r>
              <a:rPr lang="en-US" dirty="0" err="1"/>
              <a:t>yeardate</a:t>
            </a:r>
            <a:r>
              <a:rPr lang="en-US" dirty="0"/>
              <a:t>, </a:t>
            </a:r>
            <a:r>
              <a:rPr lang="en-US" dirty="0" err="1"/>
              <a:t>monthdate</a:t>
            </a:r>
            <a:r>
              <a:rPr lang="en-US" dirty="0"/>
              <a:t>; </a:t>
            </a:r>
          </a:p>
          <a:p>
            <a:pPr marL="0" indent="0">
              <a:buNone/>
            </a:pPr>
            <a:endParaRPr lang="en-US" b="1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r>
              <a:rPr lang="en-US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Result: </a:t>
            </a:r>
            <a:r>
              <a:rPr lang="en-US" dirty="0"/>
              <a:t>700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8284" y="3475302"/>
            <a:ext cx="4854071" cy="935283"/>
          </a:xfrm>
        </p:spPr>
        <p:txBody>
          <a:bodyPr/>
          <a:lstStyle/>
          <a:p>
            <a:r>
              <a:rPr lang="en-US" b="1" dirty="0"/>
              <a:t>12 - Reservations Made in Each Month of the Year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26188" y="502275"/>
            <a:ext cx="4707461" cy="218465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Query:</a:t>
            </a:r>
            <a:r>
              <a:rPr lang="en-US" b="1" dirty="0"/>
              <a:t> </a:t>
            </a:r>
            <a:r>
              <a:rPr lang="en-US" dirty="0"/>
              <a:t>SELECT AVG(</a:t>
            </a:r>
            <a:r>
              <a:rPr lang="en-US" dirty="0" err="1"/>
              <a:t>no_of_weekend_nights</a:t>
            </a:r>
            <a:r>
              <a:rPr lang="en-US" dirty="0"/>
              <a:t>) FROM hotel WHERE </a:t>
            </a:r>
            <a:r>
              <a:rPr lang="en-US" dirty="0" err="1"/>
              <a:t>no_of_children</a:t>
            </a:r>
            <a:r>
              <a:rPr lang="en-US" dirty="0"/>
              <a:t> &gt; 0;</a:t>
            </a:r>
          </a:p>
          <a:p>
            <a:r>
              <a:rPr lang="en-US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Result: </a:t>
            </a:r>
            <a:r>
              <a:rPr lang="en-US" dirty="0"/>
              <a:t>Average number of weekend nights for reservations involving children: 1</a:t>
            </a:r>
            <a:endParaRPr lang="en-IN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759479" y="2810130"/>
            <a:ext cx="10790095" cy="28136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8950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250" autoRev="1" fill="remove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4" dur="250" autoRev="1" fill="remove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" dur="250" autoRev="1" fill="remove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50" autoRev="1" fill="remove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250" autoRev="1" fill="remov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1" dur="250" autoRev="1" fill="remov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2" dur="250" autoRev="1" fill="remov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250" autoRev="1" fill="remov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250" autoRev="1" fill="remove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8" dur="250" autoRev="1" fill="remove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9" dur="250" autoRev="1" fill="remove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250" autoRev="1" fill="remove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9479" y="1306470"/>
            <a:ext cx="4922876" cy="576262"/>
          </a:xfrm>
        </p:spPr>
        <p:txBody>
          <a:bodyPr/>
          <a:lstStyle/>
          <a:p>
            <a:r>
              <a:rPr lang="en-US" b="1" dirty="0"/>
              <a:t>13 - Average Number of Nights by Room Type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54527" y="3611752"/>
            <a:ext cx="5395047" cy="3034739"/>
          </a:xfrm>
        </p:spPr>
        <p:txBody>
          <a:bodyPr>
            <a:normAutofit fontScale="92500"/>
          </a:bodyPr>
          <a:lstStyle/>
          <a:p>
            <a:r>
              <a:rPr lang="en-US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Query: </a:t>
            </a:r>
            <a:r>
              <a:rPr lang="en-US" dirty="0"/>
              <a:t>SELECT COUNT(</a:t>
            </a:r>
            <a:r>
              <a:rPr lang="en-US" dirty="0" err="1"/>
              <a:t>room_type_reserved</a:t>
            </a:r>
            <a:r>
              <a:rPr lang="en-US" dirty="0"/>
              <a:t>) AS counts, </a:t>
            </a:r>
            <a:r>
              <a:rPr lang="en-US" dirty="0" err="1"/>
              <a:t>room_type_reserved</a:t>
            </a:r>
            <a:r>
              <a:rPr lang="en-US" dirty="0"/>
              <a:t>, AVG(</a:t>
            </a:r>
            <a:r>
              <a:rPr lang="en-US" dirty="0" err="1"/>
              <a:t>avg_price_per_room</a:t>
            </a:r>
            <a:r>
              <a:rPr lang="en-US" dirty="0"/>
              <a:t>) AS average FROM hotel WHERE </a:t>
            </a:r>
            <a:r>
              <a:rPr lang="en-US" dirty="0" err="1"/>
              <a:t>no_of_children</a:t>
            </a:r>
            <a:r>
              <a:rPr lang="en-US" dirty="0"/>
              <a:t> &gt; 0 GROUP BY </a:t>
            </a:r>
            <a:r>
              <a:rPr lang="en-US" dirty="0" err="1"/>
              <a:t>room_type_reserved</a:t>
            </a:r>
            <a:r>
              <a:rPr lang="en-US" dirty="0"/>
              <a:t> ORDER BY counts DESC LIMIT 1;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Result: </a:t>
            </a:r>
            <a:r>
              <a:rPr lang="en-US" dirty="0"/>
              <a:t>The most common room type for reservations involving children is:  '</a:t>
            </a:r>
            <a:r>
              <a:rPr lang="en-US" dirty="0" err="1"/>
              <a:t>Room_Type</a:t>
            </a:r>
            <a:r>
              <a:rPr lang="en-US" dirty="0"/>
              <a:t> 1' with an average price of: $124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8284" y="4333443"/>
            <a:ext cx="4854071" cy="935283"/>
          </a:xfrm>
        </p:spPr>
        <p:txBody>
          <a:bodyPr/>
          <a:lstStyle/>
          <a:p>
            <a:r>
              <a:rPr lang="en-US" b="1" dirty="0"/>
              <a:t>14 - Most Common Room Type for Reservations Involving Children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26188" y="502275"/>
            <a:ext cx="4707461" cy="2794954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Query:</a:t>
            </a:r>
            <a:r>
              <a:rPr lang="en-US" b="1" dirty="0"/>
              <a:t> </a:t>
            </a:r>
            <a:r>
              <a:rPr lang="en-US" dirty="0"/>
              <a:t>SELECT </a:t>
            </a:r>
            <a:r>
              <a:rPr lang="en-US" dirty="0" err="1"/>
              <a:t>room_type_reserved</a:t>
            </a:r>
            <a:r>
              <a:rPr lang="en-US" dirty="0"/>
              <a:t>, AVG(</a:t>
            </a:r>
            <a:r>
              <a:rPr lang="en-US" dirty="0" err="1"/>
              <a:t>no_of_week_nights</a:t>
            </a:r>
            <a:r>
              <a:rPr lang="en-US" dirty="0"/>
              <a:t> + </a:t>
            </a:r>
            <a:r>
              <a:rPr lang="en-US" dirty="0" err="1"/>
              <a:t>no_of_weekend_nights</a:t>
            </a:r>
            <a:r>
              <a:rPr lang="en-US" dirty="0"/>
              <a:t>) AS average FROM hotel GROUP BY </a:t>
            </a:r>
            <a:r>
              <a:rPr lang="en-US" dirty="0" err="1"/>
              <a:t>room_type_reserved</a:t>
            </a:r>
            <a:r>
              <a:rPr lang="en-US" dirty="0"/>
              <a:t>;</a:t>
            </a:r>
          </a:p>
          <a:p>
            <a:r>
              <a:rPr lang="en-US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Result:</a:t>
            </a:r>
            <a:endParaRPr lang="en-IN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31140" y="3392341"/>
            <a:ext cx="10790095" cy="28136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8687" y="1984363"/>
            <a:ext cx="2082219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803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4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250" autoRev="1" fill="remov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1" dur="250" autoRev="1" fill="remov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2" dur="250" autoRev="1" fill="remov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250" autoRev="1" fill="remov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250" autoRev="1" fill="remove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8" dur="250" autoRev="1" fill="remove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9" dur="250" autoRev="1" fill="remove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250" autoRev="1" fill="remove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0006" y="2228045"/>
            <a:ext cx="4896744" cy="1275046"/>
          </a:xfrm>
        </p:spPr>
        <p:txBody>
          <a:bodyPr/>
          <a:lstStyle/>
          <a:p>
            <a:r>
              <a:rPr lang="en-US" b="1" dirty="0"/>
              <a:t>15- Market Segment Type Generating Highest Average Price per Room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746750" y="1882732"/>
            <a:ext cx="5818478" cy="4196096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Query:</a:t>
            </a:r>
            <a:r>
              <a:rPr lang="en-US" b="1" dirty="0"/>
              <a:t> </a:t>
            </a:r>
            <a:r>
              <a:rPr lang="en-US" dirty="0"/>
              <a:t>SELECT </a:t>
            </a:r>
            <a:r>
              <a:rPr lang="en-US" dirty="0" err="1"/>
              <a:t>market_segment_type</a:t>
            </a:r>
            <a:r>
              <a:rPr lang="en-US" dirty="0"/>
              <a:t>, AVG(</a:t>
            </a:r>
            <a:r>
              <a:rPr lang="en-US" dirty="0" err="1"/>
              <a:t>avg_price_per_room</a:t>
            </a:r>
            <a:r>
              <a:rPr lang="en-US" dirty="0"/>
              <a:t>) AS average FROM hotel GROUP BY </a:t>
            </a:r>
            <a:r>
              <a:rPr lang="en-US" dirty="0" err="1"/>
              <a:t>market_segment_type</a:t>
            </a:r>
            <a:r>
              <a:rPr lang="en-US" dirty="0"/>
              <a:t> ORDER BY average DESC LIMIT 1;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Result: </a:t>
            </a:r>
            <a:r>
              <a:rPr lang="en-US" dirty="0"/>
              <a:t>The market segment type that generates the highest average price per room is: Online, with an average price of: $112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8739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250" autoRev="1" fill="remove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4" dur="250" autoRev="1" fill="remove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" dur="250" autoRev="1" fill="remove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50" autoRev="1" fill="remove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200</TotalTime>
  <Words>904</Words>
  <Application>Microsoft Office PowerPoint</Application>
  <PresentationFormat>Widescreen</PresentationFormat>
  <Paragraphs>67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 Unicode MS</vt:lpstr>
      <vt:lpstr>Century Gothic</vt:lpstr>
      <vt:lpstr>Söhne</vt:lpstr>
      <vt:lpstr>Wingdings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 Summary and Recommendations: 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Anish Jain</cp:lastModifiedBy>
  <cp:revision>17</cp:revision>
  <dcterms:created xsi:type="dcterms:W3CDTF">2024-03-13T11:27:15Z</dcterms:created>
  <dcterms:modified xsi:type="dcterms:W3CDTF">2024-05-26T11:28:09Z</dcterms:modified>
</cp:coreProperties>
</file>