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5" r:id="rId5"/>
    <p:sldId id="266" r:id="rId6"/>
    <p:sldId id="267" r:id="rId7"/>
    <p:sldId id="268" r:id="rId8"/>
    <p:sldId id="261" r:id="rId9"/>
    <p:sldId id="269" r:id="rId10"/>
    <p:sldId id="270" r:id="rId11"/>
    <p:sldId id="271" r:id="rId12"/>
    <p:sldId id="275" r:id="rId13"/>
    <p:sldId id="272" r:id="rId14"/>
    <p:sldId id="273" r:id="rId15"/>
    <p:sldId id="274" r:id="rId16"/>
    <p:sldId id="276"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5/18/2023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53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75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5/18/2023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06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47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39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85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1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29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5/18/2023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7216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26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91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5/18/2023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3220103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10000"/>
        </a:lnSpc>
        <a:spcBef>
          <a:spcPct val="0"/>
        </a:spcBef>
        <a:buNone/>
        <a:defRPr sz="4000" b="1" i="0" kern="1200" spc="5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4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4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4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4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6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8791501" cy="2866405"/>
          </a:xfrm>
        </p:spPr>
        <p:txBody>
          <a:bodyPr>
            <a:normAutofit/>
          </a:bodyPr>
          <a:lstStyle/>
          <a:p>
            <a:pPr>
              <a:lnSpc>
                <a:spcPct val="100000"/>
              </a:lnSpc>
            </a:pPr>
            <a:r>
              <a:rPr lang="en-US" sz="5600">
                <a:cs typeface="Calibri Light"/>
              </a:rPr>
              <a:t>Music Recommendation system using AI</a:t>
            </a:r>
            <a:endParaRPr lang="en-US" sz="5600"/>
          </a:p>
        </p:txBody>
      </p:sp>
      <p:sp>
        <p:nvSpPr>
          <p:cNvPr id="3" name="Subtitle 2"/>
          <p:cNvSpPr>
            <a:spLocks noGrp="1"/>
          </p:cNvSpPr>
          <p:nvPr>
            <p:ph type="subTitle" idx="1"/>
          </p:nvPr>
        </p:nvSpPr>
        <p:spPr>
          <a:xfrm>
            <a:off x="565150" y="4283239"/>
            <a:ext cx="8791501" cy="1475177"/>
          </a:xfrm>
        </p:spPr>
        <p:txBody>
          <a:bodyPr>
            <a:normAutofit/>
          </a:bodyPr>
          <a:lstStyle/>
          <a:p>
            <a:r>
              <a:rPr lang="en-US" dirty="0">
                <a:ea typeface="Microsoft GothicNeo"/>
                <a:cs typeface="Microsoft GothicNeo"/>
              </a:rPr>
              <a:t>RA2011026010087 – VINJAM NITHIN</a:t>
            </a:r>
          </a:p>
          <a:p>
            <a:r>
              <a:rPr lang="en-US" dirty="0">
                <a:ea typeface="Microsoft GothicNeo"/>
                <a:cs typeface="Microsoft GothicNeo"/>
              </a:rPr>
              <a:t>RA2011026010081 –HIMESH CHANDER ADDIGA</a:t>
            </a:r>
          </a:p>
          <a:p>
            <a:r>
              <a:rPr lang="en-US" dirty="0">
                <a:ea typeface="Microsoft GothicNeo"/>
                <a:cs typeface="Microsoft GothicNeo"/>
              </a:rPr>
              <a:t>RA2011026010079 –HARSHITH B</a:t>
            </a:r>
          </a:p>
        </p:txBody>
      </p:sp>
      <p:cxnSp>
        <p:nvCxnSpPr>
          <p:cNvPr id="83" name="Straight Connector 64">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4" name="Group 66">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68" name="Oval 67">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7FA42EBE-8F86-FE44-BF12-AE5F7C9C1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671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C7FBC4-CA13-C60F-010B-6728983CF1C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6015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6651A-E8CA-0A73-09E1-75B67329D32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4293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54FCB-D97E-BF47-62E3-1D3F377A52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451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0FF46-D0B7-0843-866F-AB88C8C73BE0}"/>
              </a:ext>
            </a:extLst>
          </p:cNvPr>
          <p:cNvPicPr>
            <a:picLocks noChangeAspect="1"/>
          </p:cNvPicPr>
          <p:nvPr/>
        </p:nvPicPr>
        <p:blipFill>
          <a:blip r:embed="rId2"/>
          <a:stretch>
            <a:fillRect/>
          </a:stretch>
        </p:blipFill>
        <p:spPr>
          <a:xfrm>
            <a:off x="0" y="0"/>
            <a:ext cx="12192000" cy="3429000"/>
          </a:xfrm>
          <a:prstGeom prst="rect">
            <a:avLst/>
          </a:prstGeom>
        </p:spPr>
      </p:pic>
      <p:pic>
        <p:nvPicPr>
          <p:cNvPr id="5" name="Picture 4">
            <a:extLst>
              <a:ext uri="{FF2B5EF4-FFF2-40B4-BE49-F238E27FC236}">
                <a16:creationId xmlns:a16="http://schemas.microsoft.com/office/drawing/2014/main" id="{50E94229-16B3-7B1E-1558-46361A9C552F}"/>
              </a:ext>
            </a:extLst>
          </p:cNvPr>
          <p:cNvPicPr>
            <a:picLocks noChangeAspect="1"/>
          </p:cNvPicPr>
          <p:nvPr/>
        </p:nvPicPr>
        <p:blipFill>
          <a:blip r:embed="rId3"/>
          <a:stretch>
            <a:fillRect/>
          </a:stretch>
        </p:blipFill>
        <p:spPr>
          <a:xfrm>
            <a:off x="1" y="3429000"/>
            <a:ext cx="12192000" cy="3429000"/>
          </a:xfrm>
          <a:prstGeom prst="rect">
            <a:avLst/>
          </a:prstGeom>
        </p:spPr>
      </p:pic>
    </p:spTree>
    <p:extLst>
      <p:ext uri="{BB962C8B-B14F-4D97-AF65-F5344CB8AC3E}">
        <p14:creationId xmlns:p14="http://schemas.microsoft.com/office/powerpoint/2010/main" val="121073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276EB-0852-E020-4B69-B8EF2A680A1B}"/>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73986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0725D-A9F7-FEF1-67DB-4555E448A88E}"/>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317764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ADC1-7DBA-1A6D-77AE-4E3FC652F582}"/>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2D510AFB-9548-0B67-39B4-793ADA3B5405}"/>
              </a:ext>
            </a:extLst>
          </p:cNvPr>
          <p:cNvSpPr>
            <a:spLocks noGrp="1"/>
          </p:cNvSpPr>
          <p:nvPr>
            <p:ph idx="1"/>
          </p:nvPr>
        </p:nvSpPr>
        <p:spPr/>
        <p:txBody>
          <a:bodyPr/>
          <a:lstStyle/>
          <a:p>
            <a:pPr marL="0" indent="0">
              <a:buNone/>
            </a:pPr>
            <a:r>
              <a:rPr lang="en-IN" dirty="0"/>
              <a:t>https://github.com/Harshith-07/Music-recommendation-system</a:t>
            </a:r>
          </a:p>
        </p:txBody>
      </p:sp>
    </p:spTree>
    <p:extLst>
      <p:ext uri="{BB962C8B-B14F-4D97-AF65-F5344CB8AC3E}">
        <p14:creationId xmlns:p14="http://schemas.microsoft.com/office/powerpoint/2010/main" val="285061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955B-A3DC-D43A-8111-263368D683D0}"/>
              </a:ext>
            </a:extLst>
          </p:cNvPr>
          <p:cNvSpPr>
            <a:spLocks noGrp="1"/>
          </p:cNvSpPr>
          <p:nvPr>
            <p:ph type="title"/>
          </p:nvPr>
        </p:nvSpPr>
        <p:spPr>
          <a:xfrm>
            <a:off x="3938120" y="2956037"/>
            <a:ext cx="7335835" cy="1268984"/>
          </a:xfrm>
        </p:spPr>
        <p:txBody>
          <a:bodyPr/>
          <a:lstStyle/>
          <a:p>
            <a:r>
              <a:rPr lang="en-US" dirty="0">
                <a:ea typeface="Microsoft GothicNeo"/>
                <a:cs typeface="Microsoft GothicNeo"/>
              </a:rPr>
              <a:t>THANK YOU</a:t>
            </a:r>
            <a:endParaRPr lang="en-US" dirty="0"/>
          </a:p>
        </p:txBody>
      </p:sp>
    </p:spTree>
    <p:extLst>
      <p:ext uri="{BB962C8B-B14F-4D97-AF65-F5344CB8AC3E}">
        <p14:creationId xmlns:p14="http://schemas.microsoft.com/office/powerpoint/2010/main" val="393430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423B-75F9-BFD5-77B6-B778DCE37976}"/>
              </a:ext>
            </a:extLst>
          </p:cNvPr>
          <p:cNvSpPr>
            <a:spLocks noGrp="1"/>
          </p:cNvSpPr>
          <p:nvPr>
            <p:ph type="title"/>
          </p:nvPr>
        </p:nvSpPr>
        <p:spPr/>
        <p:txBody>
          <a:bodyPr/>
          <a:lstStyle/>
          <a:p>
            <a:r>
              <a:rPr lang="en-US" dirty="0">
                <a:ea typeface="Microsoft GothicNeo"/>
                <a:cs typeface="Microsoft GothicNeo"/>
              </a:rPr>
              <a:t>Tables of contents</a:t>
            </a:r>
            <a:endParaRPr lang="en-US" dirty="0"/>
          </a:p>
        </p:txBody>
      </p:sp>
      <p:sp>
        <p:nvSpPr>
          <p:cNvPr id="3" name="Content Placeholder 2">
            <a:extLst>
              <a:ext uri="{FF2B5EF4-FFF2-40B4-BE49-F238E27FC236}">
                <a16:creationId xmlns:a16="http://schemas.microsoft.com/office/drawing/2014/main" id="{243E4C6E-D90E-E818-651E-2C5D28242F0F}"/>
              </a:ext>
            </a:extLst>
          </p:cNvPr>
          <p:cNvSpPr>
            <a:spLocks noGrp="1"/>
          </p:cNvSpPr>
          <p:nvPr>
            <p:ph idx="1"/>
          </p:nvPr>
        </p:nvSpPr>
        <p:spPr>
          <a:xfrm>
            <a:off x="565150" y="1789618"/>
            <a:ext cx="7335835" cy="3601212"/>
          </a:xfrm>
        </p:spPr>
        <p:txBody>
          <a:bodyPr lIns="109728" tIns="109728" rIns="109728" bIns="91440" anchor="t"/>
          <a:lstStyle/>
          <a:p>
            <a:pPr>
              <a:lnSpc>
                <a:spcPct val="113999"/>
              </a:lnSpc>
            </a:pPr>
            <a:r>
              <a:rPr lang="en-US" dirty="0">
                <a:ea typeface="Microsoft GothicNeo"/>
                <a:cs typeface="Microsoft GothicNeo"/>
              </a:rPr>
              <a:t>Problem Statement</a:t>
            </a:r>
          </a:p>
          <a:p>
            <a:pPr>
              <a:lnSpc>
                <a:spcPct val="113999"/>
              </a:lnSpc>
            </a:pPr>
            <a:r>
              <a:rPr lang="en-US" dirty="0">
                <a:ea typeface="Microsoft GothicNeo"/>
                <a:cs typeface="Microsoft GothicNeo"/>
              </a:rPr>
              <a:t>Literature Review</a:t>
            </a:r>
          </a:p>
          <a:p>
            <a:pPr>
              <a:lnSpc>
                <a:spcPct val="113999"/>
              </a:lnSpc>
            </a:pPr>
            <a:r>
              <a:rPr lang="en-US" dirty="0">
                <a:ea typeface="Microsoft GothicNeo"/>
                <a:cs typeface="Microsoft GothicNeo"/>
              </a:rPr>
              <a:t>Limitations with citations</a:t>
            </a:r>
          </a:p>
          <a:p>
            <a:pPr>
              <a:lnSpc>
                <a:spcPct val="113999"/>
              </a:lnSpc>
            </a:pPr>
            <a:r>
              <a:rPr lang="en-US" dirty="0">
                <a:ea typeface="Microsoft GothicNeo"/>
                <a:cs typeface="Microsoft GothicNeo"/>
              </a:rPr>
              <a:t>Objective</a:t>
            </a:r>
          </a:p>
          <a:p>
            <a:pPr>
              <a:lnSpc>
                <a:spcPct val="113999"/>
              </a:lnSpc>
            </a:pPr>
            <a:r>
              <a:rPr lang="en-US" dirty="0">
                <a:ea typeface="Microsoft GothicNeo"/>
                <a:cs typeface="Microsoft GothicNeo"/>
              </a:rPr>
              <a:t>Proposed Methodology</a:t>
            </a:r>
          </a:p>
          <a:p>
            <a:pPr>
              <a:lnSpc>
                <a:spcPct val="113999"/>
              </a:lnSpc>
            </a:pPr>
            <a:r>
              <a:rPr lang="en-US" dirty="0">
                <a:ea typeface="Microsoft GothicNeo"/>
                <a:cs typeface="Microsoft GothicNeo"/>
              </a:rPr>
              <a:t>Architecture Diagram</a:t>
            </a:r>
          </a:p>
          <a:p>
            <a:pPr>
              <a:lnSpc>
                <a:spcPct val="113999"/>
              </a:lnSpc>
            </a:pPr>
            <a:r>
              <a:rPr lang="en-US" dirty="0">
                <a:ea typeface="Microsoft GothicNeo"/>
                <a:cs typeface="Microsoft GothicNeo"/>
              </a:rPr>
              <a:t>Modules Description</a:t>
            </a:r>
          </a:p>
          <a:p>
            <a:pPr>
              <a:lnSpc>
                <a:spcPct val="113999"/>
              </a:lnSpc>
            </a:pPr>
            <a:r>
              <a:rPr lang="en-US" dirty="0">
                <a:ea typeface="Microsoft GothicNeo"/>
                <a:cs typeface="Microsoft GothicNeo"/>
              </a:rPr>
              <a:t>References</a:t>
            </a:r>
          </a:p>
        </p:txBody>
      </p:sp>
    </p:spTree>
    <p:extLst>
      <p:ext uri="{BB962C8B-B14F-4D97-AF65-F5344CB8AC3E}">
        <p14:creationId xmlns:p14="http://schemas.microsoft.com/office/powerpoint/2010/main" val="264944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A87B-ECA0-56B0-1C97-29CDF69BB982}"/>
              </a:ext>
            </a:extLst>
          </p:cNvPr>
          <p:cNvSpPr>
            <a:spLocks noGrp="1"/>
          </p:cNvSpPr>
          <p:nvPr>
            <p:ph type="title"/>
          </p:nvPr>
        </p:nvSpPr>
        <p:spPr/>
        <p:txBody>
          <a:bodyPr/>
          <a:lstStyle/>
          <a:p>
            <a:r>
              <a:rPr lang="en-US" dirty="0">
                <a:ea typeface="Microsoft GothicNeo"/>
                <a:cs typeface="Microsoft GothicNeo"/>
              </a:rPr>
              <a:t>Problem Statement</a:t>
            </a:r>
            <a:endParaRPr lang="en-US" dirty="0"/>
          </a:p>
        </p:txBody>
      </p:sp>
      <p:sp>
        <p:nvSpPr>
          <p:cNvPr id="3" name="Content Placeholder 2">
            <a:extLst>
              <a:ext uri="{FF2B5EF4-FFF2-40B4-BE49-F238E27FC236}">
                <a16:creationId xmlns:a16="http://schemas.microsoft.com/office/drawing/2014/main" id="{7B47A1B9-6D25-6A41-239A-8665743947F2}"/>
              </a:ext>
            </a:extLst>
          </p:cNvPr>
          <p:cNvSpPr>
            <a:spLocks noGrp="1"/>
          </p:cNvSpPr>
          <p:nvPr>
            <p:ph idx="1"/>
          </p:nvPr>
        </p:nvSpPr>
        <p:spPr>
          <a:xfrm>
            <a:off x="565150" y="2160016"/>
            <a:ext cx="9181806" cy="3601212"/>
          </a:xfrm>
        </p:spPr>
        <p:txBody>
          <a:bodyPr lIns="109728" tIns="109728" rIns="109728" bIns="91440" anchor="t"/>
          <a:lstStyle/>
          <a:p>
            <a:r>
              <a:rPr lang="en-US" sz="1600" dirty="0">
                <a:ea typeface="+mn-lt"/>
                <a:cs typeface="+mn-lt"/>
              </a:rPr>
              <a:t>Design an AI-powered music recommendation system that can recommend songs or playlists to users based on their music preferences, listening history, and user behavior. The system should be able to analyze the audio features of songs such as tempo, genre, mood, rhythm, and beats per minute to provide personalized recommendations that match the user's preferences. Additionally, the system should consider the user's demographic information, location, and time of day to provide contextually relevant recommendations. The system should be able to learn and adapt to the user's changing preferences and continuously improve the accuracy of the recommendations. The goal is to enhance the user's music discovery experience and increase engagement with the music streaming platform.</a:t>
            </a:r>
            <a:endParaRPr lang="en-US" sz="1600" dirty="0">
              <a:ea typeface="Microsoft GothicNeo"/>
              <a:cs typeface="Microsoft GothicNeo"/>
            </a:endParaRPr>
          </a:p>
        </p:txBody>
      </p:sp>
    </p:spTree>
    <p:extLst>
      <p:ext uri="{BB962C8B-B14F-4D97-AF65-F5344CB8AC3E}">
        <p14:creationId xmlns:p14="http://schemas.microsoft.com/office/powerpoint/2010/main" val="352237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C515-57E1-E40D-9E8B-2EE1A5EA0992}"/>
              </a:ext>
            </a:extLst>
          </p:cNvPr>
          <p:cNvSpPr>
            <a:spLocks noGrp="1"/>
          </p:cNvSpPr>
          <p:nvPr>
            <p:ph type="title"/>
          </p:nvPr>
        </p:nvSpPr>
        <p:spPr>
          <a:xfrm>
            <a:off x="565150" y="472506"/>
            <a:ext cx="7335835" cy="1268984"/>
          </a:xfrm>
        </p:spPr>
        <p:txBody>
          <a:bodyPr/>
          <a:lstStyle/>
          <a:p>
            <a:r>
              <a:rPr lang="en-US" dirty="0">
                <a:ea typeface="Microsoft GothicNeo"/>
                <a:cs typeface="Microsoft GothicNeo"/>
              </a:rPr>
              <a:t>Literature Review</a:t>
            </a:r>
            <a:endParaRPr lang="en-IN" dirty="0"/>
          </a:p>
        </p:txBody>
      </p:sp>
      <p:sp>
        <p:nvSpPr>
          <p:cNvPr id="3" name="Content Placeholder 2">
            <a:extLst>
              <a:ext uri="{FF2B5EF4-FFF2-40B4-BE49-F238E27FC236}">
                <a16:creationId xmlns:a16="http://schemas.microsoft.com/office/drawing/2014/main" id="{10617ABC-9155-E877-979D-252AC0AAAFFD}"/>
              </a:ext>
            </a:extLst>
          </p:cNvPr>
          <p:cNvSpPr>
            <a:spLocks noGrp="1"/>
          </p:cNvSpPr>
          <p:nvPr>
            <p:ph idx="1"/>
          </p:nvPr>
        </p:nvSpPr>
        <p:spPr>
          <a:xfrm>
            <a:off x="565149" y="1515124"/>
            <a:ext cx="8925359" cy="4548792"/>
          </a:xfrm>
        </p:spPr>
        <p:txBody>
          <a:bodyPr/>
          <a:lstStyle/>
          <a:p>
            <a:r>
              <a:rPr lang="en-US" sz="1600" b="0" i="0" dirty="0">
                <a:effectLst/>
              </a:rPr>
              <a:t>"A Survey of Music Recommendation Systems" by G. </a:t>
            </a:r>
            <a:r>
              <a:rPr lang="en-US" sz="1600" b="0" i="0" dirty="0" err="1">
                <a:effectLst/>
              </a:rPr>
              <a:t>Adomavicius</a:t>
            </a:r>
            <a:r>
              <a:rPr lang="en-US" sz="1600" b="0" i="0" dirty="0">
                <a:effectLst/>
              </a:rPr>
              <a:t> and Y. Kwon (2007): This survey paper provides an overview of different types of music recommendation systems, including content-based, collaborative filtering, and hybrid systems. It also discusses the evaluation metrics used to assess the performance of these systems.</a:t>
            </a:r>
          </a:p>
          <a:p>
            <a:r>
              <a:rPr lang="en-US" sz="1600" b="0" i="0" dirty="0">
                <a:solidFill>
                  <a:srgbClr val="D1D5DB"/>
                </a:solidFill>
                <a:effectLst/>
              </a:rPr>
              <a:t>"</a:t>
            </a:r>
            <a:r>
              <a:rPr lang="en-US" sz="1600" b="0" i="0" dirty="0">
                <a:effectLst/>
              </a:rPr>
              <a:t>Collaborative Filtering for Music Recommendation with a Social Dimension" by J. </a:t>
            </a:r>
            <a:r>
              <a:rPr lang="en-US" sz="1600" b="0" i="0" dirty="0" err="1">
                <a:effectLst/>
              </a:rPr>
              <a:t>Schedl</a:t>
            </a:r>
            <a:r>
              <a:rPr lang="en-US" sz="1600" b="0" i="0" dirty="0">
                <a:effectLst/>
              </a:rPr>
              <a:t> et al. (2016): This paper proposes a music recommendation system that incorporates social features, such as user profiles and social networks, into the collaborative filtering algorithm. The system was evaluated using a dataset of over 1 million songs and 3 million user ratings.</a:t>
            </a:r>
          </a:p>
          <a:p>
            <a:r>
              <a:rPr lang="en-US" sz="1600" b="0" i="0" dirty="0">
                <a:effectLst/>
              </a:rPr>
              <a:t>"Deep Learning for Music Recommendation: Challenges and Opportunities" by F. A. Gers and J. </a:t>
            </a:r>
            <a:r>
              <a:rPr lang="en-US" sz="1600" b="0" i="0" dirty="0" err="1">
                <a:effectLst/>
              </a:rPr>
              <a:t>Schmidhuber</a:t>
            </a:r>
            <a:r>
              <a:rPr lang="en-US" sz="1600" b="0" i="0" dirty="0">
                <a:effectLst/>
              </a:rPr>
              <a:t> (2001): This paper discusses the use of deep learning techniques, such as neural networks and recurrent neural networks, for music recommendation. The authors describe the challenges of using these techniques for music data, such as the variability of music genres and the lack of standardized metadata.</a:t>
            </a:r>
          </a:p>
          <a:p>
            <a:endParaRPr lang="en-US" sz="1600" b="0" i="0" dirty="0">
              <a:effectLst/>
            </a:endParaRPr>
          </a:p>
          <a:p>
            <a:endParaRPr lang="en-US" sz="1600" b="0" i="0" dirty="0">
              <a:effectLst/>
            </a:endParaRPr>
          </a:p>
          <a:p>
            <a:endParaRPr lang="en-US" sz="1600" b="0" i="0" dirty="0">
              <a:effectLst/>
            </a:endParaRPr>
          </a:p>
          <a:p>
            <a:endParaRPr lang="en-IN" dirty="0"/>
          </a:p>
        </p:txBody>
      </p:sp>
    </p:spTree>
    <p:extLst>
      <p:ext uri="{BB962C8B-B14F-4D97-AF65-F5344CB8AC3E}">
        <p14:creationId xmlns:p14="http://schemas.microsoft.com/office/powerpoint/2010/main" val="409501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10D8-76BB-FB04-84C0-48FD720F72DA}"/>
              </a:ext>
            </a:extLst>
          </p:cNvPr>
          <p:cNvSpPr>
            <a:spLocks noGrp="1"/>
          </p:cNvSpPr>
          <p:nvPr>
            <p:ph type="title"/>
          </p:nvPr>
        </p:nvSpPr>
        <p:spPr>
          <a:xfrm>
            <a:off x="565150" y="424381"/>
            <a:ext cx="8290092" cy="1268984"/>
          </a:xfrm>
        </p:spPr>
        <p:txBody>
          <a:bodyPr/>
          <a:lstStyle/>
          <a:p>
            <a:r>
              <a:rPr lang="en-IN" dirty="0"/>
              <a:t>LIMITATIONS WITH CITATIONS:</a:t>
            </a:r>
          </a:p>
        </p:txBody>
      </p:sp>
      <p:sp>
        <p:nvSpPr>
          <p:cNvPr id="3" name="Content Placeholder 2">
            <a:extLst>
              <a:ext uri="{FF2B5EF4-FFF2-40B4-BE49-F238E27FC236}">
                <a16:creationId xmlns:a16="http://schemas.microsoft.com/office/drawing/2014/main" id="{8B8020F4-CC62-D46D-612F-B96D771402EF}"/>
              </a:ext>
            </a:extLst>
          </p:cNvPr>
          <p:cNvSpPr>
            <a:spLocks noGrp="1"/>
          </p:cNvSpPr>
          <p:nvPr>
            <p:ph idx="1"/>
          </p:nvPr>
        </p:nvSpPr>
        <p:spPr>
          <a:xfrm>
            <a:off x="565150" y="1310758"/>
            <a:ext cx="8290092" cy="4685779"/>
          </a:xfrm>
        </p:spPr>
        <p:txBody>
          <a:bodyPr/>
          <a:lstStyle/>
          <a:p>
            <a:pPr marL="0" indent="0" algn="l">
              <a:buNone/>
            </a:pPr>
            <a:r>
              <a:rPr lang="en-US" sz="1600" b="0" i="0" dirty="0">
                <a:effectLst/>
              </a:rPr>
              <a:t>Limitations:</a:t>
            </a:r>
          </a:p>
          <a:p>
            <a:pPr algn="l">
              <a:buFont typeface="+mj-lt"/>
              <a:buAutoNum type="arabicPeriod"/>
            </a:pPr>
            <a:r>
              <a:rPr lang="en-US" sz="1600" b="0" i="0" dirty="0">
                <a:effectLst/>
              </a:rPr>
              <a:t>Cold-start problem: New users or items may not have enough data available for the system to generate accurate recommendations, leading to the cold-start problem.</a:t>
            </a:r>
          </a:p>
          <a:p>
            <a:pPr algn="l">
              <a:buFont typeface="+mj-lt"/>
              <a:buAutoNum type="arabicPeriod"/>
            </a:pPr>
            <a:r>
              <a:rPr lang="en-US" sz="1600" b="0" i="0" dirty="0">
                <a:effectLst/>
              </a:rPr>
              <a:t>Data sparsity: Music recommendation systems rely on user data to generate recommendations, and sparse data can limit the accuracy of recommendations.</a:t>
            </a:r>
          </a:p>
          <a:p>
            <a:pPr algn="l">
              <a:buFont typeface="+mj-lt"/>
              <a:buAutoNum type="arabicPeriod"/>
            </a:pPr>
            <a:r>
              <a:rPr lang="en-US" sz="1600" b="0" i="0" dirty="0">
                <a:effectLst/>
              </a:rPr>
              <a:t>Lack of diversity: Some recommendation systems may recommend the same popular songs or artists to all users, leading to a lack of diversity in the recommendations.</a:t>
            </a:r>
          </a:p>
          <a:p>
            <a:pPr marL="0" indent="0">
              <a:buNone/>
            </a:pPr>
            <a:r>
              <a:rPr lang="en-IN" sz="1600" dirty="0"/>
              <a:t>Citations:</a:t>
            </a:r>
          </a:p>
          <a:p>
            <a:pPr marL="0" indent="0">
              <a:buNone/>
            </a:pPr>
            <a:r>
              <a:rPr lang="en-US" sz="1600" b="0" i="0" dirty="0">
                <a:effectLst/>
              </a:rPr>
              <a:t>1.Personalized music recommendation using deep learning based on user's implicit feedback.</a:t>
            </a:r>
          </a:p>
          <a:p>
            <a:pPr marL="0" indent="0">
              <a:buNone/>
            </a:pPr>
            <a:r>
              <a:rPr lang="en-US" sz="1600" dirty="0"/>
              <a:t>2.</a:t>
            </a:r>
            <a:r>
              <a:rPr lang="en-US" sz="1600" b="0" i="0" dirty="0">
                <a:solidFill>
                  <a:srgbClr val="D1D5DB"/>
                </a:solidFill>
                <a:effectLst/>
              </a:rPr>
              <a:t> </a:t>
            </a:r>
            <a:r>
              <a:rPr lang="en-US" sz="1600" b="0" i="0" dirty="0">
                <a:effectLst/>
              </a:rPr>
              <a:t>An adaptive music recommendation system with long and short-term preferences.</a:t>
            </a:r>
          </a:p>
          <a:p>
            <a:pPr marL="0" indent="0">
              <a:buNone/>
            </a:pPr>
            <a:endParaRPr lang="en-IN" sz="1600" dirty="0"/>
          </a:p>
        </p:txBody>
      </p:sp>
    </p:spTree>
    <p:extLst>
      <p:ext uri="{BB962C8B-B14F-4D97-AF65-F5344CB8AC3E}">
        <p14:creationId xmlns:p14="http://schemas.microsoft.com/office/powerpoint/2010/main" val="90562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F94A-8624-2EAA-9474-C9A2A590B8DC}"/>
              </a:ext>
            </a:extLst>
          </p:cNvPr>
          <p:cNvSpPr>
            <a:spLocks noGrp="1"/>
          </p:cNvSpPr>
          <p:nvPr>
            <p:ph type="title"/>
          </p:nvPr>
        </p:nvSpPr>
        <p:spPr>
          <a:xfrm>
            <a:off x="565150" y="578384"/>
            <a:ext cx="8222715" cy="1268984"/>
          </a:xfrm>
        </p:spPr>
        <p:txBody>
          <a:bodyPr/>
          <a:lstStyle/>
          <a:p>
            <a:r>
              <a:rPr lang="en-IN" dirty="0"/>
              <a:t>OBJECTIVE</a:t>
            </a:r>
          </a:p>
        </p:txBody>
      </p:sp>
      <p:sp>
        <p:nvSpPr>
          <p:cNvPr id="3" name="Content Placeholder 2">
            <a:extLst>
              <a:ext uri="{FF2B5EF4-FFF2-40B4-BE49-F238E27FC236}">
                <a16:creationId xmlns:a16="http://schemas.microsoft.com/office/drawing/2014/main" id="{99550614-BF43-EA82-2A3D-A55E553DFFB8}"/>
              </a:ext>
            </a:extLst>
          </p:cNvPr>
          <p:cNvSpPr>
            <a:spLocks noGrp="1"/>
          </p:cNvSpPr>
          <p:nvPr>
            <p:ph idx="1"/>
          </p:nvPr>
        </p:nvSpPr>
        <p:spPr>
          <a:xfrm>
            <a:off x="565150" y="1707627"/>
            <a:ext cx="8819482" cy="4231159"/>
          </a:xfrm>
        </p:spPr>
        <p:txBody>
          <a:bodyPr/>
          <a:lstStyle/>
          <a:p>
            <a:r>
              <a:rPr lang="en-US" sz="1600" b="0" i="0" dirty="0">
                <a:effectLst/>
              </a:rPr>
              <a:t>The objective of a music recommendation system using artificial intelligence is to provide personalized and relevant music recommendations to users based on their listening history, preferences, and other factors such as location and time of day. The system uses machine learning and data mining techniques to analyze user data and generate recommendations that are tailored to each individual user. The goal is to enhance the user's music listening experience by introducing them to new and interesting music that they may not have discovered on their own. Additionally, a music recommendation system using artificial intelligence aims to address the challenges and limitations of traditional music recommendation systems by incorporating advanced algorithms and techniques that can improve the accuracy and diversity of the recommendations.</a:t>
            </a:r>
            <a:endParaRPr lang="en-IN" sz="1600" dirty="0"/>
          </a:p>
        </p:txBody>
      </p:sp>
    </p:spTree>
    <p:extLst>
      <p:ext uri="{BB962C8B-B14F-4D97-AF65-F5344CB8AC3E}">
        <p14:creationId xmlns:p14="http://schemas.microsoft.com/office/powerpoint/2010/main" val="187296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27E9-018B-8DC4-0B62-619D03561A7A}"/>
              </a:ext>
            </a:extLst>
          </p:cNvPr>
          <p:cNvSpPr>
            <a:spLocks noGrp="1"/>
          </p:cNvSpPr>
          <p:nvPr>
            <p:ph type="title"/>
          </p:nvPr>
        </p:nvSpPr>
        <p:spPr>
          <a:xfrm>
            <a:off x="565150" y="289627"/>
            <a:ext cx="8376719" cy="1268984"/>
          </a:xfrm>
        </p:spPr>
        <p:txBody>
          <a:bodyPr/>
          <a:lstStyle/>
          <a:p>
            <a:r>
              <a:rPr lang="en-IN" dirty="0"/>
              <a:t>PROPOSED METHODOLOGY</a:t>
            </a:r>
          </a:p>
        </p:txBody>
      </p:sp>
      <p:sp>
        <p:nvSpPr>
          <p:cNvPr id="3" name="Content Placeholder 2">
            <a:extLst>
              <a:ext uri="{FF2B5EF4-FFF2-40B4-BE49-F238E27FC236}">
                <a16:creationId xmlns:a16="http://schemas.microsoft.com/office/drawing/2014/main" id="{C2066B52-F32B-113B-AB67-3D39B442BAE1}"/>
              </a:ext>
            </a:extLst>
          </p:cNvPr>
          <p:cNvSpPr>
            <a:spLocks noGrp="1"/>
          </p:cNvSpPr>
          <p:nvPr>
            <p:ph idx="1"/>
          </p:nvPr>
        </p:nvSpPr>
        <p:spPr>
          <a:xfrm>
            <a:off x="565150" y="1302679"/>
            <a:ext cx="8482597" cy="4895990"/>
          </a:xfrm>
        </p:spPr>
        <p:txBody>
          <a:bodyPr/>
          <a:lstStyle/>
          <a:p>
            <a:r>
              <a:rPr lang="en-IN" sz="1600" dirty="0"/>
              <a:t>We will be using collaborative filtering in our project.</a:t>
            </a:r>
            <a:r>
              <a:rPr lang="en-US" sz="1600" dirty="0"/>
              <a:t> Using information about users similarities to other users, collaborative filtering makes predictions about what users would enjoy. The system gathers user past activity, such as user ratings of music tracks, likes, or how long the user was listening to the tune, in order to identify similar users. </a:t>
            </a:r>
            <a:r>
              <a:rPr lang="en-US" sz="1600" b="0" i="0" dirty="0">
                <a:effectLst/>
              </a:rPr>
              <a:t>collaborative filtering doesn’t take into account any of the information about the music or sound itself. Instead, it analyzes user preferences and behavior and by matching one user to another predicts the </a:t>
            </a:r>
            <a:r>
              <a:rPr lang="en-US" sz="1600" i="0" dirty="0">
                <a:effectLst/>
              </a:rPr>
              <a:t>likelihood of a user liking a song</a:t>
            </a:r>
            <a:r>
              <a:rPr lang="en-US" sz="1600" b="0" i="0" dirty="0">
                <a:effectLst/>
              </a:rPr>
              <a:t>. For example, if User A and User B liked the same song in the past, it is likely that their preferences match. In the future, User A might get song recommendations that User B is listening to based on the similarity that was established earlier. In collaborative filtering, several approaches are used such as user-based and item-based filtering. </a:t>
            </a:r>
            <a:r>
              <a:rPr lang="en-US" sz="1600" b="0" dirty="0">
                <a:effectLst/>
              </a:rPr>
              <a:t>User-based</a:t>
            </a:r>
            <a:r>
              <a:rPr lang="en-US" sz="1600" b="0" i="0" dirty="0">
                <a:effectLst/>
              </a:rPr>
              <a:t> filtering establishes the similarity between users. User A is similar to User B so they might like the same music. </a:t>
            </a:r>
            <a:r>
              <a:rPr lang="en-US" sz="1600" dirty="0">
                <a:effectLst/>
              </a:rPr>
              <a:t>Item-based</a:t>
            </a:r>
            <a:r>
              <a:rPr lang="en-US" sz="1600" b="0" i="0" dirty="0">
                <a:effectLst/>
              </a:rPr>
              <a:t> filtering establishes the similarity between items based on how users interacted with the items. Item A can be considered similar to Item B because they were both rated 5 out of 10 by users. </a:t>
            </a:r>
          </a:p>
          <a:p>
            <a:endParaRPr lang="en-US" sz="1200" b="0" i="0" dirty="0">
              <a:effectLst/>
              <a:latin typeface="Cera Pro Regular"/>
            </a:endParaRPr>
          </a:p>
          <a:p>
            <a:endParaRPr lang="en-IN" sz="1600" dirty="0"/>
          </a:p>
        </p:txBody>
      </p:sp>
    </p:spTree>
    <p:extLst>
      <p:ext uri="{BB962C8B-B14F-4D97-AF65-F5344CB8AC3E}">
        <p14:creationId xmlns:p14="http://schemas.microsoft.com/office/powerpoint/2010/main" val="3113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6EF2-1E0C-5FF6-352E-486393B1943A}"/>
              </a:ext>
            </a:extLst>
          </p:cNvPr>
          <p:cNvSpPr>
            <a:spLocks noGrp="1"/>
          </p:cNvSpPr>
          <p:nvPr>
            <p:ph type="title"/>
          </p:nvPr>
        </p:nvSpPr>
        <p:spPr>
          <a:xfrm>
            <a:off x="565149" y="271058"/>
            <a:ext cx="7335835" cy="1268984"/>
          </a:xfrm>
        </p:spPr>
        <p:txBody>
          <a:bodyPr/>
          <a:lstStyle/>
          <a:p>
            <a:r>
              <a:rPr lang="en-US" dirty="0">
                <a:ea typeface="Microsoft GothicNeo"/>
                <a:cs typeface="Microsoft GothicNeo"/>
              </a:rPr>
              <a:t>Architecture </a:t>
            </a:r>
            <a:endParaRPr lang="en-US" dirty="0"/>
          </a:p>
        </p:txBody>
      </p:sp>
      <p:sp>
        <p:nvSpPr>
          <p:cNvPr id="4" name="Content Placeholder 3">
            <a:extLst>
              <a:ext uri="{FF2B5EF4-FFF2-40B4-BE49-F238E27FC236}">
                <a16:creationId xmlns:a16="http://schemas.microsoft.com/office/drawing/2014/main" id="{C94F3320-5149-28CA-483E-F8D8CF7DD69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E5E5D068-D518-02DB-F062-F0FB907ACF8A}"/>
              </a:ext>
            </a:extLst>
          </p:cNvPr>
          <p:cNvPicPr>
            <a:picLocks noChangeAspect="1"/>
          </p:cNvPicPr>
          <p:nvPr/>
        </p:nvPicPr>
        <p:blipFill>
          <a:blip r:embed="rId2"/>
          <a:stretch>
            <a:fillRect/>
          </a:stretch>
        </p:blipFill>
        <p:spPr>
          <a:xfrm>
            <a:off x="385011" y="1096772"/>
            <a:ext cx="9714870" cy="4837431"/>
          </a:xfrm>
          <a:prstGeom prst="rect">
            <a:avLst/>
          </a:prstGeom>
        </p:spPr>
      </p:pic>
    </p:spTree>
    <p:extLst>
      <p:ext uri="{BB962C8B-B14F-4D97-AF65-F5344CB8AC3E}">
        <p14:creationId xmlns:p14="http://schemas.microsoft.com/office/powerpoint/2010/main" val="36987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3B32-775E-DD0B-1EF3-E8AC3AD1B9D2}"/>
              </a:ext>
            </a:extLst>
          </p:cNvPr>
          <p:cNvSpPr>
            <a:spLocks noGrp="1"/>
          </p:cNvSpPr>
          <p:nvPr>
            <p:ph type="title"/>
          </p:nvPr>
        </p:nvSpPr>
        <p:spPr>
          <a:xfrm>
            <a:off x="565150" y="376255"/>
            <a:ext cx="8270842" cy="1268984"/>
          </a:xfrm>
        </p:spPr>
        <p:txBody>
          <a:bodyPr/>
          <a:lstStyle/>
          <a:p>
            <a:r>
              <a:rPr lang="en-IN" dirty="0"/>
              <a:t>Modules</a:t>
            </a:r>
          </a:p>
        </p:txBody>
      </p:sp>
      <p:sp>
        <p:nvSpPr>
          <p:cNvPr id="3" name="Content Placeholder 2">
            <a:extLst>
              <a:ext uri="{FF2B5EF4-FFF2-40B4-BE49-F238E27FC236}">
                <a16:creationId xmlns:a16="http://schemas.microsoft.com/office/drawing/2014/main" id="{A8CA1650-BA23-2836-E692-047ACB69AC71}"/>
              </a:ext>
            </a:extLst>
          </p:cNvPr>
          <p:cNvSpPr>
            <a:spLocks noGrp="1"/>
          </p:cNvSpPr>
          <p:nvPr>
            <p:ph idx="1"/>
          </p:nvPr>
        </p:nvSpPr>
        <p:spPr>
          <a:xfrm>
            <a:off x="565150" y="1582486"/>
            <a:ext cx="8800231" cy="4899259"/>
          </a:xfrm>
        </p:spPr>
        <p:txBody>
          <a:bodyPr/>
          <a:lstStyle/>
          <a:p>
            <a:pPr algn="l">
              <a:buFont typeface="+mj-lt"/>
              <a:buAutoNum type="arabicPeriod"/>
            </a:pPr>
            <a:r>
              <a:rPr lang="en-US" sz="1600" b="0" i="0" dirty="0">
                <a:effectLst/>
              </a:rPr>
              <a:t>Data Collection</a:t>
            </a:r>
          </a:p>
          <a:p>
            <a:pPr algn="l">
              <a:buFont typeface="+mj-lt"/>
              <a:buAutoNum type="arabicPeriod"/>
            </a:pPr>
            <a:r>
              <a:rPr lang="en-US" sz="1600" b="0" i="0" dirty="0">
                <a:effectLst/>
              </a:rPr>
              <a:t>User Profile Creation</a:t>
            </a:r>
          </a:p>
          <a:p>
            <a:pPr algn="l">
              <a:buFont typeface="+mj-lt"/>
              <a:buAutoNum type="arabicPeriod"/>
            </a:pPr>
            <a:r>
              <a:rPr lang="en-US" sz="1600" b="0" i="0" dirty="0">
                <a:effectLst/>
              </a:rPr>
              <a:t>Similarity Calculation</a:t>
            </a:r>
          </a:p>
          <a:p>
            <a:pPr algn="l">
              <a:buFont typeface="+mj-lt"/>
              <a:buAutoNum type="arabicPeriod"/>
            </a:pPr>
            <a:r>
              <a:rPr lang="en-US" sz="1600" b="0" i="0" dirty="0">
                <a:effectLst/>
              </a:rPr>
              <a:t>Nearest Neighbors </a:t>
            </a:r>
          </a:p>
          <a:p>
            <a:pPr algn="l">
              <a:buFont typeface="+mj-lt"/>
              <a:buAutoNum type="arabicPeriod"/>
            </a:pPr>
            <a:r>
              <a:rPr lang="en-US" sz="1600" b="0" i="0" dirty="0">
                <a:effectLst/>
              </a:rPr>
              <a:t>Recommendation Generation</a:t>
            </a:r>
          </a:p>
          <a:p>
            <a:pPr algn="l">
              <a:buFont typeface="+mj-lt"/>
              <a:buAutoNum type="arabicPeriod"/>
            </a:pPr>
            <a:r>
              <a:rPr lang="en-US" sz="1600" b="0" i="0" dirty="0">
                <a:effectLst/>
              </a:rPr>
              <a:t>Evaluation</a:t>
            </a:r>
            <a:endParaRPr lang="en-IN" sz="1600" dirty="0"/>
          </a:p>
        </p:txBody>
      </p:sp>
    </p:spTree>
    <p:extLst>
      <p:ext uri="{BB962C8B-B14F-4D97-AF65-F5344CB8AC3E}">
        <p14:creationId xmlns:p14="http://schemas.microsoft.com/office/powerpoint/2010/main" val="1464167393"/>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Microsoft GothicNeo"/>
        <a:ea typeface=""/>
        <a:cs typeface=""/>
      </a:majorFont>
      <a:minorFont>
        <a:latin typeface="Microsoft GothicNe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870</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Microsoft GothicNeo</vt:lpstr>
      <vt:lpstr>Arial</vt:lpstr>
      <vt:lpstr>Cera Pro Regular</vt:lpstr>
      <vt:lpstr>PunchcardVTI</vt:lpstr>
      <vt:lpstr>Music Recommendation system using AI</vt:lpstr>
      <vt:lpstr>Tables of contents</vt:lpstr>
      <vt:lpstr>Problem Statement</vt:lpstr>
      <vt:lpstr>Literature Review</vt:lpstr>
      <vt:lpstr>LIMITATIONS WITH CITATIONS:</vt:lpstr>
      <vt:lpstr>OBJECTIVE</vt:lpstr>
      <vt:lpstr>PROPOSED METHODOLOGY</vt:lpstr>
      <vt:lpstr>Architecture </vt:lpstr>
      <vt:lpstr>Modules</vt:lpstr>
      <vt:lpstr>PowerPoint Presentation</vt:lpstr>
      <vt:lpstr>PowerPoint Presentation</vt:lpstr>
      <vt:lpstr>PowerPoint Presentation</vt:lpstr>
      <vt:lpstr>PowerPoint Presentation</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Harshith B</cp:lastModifiedBy>
  <cp:revision>161</cp:revision>
  <dcterms:created xsi:type="dcterms:W3CDTF">2023-03-19T15:45:24Z</dcterms:created>
  <dcterms:modified xsi:type="dcterms:W3CDTF">2023-05-17T19:06:09Z</dcterms:modified>
</cp:coreProperties>
</file>