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latsi" charset="1" panose="00000500000000000000"/>
      <p:regular r:id="rId14"/>
    </p:embeddedFont>
    <p:embeddedFont>
      <p:font typeface="Open Sans Bold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6241693" y="2357584"/>
            <a:ext cx="8534002" cy="3172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6"/>
              </a:lnSpc>
            </a:pPr>
            <a:r>
              <a:rPr lang="en-US" sz="85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LIGHTWEIGHT AUTHENTICATION PROTOCOL</a:t>
            </a:r>
            <a:r>
              <a:rPr lang="en-US" sz="850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669526" y="6073720"/>
            <a:ext cx="7984708" cy="1499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0"/>
              </a:lnSpc>
            </a:pPr>
            <a:r>
              <a:rPr lang="en-US" sz="284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se22ucse024 - Sai Priyatham</a:t>
            </a:r>
          </a:p>
          <a:p>
            <a:pPr algn="r">
              <a:lnSpc>
                <a:spcPts val="3980"/>
              </a:lnSpc>
            </a:pPr>
            <a:r>
              <a:rPr lang="en-US" sz="284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se22ucse026 - Anchuri Harshith</a:t>
            </a:r>
          </a:p>
          <a:p>
            <a:pPr algn="r">
              <a:lnSpc>
                <a:spcPts val="3980"/>
              </a:lnSpc>
            </a:pPr>
            <a:r>
              <a:rPr lang="en-US" sz="284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se22ucse045 - Shriya Reddy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40" y="872500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Mahindra 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2022-26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0039" y="1964447"/>
            <a:ext cx="14389099" cy="68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Authentication ensures only authorized users or devices can access a system.</a:t>
            </a:r>
          </a:p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Traditional protocols (like TLS, RSA) are too heavy for resource-limited devices (IoT, RFID, sensors).</a:t>
            </a:r>
          </a:p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Lightweight Authentication Protocols are designed to:</a:t>
            </a:r>
          </a:p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 minimal memory and power.</a:t>
            </a:r>
          </a:p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Be fast and efficient.</a:t>
            </a:r>
          </a:p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Still maintain a good level of security.</a:t>
            </a:r>
          </a:p>
          <a:p>
            <a:pPr algn="l" marL="757677" indent="-378839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Need: With the rise of IoT, secure yet efficient authentication is essential.</a:t>
            </a:r>
          </a:p>
          <a:p>
            <a:pPr algn="l">
              <a:lnSpc>
                <a:spcPts val="491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109689" y="8833901"/>
            <a:ext cx="6005207" cy="43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Mahindra </a:t>
            </a:r>
            <a:r>
              <a:rPr lang="en-US" sz="254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2022-26</a:t>
            </a:r>
          </a:p>
        </p:txBody>
      </p:sp>
      <p:sp>
        <p:nvSpPr>
          <p:cNvPr name="AutoShape 4" id="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2522272" y="222250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2058" y="1234603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9603" y="3676179"/>
            <a:ext cx="1064020" cy="1088114"/>
            <a:chOff x="0" y="0"/>
            <a:chExt cx="79480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94802" cy="812800"/>
            </a:xfrm>
            <a:custGeom>
              <a:avLst/>
              <a:gdLst/>
              <a:ahLst/>
              <a:cxnLst/>
              <a:rect r="r" b="b" t="t" l="l"/>
              <a:pathLst>
                <a:path h="812800" w="794802">
                  <a:moveTo>
                    <a:pt x="397401" y="0"/>
                  </a:moveTo>
                  <a:cubicBezTo>
                    <a:pt x="177923" y="0"/>
                    <a:pt x="0" y="181951"/>
                    <a:pt x="0" y="406400"/>
                  </a:cubicBezTo>
                  <a:cubicBezTo>
                    <a:pt x="0" y="630849"/>
                    <a:pt x="177923" y="812800"/>
                    <a:pt x="397401" y="812800"/>
                  </a:cubicBezTo>
                  <a:cubicBezTo>
                    <a:pt x="616880" y="812800"/>
                    <a:pt x="794802" y="630849"/>
                    <a:pt x="794802" y="406400"/>
                  </a:cubicBezTo>
                  <a:cubicBezTo>
                    <a:pt x="794802" y="181951"/>
                    <a:pt x="616880" y="0"/>
                    <a:pt x="397401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4513" y="38100"/>
              <a:ext cx="645777" cy="698500"/>
            </a:xfrm>
            <a:prstGeom prst="rect">
              <a:avLst/>
            </a:prstGeom>
          </p:spPr>
          <p:txBody>
            <a:bodyPr anchor="ctr" rtlCol="false" tIns="50007" lIns="50007" bIns="50007" rIns="500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99603" y="3747659"/>
            <a:ext cx="1064020" cy="84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8"/>
              </a:lnSpc>
            </a:pPr>
            <a:r>
              <a:rPr lang="en-US" sz="495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131613" y="4884003"/>
            <a:ext cx="0" cy="28410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599603" y="5700619"/>
            <a:ext cx="1064020" cy="1088114"/>
            <a:chOff x="0" y="0"/>
            <a:chExt cx="794802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94802" cy="812800"/>
            </a:xfrm>
            <a:custGeom>
              <a:avLst/>
              <a:gdLst/>
              <a:ahLst/>
              <a:cxnLst/>
              <a:rect r="r" b="b" t="t" l="l"/>
              <a:pathLst>
                <a:path h="812800" w="794802">
                  <a:moveTo>
                    <a:pt x="397401" y="0"/>
                  </a:moveTo>
                  <a:cubicBezTo>
                    <a:pt x="177923" y="0"/>
                    <a:pt x="0" y="181951"/>
                    <a:pt x="0" y="406400"/>
                  </a:cubicBezTo>
                  <a:cubicBezTo>
                    <a:pt x="0" y="630849"/>
                    <a:pt x="177923" y="812800"/>
                    <a:pt x="397401" y="812800"/>
                  </a:cubicBezTo>
                  <a:cubicBezTo>
                    <a:pt x="616880" y="812800"/>
                    <a:pt x="794802" y="630849"/>
                    <a:pt x="794802" y="406400"/>
                  </a:cubicBezTo>
                  <a:cubicBezTo>
                    <a:pt x="794802" y="181951"/>
                    <a:pt x="616880" y="0"/>
                    <a:pt x="397401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4513" y="38100"/>
              <a:ext cx="645777" cy="698500"/>
            </a:xfrm>
            <a:prstGeom prst="rect">
              <a:avLst/>
            </a:prstGeom>
          </p:spPr>
          <p:txBody>
            <a:bodyPr anchor="ctr" rtlCol="false" tIns="50007" lIns="50007" bIns="50007" rIns="500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99603" y="5772099"/>
            <a:ext cx="1064020" cy="84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8"/>
              </a:lnSpc>
            </a:pPr>
            <a:r>
              <a:rPr lang="en-US" sz="495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599603" y="7725060"/>
            <a:ext cx="1064020" cy="1088114"/>
            <a:chOff x="0" y="0"/>
            <a:chExt cx="79480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94802" cy="812800"/>
            </a:xfrm>
            <a:custGeom>
              <a:avLst/>
              <a:gdLst/>
              <a:ahLst/>
              <a:cxnLst/>
              <a:rect r="r" b="b" t="t" l="l"/>
              <a:pathLst>
                <a:path h="812800" w="794802">
                  <a:moveTo>
                    <a:pt x="397401" y="0"/>
                  </a:moveTo>
                  <a:cubicBezTo>
                    <a:pt x="177923" y="0"/>
                    <a:pt x="0" y="181951"/>
                    <a:pt x="0" y="406400"/>
                  </a:cubicBezTo>
                  <a:cubicBezTo>
                    <a:pt x="0" y="630849"/>
                    <a:pt x="177923" y="812800"/>
                    <a:pt x="397401" y="812800"/>
                  </a:cubicBezTo>
                  <a:cubicBezTo>
                    <a:pt x="616880" y="812800"/>
                    <a:pt x="794802" y="630849"/>
                    <a:pt x="794802" y="406400"/>
                  </a:cubicBezTo>
                  <a:cubicBezTo>
                    <a:pt x="794802" y="181951"/>
                    <a:pt x="616880" y="0"/>
                    <a:pt x="397401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4513" y="38100"/>
              <a:ext cx="645777" cy="698500"/>
            </a:xfrm>
            <a:prstGeom prst="rect">
              <a:avLst/>
            </a:prstGeom>
          </p:spPr>
          <p:txBody>
            <a:bodyPr anchor="ctr" rtlCol="false" tIns="50007" lIns="50007" bIns="50007" rIns="5000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99603" y="7796539"/>
            <a:ext cx="1064020" cy="84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8"/>
              </a:lnSpc>
            </a:pPr>
            <a:r>
              <a:rPr lang="en-US" sz="495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35363" y="3795284"/>
            <a:ext cx="13700383" cy="91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5"/>
              </a:lnSpc>
            </a:pPr>
            <a:r>
              <a:rPr lang="en-US" sz="26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Objective: Develop a lightweight protocol that ensures secure authentication with minimal overhead.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35363" y="5095875"/>
            <a:ext cx="14400114" cy="266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5"/>
              </a:lnSpc>
            </a:pPr>
            <a:r>
              <a:rPr lang="en-US" sz="25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Techniques Used:</a:t>
            </a:r>
          </a:p>
          <a:p>
            <a:pPr algn="l" marL="551398" indent="-275699" lvl="1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Hash functions instead of complex encryption (e.g., SHA-256 or lightweight hashes).</a:t>
            </a:r>
          </a:p>
          <a:p>
            <a:pPr algn="l" marL="551398" indent="-275699" lvl="1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Challenge-response mechanism: Server sends a challenge, device responds using a secret.</a:t>
            </a:r>
          </a:p>
          <a:p>
            <a:pPr algn="l" marL="551398" indent="-275699" lvl="1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Use of Elliptic Curve Cryptography (ECC) for compact key sizes and secure communication.</a:t>
            </a:r>
          </a:p>
          <a:p>
            <a:pPr algn="l" marL="551398" indent="-275699" lvl="1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Pre-shared keys or lightweight public key exchange to establish trust.</a:t>
            </a:r>
          </a:p>
          <a:p>
            <a:pPr algn="l">
              <a:lnSpc>
                <a:spcPts val="357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835363" y="7677435"/>
            <a:ext cx="13700383" cy="185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293" indent="-274146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Design Focus:</a:t>
            </a:r>
          </a:p>
          <a:p>
            <a:pPr algn="l" marL="548293" indent="-274146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Reduce communication cost, minimize computation, and provide resistance to common attacks.</a:t>
            </a:r>
          </a:p>
          <a:p>
            <a:pPr algn="l">
              <a:lnSpc>
                <a:spcPts val="4255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ahindra University | 2022-26</a:t>
            </a:r>
          </a:p>
        </p:txBody>
      </p:sp>
      <p:sp>
        <p:nvSpPr>
          <p:cNvPr name="AutoShape 23" id="23"/>
          <p:cNvSpPr/>
          <p:nvPr/>
        </p:nvSpPr>
        <p:spPr>
          <a:xfrm flipH="true" flipV="true">
            <a:off x="1093191" y="7559654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 flipV="true">
            <a:off x="1088551" y="-311979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846946" y="9734173"/>
            <a:ext cx="4184849" cy="1417480"/>
          </a:xfrm>
          <a:custGeom>
            <a:avLst/>
            <a:gdLst/>
            <a:ahLst/>
            <a:cxnLst/>
            <a:rect r="r" b="b" t="t" l="l"/>
            <a:pathLst>
              <a:path h="1417480" w="4184849">
                <a:moveTo>
                  <a:pt x="0" y="0"/>
                </a:moveTo>
                <a:lnTo>
                  <a:pt x="4184849" y="0"/>
                </a:lnTo>
                <a:lnTo>
                  <a:pt x="4184849" y="1417480"/>
                </a:lnTo>
                <a:lnTo>
                  <a:pt x="0" y="1417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71445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70351" y="8837495"/>
            <a:ext cx="6094995" cy="42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Mahindra </a:t>
            </a:r>
            <a:r>
              <a:rPr lang="en-US" sz="25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2022-26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5816" y="2531260"/>
            <a:ext cx="13453884" cy="6188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8226" indent="-344113" lvl="1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Performance Metrics Analyzed: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Computation time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Energy consumption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Memory usage</a:t>
            </a:r>
          </a:p>
          <a:p>
            <a:pPr algn="l" marL="688226" indent="-344113" lvl="1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Results (compared to traditional methods):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30–50% reduction in computation and memory use.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 power consumption — ideal for battery-operated devices.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Quick authentication time (&lt; 1 second).</a:t>
            </a:r>
          </a:p>
          <a:p>
            <a:pPr algn="l" marL="688226" indent="-344113" lvl="1">
              <a:lnSpc>
                <a:spcPts val="4462"/>
              </a:lnSpc>
              <a:buFont typeface="Arial"/>
              <a:buChar char="•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Security Outcomes:</a:t>
            </a:r>
          </a:p>
          <a:p>
            <a:pPr algn="l" marL="1376452" indent="-458817" lvl="2">
              <a:lnSpc>
                <a:spcPts val="4462"/>
              </a:lnSpc>
              <a:buFont typeface="Arial"/>
              <a:buChar char="⚬"/>
            </a:pPr>
            <a:r>
              <a:rPr lang="en-US" sz="31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Strong resistance to replay, man-in-the-middle, and impersonation attacks.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1081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182404" y="866775"/>
            <a:ext cx="1623060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70351" y="8837495"/>
            <a:ext cx="6094995" cy="42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5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Mahindra </a:t>
            </a:r>
            <a:r>
              <a:rPr lang="en-US" sz="25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2022-26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-1081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2815689"/>
            <a:ext cx="4647064" cy="2327811"/>
          </a:xfrm>
          <a:custGeom>
            <a:avLst/>
            <a:gdLst/>
            <a:ahLst/>
            <a:cxnLst/>
            <a:rect r="r" b="b" t="t" l="l"/>
            <a:pathLst>
              <a:path h="2327811" w="4647064">
                <a:moveTo>
                  <a:pt x="0" y="0"/>
                </a:moveTo>
                <a:lnTo>
                  <a:pt x="4647064" y="0"/>
                </a:lnTo>
                <a:lnTo>
                  <a:pt x="4647064" y="2327811"/>
                </a:lnTo>
                <a:lnTo>
                  <a:pt x="0" y="2327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17848" y="5950293"/>
            <a:ext cx="3119310" cy="2393593"/>
          </a:xfrm>
          <a:custGeom>
            <a:avLst/>
            <a:gdLst/>
            <a:ahLst/>
            <a:cxnLst/>
            <a:rect r="r" b="b" t="t" l="l"/>
            <a:pathLst>
              <a:path h="2393593" w="3119310">
                <a:moveTo>
                  <a:pt x="0" y="0"/>
                </a:moveTo>
                <a:lnTo>
                  <a:pt x="3119311" y="0"/>
                </a:lnTo>
                <a:lnTo>
                  <a:pt x="3119311" y="2393593"/>
                </a:lnTo>
                <a:lnTo>
                  <a:pt x="0" y="23935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6017799"/>
            <a:ext cx="5353658" cy="2097429"/>
          </a:xfrm>
          <a:custGeom>
            <a:avLst/>
            <a:gdLst/>
            <a:ahLst/>
            <a:cxnLst/>
            <a:rect r="r" b="b" t="t" l="l"/>
            <a:pathLst>
              <a:path h="2097429" w="5353658">
                <a:moveTo>
                  <a:pt x="0" y="0"/>
                </a:moveTo>
                <a:lnTo>
                  <a:pt x="5353658" y="0"/>
                </a:lnTo>
                <a:lnTo>
                  <a:pt x="5353658" y="2097428"/>
                </a:lnTo>
                <a:lnTo>
                  <a:pt x="0" y="20974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5816" y="2569360"/>
            <a:ext cx="5594443" cy="2509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6181" indent="-143091" lvl="1">
              <a:lnSpc>
                <a:spcPts val="1855"/>
              </a:lnSpc>
              <a:buFont typeface="Arial"/>
              <a:buChar char="•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Performance Metrics Analyzed: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Computation time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Energy consumption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Memory usage</a:t>
            </a:r>
          </a:p>
          <a:p>
            <a:pPr algn="l" marL="286181" indent="-143091" lvl="1">
              <a:lnSpc>
                <a:spcPts val="1855"/>
              </a:lnSpc>
              <a:buFont typeface="Arial"/>
              <a:buChar char="•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Results (compared to traditional methods):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30–50% reduction in computation and memory use.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 power consumption — ideal for battery-operated devices.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Quick authentication time (&lt; 1 second).</a:t>
            </a:r>
          </a:p>
          <a:p>
            <a:pPr algn="l" marL="286181" indent="-143091" lvl="1">
              <a:lnSpc>
                <a:spcPts val="1855"/>
              </a:lnSpc>
              <a:buFont typeface="Arial"/>
              <a:buChar char="•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Security Outcomes:</a:t>
            </a:r>
          </a:p>
          <a:p>
            <a:pPr algn="l" marL="572363" indent="-190788" lvl="2">
              <a:lnSpc>
                <a:spcPts val="1855"/>
              </a:lnSpc>
              <a:buFont typeface="Arial"/>
              <a:buChar char="⚬"/>
            </a:pPr>
            <a:r>
              <a:rPr lang="en-US" sz="132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Strong resistance to replay, man-in-the-middle, and impersonation attacks.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34375" y="2279651"/>
            <a:ext cx="226837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Computation time: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17848" y="5387048"/>
            <a:ext cx="183034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Memory Usage: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5375" y="5454876"/>
            <a:ext cx="256508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Energy Consumption: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53980" y="2946411"/>
            <a:ext cx="503827" cy="50382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53980" y="6480234"/>
            <a:ext cx="503827" cy="50382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03942" y="2946411"/>
            <a:ext cx="503827" cy="50382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00082" y="6480234"/>
            <a:ext cx="503827" cy="50382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60980" y="2947622"/>
            <a:ext cx="5381802" cy="405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Lightweight authentication protocols offer a balanced trade-off between security and efficiency.</a:t>
            </a: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4619"/>
              </a:lnSpc>
            </a:pPr>
          </a:p>
          <a:p>
            <a:pPr algn="l">
              <a:lnSpc>
                <a:spcPts val="461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ahindra University | 2022-26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60980" y="6423084"/>
            <a:ext cx="6639102" cy="2832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9"/>
              </a:lnSpc>
            </a:pPr>
            <a:r>
              <a:rPr lang="en-US" sz="32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Protocol provides verified protection against common attacks: </a:t>
            </a:r>
          </a:p>
          <a:p>
            <a:pPr algn="l">
              <a:lnSpc>
                <a:spcPts val="4509"/>
              </a:lnSpc>
            </a:pPr>
            <a:r>
              <a:rPr lang="en-US" sz="32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Message tampering </a:t>
            </a:r>
          </a:p>
          <a:p>
            <a:pPr algn="l">
              <a:lnSpc>
                <a:spcPts val="4509"/>
              </a:lnSpc>
            </a:pPr>
            <a:r>
              <a:rPr lang="en-US" sz="32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Replay attacks </a:t>
            </a:r>
          </a:p>
          <a:p>
            <a:pPr algn="l">
              <a:lnSpc>
                <a:spcPts val="4509"/>
              </a:lnSpc>
            </a:pPr>
            <a:r>
              <a:rPr lang="en-US" sz="32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compromise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10942" y="2777002"/>
            <a:ext cx="5381802" cy="346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They are ideal for devices with limited computing power and energy.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603934" y="6460573"/>
            <a:ext cx="6848358" cy="163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proposed method achieves reliable authentication without overloading the device.</a:t>
            </a:r>
          </a:p>
        </p:txBody>
      </p:sp>
      <p:sp>
        <p:nvSpPr>
          <p:cNvPr name="AutoShape 23" id="23"/>
          <p:cNvSpPr/>
          <p:nvPr/>
        </p:nvSpPr>
        <p:spPr>
          <a:xfrm flipH="true" flipV="true">
            <a:off x="1085850" y="7518683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H="true" flipV="true">
            <a:off x="1090490" y="-314864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63762" y="-14586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804788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390" y="866775"/>
            <a:ext cx="1045121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FUTURE WORK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918390" y="3236398"/>
            <a:ext cx="10703487" cy="870405"/>
            <a:chOff x="0" y="0"/>
            <a:chExt cx="14271316" cy="116054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271316" cy="1160540"/>
              <a:chOff x="0" y="0"/>
              <a:chExt cx="2819025" cy="22924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819025" cy="229242"/>
              </a:xfrm>
              <a:custGeom>
                <a:avLst/>
                <a:gdLst/>
                <a:ahLst/>
                <a:cxnLst/>
                <a:rect r="r" b="b" t="t" l="l"/>
                <a:pathLst>
                  <a:path h="229242" w="2819025">
                    <a:moveTo>
                      <a:pt x="36889" y="0"/>
                    </a:moveTo>
                    <a:lnTo>
                      <a:pt x="2782137" y="0"/>
                    </a:lnTo>
                    <a:cubicBezTo>
                      <a:pt x="2802510" y="0"/>
                      <a:pt x="2819025" y="16516"/>
                      <a:pt x="2819025" y="36889"/>
                    </a:cubicBezTo>
                    <a:lnTo>
                      <a:pt x="2819025" y="192354"/>
                    </a:lnTo>
                    <a:cubicBezTo>
                      <a:pt x="2819025" y="212727"/>
                      <a:pt x="2802510" y="229242"/>
                      <a:pt x="2782137" y="229242"/>
                    </a:cubicBezTo>
                    <a:lnTo>
                      <a:pt x="36889" y="229242"/>
                    </a:lnTo>
                    <a:cubicBezTo>
                      <a:pt x="16516" y="229242"/>
                      <a:pt x="0" y="212727"/>
                      <a:pt x="0" y="192354"/>
                    </a:cubicBezTo>
                    <a:lnTo>
                      <a:pt x="0" y="36889"/>
                    </a:lnTo>
                    <a:cubicBezTo>
                      <a:pt x="0" y="16516"/>
                      <a:pt x="16516" y="0"/>
                      <a:pt x="3688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2819025" cy="2673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119349" y="133350"/>
              <a:ext cx="12447793" cy="654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 1.K</a:t>
              </a: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ey Rotation Mechanism </a:t>
              </a: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for long-term deployments.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918390" y="6003324"/>
            <a:ext cx="10703487" cy="876358"/>
            <a:chOff x="0" y="0"/>
            <a:chExt cx="14271316" cy="116847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4271316" cy="1168478"/>
              <a:chOff x="0" y="0"/>
              <a:chExt cx="2819025" cy="23081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9025" cy="230810"/>
              </a:xfrm>
              <a:custGeom>
                <a:avLst/>
                <a:gdLst/>
                <a:ahLst/>
                <a:cxnLst/>
                <a:rect r="r" b="b" t="t" l="l"/>
                <a:pathLst>
                  <a:path h="230810" w="2819025">
                    <a:moveTo>
                      <a:pt x="36889" y="0"/>
                    </a:moveTo>
                    <a:lnTo>
                      <a:pt x="2782137" y="0"/>
                    </a:lnTo>
                    <a:cubicBezTo>
                      <a:pt x="2802510" y="0"/>
                      <a:pt x="2819025" y="16516"/>
                      <a:pt x="2819025" y="36889"/>
                    </a:cubicBezTo>
                    <a:lnTo>
                      <a:pt x="2819025" y="193922"/>
                    </a:lnTo>
                    <a:cubicBezTo>
                      <a:pt x="2819025" y="203705"/>
                      <a:pt x="2815139" y="213088"/>
                      <a:pt x="2808221" y="220006"/>
                    </a:cubicBezTo>
                    <a:cubicBezTo>
                      <a:pt x="2801303" y="226924"/>
                      <a:pt x="2791920" y="230810"/>
                      <a:pt x="2782137" y="230810"/>
                    </a:cubicBezTo>
                    <a:lnTo>
                      <a:pt x="36889" y="230810"/>
                    </a:lnTo>
                    <a:cubicBezTo>
                      <a:pt x="16516" y="230810"/>
                      <a:pt x="0" y="214295"/>
                      <a:pt x="0" y="193922"/>
                    </a:cubicBezTo>
                    <a:lnTo>
                      <a:pt x="0" y="36889"/>
                    </a:lnTo>
                    <a:cubicBezTo>
                      <a:pt x="0" y="16516"/>
                      <a:pt x="16516" y="0"/>
                      <a:pt x="3688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819025" cy="268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19349" y="133350"/>
              <a:ext cx="12447793" cy="66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3.Hardwa</a:t>
              </a: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re Acceleration for specific platforms.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ahindra University | 2022-26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1090490" y="-266450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1085850" y="757795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918390" y="4550814"/>
            <a:ext cx="10703487" cy="870405"/>
            <a:chOff x="0" y="0"/>
            <a:chExt cx="14271316" cy="116054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4271316" cy="1160540"/>
              <a:chOff x="0" y="0"/>
              <a:chExt cx="2819025" cy="22924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2819025" cy="229242"/>
              </a:xfrm>
              <a:custGeom>
                <a:avLst/>
                <a:gdLst/>
                <a:ahLst/>
                <a:cxnLst/>
                <a:rect r="r" b="b" t="t" l="l"/>
                <a:pathLst>
                  <a:path h="229242" w="2819025">
                    <a:moveTo>
                      <a:pt x="36889" y="0"/>
                    </a:moveTo>
                    <a:lnTo>
                      <a:pt x="2782137" y="0"/>
                    </a:lnTo>
                    <a:cubicBezTo>
                      <a:pt x="2802510" y="0"/>
                      <a:pt x="2819025" y="16516"/>
                      <a:pt x="2819025" y="36889"/>
                    </a:cubicBezTo>
                    <a:lnTo>
                      <a:pt x="2819025" y="192354"/>
                    </a:lnTo>
                    <a:cubicBezTo>
                      <a:pt x="2819025" y="212727"/>
                      <a:pt x="2802510" y="229242"/>
                      <a:pt x="2782137" y="229242"/>
                    </a:cubicBezTo>
                    <a:lnTo>
                      <a:pt x="36889" y="229242"/>
                    </a:lnTo>
                    <a:cubicBezTo>
                      <a:pt x="16516" y="229242"/>
                      <a:pt x="0" y="212727"/>
                      <a:pt x="0" y="192354"/>
                    </a:cubicBezTo>
                    <a:lnTo>
                      <a:pt x="0" y="36889"/>
                    </a:lnTo>
                    <a:cubicBezTo>
                      <a:pt x="0" y="16516"/>
                      <a:pt x="16516" y="0"/>
                      <a:pt x="3688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2819025" cy="2673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119349" y="133350"/>
              <a:ext cx="12447793" cy="654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 </a:t>
              </a: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2.Adaptive</a:t>
              </a: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 Security Levels based on threat environment.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918390" y="7422607"/>
            <a:ext cx="10703487" cy="876358"/>
            <a:chOff x="0" y="0"/>
            <a:chExt cx="14271316" cy="116847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4271316" cy="1168478"/>
              <a:chOff x="0" y="0"/>
              <a:chExt cx="2819025" cy="23081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819025" cy="230810"/>
              </a:xfrm>
              <a:custGeom>
                <a:avLst/>
                <a:gdLst/>
                <a:ahLst/>
                <a:cxnLst/>
                <a:rect r="r" b="b" t="t" l="l"/>
                <a:pathLst>
                  <a:path h="230810" w="2819025">
                    <a:moveTo>
                      <a:pt x="36889" y="0"/>
                    </a:moveTo>
                    <a:lnTo>
                      <a:pt x="2782137" y="0"/>
                    </a:lnTo>
                    <a:cubicBezTo>
                      <a:pt x="2802510" y="0"/>
                      <a:pt x="2819025" y="16516"/>
                      <a:pt x="2819025" y="36889"/>
                    </a:cubicBezTo>
                    <a:lnTo>
                      <a:pt x="2819025" y="193922"/>
                    </a:lnTo>
                    <a:cubicBezTo>
                      <a:pt x="2819025" y="203705"/>
                      <a:pt x="2815139" y="213088"/>
                      <a:pt x="2808221" y="220006"/>
                    </a:cubicBezTo>
                    <a:cubicBezTo>
                      <a:pt x="2801303" y="226924"/>
                      <a:pt x="2791920" y="230810"/>
                      <a:pt x="2782137" y="230810"/>
                    </a:cubicBezTo>
                    <a:lnTo>
                      <a:pt x="36889" y="230810"/>
                    </a:lnTo>
                    <a:cubicBezTo>
                      <a:pt x="16516" y="230810"/>
                      <a:pt x="0" y="214295"/>
                      <a:pt x="0" y="193922"/>
                    </a:cubicBezTo>
                    <a:lnTo>
                      <a:pt x="0" y="36889"/>
                    </a:lnTo>
                    <a:cubicBezTo>
                      <a:pt x="0" y="16516"/>
                      <a:pt x="16516" y="0"/>
                      <a:pt x="3688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2819025" cy="268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119349" y="133350"/>
              <a:ext cx="12447793" cy="662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4.Integration with TLS/DTLS for broader compatibility.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27671" y="1846941"/>
            <a:ext cx="6882108" cy="53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</a:t>
            </a: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ahindra University | 2022-26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4" id="1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DAGnc-ney4w</dc:identifier>
  <dcterms:modified xsi:type="dcterms:W3CDTF">2011-08-01T06:04:30Z</dcterms:modified>
  <cp:revision>1</cp:revision>
  <dc:title>Beige Pastel Minimalist Thesis Defense Presentation</dc:title>
</cp:coreProperties>
</file>