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64" r:id="rId11"/>
    <p:sldId id="272" r:id="rId12"/>
    <p:sldId id="273" r:id="rId13"/>
    <p:sldId id="27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84B6-5FFB-D144-AAA1-F2E37CC0FDF4}" v="22" dt="2024-07-25T14:48:5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3955F-1491-495D-ABDB-005E277E1D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EC622F-9E99-409D-BB11-8315DEDA75C9}">
      <dgm:prSet/>
      <dgm:spPr/>
      <dgm:t>
        <a:bodyPr/>
        <a:lstStyle/>
        <a:p>
          <a:r>
            <a:rPr lang="en-US"/>
            <a:t>Organized images into respective directories.</a:t>
          </a:r>
        </a:p>
      </dgm:t>
    </dgm:pt>
    <dgm:pt modelId="{E9D51FC0-142A-40F3-A053-B50740212A0F}" type="parTrans" cxnId="{2BB0C352-307A-4E81-9C85-B0861B17D2F5}">
      <dgm:prSet/>
      <dgm:spPr/>
      <dgm:t>
        <a:bodyPr/>
        <a:lstStyle/>
        <a:p>
          <a:endParaRPr lang="en-US"/>
        </a:p>
      </dgm:t>
    </dgm:pt>
    <dgm:pt modelId="{050C972F-DEB2-4E33-80DE-BFB3BC971D82}" type="sibTrans" cxnId="{2BB0C352-307A-4E81-9C85-B0861B17D2F5}">
      <dgm:prSet/>
      <dgm:spPr/>
      <dgm:t>
        <a:bodyPr/>
        <a:lstStyle/>
        <a:p>
          <a:endParaRPr lang="en-US"/>
        </a:p>
      </dgm:t>
    </dgm:pt>
    <dgm:pt modelId="{C8FB8278-78B7-46C1-8602-585C43BB8B34}">
      <dgm:prSet/>
      <dgm:spPr/>
      <dgm:t>
        <a:bodyPr/>
        <a:lstStyle/>
        <a:p>
          <a:r>
            <a:rPr lang="en-US" dirty="0"/>
            <a:t>Preprocessed images by resizing to 32x32 pixels.</a:t>
          </a:r>
        </a:p>
      </dgm:t>
    </dgm:pt>
    <dgm:pt modelId="{DE5CA0D5-6B65-49A6-9127-CE1EC9F8CAD0}" type="parTrans" cxnId="{972BF683-1150-421D-BF36-76AF90F02325}">
      <dgm:prSet/>
      <dgm:spPr/>
      <dgm:t>
        <a:bodyPr/>
        <a:lstStyle/>
        <a:p>
          <a:endParaRPr lang="en-US"/>
        </a:p>
      </dgm:t>
    </dgm:pt>
    <dgm:pt modelId="{9C034A7A-F226-4F7E-918D-7D82AB135E61}" type="sibTrans" cxnId="{972BF683-1150-421D-BF36-76AF90F02325}">
      <dgm:prSet/>
      <dgm:spPr/>
      <dgm:t>
        <a:bodyPr/>
        <a:lstStyle/>
        <a:p>
          <a:endParaRPr lang="en-US"/>
        </a:p>
      </dgm:t>
    </dgm:pt>
    <dgm:pt modelId="{265C86FD-E4F8-41FE-9E09-AE5B443FB0EE}">
      <dgm:prSet/>
      <dgm:spPr/>
      <dgm:t>
        <a:bodyPr/>
        <a:lstStyle/>
        <a:p>
          <a:r>
            <a:rPr lang="en-US"/>
            <a:t>Normalized pixel values to [0, 1] range.</a:t>
          </a:r>
        </a:p>
      </dgm:t>
    </dgm:pt>
    <dgm:pt modelId="{59DAF8D2-5DED-4B92-8377-7457520EB2E2}" type="parTrans" cxnId="{EB2AF416-BABE-46B1-855F-EBA7F5862E9A}">
      <dgm:prSet/>
      <dgm:spPr/>
      <dgm:t>
        <a:bodyPr/>
        <a:lstStyle/>
        <a:p>
          <a:endParaRPr lang="en-US"/>
        </a:p>
      </dgm:t>
    </dgm:pt>
    <dgm:pt modelId="{6DC0AC99-121C-4DFB-9FDA-E78B719045DC}" type="sibTrans" cxnId="{EB2AF416-BABE-46B1-855F-EBA7F5862E9A}">
      <dgm:prSet/>
      <dgm:spPr/>
      <dgm:t>
        <a:bodyPr/>
        <a:lstStyle/>
        <a:p>
          <a:endParaRPr lang="en-US"/>
        </a:p>
      </dgm:t>
    </dgm:pt>
    <dgm:pt modelId="{B9229EB3-F305-4DC4-AB30-4D38B9B265A9}" type="pres">
      <dgm:prSet presAssocID="{EB23955F-1491-495D-ABDB-005E277E1D3E}" presName="root" presStyleCnt="0">
        <dgm:presLayoutVars>
          <dgm:dir/>
          <dgm:resizeHandles val="exact"/>
        </dgm:presLayoutVars>
      </dgm:prSet>
      <dgm:spPr/>
    </dgm:pt>
    <dgm:pt modelId="{58407B37-B7AD-46AB-A4D1-487B12BA78C0}" type="pres">
      <dgm:prSet presAssocID="{90EC622F-9E99-409D-BB11-8315DEDA75C9}" presName="compNode" presStyleCnt="0"/>
      <dgm:spPr/>
    </dgm:pt>
    <dgm:pt modelId="{28F034BE-C2DF-4134-9D4B-9E81BDB86D1B}" type="pres">
      <dgm:prSet presAssocID="{90EC622F-9E99-409D-BB11-8315DEDA75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F902D1-1641-41AD-BD7D-56F21C9791EB}" type="pres">
      <dgm:prSet presAssocID="{90EC622F-9E99-409D-BB11-8315DEDA75C9}" presName="spaceRect" presStyleCnt="0"/>
      <dgm:spPr/>
    </dgm:pt>
    <dgm:pt modelId="{D0ADA828-93B5-4095-8A18-EB1F625FFA38}" type="pres">
      <dgm:prSet presAssocID="{90EC622F-9E99-409D-BB11-8315DEDA75C9}" presName="textRect" presStyleLbl="revTx" presStyleIdx="0" presStyleCnt="3">
        <dgm:presLayoutVars>
          <dgm:chMax val="1"/>
          <dgm:chPref val="1"/>
        </dgm:presLayoutVars>
      </dgm:prSet>
      <dgm:spPr/>
    </dgm:pt>
    <dgm:pt modelId="{2C90C2A2-2446-4718-9ED2-9007D94FD72D}" type="pres">
      <dgm:prSet presAssocID="{050C972F-DEB2-4E33-80DE-BFB3BC971D82}" presName="sibTrans" presStyleCnt="0"/>
      <dgm:spPr/>
    </dgm:pt>
    <dgm:pt modelId="{2C09BD93-1534-4B84-8509-0BB96B14E23A}" type="pres">
      <dgm:prSet presAssocID="{C8FB8278-78B7-46C1-8602-585C43BB8B34}" presName="compNode" presStyleCnt="0"/>
      <dgm:spPr/>
    </dgm:pt>
    <dgm:pt modelId="{3CDE9399-B103-42E3-BEE2-5C202FB84186}" type="pres">
      <dgm:prSet presAssocID="{C8FB8278-78B7-46C1-8602-585C43BB8B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FBCCC080-6555-439F-A442-40E2D6B9A4A0}" type="pres">
      <dgm:prSet presAssocID="{C8FB8278-78B7-46C1-8602-585C43BB8B34}" presName="spaceRect" presStyleCnt="0"/>
      <dgm:spPr/>
    </dgm:pt>
    <dgm:pt modelId="{562FD189-1DDB-4CAA-BA47-F0AABB2B3247}" type="pres">
      <dgm:prSet presAssocID="{C8FB8278-78B7-46C1-8602-585C43BB8B34}" presName="textRect" presStyleLbl="revTx" presStyleIdx="1" presStyleCnt="3">
        <dgm:presLayoutVars>
          <dgm:chMax val="1"/>
          <dgm:chPref val="1"/>
        </dgm:presLayoutVars>
      </dgm:prSet>
      <dgm:spPr/>
    </dgm:pt>
    <dgm:pt modelId="{F3C5A64C-0060-41E7-888A-D75F07AB7478}" type="pres">
      <dgm:prSet presAssocID="{9C034A7A-F226-4F7E-918D-7D82AB135E61}" presName="sibTrans" presStyleCnt="0"/>
      <dgm:spPr/>
    </dgm:pt>
    <dgm:pt modelId="{126C0DC3-408D-4548-BF1F-6DA15572A9A4}" type="pres">
      <dgm:prSet presAssocID="{265C86FD-E4F8-41FE-9E09-AE5B443FB0EE}" presName="compNode" presStyleCnt="0"/>
      <dgm:spPr/>
    </dgm:pt>
    <dgm:pt modelId="{DF930550-0A64-4974-B00F-B6121F4B6DFD}" type="pres">
      <dgm:prSet presAssocID="{265C86FD-E4F8-41FE-9E09-AE5B443FB0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2116A1-5FCA-4130-9E68-CE859787E3C5}" type="pres">
      <dgm:prSet presAssocID="{265C86FD-E4F8-41FE-9E09-AE5B443FB0EE}" presName="spaceRect" presStyleCnt="0"/>
      <dgm:spPr/>
    </dgm:pt>
    <dgm:pt modelId="{B2CEEF26-F096-43ED-97B1-2276A1F7C33B}" type="pres">
      <dgm:prSet presAssocID="{265C86FD-E4F8-41FE-9E09-AE5B443FB0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0B8306-65B3-4F89-B7E7-F12568DFFDC9}" type="presOf" srcId="{265C86FD-E4F8-41FE-9E09-AE5B443FB0EE}" destId="{B2CEEF26-F096-43ED-97B1-2276A1F7C33B}" srcOrd="0" destOrd="0" presId="urn:microsoft.com/office/officeart/2018/2/layout/IconLabelList"/>
    <dgm:cxn modelId="{EB2AF416-BABE-46B1-855F-EBA7F5862E9A}" srcId="{EB23955F-1491-495D-ABDB-005E277E1D3E}" destId="{265C86FD-E4F8-41FE-9E09-AE5B443FB0EE}" srcOrd="2" destOrd="0" parTransId="{59DAF8D2-5DED-4B92-8377-7457520EB2E2}" sibTransId="{6DC0AC99-121C-4DFB-9FDA-E78B719045DC}"/>
    <dgm:cxn modelId="{3035272D-154E-4C5B-85A7-86DDD0F6F9B6}" type="presOf" srcId="{90EC622F-9E99-409D-BB11-8315DEDA75C9}" destId="{D0ADA828-93B5-4095-8A18-EB1F625FFA38}" srcOrd="0" destOrd="0" presId="urn:microsoft.com/office/officeart/2018/2/layout/IconLabelList"/>
    <dgm:cxn modelId="{2BB0C352-307A-4E81-9C85-B0861B17D2F5}" srcId="{EB23955F-1491-495D-ABDB-005E277E1D3E}" destId="{90EC622F-9E99-409D-BB11-8315DEDA75C9}" srcOrd="0" destOrd="0" parTransId="{E9D51FC0-142A-40F3-A053-B50740212A0F}" sibTransId="{050C972F-DEB2-4E33-80DE-BFB3BC971D82}"/>
    <dgm:cxn modelId="{972BF683-1150-421D-BF36-76AF90F02325}" srcId="{EB23955F-1491-495D-ABDB-005E277E1D3E}" destId="{C8FB8278-78B7-46C1-8602-585C43BB8B34}" srcOrd="1" destOrd="0" parTransId="{DE5CA0D5-6B65-49A6-9127-CE1EC9F8CAD0}" sibTransId="{9C034A7A-F226-4F7E-918D-7D82AB135E61}"/>
    <dgm:cxn modelId="{55CB8192-7E56-4143-A1DE-19158B8C8D82}" type="presOf" srcId="{C8FB8278-78B7-46C1-8602-585C43BB8B34}" destId="{562FD189-1DDB-4CAA-BA47-F0AABB2B3247}" srcOrd="0" destOrd="0" presId="urn:microsoft.com/office/officeart/2018/2/layout/IconLabelList"/>
    <dgm:cxn modelId="{7072F09B-6CB3-4B7A-A561-AF314E2D38C6}" type="presOf" srcId="{EB23955F-1491-495D-ABDB-005E277E1D3E}" destId="{B9229EB3-F305-4DC4-AB30-4D38B9B265A9}" srcOrd="0" destOrd="0" presId="urn:microsoft.com/office/officeart/2018/2/layout/IconLabelList"/>
    <dgm:cxn modelId="{2E366DFC-20F8-4405-91F7-47B00BF611BF}" type="presParOf" srcId="{B9229EB3-F305-4DC4-AB30-4D38B9B265A9}" destId="{58407B37-B7AD-46AB-A4D1-487B12BA78C0}" srcOrd="0" destOrd="0" presId="urn:microsoft.com/office/officeart/2018/2/layout/IconLabelList"/>
    <dgm:cxn modelId="{FEDE7626-D765-4043-9523-8D004A986C58}" type="presParOf" srcId="{58407B37-B7AD-46AB-A4D1-487B12BA78C0}" destId="{28F034BE-C2DF-4134-9D4B-9E81BDB86D1B}" srcOrd="0" destOrd="0" presId="urn:microsoft.com/office/officeart/2018/2/layout/IconLabelList"/>
    <dgm:cxn modelId="{BD41A68B-1888-4B86-ACDC-A71A83E85DEE}" type="presParOf" srcId="{58407B37-B7AD-46AB-A4D1-487B12BA78C0}" destId="{8BF902D1-1641-41AD-BD7D-56F21C9791EB}" srcOrd="1" destOrd="0" presId="urn:microsoft.com/office/officeart/2018/2/layout/IconLabelList"/>
    <dgm:cxn modelId="{BE915A08-BF0C-4D48-B106-9476B5F1BF66}" type="presParOf" srcId="{58407B37-B7AD-46AB-A4D1-487B12BA78C0}" destId="{D0ADA828-93B5-4095-8A18-EB1F625FFA38}" srcOrd="2" destOrd="0" presId="urn:microsoft.com/office/officeart/2018/2/layout/IconLabelList"/>
    <dgm:cxn modelId="{EFF4C7D0-DDE5-4155-A45B-D0428B15D9F5}" type="presParOf" srcId="{B9229EB3-F305-4DC4-AB30-4D38B9B265A9}" destId="{2C90C2A2-2446-4718-9ED2-9007D94FD72D}" srcOrd="1" destOrd="0" presId="urn:microsoft.com/office/officeart/2018/2/layout/IconLabelList"/>
    <dgm:cxn modelId="{CDADDABA-39A0-4E2A-A0D1-27CE2A43B54C}" type="presParOf" srcId="{B9229EB3-F305-4DC4-AB30-4D38B9B265A9}" destId="{2C09BD93-1534-4B84-8509-0BB96B14E23A}" srcOrd="2" destOrd="0" presId="urn:microsoft.com/office/officeart/2018/2/layout/IconLabelList"/>
    <dgm:cxn modelId="{65396F9B-C257-47F6-A9C5-EE96C620D3EC}" type="presParOf" srcId="{2C09BD93-1534-4B84-8509-0BB96B14E23A}" destId="{3CDE9399-B103-42E3-BEE2-5C202FB84186}" srcOrd="0" destOrd="0" presId="urn:microsoft.com/office/officeart/2018/2/layout/IconLabelList"/>
    <dgm:cxn modelId="{4394EF1C-2B63-4BB4-95F4-5BA70AAC3766}" type="presParOf" srcId="{2C09BD93-1534-4B84-8509-0BB96B14E23A}" destId="{FBCCC080-6555-439F-A442-40E2D6B9A4A0}" srcOrd="1" destOrd="0" presId="urn:microsoft.com/office/officeart/2018/2/layout/IconLabelList"/>
    <dgm:cxn modelId="{1FDF8790-7413-41BB-8115-023414F96B0A}" type="presParOf" srcId="{2C09BD93-1534-4B84-8509-0BB96B14E23A}" destId="{562FD189-1DDB-4CAA-BA47-F0AABB2B3247}" srcOrd="2" destOrd="0" presId="urn:microsoft.com/office/officeart/2018/2/layout/IconLabelList"/>
    <dgm:cxn modelId="{9058F480-39AE-4044-AB77-A0AB4BB56195}" type="presParOf" srcId="{B9229EB3-F305-4DC4-AB30-4D38B9B265A9}" destId="{F3C5A64C-0060-41E7-888A-D75F07AB7478}" srcOrd="3" destOrd="0" presId="urn:microsoft.com/office/officeart/2018/2/layout/IconLabelList"/>
    <dgm:cxn modelId="{B91506D4-91AD-464F-AD09-986460732CA2}" type="presParOf" srcId="{B9229EB3-F305-4DC4-AB30-4D38B9B265A9}" destId="{126C0DC3-408D-4548-BF1F-6DA15572A9A4}" srcOrd="4" destOrd="0" presId="urn:microsoft.com/office/officeart/2018/2/layout/IconLabelList"/>
    <dgm:cxn modelId="{0324C4A1-6E5E-4845-A507-459994B1908D}" type="presParOf" srcId="{126C0DC3-408D-4548-BF1F-6DA15572A9A4}" destId="{DF930550-0A64-4974-B00F-B6121F4B6DFD}" srcOrd="0" destOrd="0" presId="urn:microsoft.com/office/officeart/2018/2/layout/IconLabelList"/>
    <dgm:cxn modelId="{B62C5999-0148-44F8-AE13-5E1F14A844DF}" type="presParOf" srcId="{126C0DC3-408D-4548-BF1F-6DA15572A9A4}" destId="{8F2116A1-5FCA-4130-9E68-CE859787E3C5}" srcOrd="1" destOrd="0" presId="urn:microsoft.com/office/officeart/2018/2/layout/IconLabelList"/>
    <dgm:cxn modelId="{E45075FA-421C-4F8A-A987-28E03D99CA9C}" type="presParOf" srcId="{126C0DC3-408D-4548-BF1F-6DA15572A9A4}" destId="{B2CEEF26-F096-43ED-97B1-2276A1F7C3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034BE-C2DF-4134-9D4B-9E81BDB86D1B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A828-93B5-4095-8A18-EB1F625FFA38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Organized images into respective directories.</a:t>
          </a:r>
        </a:p>
      </dsp:txBody>
      <dsp:txXfrm>
        <a:off x="417971" y="2442842"/>
        <a:ext cx="2889450" cy="720000"/>
      </dsp:txXfrm>
    </dsp:sp>
    <dsp:sp modelId="{3CDE9399-B103-42E3-BEE2-5C202FB84186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FD189-1DDB-4CAA-BA47-F0AABB2B3247}">
      <dsp:nvSpPr>
        <dsp:cNvPr id="0" name=""/>
        <dsp:cNvSpPr/>
      </dsp:nvSpPr>
      <dsp:spPr>
        <a:xfrm>
          <a:off x="3813074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Preprocessed images by resizing to 32x32 pixels.</a:t>
          </a:r>
        </a:p>
      </dsp:txBody>
      <dsp:txXfrm>
        <a:off x="3813074" y="2442842"/>
        <a:ext cx="2889450" cy="720000"/>
      </dsp:txXfrm>
    </dsp:sp>
    <dsp:sp modelId="{DF930550-0A64-4974-B00F-B6121F4B6DFD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EEF26-F096-43ED-97B1-2276A1F7C33B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Normalized pixel values to [0, 1] range.</a:t>
          </a:r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08DF-0393-47A1-161B-E052A9902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C355-FCC7-E589-BFD3-CC0B66831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B77D-622B-D308-D488-57645D1E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9966-DD23-ACDB-117F-8E777317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311D-52F2-72DF-795F-3BA02CDE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0855-8ABA-785B-914C-10D2E27F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8A27C-9825-BBCD-2F60-E4A1A458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7D0C-C211-0E3D-6513-E481F13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880-79F9-B97C-A61B-FEE1B66F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4166-02F6-F16A-B989-1B2CE911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2C419-6D4C-3DE9-B7AE-75655B01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D4C5E-64B3-F40D-A27E-5E63E5BA3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4B04-5BAF-82B6-52B7-5E10997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6960-ABC0-E6A7-0E60-C9FDADA5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D62C-5A76-57A4-7B27-6FE1A8D6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53B9-0BCF-4BDC-47BF-C621B8E3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25F7-DCFB-5F48-5D1F-100159D4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F3B7-4CB4-8C5C-3289-FC9F7438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69CF-F591-1D96-AE33-54E8D07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01AA-6EB4-E525-D6AB-1382EA6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5DC8-127F-69F5-D278-1B8DFABD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E2BD-3B19-270E-61C0-2FA78A55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090A-14E6-FB6D-3E39-ACCBAB1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3718-92A1-5B27-1E24-52456252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72C1-D4E9-3FF5-ECFC-8E1A8A36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C3E-1B61-0119-BE85-EEF20A43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143D-E8D8-5252-7EA1-86D40BD35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42EFB-0645-9116-E3F9-98DA3C10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39E1-536D-340F-AFB0-03FEB0C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88D6-4C96-60E3-2BA6-083A65E0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D8AB-B309-9C72-F9B6-C2172C0B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003D-1803-D6A3-69B5-7768CA55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E156-BFD4-236F-4CB1-444BB15C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4010-E70D-48CC-75F4-F5B2B9D7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4A5FF-3DBE-AAD3-D13F-2981422E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C260-7927-D0EB-968D-999B04A69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8FFF0-ECF2-BAC2-054D-5291ADB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C3444-30AE-A227-FE6B-79C8F8A7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D8C8D-4E5D-B3C5-6A24-7DBC3D2C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A5D3-5B8E-5E31-CB51-E5EAC0C1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920AC-A358-6354-657B-7C86B0A7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80651-5B93-F559-BC5E-3A5EFEC0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15945-3763-2FA8-C9FA-65A64FD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EEDFA-525B-9EFE-644A-8CB107B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5142A-CDB2-942C-B9DB-061A50C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C19F2-A0E8-C52E-E436-203E84A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E3-F1BE-4F8B-52A2-989F3CD7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2AE7-CDA9-4D8C-8DCD-012AC2F9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8405-602A-25DC-3438-762301DB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F65A-A824-7C15-546F-532199A5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F6E62-CDC0-A3B5-B88D-45C9D373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D77-65DD-A1F3-53F3-719B022E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DD6B-CEF6-6AD9-BF4E-78EBF25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3FED-F48D-EF90-6E77-DB744422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16DD-3FCE-92B3-0F93-BC160EB1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FC77-FE62-860E-95EA-5D6A33E6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D172-9B49-39EB-123F-44D7E3F5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F57-513D-BB8F-B0AE-6214B654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FEC6A-E299-CF3A-5D05-4F6DB3A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DEA1-0671-F206-0498-FDE8020B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5ECD-2A1C-0386-CD82-61F7AE4F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0CFF-0308-C749-BB27-A0E43868DEF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CBF7-23D4-7C23-9FFA-488F72D19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9D77-8E30-6BA0-8841-1271C1FE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7C44D-8022-1F4F-9111-BE73A6DE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F1041-13CE-3B6E-E89C-805299BD4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0" i="0" u="none" strike="noStrike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Detecting Deepfake Images using Convolutional Neural Networks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B42122D-DC14-05B6-2F60-1DDC990E0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Prof. Syed Jawad Shah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83CA0-C41D-F387-902F-1EC3A2EC0284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Venkat </a:t>
            </a:r>
            <a:r>
              <a:rPr lang="en-US" sz="2000"/>
              <a:t>Lakkireddy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Pratyusha </a:t>
            </a:r>
            <a:r>
              <a:rPr lang="en-US" sz="2000"/>
              <a:t>Kasireddygari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Harshith Reddy Revoori</a:t>
            </a:r>
          </a:p>
        </p:txBody>
      </p:sp>
    </p:spTree>
    <p:extLst>
      <p:ext uri="{BB962C8B-B14F-4D97-AF65-F5344CB8AC3E}">
        <p14:creationId xmlns:p14="http://schemas.microsoft.com/office/powerpoint/2010/main" val="287554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77E-98B4-90DB-D939-AC15A943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06E4-71D0-ECE4-315F-0A7C12A5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accuracy/loss graphs.</a:t>
            </a:r>
          </a:p>
          <a:p>
            <a:r>
              <a:rPr lang="en-US" dirty="0"/>
              <a:t>Demonstrated the model’s learning curve.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4C638C7-A102-ABB9-0720-AF86A6BD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10148427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29DE6-B0A9-E07F-2583-0B267EA9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Plotting training &amp; validation accuracy and loss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228279C-BB52-EEC3-5DFC-636FBC6D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05" y="2282601"/>
            <a:ext cx="5528092" cy="3874996"/>
          </a:xfrm>
          <a:prstGeom prst="rect">
            <a:avLst/>
          </a:prstGeom>
        </p:spPr>
      </p:pic>
      <p:pic>
        <p:nvPicPr>
          <p:cNvPr id="13" name="Picture 12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10108462-4149-605A-E216-2C42B6FD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01" y="2116990"/>
            <a:ext cx="5598750" cy="41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9223-F1B6-6F98-C0F8-D954A17D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Image Function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B3FCA6-80C0-A6F1-1197-6CAC9392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2476"/>
            <a:ext cx="9958488" cy="22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12267B-8A00-3CD0-A7F4-A45CF6D6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4" y="1372305"/>
            <a:ext cx="10452851" cy="41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9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AB547-5835-BBE3-8619-21CF4263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Future Work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F4E6-6F1A-625A-9E48-E53D3610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Improvements:</a:t>
            </a:r>
          </a:p>
          <a:p>
            <a:pPr lvl="1"/>
            <a:r>
              <a:rPr lang="en-US" sz="2200" dirty="0"/>
              <a:t>Use a larger, more diverse dataset.</a:t>
            </a:r>
          </a:p>
          <a:p>
            <a:pPr lvl="1"/>
            <a:r>
              <a:rPr lang="en-US" sz="2200" dirty="0"/>
              <a:t>Experiment with more complex CNN architectures.</a:t>
            </a:r>
          </a:p>
          <a:p>
            <a:pPr lvl="1"/>
            <a:r>
              <a:rPr lang="en-US" sz="2200" dirty="0"/>
              <a:t>Apply transfer learning with pretrained models like VGG16, </a:t>
            </a:r>
            <a:r>
              <a:rPr lang="en-US" sz="2200" dirty="0" err="1"/>
              <a:t>ResNet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Applications:</a:t>
            </a:r>
          </a:p>
          <a:p>
            <a:pPr lvl="1"/>
            <a:r>
              <a:rPr lang="en-US" sz="2200" dirty="0"/>
              <a:t>Extend to video deepfake detection.</a:t>
            </a:r>
          </a:p>
          <a:p>
            <a:pPr lvl="1"/>
            <a:r>
              <a:rPr lang="en-US" sz="2200" dirty="0"/>
              <a:t>Develop real-time deepfake detection systems.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268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A9A1-937E-4976-C416-1D5579D6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1538A-2028-126D-0940-05FBF4B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Project Objective</a:t>
            </a:r>
            <a:endParaRPr lang="en-US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6B5-421B-2139-8AC3-22089165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Develop a deep learning model to classify images as real or fake.</a:t>
            </a:r>
          </a:p>
          <a:p>
            <a:r>
              <a:rPr lang="en-US" sz="2200"/>
              <a:t>Use CNNs for their ability to capture spatial hierarchies in images.</a:t>
            </a:r>
          </a:p>
        </p:txBody>
      </p:sp>
    </p:spTree>
    <p:extLst>
      <p:ext uri="{BB962C8B-B14F-4D97-AF65-F5344CB8AC3E}">
        <p14:creationId xmlns:p14="http://schemas.microsoft.com/office/powerpoint/2010/main" val="2759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82A95-EFA3-BEE4-5328-E043A324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Dataset Description</a:t>
            </a:r>
            <a:endParaRPr lang="en-US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70C0-9B28-BE41-E3B0-5EBE4987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Source: Kaggle, “Deepfake and Real Images”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Structure:Train: Images for training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Test: Images for evaluating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Validation: Images for tuning the model.</a:t>
            </a:r>
          </a:p>
          <a:p>
            <a:r>
              <a:rPr lang="en-US" sz="2200"/>
              <a:t>Subfolders: Real and Fake images in each directory.</a:t>
            </a:r>
          </a:p>
        </p:txBody>
      </p:sp>
    </p:spTree>
    <p:extLst>
      <p:ext uri="{BB962C8B-B14F-4D97-AF65-F5344CB8AC3E}">
        <p14:creationId xmlns:p14="http://schemas.microsoft.com/office/powerpoint/2010/main" val="121977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60A96-5BB5-3570-5838-487F0F5A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Data Preparation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7DE0FC-EEED-5D29-D7AD-8282BBFE0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6112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2995-FE10-058C-C36C-076023E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232E-7191-4361-2F81-9E782EE9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Techniques: Rescaling, Shear Transformation, Zoom, Horizontal Flip.</a:t>
            </a:r>
          </a:p>
          <a:p>
            <a:r>
              <a:rPr lang="en-US" dirty="0"/>
              <a:t>Helps to generalize the model and prevent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2D9A86-66A5-F5E4-1152-EB079BFC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6" y="1171225"/>
            <a:ext cx="10323848" cy="41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10BB-3803-ABAC-1732-06730435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CNN Architecture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3F06-EC02-00C6-BF8E-84B228E0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  <a:latin typeface="-webkit-standard"/>
              </a:rPr>
              <a:t>Layers: </a:t>
            </a:r>
            <a:r>
              <a:rPr lang="en-US" sz="2200" b="0" i="0" u="none" strike="noStrike">
                <a:effectLst/>
              </a:rPr>
              <a:t>Convolutional: Extract features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MaxPooling: Reduce spatial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Flatten: Convert 2D matrices to 1D.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Dense: Fully connected layers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Dropout: Prevent overfitting by randomly dropping neurons.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9667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54560C-AC76-9D36-C673-B5589C1D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5" y="1640057"/>
            <a:ext cx="11080589" cy="31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0EC0-637E-7EB8-B38C-55C83BA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Training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84F3-31C3-334E-3E27-768D1CB2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for 50 epochs.</a:t>
            </a:r>
          </a:p>
          <a:p>
            <a:r>
              <a:rPr lang="en-US" dirty="0"/>
              <a:t>Batch size of 32 for efficient processing.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B92B577-5EF2-3B98-E799-818C3315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005499"/>
            <a:ext cx="8620126" cy="34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276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Office Theme</vt:lpstr>
      <vt:lpstr>Detecting Deepfake Images using Convolutional Neural Networks</vt:lpstr>
      <vt:lpstr>Project Objective</vt:lpstr>
      <vt:lpstr>Dataset Description</vt:lpstr>
      <vt:lpstr>Data Preparation</vt:lpstr>
      <vt:lpstr>Data Augmentation</vt:lpstr>
      <vt:lpstr>PowerPoint Presentation</vt:lpstr>
      <vt:lpstr>CNN Architecture</vt:lpstr>
      <vt:lpstr>PowerPoint Presentation</vt:lpstr>
      <vt:lpstr>Training the Model</vt:lpstr>
      <vt:lpstr>Model Performance</vt:lpstr>
      <vt:lpstr>Plotting training &amp; validation accuracy and loss</vt:lpstr>
      <vt:lpstr>Predict Image Function</vt:lpstr>
      <vt:lpstr>PowerPoint Presentation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Revoori, Harshith Reddy (UMKC-Student)</dc:creator>
  <cp:lastModifiedBy>Revoori, Harshith Reddy (UMKC-Student)</cp:lastModifiedBy>
  <cp:revision>2</cp:revision>
  <dcterms:created xsi:type="dcterms:W3CDTF">2024-07-24T07:09:17Z</dcterms:created>
  <dcterms:modified xsi:type="dcterms:W3CDTF">2024-07-25T15:05:24Z</dcterms:modified>
</cp:coreProperties>
</file>