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sldIdLst>
    <p:sldId id="261" r:id="rId2"/>
    <p:sldId id="256" r:id="rId3"/>
    <p:sldId id="262" r:id="rId4"/>
    <p:sldId id="265" r:id="rId5"/>
    <p:sldId id="279" r:id="rId6"/>
    <p:sldId id="268" r:id="rId7"/>
    <p:sldId id="280" r:id="rId8"/>
    <p:sldId id="277" r:id="rId9"/>
    <p:sldId id="281" r:id="rId10"/>
    <p:sldId id="278" r:id="rId11"/>
    <p:sldId id="270" r:id="rId12"/>
    <p:sldId id="259" r:id="rId13"/>
    <p:sldId id="27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558"/>
  </p:normalViewPr>
  <p:slideViewPr>
    <p:cSldViewPr snapToGrid="0">
      <p:cViewPr varScale="1">
        <p:scale>
          <a:sx n="74" d="100"/>
          <a:sy n="74" d="100"/>
        </p:scale>
        <p:origin x="104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3B056-86B6-8E91-6C04-EA2AEB0753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F9A5CBD-412D-AD1C-3370-2A01F9048F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1CB26A4-3E1A-FD5B-4721-F13A15C9E67C}"/>
              </a:ext>
            </a:extLst>
          </p:cNvPr>
          <p:cNvSpPr>
            <a:spLocks noGrp="1"/>
          </p:cNvSpPr>
          <p:nvPr>
            <p:ph type="dt" sz="half" idx="10"/>
          </p:nvPr>
        </p:nvSpPr>
        <p:spPr/>
        <p:txBody>
          <a:bodyPr/>
          <a:lstStyle/>
          <a:p>
            <a:fld id="{79760977-1916-D143-A738-6D80BA2021BA}" type="datetimeFigureOut">
              <a:rPr lang="en-US" smtClean="0"/>
              <a:t>5/18/2024</a:t>
            </a:fld>
            <a:endParaRPr lang="en-US" dirty="0"/>
          </a:p>
        </p:txBody>
      </p:sp>
      <p:sp>
        <p:nvSpPr>
          <p:cNvPr id="5" name="Footer Placeholder 4">
            <a:extLst>
              <a:ext uri="{FF2B5EF4-FFF2-40B4-BE49-F238E27FC236}">
                <a16:creationId xmlns:a16="http://schemas.microsoft.com/office/drawing/2014/main" id="{CEE7F16C-28AE-78A7-3F45-5BEFC76CDE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073798-A2D1-7135-D0EE-52151565BC48}"/>
              </a:ext>
            </a:extLst>
          </p:cNvPr>
          <p:cNvSpPr>
            <a:spLocks noGrp="1"/>
          </p:cNvSpPr>
          <p:nvPr>
            <p:ph type="sldNum" sz="quarter" idx="12"/>
          </p:nvPr>
        </p:nvSpPr>
        <p:spPr/>
        <p:txBody>
          <a:bodyPr/>
          <a:lstStyle/>
          <a:p>
            <a:fld id="{0501E9CA-3EE8-D94C-814C-3D13155D3721}" type="slidenum">
              <a:rPr lang="en-US" smtClean="0"/>
              <a:t>‹#›</a:t>
            </a:fld>
            <a:endParaRPr lang="en-US" dirty="0"/>
          </a:p>
        </p:txBody>
      </p:sp>
    </p:spTree>
    <p:extLst>
      <p:ext uri="{BB962C8B-B14F-4D97-AF65-F5344CB8AC3E}">
        <p14:creationId xmlns:p14="http://schemas.microsoft.com/office/powerpoint/2010/main" val="3621466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DB97D-C514-8EB6-3D70-53570113B34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E8A550-34E7-104D-E18F-7B8AC970CB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60E6B2-D499-CA01-7FDB-1456D8D10768}"/>
              </a:ext>
            </a:extLst>
          </p:cNvPr>
          <p:cNvSpPr>
            <a:spLocks noGrp="1"/>
          </p:cNvSpPr>
          <p:nvPr>
            <p:ph type="dt" sz="half" idx="10"/>
          </p:nvPr>
        </p:nvSpPr>
        <p:spPr/>
        <p:txBody>
          <a:bodyPr/>
          <a:lstStyle/>
          <a:p>
            <a:fld id="{79760977-1916-D143-A738-6D80BA2021BA}" type="datetimeFigureOut">
              <a:rPr lang="en-US" smtClean="0"/>
              <a:t>5/18/2024</a:t>
            </a:fld>
            <a:endParaRPr lang="en-US" dirty="0"/>
          </a:p>
        </p:txBody>
      </p:sp>
      <p:sp>
        <p:nvSpPr>
          <p:cNvPr id="5" name="Footer Placeholder 4">
            <a:extLst>
              <a:ext uri="{FF2B5EF4-FFF2-40B4-BE49-F238E27FC236}">
                <a16:creationId xmlns:a16="http://schemas.microsoft.com/office/drawing/2014/main" id="{B2DBE7B3-EDDD-2F33-4526-7CDDA8C4DB8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12506F7-23CB-411E-D3C4-8E758B1E1513}"/>
              </a:ext>
            </a:extLst>
          </p:cNvPr>
          <p:cNvSpPr>
            <a:spLocks noGrp="1"/>
          </p:cNvSpPr>
          <p:nvPr>
            <p:ph type="sldNum" sz="quarter" idx="12"/>
          </p:nvPr>
        </p:nvSpPr>
        <p:spPr/>
        <p:txBody>
          <a:bodyPr/>
          <a:lstStyle/>
          <a:p>
            <a:fld id="{0501E9CA-3EE8-D94C-814C-3D13155D3721}" type="slidenum">
              <a:rPr lang="en-US" smtClean="0"/>
              <a:t>‹#›</a:t>
            </a:fld>
            <a:endParaRPr lang="en-US" dirty="0"/>
          </a:p>
        </p:txBody>
      </p:sp>
    </p:spTree>
    <p:extLst>
      <p:ext uri="{BB962C8B-B14F-4D97-AF65-F5344CB8AC3E}">
        <p14:creationId xmlns:p14="http://schemas.microsoft.com/office/powerpoint/2010/main" val="2501388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63D6EE-64B4-68D8-CFAD-A8A48316F44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BB6E2FD-E2B8-8EB9-637A-DB1323C5652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7937A7-B190-47E7-07A9-6CC55CE4D8A0}"/>
              </a:ext>
            </a:extLst>
          </p:cNvPr>
          <p:cNvSpPr>
            <a:spLocks noGrp="1"/>
          </p:cNvSpPr>
          <p:nvPr>
            <p:ph type="dt" sz="half" idx="10"/>
          </p:nvPr>
        </p:nvSpPr>
        <p:spPr/>
        <p:txBody>
          <a:bodyPr/>
          <a:lstStyle/>
          <a:p>
            <a:fld id="{79760977-1916-D143-A738-6D80BA2021BA}" type="datetimeFigureOut">
              <a:rPr lang="en-US" smtClean="0"/>
              <a:t>5/18/2024</a:t>
            </a:fld>
            <a:endParaRPr lang="en-US" dirty="0"/>
          </a:p>
        </p:txBody>
      </p:sp>
      <p:sp>
        <p:nvSpPr>
          <p:cNvPr id="5" name="Footer Placeholder 4">
            <a:extLst>
              <a:ext uri="{FF2B5EF4-FFF2-40B4-BE49-F238E27FC236}">
                <a16:creationId xmlns:a16="http://schemas.microsoft.com/office/drawing/2014/main" id="{3351A37F-B61D-E5BA-1202-FE1D174A44B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8215C5B-61D5-639D-3466-65530E63FFB2}"/>
              </a:ext>
            </a:extLst>
          </p:cNvPr>
          <p:cNvSpPr>
            <a:spLocks noGrp="1"/>
          </p:cNvSpPr>
          <p:nvPr>
            <p:ph type="sldNum" sz="quarter" idx="12"/>
          </p:nvPr>
        </p:nvSpPr>
        <p:spPr/>
        <p:txBody>
          <a:bodyPr/>
          <a:lstStyle/>
          <a:p>
            <a:fld id="{0501E9CA-3EE8-D94C-814C-3D13155D3721}" type="slidenum">
              <a:rPr lang="en-US" smtClean="0"/>
              <a:t>‹#›</a:t>
            </a:fld>
            <a:endParaRPr lang="en-US" dirty="0"/>
          </a:p>
        </p:txBody>
      </p:sp>
    </p:spTree>
    <p:extLst>
      <p:ext uri="{BB962C8B-B14F-4D97-AF65-F5344CB8AC3E}">
        <p14:creationId xmlns:p14="http://schemas.microsoft.com/office/powerpoint/2010/main" val="4158592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97A99-21E6-F3EF-534B-F939579B57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89C6A5-632B-173A-E173-78A4CB2FF6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747C8C-F1CD-95D3-78AC-731FCFD984A7}"/>
              </a:ext>
            </a:extLst>
          </p:cNvPr>
          <p:cNvSpPr>
            <a:spLocks noGrp="1"/>
          </p:cNvSpPr>
          <p:nvPr>
            <p:ph type="dt" sz="half" idx="10"/>
          </p:nvPr>
        </p:nvSpPr>
        <p:spPr/>
        <p:txBody>
          <a:bodyPr/>
          <a:lstStyle/>
          <a:p>
            <a:fld id="{79760977-1916-D143-A738-6D80BA2021BA}" type="datetimeFigureOut">
              <a:rPr lang="en-US" smtClean="0"/>
              <a:t>5/18/2024</a:t>
            </a:fld>
            <a:endParaRPr lang="en-US" dirty="0"/>
          </a:p>
        </p:txBody>
      </p:sp>
      <p:sp>
        <p:nvSpPr>
          <p:cNvPr id="5" name="Footer Placeholder 4">
            <a:extLst>
              <a:ext uri="{FF2B5EF4-FFF2-40B4-BE49-F238E27FC236}">
                <a16:creationId xmlns:a16="http://schemas.microsoft.com/office/drawing/2014/main" id="{14E171C7-CAFA-076E-859B-60128910D15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0B6CC5C-932B-F970-A84F-2664128CD638}"/>
              </a:ext>
            </a:extLst>
          </p:cNvPr>
          <p:cNvSpPr>
            <a:spLocks noGrp="1"/>
          </p:cNvSpPr>
          <p:nvPr>
            <p:ph type="sldNum" sz="quarter" idx="12"/>
          </p:nvPr>
        </p:nvSpPr>
        <p:spPr/>
        <p:txBody>
          <a:bodyPr/>
          <a:lstStyle/>
          <a:p>
            <a:fld id="{0501E9CA-3EE8-D94C-814C-3D13155D3721}" type="slidenum">
              <a:rPr lang="en-US" smtClean="0"/>
              <a:t>‹#›</a:t>
            </a:fld>
            <a:endParaRPr lang="en-US" dirty="0"/>
          </a:p>
        </p:txBody>
      </p:sp>
    </p:spTree>
    <p:extLst>
      <p:ext uri="{BB962C8B-B14F-4D97-AF65-F5344CB8AC3E}">
        <p14:creationId xmlns:p14="http://schemas.microsoft.com/office/powerpoint/2010/main" val="3825477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A8D7A-E9E0-86F6-DD56-F86528EA1F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9737D8D-A646-B198-5D72-2087376F4E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96C62D-6582-7E58-CAC7-BD7609CF616E}"/>
              </a:ext>
            </a:extLst>
          </p:cNvPr>
          <p:cNvSpPr>
            <a:spLocks noGrp="1"/>
          </p:cNvSpPr>
          <p:nvPr>
            <p:ph type="dt" sz="half" idx="10"/>
          </p:nvPr>
        </p:nvSpPr>
        <p:spPr/>
        <p:txBody>
          <a:bodyPr/>
          <a:lstStyle/>
          <a:p>
            <a:fld id="{79760977-1916-D143-A738-6D80BA2021BA}" type="datetimeFigureOut">
              <a:rPr lang="en-US" smtClean="0"/>
              <a:t>5/18/2024</a:t>
            </a:fld>
            <a:endParaRPr lang="en-US" dirty="0"/>
          </a:p>
        </p:txBody>
      </p:sp>
      <p:sp>
        <p:nvSpPr>
          <p:cNvPr id="5" name="Footer Placeholder 4">
            <a:extLst>
              <a:ext uri="{FF2B5EF4-FFF2-40B4-BE49-F238E27FC236}">
                <a16:creationId xmlns:a16="http://schemas.microsoft.com/office/drawing/2014/main" id="{97D8E574-07BC-9C9A-A4D2-A8A5945C580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7228B2-F69C-10A2-AA8E-D468E290F7CF}"/>
              </a:ext>
            </a:extLst>
          </p:cNvPr>
          <p:cNvSpPr>
            <a:spLocks noGrp="1"/>
          </p:cNvSpPr>
          <p:nvPr>
            <p:ph type="sldNum" sz="quarter" idx="12"/>
          </p:nvPr>
        </p:nvSpPr>
        <p:spPr/>
        <p:txBody>
          <a:bodyPr/>
          <a:lstStyle/>
          <a:p>
            <a:fld id="{0501E9CA-3EE8-D94C-814C-3D13155D3721}" type="slidenum">
              <a:rPr lang="en-US" smtClean="0"/>
              <a:t>‹#›</a:t>
            </a:fld>
            <a:endParaRPr lang="en-US" dirty="0"/>
          </a:p>
        </p:txBody>
      </p:sp>
    </p:spTree>
    <p:extLst>
      <p:ext uri="{BB962C8B-B14F-4D97-AF65-F5344CB8AC3E}">
        <p14:creationId xmlns:p14="http://schemas.microsoft.com/office/powerpoint/2010/main" val="1840830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C7FB3-4C9C-9C81-6EBB-AEFB0B27D7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674F05-55A5-6035-AB62-0E25D5E67A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97879F6-3721-3335-52AA-3DB038AAE6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8381CB1-B7FE-3927-CF47-CD130C1A24DE}"/>
              </a:ext>
            </a:extLst>
          </p:cNvPr>
          <p:cNvSpPr>
            <a:spLocks noGrp="1"/>
          </p:cNvSpPr>
          <p:nvPr>
            <p:ph type="dt" sz="half" idx="10"/>
          </p:nvPr>
        </p:nvSpPr>
        <p:spPr/>
        <p:txBody>
          <a:bodyPr/>
          <a:lstStyle/>
          <a:p>
            <a:fld id="{79760977-1916-D143-A738-6D80BA2021BA}" type="datetimeFigureOut">
              <a:rPr lang="en-US" smtClean="0"/>
              <a:t>5/18/2024</a:t>
            </a:fld>
            <a:endParaRPr lang="en-US" dirty="0"/>
          </a:p>
        </p:txBody>
      </p:sp>
      <p:sp>
        <p:nvSpPr>
          <p:cNvPr id="6" name="Footer Placeholder 5">
            <a:extLst>
              <a:ext uri="{FF2B5EF4-FFF2-40B4-BE49-F238E27FC236}">
                <a16:creationId xmlns:a16="http://schemas.microsoft.com/office/drawing/2014/main" id="{08C8736C-5CD5-8B32-FECD-690DDD10165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BC819CF-A926-46F8-F8A2-1952CC2D18B5}"/>
              </a:ext>
            </a:extLst>
          </p:cNvPr>
          <p:cNvSpPr>
            <a:spLocks noGrp="1"/>
          </p:cNvSpPr>
          <p:nvPr>
            <p:ph type="sldNum" sz="quarter" idx="12"/>
          </p:nvPr>
        </p:nvSpPr>
        <p:spPr/>
        <p:txBody>
          <a:bodyPr/>
          <a:lstStyle/>
          <a:p>
            <a:fld id="{0501E9CA-3EE8-D94C-814C-3D13155D3721}" type="slidenum">
              <a:rPr lang="en-US" smtClean="0"/>
              <a:t>‹#›</a:t>
            </a:fld>
            <a:endParaRPr lang="en-US" dirty="0"/>
          </a:p>
        </p:txBody>
      </p:sp>
    </p:spTree>
    <p:extLst>
      <p:ext uri="{BB962C8B-B14F-4D97-AF65-F5344CB8AC3E}">
        <p14:creationId xmlns:p14="http://schemas.microsoft.com/office/powerpoint/2010/main" val="3917329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36A4B-2361-B629-7C20-22AA23A54CC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EF2C22-7A43-DBD3-B21E-F10C6E11CC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B873D2-F72F-23AE-0C6F-5E1A86A519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1F0FDD-C355-96E7-846F-C5AA0F6CD0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374FBE-A0CD-DBB1-4F7C-83377B2117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12FED12-2A66-6806-FF06-4FB035AA1BAA}"/>
              </a:ext>
            </a:extLst>
          </p:cNvPr>
          <p:cNvSpPr>
            <a:spLocks noGrp="1"/>
          </p:cNvSpPr>
          <p:nvPr>
            <p:ph type="dt" sz="half" idx="10"/>
          </p:nvPr>
        </p:nvSpPr>
        <p:spPr/>
        <p:txBody>
          <a:bodyPr/>
          <a:lstStyle/>
          <a:p>
            <a:fld id="{79760977-1916-D143-A738-6D80BA2021BA}" type="datetimeFigureOut">
              <a:rPr lang="en-US" smtClean="0"/>
              <a:t>5/18/2024</a:t>
            </a:fld>
            <a:endParaRPr lang="en-US" dirty="0"/>
          </a:p>
        </p:txBody>
      </p:sp>
      <p:sp>
        <p:nvSpPr>
          <p:cNvPr id="8" name="Footer Placeholder 7">
            <a:extLst>
              <a:ext uri="{FF2B5EF4-FFF2-40B4-BE49-F238E27FC236}">
                <a16:creationId xmlns:a16="http://schemas.microsoft.com/office/drawing/2014/main" id="{57257266-EC2B-A1D6-DCAC-491D9F0F782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F2235C9-3FF2-A9FD-FA3B-C4D4E5138FC9}"/>
              </a:ext>
            </a:extLst>
          </p:cNvPr>
          <p:cNvSpPr>
            <a:spLocks noGrp="1"/>
          </p:cNvSpPr>
          <p:nvPr>
            <p:ph type="sldNum" sz="quarter" idx="12"/>
          </p:nvPr>
        </p:nvSpPr>
        <p:spPr/>
        <p:txBody>
          <a:bodyPr/>
          <a:lstStyle/>
          <a:p>
            <a:fld id="{0501E9CA-3EE8-D94C-814C-3D13155D3721}" type="slidenum">
              <a:rPr lang="en-US" smtClean="0"/>
              <a:t>‹#›</a:t>
            </a:fld>
            <a:endParaRPr lang="en-US" dirty="0"/>
          </a:p>
        </p:txBody>
      </p:sp>
    </p:spTree>
    <p:extLst>
      <p:ext uri="{BB962C8B-B14F-4D97-AF65-F5344CB8AC3E}">
        <p14:creationId xmlns:p14="http://schemas.microsoft.com/office/powerpoint/2010/main" val="1128103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B54B0-7173-6AA4-D171-1AAC874124D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928EE2E-9727-504F-6747-508D480B3722}"/>
              </a:ext>
            </a:extLst>
          </p:cNvPr>
          <p:cNvSpPr>
            <a:spLocks noGrp="1"/>
          </p:cNvSpPr>
          <p:nvPr>
            <p:ph type="dt" sz="half" idx="10"/>
          </p:nvPr>
        </p:nvSpPr>
        <p:spPr/>
        <p:txBody>
          <a:bodyPr/>
          <a:lstStyle/>
          <a:p>
            <a:fld id="{79760977-1916-D143-A738-6D80BA2021BA}" type="datetimeFigureOut">
              <a:rPr lang="en-US" smtClean="0"/>
              <a:t>5/18/2024</a:t>
            </a:fld>
            <a:endParaRPr lang="en-US" dirty="0"/>
          </a:p>
        </p:txBody>
      </p:sp>
      <p:sp>
        <p:nvSpPr>
          <p:cNvPr id="4" name="Footer Placeholder 3">
            <a:extLst>
              <a:ext uri="{FF2B5EF4-FFF2-40B4-BE49-F238E27FC236}">
                <a16:creationId xmlns:a16="http://schemas.microsoft.com/office/drawing/2014/main" id="{8FC454E2-004C-552F-D129-608674359E6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DD470093-37C2-81B5-ACAC-D13168CA2433}"/>
              </a:ext>
            </a:extLst>
          </p:cNvPr>
          <p:cNvSpPr>
            <a:spLocks noGrp="1"/>
          </p:cNvSpPr>
          <p:nvPr>
            <p:ph type="sldNum" sz="quarter" idx="12"/>
          </p:nvPr>
        </p:nvSpPr>
        <p:spPr/>
        <p:txBody>
          <a:bodyPr/>
          <a:lstStyle/>
          <a:p>
            <a:fld id="{0501E9CA-3EE8-D94C-814C-3D13155D3721}" type="slidenum">
              <a:rPr lang="en-US" smtClean="0"/>
              <a:t>‹#›</a:t>
            </a:fld>
            <a:endParaRPr lang="en-US" dirty="0"/>
          </a:p>
        </p:txBody>
      </p:sp>
    </p:spTree>
    <p:extLst>
      <p:ext uri="{BB962C8B-B14F-4D97-AF65-F5344CB8AC3E}">
        <p14:creationId xmlns:p14="http://schemas.microsoft.com/office/powerpoint/2010/main" val="3619210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F01E14-CF98-4868-4031-36CF62050C3B}"/>
              </a:ext>
            </a:extLst>
          </p:cNvPr>
          <p:cNvSpPr>
            <a:spLocks noGrp="1"/>
          </p:cNvSpPr>
          <p:nvPr>
            <p:ph type="dt" sz="half" idx="10"/>
          </p:nvPr>
        </p:nvSpPr>
        <p:spPr/>
        <p:txBody>
          <a:bodyPr/>
          <a:lstStyle/>
          <a:p>
            <a:fld id="{79760977-1916-D143-A738-6D80BA2021BA}" type="datetimeFigureOut">
              <a:rPr lang="en-US" smtClean="0"/>
              <a:t>5/18/2024</a:t>
            </a:fld>
            <a:endParaRPr lang="en-US" dirty="0"/>
          </a:p>
        </p:txBody>
      </p:sp>
      <p:sp>
        <p:nvSpPr>
          <p:cNvPr id="3" name="Footer Placeholder 2">
            <a:extLst>
              <a:ext uri="{FF2B5EF4-FFF2-40B4-BE49-F238E27FC236}">
                <a16:creationId xmlns:a16="http://schemas.microsoft.com/office/drawing/2014/main" id="{60CA9BF4-E6F9-A4E0-D234-718DFADD8B4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0809A613-89B8-1AE0-7B73-3FC03EB56DEE}"/>
              </a:ext>
            </a:extLst>
          </p:cNvPr>
          <p:cNvSpPr>
            <a:spLocks noGrp="1"/>
          </p:cNvSpPr>
          <p:nvPr>
            <p:ph type="sldNum" sz="quarter" idx="12"/>
          </p:nvPr>
        </p:nvSpPr>
        <p:spPr/>
        <p:txBody>
          <a:bodyPr/>
          <a:lstStyle/>
          <a:p>
            <a:fld id="{0501E9CA-3EE8-D94C-814C-3D13155D3721}" type="slidenum">
              <a:rPr lang="en-US" smtClean="0"/>
              <a:t>‹#›</a:t>
            </a:fld>
            <a:endParaRPr lang="en-US" dirty="0"/>
          </a:p>
        </p:txBody>
      </p:sp>
    </p:spTree>
    <p:extLst>
      <p:ext uri="{BB962C8B-B14F-4D97-AF65-F5344CB8AC3E}">
        <p14:creationId xmlns:p14="http://schemas.microsoft.com/office/powerpoint/2010/main" val="555235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0DF70-BFCD-681F-CA8A-A13789C3A7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A0EAFD8-BE32-07F4-7798-9D5B89156C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9A2F90F-B183-2B7E-87EB-CA81396926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C948FA-A1E2-166C-8DE8-11BE688BAA64}"/>
              </a:ext>
            </a:extLst>
          </p:cNvPr>
          <p:cNvSpPr>
            <a:spLocks noGrp="1"/>
          </p:cNvSpPr>
          <p:nvPr>
            <p:ph type="dt" sz="half" idx="10"/>
          </p:nvPr>
        </p:nvSpPr>
        <p:spPr/>
        <p:txBody>
          <a:bodyPr/>
          <a:lstStyle/>
          <a:p>
            <a:fld id="{79760977-1916-D143-A738-6D80BA2021BA}" type="datetimeFigureOut">
              <a:rPr lang="en-US" smtClean="0"/>
              <a:t>5/18/2024</a:t>
            </a:fld>
            <a:endParaRPr lang="en-US" dirty="0"/>
          </a:p>
        </p:txBody>
      </p:sp>
      <p:sp>
        <p:nvSpPr>
          <p:cNvPr id="6" name="Footer Placeholder 5">
            <a:extLst>
              <a:ext uri="{FF2B5EF4-FFF2-40B4-BE49-F238E27FC236}">
                <a16:creationId xmlns:a16="http://schemas.microsoft.com/office/drawing/2014/main" id="{1FB565AD-B41F-A16F-29EB-04B97E92545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7C65057-CD7E-2C5D-EEE1-8BE3496B5EDC}"/>
              </a:ext>
            </a:extLst>
          </p:cNvPr>
          <p:cNvSpPr>
            <a:spLocks noGrp="1"/>
          </p:cNvSpPr>
          <p:nvPr>
            <p:ph type="sldNum" sz="quarter" idx="12"/>
          </p:nvPr>
        </p:nvSpPr>
        <p:spPr/>
        <p:txBody>
          <a:bodyPr/>
          <a:lstStyle/>
          <a:p>
            <a:fld id="{0501E9CA-3EE8-D94C-814C-3D13155D3721}" type="slidenum">
              <a:rPr lang="en-US" smtClean="0"/>
              <a:t>‹#›</a:t>
            </a:fld>
            <a:endParaRPr lang="en-US" dirty="0"/>
          </a:p>
        </p:txBody>
      </p:sp>
    </p:spTree>
    <p:extLst>
      <p:ext uri="{BB962C8B-B14F-4D97-AF65-F5344CB8AC3E}">
        <p14:creationId xmlns:p14="http://schemas.microsoft.com/office/powerpoint/2010/main" val="2257729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5592-A8BD-49A9-F498-CE9B63840C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4CB142C-D9C5-2B1E-6AEE-CBF019EA23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037ED260-C323-E661-B859-083947296B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8567CC-09CE-455B-6346-672D20EA0BEE}"/>
              </a:ext>
            </a:extLst>
          </p:cNvPr>
          <p:cNvSpPr>
            <a:spLocks noGrp="1"/>
          </p:cNvSpPr>
          <p:nvPr>
            <p:ph type="dt" sz="half" idx="10"/>
          </p:nvPr>
        </p:nvSpPr>
        <p:spPr/>
        <p:txBody>
          <a:bodyPr/>
          <a:lstStyle/>
          <a:p>
            <a:fld id="{79760977-1916-D143-A738-6D80BA2021BA}" type="datetimeFigureOut">
              <a:rPr lang="en-US" smtClean="0"/>
              <a:t>5/18/2024</a:t>
            </a:fld>
            <a:endParaRPr lang="en-US" dirty="0"/>
          </a:p>
        </p:txBody>
      </p:sp>
      <p:sp>
        <p:nvSpPr>
          <p:cNvPr id="6" name="Footer Placeholder 5">
            <a:extLst>
              <a:ext uri="{FF2B5EF4-FFF2-40B4-BE49-F238E27FC236}">
                <a16:creationId xmlns:a16="http://schemas.microsoft.com/office/drawing/2014/main" id="{9CF63B01-7270-2AF1-4C19-B5986E4E04E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3616E33-731F-E58E-A8E0-EE27A80BF74C}"/>
              </a:ext>
            </a:extLst>
          </p:cNvPr>
          <p:cNvSpPr>
            <a:spLocks noGrp="1"/>
          </p:cNvSpPr>
          <p:nvPr>
            <p:ph type="sldNum" sz="quarter" idx="12"/>
          </p:nvPr>
        </p:nvSpPr>
        <p:spPr/>
        <p:txBody>
          <a:bodyPr/>
          <a:lstStyle/>
          <a:p>
            <a:fld id="{0501E9CA-3EE8-D94C-814C-3D13155D3721}" type="slidenum">
              <a:rPr lang="en-US" smtClean="0"/>
              <a:t>‹#›</a:t>
            </a:fld>
            <a:endParaRPr lang="en-US" dirty="0"/>
          </a:p>
        </p:txBody>
      </p:sp>
    </p:spTree>
    <p:extLst>
      <p:ext uri="{BB962C8B-B14F-4D97-AF65-F5344CB8AC3E}">
        <p14:creationId xmlns:p14="http://schemas.microsoft.com/office/powerpoint/2010/main" val="4085265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0E798A-3D12-1BB8-34C9-C8C19AEA4A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B731111-6E1B-C874-2657-069D090737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913552-DB60-C058-564D-8B72D17D65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760977-1916-D143-A738-6D80BA2021BA}" type="datetimeFigureOut">
              <a:rPr lang="en-US" smtClean="0"/>
              <a:t>5/18/2024</a:t>
            </a:fld>
            <a:endParaRPr lang="en-US" dirty="0"/>
          </a:p>
        </p:txBody>
      </p:sp>
      <p:sp>
        <p:nvSpPr>
          <p:cNvPr id="5" name="Footer Placeholder 4">
            <a:extLst>
              <a:ext uri="{FF2B5EF4-FFF2-40B4-BE49-F238E27FC236}">
                <a16:creationId xmlns:a16="http://schemas.microsoft.com/office/drawing/2014/main" id="{E820CE4F-0435-D916-6A34-5E505C2210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32E500B3-D061-97BE-6155-CC17191EED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01E9CA-3EE8-D94C-814C-3D13155D3721}" type="slidenum">
              <a:rPr lang="en-US" smtClean="0"/>
              <a:t>‹#›</a:t>
            </a:fld>
            <a:endParaRPr lang="en-US" dirty="0"/>
          </a:p>
        </p:txBody>
      </p:sp>
    </p:spTree>
    <p:extLst>
      <p:ext uri="{BB962C8B-B14F-4D97-AF65-F5344CB8AC3E}">
        <p14:creationId xmlns:p14="http://schemas.microsoft.com/office/powerpoint/2010/main" val="3827062136"/>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7"/>
          <p:cNvGrpSpPr/>
          <p:nvPr/>
        </p:nvGrpSpPr>
        <p:grpSpPr>
          <a:xfrm>
            <a:off x="0" y="0"/>
            <a:ext cx="4458970" cy="4442460"/>
            <a:chOff x="0" y="122829"/>
            <a:chExt cx="4458970" cy="4442460"/>
          </a:xfrm>
        </p:grpSpPr>
        <p:sp>
          <p:nvSpPr>
            <p:cNvPr id="5" name="object 8"/>
            <p:cNvSpPr/>
            <p:nvPr/>
          </p:nvSpPr>
          <p:spPr>
            <a:xfrm>
              <a:off x="481029" y="625683"/>
              <a:ext cx="704215" cy="146685"/>
            </a:xfrm>
            <a:custGeom>
              <a:avLst/>
              <a:gdLst/>
              <a:ahLst/>
              <a:cxnLst/>
              <a:rect l="l" t="t" r="r" b="b"/>
              <a:pathLst>
                <a:path w="704215" h="146684">
                  <a:moveTo>
                    <a:pt x="704087" y="0"/>
                  </a:moveTo>
                  <a:lnTo>
                    <a:pt x="0" y="0"/>
                  </a:lnTo>
                  <a:lnTo>
                    <a:pt x="0" y="146304"/>
                  </a:lnTo>
                  <a:lnTo>
                    <a:pt x="704087" y="146304"/>
                  </a:lnTo>
                  <a:lnTo>
                    <a:pt x="704087" y="0"/>
                  </a:lnTo>
                  <a:close/>
                </a:path>
              </a:pathLst>
            </a:custGeom>
            <a:solidFill>
              <a:srgbClr val="ED7D31"/>
            </a:solidFill>
          </p:spPr>
          <p:txBody>
            <a:bodyPr wrap="square" lIns="0" tIns="0" rIns="0" bIns="0" rtlCol="0"/>
            <a:lstStyle/>
            <a:p>
              <a:endParaRPr dirty="0"/>
            </a:p>
          </p:txBody>
        </p:sp>
        <p:sp>
          <p:nvSpPr>
            <p:cNvPr id="6" name="object 9"/>
            <p:cNvSpPr/>
            <p:nvPr/>
          </p:nvSpPr>
          <p:spPr>
            <a:xfrm>
              <a:off x="481029" y="4546920"/>
              <a:ext cx="3977640" cy="18415"/>
            </a:xfrm>
            <a:custGeom>
              <a:avLst/>
              <a:gdLst/>
              <a:ahLst/>
              <a:cxnLst/>
              <a:rect l="l" t="t" r="r" b="b"/>
              <a:pathLst>
                <a:path w="3977640" h="18414">
                  <a:moveTo>
                    <a:pt x="3977640" y="0"/>
                  </a:moveTo>
                  <a:lnTo>
                    <a:pt x="0" y="0"/>
                  </a:lnTo>
                  <a:lnTo>
                    <a:pt x="0" y="18287"/>
                  </a:lnTo>
                  <a:lnTo>
                    <a:pt x="3977640" y="18287"/>
                  </a:lnTo>
                  <a:lnTo>
                    <a:pt x="3977640" y="0"/>
                  </a:lnTo>
                  <a:close/>
                </a:path>
              </a:pathLst>
            </a:custGeom>
            <a:solidFill>
              <a:srgbClr val="FFFFFF"/>
            </a:solidFill>
          </p:spPr>
          <p:txBody>
            <a:bodyPr wrap="square" lIns="0" tIns="0" rIns="0" bIns="0" rtlCol="0"/>
            <a:lstStyle/>
            <a:p>
              <a:endParaRPr dirty="0"/>
            </a:p>
          </p:txBody>
        </p:sp>
        <p:pic>
          <p:nvPicPr>
            <p:cNvPr id="7" name="object 10"/>
            <p:cNvPicPr/>
            <p:nvPr/>
          </p:nvPicPr>
          <p:blipFill>
            <a:blip r:embed="rId2" cstate="print"/>
            <a:stretch>
              <a:fillRect/>
            </a:stretch>
          </p:blipFill>
          <p:spPr>
            <a:xfrm>
              <a:off x="0" y="122829"/>
              <a:ext cx="2388358" cy="791570"/>
            </a:xfrm>
            <a:prstGeom prst="rect">
              <a:avLst/>
            </a:prstGeom>
          </p:spPr>
        </p:pic>
      </p:grpSp>
      <p:sp>
        <p:nvSpPr>
          <p:cNvPr id="10" name="Title 1"/>
          <p:cNvSpPr>
            <a:spLocks noGrp="1"/>
          </p:cNvSpPr>
          <p:nvPr>
            <p:ph type="ctrTitle"/>
          </p:nvPr>
        </p:nvSpPr>
        <p:spPr>
          <a:xfrm>
            <a:off x="640080" y="791845"/>
            <a:ext cx="10829290" cy="1595755"/>
          </a:xfrm>
        </p:spPr>
        <p:txBody>
          <a:bodyPr>
            <a:noAutofit/>
          </a:bodyPr>
          <a:lstStyle/>
          <a:p>
            <a:r>
              <a:rPr lang="en-US" sz="4000" dirty="0">
                <a:latin typeface="Times New Roman" panose="02020603050405020304" pitchFamily="18" charset="0"/>
                <a:cs typeface="Times New Roman" panose="02020603050405020304" pitchFamily="18" charset="0"/>
              </a:rPr>
              <a:t>Amazon UK Shoes Content-Based Recommendation System</a:t>
            </a:r>
          </a:p>
        </p:txBody>
      </p:sp>
      <p:sp>
        <p:nvSpPr>
          <p:cNvPr id="2" name="Text Box 1"/>
          <p:cNvSpPr txBox="1"/>
          <p:nvPr/>
        </p:nvSpPr>
        <p:spPr>
          <a:xfrm>
            <a:off x="5182870" y="4442460"/>
            <a:ext cx="2540000" cy="584775"/>
          </a:xfrm>
          <a:prstGeom prst="rect">
            <a:avLst/>
          </a:prstGeom>
          <a:noFill/>
        </p:spPr>
        <p:txBody>
          <a:bodyPr wrap="square" rtlCol="0" anchor="t">
            <a:spAutoFit/>
          </a:bodyPr>
          <a:lstStyle/>
          <a:p>
            <a:pPr algn="ctr"/>
            <a:r>
              <a:rPr lang="en-US" sz="1600" dirty="0">
                <a:latin typeface="Times New Roman" panose="02020603050405020304" pitchFamily="18" charset="0"/>
                <a:cs typeface="Times New Roman" panose="02020603050405020304" pitchFamily="18" charset="0"/>
              </a:rPr>
              <a:t>Harshith Molugu</a:t>
            </a:r>
          </a:p>
          <a:p>
            <a:pPr algn="ctr"/>
            <a:r>
              <a:rPr lang="en-US" sz="1600" dirty="0">
                <a:latin typeface="Times New Roman" panose="02020603050405020304" pitchFamily="18" charset="0"/>
                <a:cs typeface="Times New Roman" panose="02020603050405020304" pitchFamily="18" charset="0"/>
              </a:rPr>
              <a:t>LI73411</a:t>
            </a:r>
          </a:p>
        </p:txBody>
      </p:sp>
      <p:sp>
        <p:nvSpPr>
          <p:cNvPr id="100" name="Text Box 99"/>
          <p:cNvSpPr txBox="1"/>
          <p:nvPr/>
        </p:nvSpPr>
        <p:spPr>
          <a:xfrm>
            <a:off x="3825875" y="2806700"/>
            <a:ext cx="5080000" cy="829945"/>
          </a:xfrm>
          <a:prstGeom prst="rect">
            <a:avLst/>
          </a:prstGeom>
          <a:noFill/>
          <a:ln w="9525">
            <a:noFill/>
          </a:ln>
        </p:spPr>
        <p:txBody>
          <a:bodyPr>
            <a:spAutoFit/>
          </a:bodyPr>
          <a:lstStyle/>
          <a:p>
            <a:pPr indent="0" algn="ctr"/>
            <a:r>
              <a:rPr lang="en-US" sz="1600" b="1"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DATA 606 </a:t>
            </a:r>
            <a:r>
              <a:rPr lang="it-IT" sz="1600" b="1"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Capstone in Data Science (03.2293) SP2024</a:t>
            </a:r>
            <a:endParaRPr lang="en-US" sz="1600" b="1" dirty="0">
              <a:latin typeface="Times New Roman" panose="02020603050405020304" pitchFamily="18" charset="0"/>
              <a:ea typeface="SimSun" panose="02010600030101010101" pitchFamily="2" charset="-122"/>
              <a:cs typeface="Times New Roman" panose="02020603050405020304" pitchFamily="18" charset="0"/>
            </a:endParaRPr>
          </a:p>
          <a:p>
            <a:pPr indent="0" algn="ctr"/>
            <a:r>
              <a:rPr lang="en-US" sz="1600" b="1" dirty="0">
                <a:latin typeface="Times New Roman" panose="02020603050405020304" pitchFamily="18" charset="0"/>
                <a:ea typeface="SimSun" panose="02010600030101010101" pitchFamily="2" charset="-122"/>
                <a:cs typeface="Times New Roman" panose="02020603050405020304" pitchFamily="18" charset="0"/>
              </a:rPr>
              <a:t> </a:t>
            </a:r>
            <a:endParaRPr lang="en-US" sz="1600" b="1" dirty="0">
              <a:solidFill>
                <a:srgbClr val="000000"/>
              </a:solidFill>
              <a:latin typeface="Times New Roman" panose="02020603050405020304" pitchFamily="18" charset="0"/>
              <a:ea typeface="SimSun" panose="02010600030101010101" pitchFamily="2" charset="-122"/>
              <a:cs typeface="Times New Roman" panose="02020603050405020304" pitchFamily="18" charset="0"/>
            </a:endParaRPr>
          </a:p>
          <a:p>
            <a:pPr indent="0" algn="ctr"/>
            <a:r>
              <a:rPr lang="en-US" sz="1600" b="1" dirty="0" err="1">
                <a:solidFill>
                  <a:srgbClr val="000000"/>
                </a:solidFill>
                <a:latin typeface="Times New Roman" panose="02020603050405020304" pitchFamily="18" charset="0"/>
                <a:ea typeface="SimSun" panose="02010600030101010101" pitchFamily="2" charset="-122"/>
                <a:cs typeface="Times New Roman" panose="02020603050405020304" pitchFamily="18" charset="0"/>
              </a:rPr>
              <a:t>Chaojie</a:t>
            </a:r>
            <a:r>
              <a:rPr lang="en-US" sz="1600" b="1"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 Wang</a:t>
            </a:r>
            <a:endParaRPr lang="en-US" sz="1600" b="1" dirty="0">
              <a:latin typeface="Times New Roman" panose="02020603050405020304" pitchFamily="18" charset="0"/>
              <a:cs typeface="Times New Roman" panose="02020603050405020304" pitchFamily="18" charset="0"/>
            </a:endParaRPr>
          </a:p>
        </p:txBody>
      </p:sp>
      <p:sp>
        <p:nvSpPr>
          <p:cNvPr id="8" name="Text Box 7"/>
          <p:cNvSpPr txBox="1"/>
          <p:nvPr/>
        </p:nvSpPr>
        <p:spPr>
          <a:xfrm>
            <a:off x="3825875" y="3963035"/>
            <a:ext cx="5080000" cy="337185"/>
          </a:xfrm>
          <a:prstGeom prst="rect">
            <a:avLst/>
          </a:prstGeom>
          <a:noFill/>
          <a:ln w="9525">
            <a:noFill/>
          </a:ln>
        </p:spPr>
        <p:txBody>
          <a:bodyPr>
            <a:spAutoFit/>
          </a:bodyPr>
          <a:lstStyle/>
          <a:p>
            <a:pPr indent="0" algn="ctr"/>
            <a:r>
              <a:rPr lang="en-US" sz="1600" b="1" dirty="0">
                <a:solidFill>
                  <a:srgbClr val="000000"/>
                </a:solidFill>
                <a:latin typeface="Times New Roman" panose="02020603050405020304" pitchFamily="18" charset="0"/>
                <a:ea typeface="SimSun" panose="02010600030101010101" pitchFamily="2" charset="-122"/>
              </a:rPr>
              <a:t> Group 3:</a:t>
            </a:r>
            <a:endParaRPr lang="en-US"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br>
              <a:rPr lang="en-US" b="1" dirty="0">
                <a:latin typeface="Times New Roman" panose="02020603050405020304" pitchFamily="18" charset="0"/>
                <a:cs typeface="Times New Roman" panose="02020603050405020304" pitchFamily="18" charset="0"/>
                <a:sym typeface="+mn-ea"/>
              </a:rPr>
            </a:br>
            <a:br>
              <a:rPr lang="en-US" b="1" dirty="0">
                <a:latin typeface="Times New Roman" panose="02020603050405020304" pitchFamily="18" charset="0"/>
                <a:cs typeface="Times New Roman" panose="02020603050405020304" pitchFamily="18" charset="0"/>
                <a:sym typeface="+mn-ea"/>
              </a:rPr>
            </a:br>
            <a:r>
              <a:rPr lang="en-US" b="1" dirty="0">
                <a:latin typeface="Times New Roman" panose="02020603050405020304" pitchFamily="18" charset="0"/>
                <a:cs typeface="Times New Roman" panose="02020603050405020304" pitchFamily="18" charset="0"/>
                <a:sym typeface="+mn-ea"/>
              </a:rPr>
              <a:t>Website</a:t>
            </a:r>
            <a:br>
              <a:rPr lang="en-US" dirty="0">
                <a:latin typeface="Times New Roman" panose="02020603050405020304" pitchFamily="18" charset="0"/>
                <a:cs typeface="Times New Roman" panose="02020603050405020304" pitchFamily="18" charset="0"/>
                <a:sym typeface="+mn-ea"/>
              </a:rPr>
            </a:br>
            <a:br>
              <a:rPr lang="en-US" dirty="0">
                <a:latin typeface="Times New Roman" panose="02020603050405020304" pitchFamily="18" charset="0"/>
                <a:cs typeface="Times New Roman" panose="02020603050405020304" pitchFamily="18" charset="0"/>
                <a:sym typeface="+mn-ea"/>
              </a:rPr>
            </a:br>
            <a:br>
              <a:rPr lang="en-US" dirty="0"/>
            </a:br>
            <a:endParaRPr lang="en-US" dirty="0"/>
          </a:p>
        </p:txBody>
      </p:sp>
      <p:pic>
        <p:nvPicPr>
          <p:cNvPr id="4" name="Picture 3">
            <a:extLst>
              <a:ext uri="{FF2B5EF4-FFF2-40B4-BE49-F238E27FC236}">
                <a16:creationId xmlns:a16="http://schemas.microsoft.com/office/drawing/2014/main" id="{4841E997-FBA4-7A08-FA3A-A1169BE1FCE8}"/>
              </a:ext>
            </a:extLst>
          </p:cNvPr>
          <p:cNvPicPr>
            <a:picLocks noChangeAspect="1"/>
          </p:cNvPicPr>
          <p:nvPr/>
        </p:nvPicPr>
        <p:blipFill>
          <a:blip r:embed="rId2"/>
          <a:stretch>
            <a:fillRect/>
          </a:stretch>
        </p:blipFill>
        <p:spPr>
          <a:xfrm>
            <a:off x="245576" y="2522984"/>
            <a:ext cx="11510682" cy="377848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838200" y="500062"/>
            <a:ext cx="10515600" cy="1325563"/>
          </a:xfrm>
        </p:spPr>
        <p:txBody>
          <a:bodyPr/>
          <a:lstStyle/>
          <a:p>
            <a:pPr algn="ctr"/>
            <a:r>
              <a:rPr lang="en-US" sz="4000" b="1" dirty="0">
                <a:latin typeface="Times New Roman" panose="02020603050405020304" pitchFamily="18" charset="0"/>
                <a:cs typeface="Times New Roman" panose="02020603050405020304" pitchFamily="18" charset="0"/>
              </a:rPr>
              <a:t>CONCLUSION</a:t>
            </a:r>
          </a:p>
        </p:txBody>
      </p:sp>
      <p:sp>
        <p:nvSpPr>
          <p:cNvPr id="9" name="Content Placeholder 8"/>
          <p:cNvSpPr>
            <a:spLocks noGrp="1"/>
          </p:cNvSpPr>
          <p:nvPr>
            <p:ph idx="1"/>
          </p:nvPr>
        </p:nvSpPr>
        <p:spPr/>
        <p:txBody>
          <a:bodyPr>
            <a:normAutofit/>
          </a:bodyPr>
          <a:lstStyle/>
          <a:p>
            <a:pPr>
              <a:lnSpc>
                <a:spcPct val="150000"/>
              </a:lnSpc>
              <a:buFont typeface="Arial" panose="020B0604020202020204" pitchFamily="34" charset="0"/>
              <a:buChar char="•"/>
            </a:pPr>
            <a:r>
              <a:rPr lang="en-US" sz="1400" dirty="0">
                <a:effectLst/>
                <a:latin typeface="Times New Roman" panose="02020603050405020304" pitchFamily="18" charset="0"/>
                <a:cs typeface="Times New Roman" panose="02020603050405020304" pitchFamily="18" charset="0"/>
              </a:rPr>
              <a:t>Our project successfully developed a content-based recommendation system that leverages textual data from Amazon UK's shoe listings to deliver personalized product suggestions.</a:t>
            </a:r>
          </a:p>
          <a:p>
            <a:pPr>
              <a:lnSpc>
                <a:spcPct val="150000"/>
              </a:lnSpc>
              <a:buFont typeface="Arial" panose="020B0604020202020204" pitchFamily="34" charset="0"/>
              <a:buChar char="•"/>
            </a:pPr>
            <a:r>
              <a:rPr lang="en-US" sz="1400" dirty="0">
                <a:effectLst/>
                <a:latin typeface="Times New Roman" panose="02020603050405020304" pitchFamily="18" charset="0"/>
                <a:cs typeface="Times New Roman" panose="02020603050405020304" pitchFamily="18" charset="0"/>
              </a:rPr>
              <a:t>Through meticulous data preprocessing, we cleaned and transformed product descriptions into a structured format, allowing us to utilize the SVD algorithm effectively.</a:t>
            </a:r>
          </a:p>
          <a:p>
            <a:pPr>
              <a:lnSpc>
                <a:spcPct val="150000"/>
              </a:lnSpc>
              <a:buFont typeface="Arial" panose="020B0604020202020204" pitchFamily="34" charset="0"/>
              <a:buChar char="•"/>
            </a:pPr>
            <a:r>
              <a:rPr lang="en-US" sz="1400" dirty="0">
                <a:effectLst/>
                <a:latin typeface="Times New Roman" panose="02020603050405020304" pitchFamily="18" charset="0"/>
                <a:cs typeface="Times New Roman" panose="02020603050405020304" pitchFamily="18" charset="0"/>
              </a:rPr>
              <a:t>The exploratory data analysis illuminated key trends and preferences, guiding our model to discern consumer behavior accurately, while our predictive model demonstrated its capacity to recommend with precision, catering to individual tastes and price sensitivity.</a:t>
            </a:r>
            <a:endParaRPr lang="en-US" sz="1400" dirty="0">
              <a:latin typeface="Times New Roman" panose="02020603050405020304" pitchFamily="18" charset="0"/>
              <a:cs typeface="Times New Roman" panose="02020603050405020304" pitchFamily="18" charset="0"/>
            </a:endParaRPr>
          </a:p>
        </p:txBody>
      </p:sp>
      <p:grpSp>
        <p:nvGrpSpPr>
          <p:cNvPr id="4" name="object 7"/>
          <p:cNvGrpSpPr/>
          <p:nvPr/>
        </p:nvGrpSpPr>
        <p:grpSpPr>
          <a:xfrm>
            <a:off x="0" y="0"/>
            <a:ext cx="4458970" cy="4442460"/>
            <a:chOff x="0" y="122829"/>
            <a:chExt cx="4458970" cy="4442460"/>
          </a:xfrm>
        </p:grpSpPr>
        <p:sp>
          <p:nvSpPr>
            <p:cNvPr id="5" name="object 8"/>
            <p:cNvSpPr/>
            <p:nvPr/>
          </p:nvSpPr>
          <p:spPr>
            <a:xfrm>
              <a:off x="481029" y="625683"/>
              <a:ext cx="704215" cy="146685"/>
            </a:xfrm>
            <a:custGeom>
              <a:avLst/>
              <a:gdLst/>
              <a:ahLst/>
              <a:cxnLst/>
              <a:rect l="l" t="t" r="r" b="b"/>
              <a:pathLst>
                <a:path w="704215" h="146684">
                  <a:moveTo>
                    <a:pt x="704087" y="0"/>
                  </a:moveTo>
                  <a:lnTo>
                    <a:pt x="0" y="0"/>
                  </a:lnTo>
                  <a:lnTo>
                    <a:pt x="0" y="146304"/>
                  </a:lnTo>
                  <a:lnTo>
                    <a:pt x="704087" y="146304"/>
                  </a:lnTo>
                  <a:lnTo>
                    <a:pt x="704087" y="0"/>
                  </a:lnTo>
                  <a:close/>
                </a:path>
              </a:pathLst>
            </a:custGeom>
            <a:solidFill>
              <a:srgbClr val="ED7D31"/>
            </a:solidFill>
          </p:spPr>
          <p:txBody>
            <a:bodyPr wrap="square" lIns="0" tIns="0" rIns="0" bIns="0" rtlCol="0"/>
            <a:lstStyle/>
            <a:p>
              <a:endParaRPr dirty="0"/>
            </a:p>
          </p:txBody>
        </p:sp>
        <p:sp>
          <p:nvSpPr>
            <p:cNvPr id="6" name="object 9"/>
            <p:cNvSpPr/>
            <p:nvPr/>
          </p:nvSpPr>
          <p:spPr>
            <a:xfrm>
              <a:off x="481029" y="4546920"/>
              <a:ext cx="3977640" cy="18415"/>
            </a:xfrm>
            <a:custGeom>
              <a:avLst/>
              <a:gdLst/>
              <a:ahLst/>
              <a:cxnLst/>
              <a:rect l="l" t="t" r="r" b="b"/>
              <a:pathLst>
                <a:path w="3977640" h="18414">
                  <a:moveTo>
                    <a:pt x="3977640" y="0"/>
                  </a:moveTo>
                  <a:lnTo>
                    <a:pt x="0" y="0"/>
                  </a:lnTo>
                  <a:lnTo>
                    <a:pt x="0" y="18287"/>
                  </a:lnTo>
                  <a:lnTo>
                    <a:pt x="3977640" y="18287"/>
                  </a:lnTo>
                  <a:lnTo>
                    <a:pt x="3977640" y="0"/>
                  </a:lnTo>
                  <a:close/>
                </a:path>
              </a:pathLst>
            </a:custGeom>
            <a:solidFill>
              <a:srgbClr val="FFFFFF"/>
            </a:solidFill>
          </p:spPr>
          <p:txBody>
            <a:bodyPr wrap="square" lIns="0" tIns="0" rIns="0" bIns="0" rtlCol="0"/>
            <a:lstStyle/>
            <a:p>
              <a:endParaRPr dirty="0"/>
            </a:p>
          </p:txBody>
        </p:sp>
        <p:pic>
          <p:nvPicPr>
            <p:cNvPr id="7" name="object 10"/>
            <p:cNvPicPr/>
            <p:nvPr/>
          </p:nvPicPr>
          <p:blipFill>
            <a:blip r:embed="rId2" cstate="print"/>
            <a:stretch>
              <a:fillRect/>
            </a:stretch>
          </p:blipFill>
          <p:spPr>
            <a:xfrm>
              <a:off x="0" y="122829"/>
              <a:ext cx="2388358" cy="791570"/>
            </a:xfrm>
            <a:prstGeom prst="rect">
              <a:avLst/>
            </a:prstGeom>
          </p:spPr>
        </p:pic>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833136" y="619486"/>
            <a:ext cx="10515600" cy="1325563"/>
          </a:xfrm>
        </p:spPr>
        <p:txBody>
          <a:bodyPr/>
          <a:lstStyle/>
          <a:p>
            <a:pPr algn="ctr"/>
            <a:r>
              <a:rPr lang="en-US" sz="4000" b="1" dirty="0">
                <a:latin typeface="Times New Roman" panose="02020603050405020304" pitchFamily="18" charset="0"/>
                <a:cs typeface="Times New Roman" panose="02020603050405020304" pitchFamily="18" charset="0"/>
              </a:rPr>
              <a:t>FUTURE SCOPE</a:t>
            </a:r>
          </a:p>
        </p:txBody>
      </p:sp>
      <p:sp>
        <p:nvSpPr>
          <p:cNvPr id="9" name="Content Placeholder 8"/>
          <p:cNvSpPr>
            <a:spLocks noGrp="1"/>
          </p:cNvSpPr>
          <p:nvPr>
            <p:ph idx="1"/>
          </p:nvPr>
        </p:nvSpPr>
        <p:spPr>
          <a:xfrm>
            <a:off x="833755" y="2130425"/>
            <a:ext cx="9958070" cy="3495675"/>
          </a:xfrm>
        </p:spPr>
        <p:txBody>
          <a:bodyPr>
            <a:normAutofit/>
          </a:bodyPr>
          <a:lstStyle/>
          <a:p>
            <a:pPr>
              <a:lnSpc>
                <a:spcPct val="150000"/>
              </a:lnSpc>
            </a:pPr>
            <a:r>
              <a:rPr lang="en-US" sz="1400" dirty="0">
                <a:effectLst/>
                <a:latin typeface="Times New Roman" panose="02020603050405020304" pitchFamily="18" charset="0"/>
                <a:cs typeface="Times New Roman" panose="02020603050405020304" pitchFamily="18" charset="0"/>
                <a:sym typeface="+mn-ea"/>
              </a:rPr>
              <a:t>To refine our recommendation engine, future work will explore the incorporation of additional metadata, user reviews, and ratings to enhance the recommendation's relevancy and accuracy.</a:t>
            </a:r>
          </a:p>
          <a:p>
            <a:pPr>
              <a:lnSpc>
                <a:spcPct val="150000"/>
              </a:lnSpc>
            </a:pPr>
            <a:r>
              <a:rPr lang="en-US" sz="1400" dirty="0">
                <a:effectLst/>
                <a:latin typeface="Times New Roman" panose="02020603050405020304" pitchFamily="18" charset="0"/>
                <a:cs typeface="Times New Roman" panose="02020603050405020304" pitchFamily="18" charset="0"/>
                <a:sym typeface="+mn-ea"/>
              </a:rPr>
              <a:t>We plan to implement hybrid models that combine content-based filtering with collaborative filtering techniques, capturing a broader spectrum of user preferences and interactions.</a:t>
            </a:r>
          </a:p>
          <a:p>
            <a:pPr>
              <a:lnSpc>
                <a:spcPct val="150000"/>
              </a:lnSpc>
            </a:pPr>
            <a:r>
              <a:rPr lang="en-US" sz="1400" dirty="0">
                <a:effectLst/>
                <a:latin typeface="Times New Roman" panose="02020603050405020304" pitchFamily="18" charset="0"/>
                <a:cs typeface="Times New Roman" panose="02020603050405020304" pitchFamily="18" charset="0"/>
                <a:sym typeface="+mn-ea"/>
              </a:rPr>
              <a:t>Continuous improvement efforts will also include adopting machine learning advancements and exploring real-time recommendation capabilities to keep pace with dynamic consumer trends.</a:t>
            </a:r>
            <a:endParaRPr lang="en-US" sz="1400" dirty="0">
              <a:latin typeface="Times New Roman" panose="02020603050405020304" pitchFamily="18" charset="0"/>
              <a:cs typeface="Times New Roman" panose="02020603050405020304" pitchFamily="18" charset="0"/>
            </a:endParaRPr>
          </a:p>
        </p:txBody>
      </p:sp>
      <p:grpSp>
        <p:nvGrpSpPr>
          <p:cNvPr id="4" name="object 7"/>
          <p:cNvGrpSpPr/>
          <p:nvPr/>
        </p:nvGrpSpPr>
        <p:grpSpPr>
          <a:xfrm>
            <a:off x="0" y="0"/>
            <a:ext cx="4458970" cy="4442460"/>
            <a:chOff x="0" y="122829"/>
            <a:chExt cx="4458970" cy="4442460"/>
          </a:xfrm>
        </p:grpSpPr>
        <p:sp>
          <p:nvSpPr>
            <p:cNvPr id="5" name="object 8"/>
            <p:cNvSpPr/>
            <p:nvPr/>
          </p:nvSpPr>
          <p:spPr>
            <a:xfrm>
              <a:off x="481029" y="625683"/>
              <a:ext cx="704215" cy="146685"/>
            </a:xfrm>
            <a:custGeom>
              <a:avLst/>
              <a:gdLst/>
              <a:ahLst/>
              <a:cxnLst/>
              <a:rect l="l" t="t" r="r" b="b"/>
              <a:pathLst>
                <a:path w="704215" h="146684">
                  <a:moveTo>
                    <a:pt x="704087" y="0"/>
                  </a:moveTo>
                  <a:lnTo>
                    <a:pt x="0" y="0"/>
                  </a:lnTo>
                  <a:lnTo>
                    <a:pt x="0" y="146304"/>
                  </a:lnTo>
                  <a:lnTo>
                    <a:pt x="704087" y="146304"/>
                  </a:lnTo>
                  <a:lnTo>
                    <a:pt x="704087" y="0"/>
                  </a:lnTo>
                  <a:close/>
                </a:path>
              </a:pathLst>
            </a:custGeom>
            <a:solidFill>
              <a:srgbClr val="ED7D31"/>
            </a:solidFill>
          </p:spPr>
          <p:txBody>
            <a:bodyPr wrap="square" lIns="0" tIns="0" rIns="0" bIns="0" rtlCol="0"/>
            <a:lstStyle/>
            <a:p>
              <a:endParaRPr dirty="0"/>
            </a:p>
          </p:txBody>
        </p:sp>
        <p:sp>
          <p:nvSpPr>
            <p:cNvPr id="6" name="object 9"/>
            <p:cNvSpPr/>
            <p:nvPr/>
          </p:nvSpPr>
          <p:spPr>
            <a:xfrm>
              <a:off x="481029" y="4546920"/>
              <a:ext cx="3977640" cy="18415"/>
            </a:xfrm>
            <a:custGeom>
              <a:avLst/>
              <a:gdLst/>
              <a:ahLst/>
              <a:cxnLst/>
              <a:rect l="l" t="t" r="r" b="b"/>
              <a:pathLst>
                <a:path w="3977640" h="18414">
                  <a:moveTo>
                    <a:pt x="3977640" y="0"/>
                  </a:moveTo>
                  <a:lnTo>
                    <a:pt x="0" y="0"/>
                  </a:lnTo>
                  <a:lnTo>
                    <a:pt x="0" y="18287"/>
                  </a:lnTo>
                  <a:lnTo>
                    <a:pt x="3977640" y="18287"/>
                  </a:lnTo>
                  <a:lnTo>
                    <a:pt x="3977640" y="0"/>
                  </a:lnTo>
                  <a:close/>
                </a:path>
              </a:pathLst>
            </a:custGeom>
            <a:solidFill>
              <a:srgbClr val="FFFFFF"/>
            </a:solidFill>
          </p:spPr>
          <p:txBody>
            <a:bodyPr wrap="square" lIns="0" tIns="0" rIns="0" bIns="0" rtlCol="0"/>
            <a:lstStyle/>
            <a:p>
              <a:endParaRPr dirty="0"/>
            </a:p>
          </p:txBody>
        </p:sp>
        <p:pic>
          <p:nvPicPr>
            <p:cNvPr id="7" name="object 10"/>
            <p:cNvPicPr/>
            <p:nvPr/>
          </p:nvPicPr>
          <p:blipFill>
            <a:blip r:embed="rId2" cstate="print"/>
            <a:stretch>
              <a:fillRect/>
            </a:stretch>
          </p:blipFill>
          <p:spPr>
            <a:xfrm>
              <a:off x="0" y="122829"/>
              <a:ext cx="2388358" cy="791570"/>
            </a:xfrm>
            <a:prstGeom prst="rect">
              <a:avLst/>
            </a:prstGeom>
          </p:spPr>
        </p:pic>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66218"/>
            <a:ext cx="10515600" cy="1325563"/>
          </a:xfrm>
        </p:spPr>
        <p:txBody>
          <a:bodyPr/>
          <a:lstStyle/>
          <a:p>
            <a:pPr algn="ctr">
              <a:buClrTx/>
              <a:buSzTx/>
              <a:buFontTx/>
            </a:pPr>
            <a:r>
              <a:rPr lang="en-US" sz="4000" b="1" dirty="0">
                <a:latin typeface="Times New Roman" panose="02020603050405020304" pitchFamily="18" charset="0"/>
                <a:cs typeface="Times New Roman" panose="02020603050405020304"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595630" y="779010"/>
            <a:ext cx="10515600" cy="1325563"/>
          </a:xfrm>
        </p:spPr>
        <p:txBody>
          <a:bodyPr>
            <a:normAutofit/>
          </a:bodyPr>
          <a:lstStyle/>
          <a:p>
            <a:pPr algn="ctr"/>
            <a:r>
              <a:rPr lang="en-US" sz="4400" dirty="0">
                <a:latin typeface="Times New Roman" panose="02020603050405020304" pitchFamily="18" charset="0"/>
                <a:cs typeface="Times New Roman" panose="02020603050405020304" pitchFamily="18" charset="0"/>
              </a:rPr>
              <a:t>INTRODUCTION</a:t>
            </a:r>
            <a:br>
              <a:rPr lang="en-US" sz="4400" b="1" dirty="0">
                <a:latin typeface="Times New Roman" panose="02020603050405020304" pitchFamily="18" charset="0"/>
                <a:cs typeface="Times New Roman" panose="02020603050405020304" pitchFamily="18" charset="0"/>
              </a:rPr>
            </a:br>
            <a:endParaRPr lang="en-US" dirty="0"/>
          </a:p>
        </p:txBody>
      </p:sp>
      <p:sp>
        <p:nvSpPr>
          <p:cNvPr id="3" name="Subtitle 2"/>
          <p:cNvSpPr>
            <a:spLocks noGrp="1"/>
          </p:cNvSpPr>
          <p:nvPr>
            <p:ph idx="1"/>
          </p:nvPr>
        </p:nvSpPr>
        <p:spPr>
          <a:xfrm>
            <a:off x="838200" y="1825625"/>
            <a:ext cx="6110605" cy="4351655"/>
          </a:xfrm>
        </p:spPr>
        <p:txBody>
          <a:bodyPr>
            <a:noAutofit/>
          </a:bodyPr>
          <a:lstStyle/>
          <a:p>
            <a:pPr marL="0" indent="0" algn="just">
              <a:lnSpc>
                <a:spcPct val="150000"/>
              </a:lnSpc>
              <a:buNone/>
            </a:pPr>
            <a:endParaRPr lang="en-US" sz="1400" dirty="0">
              <a:latin typeface="Times New Roman" panose="02020603050405020304" pitchFamily="18" charset="0"/>
              <a:cs typeface="Times New Roman" panose="02020603050405020304" pitchFamily="18" charset="0"/>
            </a:endParaRPr>
          </a:p>
          <a:p>
            <a:pPr algn="just">
              <a:lnSpc>
                <a:spcPct val="150000"/>
              </a:lnSpc>
            </a:pPr>
            <a:r>
              <a:rPr lang="en-US" sz="1400" dirty="0">
                <a:latin typeface="Times New Roman" panose="02020603050405020304" pitchFamily="18" charset="0"/>
                <a:cs typeface="Times New Roman" panose="02020603050405020304" pitchFamily="18" charset="0"/>
              </a:rPr>
              <a:t>Objective: Develop a recommendation engine for Amazon UK shoes using product descriptions and brands.</a:t>
            </a:r>
          </a:p>
          <a:p>
            <a:pPr algn="just">
              <a:lnSpc>
                <a:spcPct val="150000"/>
              </a:lnSpc>
              <a:buClrTx/>
              <a:buSzTx/>
            </a:pPr>
            <a:r>
              <a:rPr lang="en-US" sz="1400" dirty="0">
                <a:latin typeface="Times New Roman" panose="02020603050405020304" pitchFamily="18" charset="0"/>
                <a:cs typeface="Times New Roman" panose="02020603050405020304" pitchFamily="18" charset="0"/>
              </a:rPr>
              <a:t>Aim: To provide personalized shoe recommendations based on textual data extracted from product features</a:t>
            </a:r>
          </a:p>
        </p:txBody>
      </p:sp>
      <p:grpSp>
        <p:nvGrpSpPr>
          <p:cNvPr id="4" name="object 7"/>
          <p:cNvGrpSpPr/>
          <p:nvPr/>
        </p:nvGrpSpPr>
        <p:grpSpPr>
          <a:xfrm>
            <a:off x="0" y="0"/>
            <a:ext cx="4758055" cy="3869055"/>
            <a:chOff x="0" y="122829"/>
            <a:chExt cx="4458970" cy="4442460"/>
          </a:xfrm>
        </p:grpSpPr>
        <p:sp>
          <p:nvSpPr>
            <p:cNvPr id="5" name="object 8"/>
            <p:cNvSpPr/>
            <p:nvPr/>
          </p:nvSpPr>
          <p:spPr>
            <a:xfrm>
              <a:off x="481029" y="625683"/>
              <a:ext cx="704215" cy="146685"/>
            </a:xfrm>
            <a:custGeom>
              <a:avLst/>
              <a:gdLst/>
              <a:ahLst/>
              <a:cxnLst/>
              <a:rect l="l" t="t" r="r" b="b"/>
              <a:pathLst>
                <a:path w="704215" h="146684">
                  <a:moveTo>
                    <a:pt x="704087" y="0"/>
                  </a:moveTo>
                  <a:lnTo>
                    <a:pt x="0" y="0"/>
                  </a:lnTo>
                  <a:lnTo>
                    <a:pt x="0" y="146304"/>
                  </a:lnTo>
                  <a:lnTo>
                    <a:pt x="704087" y="146304"/>
                  </a:lnTo>
                  <a:lnTo>
                    <a:pt x="704087" y="0"/>
                  </a:lnTo>
                  <a:close/>
                </a:path>
              </a:pathLst>
            </a:custGeom>
            <a:solidFill>
              <a:srgbClr val="ED7D31"/>
            </a:solidFill>
          </p:spPr>
          <p:txBody>
            <a:bodyPr wrap="square" lIns="0" tIns="0" rIns="0" bIns="0" rtlCol="0"/>
            <a:lstStyle/>
            <a:p>
              <a:endParaRPr/>
            </a:p>
          </p:txBody>
        </p:sp>
        <p:sp>
          <p:nvSpPr>
            <p:cNvPr id="6" name="object 9"/>
            <p:cNvSpPr/>
            <p:nvPr/>
          </p:nvSpPr>
          <p:spPr>
            <a:xfrm>
              <a:off x="481029" y="4546920"/>
              <a:ext cx="3977640" cy="18415"/>
            </a:xfrm>
            <a:custGeom>
              <a:avLst/>
              <a:gdLst/>
              <a:ahLst/>
              <a:cxnLst/>
              <a:rect l="l" t="t" r="r" b="b"/>
              <a:pathLst>
                <a:path w="3977640" h="18414">
                  <a:moveTo>
                    <a:pt x="3977640" y="0"/>
                  </a:moveTo>
                  <a:lnTo>
                    <a:pt x="0" y="0"/>
                  </a:lnTo>
                  <a:lnTo>
                    <a:pt x="0" y="18287"/>
                  </a:lnTo>
                  <a:lnTo>
                    <a:pt x="3977640" y="18287"/>
                  </a:lnTo>
                  <a:lnTo>
                    <a:pt x="3977640" y="0"/>
                  </a:lnTo>
                  <a:close/>
                </a:path>
              </a:pathLst>
            </a:custGeom>
            <a:solidFill>
              <a:srgbClr val="FFFFFF"/>
            </a:solidFill>
          </p:spPr>
          <p:txBody>
            <a:bodyPr wrap="square" lIns="0" tIns="0" rIns="0" bIns="0" rtlCol="0"/>
            <a:lstStyle/>
            <a:p>
              <a:endParaRPr/>
            </a:p>
          </p:txBody>
        </p:sp>
        <p:pic>
          <p:nvPicPr>
            <p:cNvPr id="7" name="object 10"/>
            <p:cNvPicPr/>
            <p:nvPr/>
          </p:nvPicPr>
          <p:blipFill>
            <a:blip r:embed="rId2" cstate="print"/>
            <a:stretch>
              <a:fillRect/>
            </a:stretch>
          </p:blipFill>
          <p:spPr>
            <a:xfrm>
              <a:off x="0" y="122829"/>
              <a:ext cx="2388358" cy="791570"/>
            </a:xfrm>
            <a:prstGeom prst="rect">
              <a:avLst/>
            </a:prstGeom>
          </p:spPr>
        </p:pic>
      </p:grpSp>
      <p:pic>
        <p:nvPicPr>
          <p:cNvPr id="8" name="Picture 7" descr="A person holding a piece of paper&#10;&#10;Description automatically generated with medium confidence"/>
          <p:cNvPicPr>
            <a:picLocks noChangeAspect="1"/>
          </p:cNvPicPr>
          <p:nvPr/>
        </p:nvPicPr>
        <p:blipFill>
          <a:blip r:embed="rId3"/>
          <a:stretch>
            <a:fillRect/>
          </a:stretch>
        </p:blipFill>
        <p:spPr>
          <a:xfrm>
            <a:off x="7610168" y="2252343"/>
            <a:ext cx="4285963" cy="453731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1003300"/>
            <a:ext cx="10572115" cy="1287145"/>
          </a:xfrm>
        </p:spPr>
        <p:txBody>
          <a:bodyPr>
            <a:normAutofit/>
          </a:bodyPr>
          <a:lstStyle/>
          <a:p>
            <a:pPr algn="ctr"/>
            <a:r>
              <a:rPr lang="en-US" sz="4000" dirty="0">
                <a:latin typeface="Times New Roman" panose="02020603050405020304" pitchFamily="18" charset="0"/>
                <a:cs typeface="Times New Roman" panose="02020603050405020304" pitchFamily="18" charset="0"/>
              </a:rPr>
              <a:t>Data Outline</a:t>
            </a:r>
          </a:p>
        </p:txBody>
      </p:sp>
      <p:grpSp>
        <p:nvGrpSpPr>
          <p:cNvPr id="4" name="object 7"/>
          <p:cNvGrpSpPr/>
          <p:nvPr/>
        </p:nvGrpSpPr>
        <p:grpSpPr>
          <a:xfrm>
            <a:off x="226142" y="530942"/>
            <a:ext cx="4458970" cy="4442460"/>
            <a:chOff x="0" y="122829"/>
            <a:chExt cx="4458970" cy="4442460"/>
          </a:xfrm>
        </p:grpSpPr>
        <p:sp>
          <p:nvSpPr>
            <p:cNvPr id="5" name="object 8"/>
            <p:cNvSpPr/>
            <p:nvPr/>
          </p:nvSpPr>
          <p:spPr>
            <a:xfrm>
              <a:off x="481029" y="625683"/>
              <a:ext cx="704215" cy="146685"/>
            </a:xfrm>
            <a:custGeom>
              <a:avLst/>
              <a:gdLst/>
              <a:ahLst/>
              <a:cxnLst/>
              <a:rect l="l" t="t" r="r" b="b"/>
              <a:pathLst>
                <a:path w="704215" h="146684">
                  <a:moveTo>
                    <a:pt x="704087" y="0"/>
                  </a:moveTo>
                  <a:lnTo>
                    <a:pt x="0" y="0"/>
                  </a:lnTo>
                  <a:lnTo>
                    <a:pt x="0" y="146304"/>
                  </a:lnTo>
                  <a:lnTo>
                    <a:pt x="704087" y="146304"/>
                  </a:lnTo>
                  <a:lnTo>
                    <a:pt x="704087" y="0"/>
                  </a:lnTo>
                  <a:close/>
                </a:path>
              </a:pathLst>
            </a:custGeom>
            <a:solidFill>
              <a:srgbClr val="ED7D31"/>
            </a:solidFill>
          </p:spPr>
          <p:txBody>
            <a:bodyPr wrap="square" lIns="0" tIns="0" rIns="0" bIns="0" rtlCol="0"/>
            <a:lstStyle/>
            <a:p>
              <a:endParaRPr/>
            </a:p>
          </p:txBody>
        </p:sp>
        <p:sp>
          <p:nvSpPr>
            <p:cNvPr id="6" name="object 9"/>
            <p:cNvSpPr/>
            <p:nvPr/>
          </p:nvSpPr>
          <p:spPr>
            <a:xfrm>
              <a:off x="481029" y="4546920"/>
              <a:ext cx="3977640" cy="18415"/>
            </a:xfrm>
            <a:custGeom>
              <a:avLst/>
              <a:gdLst/>
              <a:ahLst/>
              <a:cxnLst/>
              <a:rect l="l" t="t" r="r" b="b"/>
              <a:pathLst>
                <a:path w="3977640" h="18414">
                  <a:moveTo>
                    <a:pt x="3977640" y="0"/>
                  </a:moveTo>
                  <a:lnTo>
                    <a:pt x="0" y="0"/>
                  </a:lnTo>
                  <a:lnTo>
                    <a:pt x="0" y="18287"/>
                  </a:lnTo>
                  <a:lnTo>
                    <a:pt x="3977640" y="18287"/>
                  </a:lnTo>
                  <a:lnTo>
                    <a:pt x="3977640" y="0"/>
                  </a:lnTo>
                  <a:close/>
                </a:path>
              </a:pathLst>
            </a:custGeom>
            <a:solidFill>
              <a:srgbClr val="FFFFFF"/>
            </a:solidFill>
          </p:spPr>
          <p:txBody>
            <a:bodyPr wrap="square" lIns="0" tIns="0" rIns="0" bIns="0" rtlCol="0"/>
            <a:lstStyle/>
            <a:p>
              <a:endParaRPr/>
            </a:p>
          </p:txBody>
        </p:sp>
        <p:pic>
          <p:nvPicPr>
            <p:cNvPr id="7" name="object 10"/>
            <p:cNvPicPr/>
            <p:nvPr/>
          </p:nvPicPr>
          <p:blipFill>
            <a:blip r:embed="rId2" cstate="print"/>
            <a:stretch>
              <a:fillRect/>
            </a:stretch>
          </p:blipFill>
          <p:spPr>
            <a:xfrm>
              <a:off x="0" y="122829"/>
              <a:ext cx="2388358" cy="791570"/>
            </a:xfrm>
            <a:prstGeom prst="rect">
              <a:avLst/>
            </a:prstGeom>
          </p:spPr>
        </p:pic>
      </p:grpSp>
      <p:sp>
        <p:nvSpPr>
          <p:cNvPr id="8" name="Text Box 7"/>
          <p:cNvSpPr txBox="1"/>
          <p:nvPr/>
        </p:nvSpPr>
        <p:spPr>
          <a:xfrm>
            <a:off x="1119505" y="2021840"/>
            <a:ext cx="9773920" cy="1319400"/>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Data Sources: The dataset used in this project is sourced from </a:t>
            </a:r>
            <a:r>
              <a:rPr lang="en-US" sz="1400" dirty="0" err="1">
                <a:latin typeface="Times New Roman" panose="02020603050405020304" pitchFamily="18" charset="0"/>
                <a:cs typeface="Times New Roman" panose="02020603050405020304" pitchFamily="18" charset="0"/>
              </a:rPr>
              <a:t>data.world</a:t>
            </a:r>
            <a:r>
              <a:rPr lang="en-US" sz="1400" dirty="0">
                <a:latin typeface="Times New Roman" panose="02020603050405020304" pitchFamily="18" charset="0"/>
                <a:cs typeface="Times New Roman" panose="02020603050405020304" pitchFamily="18" charset="0"/>
              </a:rPr>
              <a:t>.</a:t>
            </a:r>
          </a:p>
          <a:p>
            <a:pPr marL="285750" indent="-285750">
              <a:lnSpc>
                <a:spcPct val="20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Data Size: 13,474 </a:t>
            </a:r>
            <a:r>
              <a:rPr lang="en-US" sz="1400" dirty="0" err="1">
                <a:latin typeface="Times New Roman" panose="02020603050405020304" pitchFamily="18" charset="0"/>
                <a:cs typeface="Times New Roman" panose="02020603050405020304" pitchFamily="18" charset="0"/>
              </a:rPr>
              <a:t>Kb</a:t>
            </a:r>
            <a:endParaRPr lang="en-US" sz="1400" dirty="0">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Data Shape: (11605, 19).</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64260" y="2034334"/>
            <a:ext cx="10063480" cy="4464787"/>
          </a:xfrm>
        </p:spPr>
        <p:txBody>
          <a:bodyPr>
            <a:noAutofit/>
          </a:bodyPr>
          <a:lstStyle/>
          <a:p>
            <a:pPr marL="285750" indent="-285750" algn="l">
              <a:lnSpc>
                <a:spcPct val="20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Initial Dataset Structure: Consolidated key fields including 'title', 'price', 'brand', '</a:t>
            </a:r>
            <a:r>
              <a:rPr lang="en-US" sz="1400" dirty="0" err="1">
                <a:latin typeface="Times New Roman" panose="02020603050405020304" pitchFamily="18" charset="0"/>
                <a:cs typeface="Times New Roman" panose="02020603050405020304" pitchFamily="18" charset="0"/>
              </a:rPr>
              <a:t>product_details</a:t>
            </a:r>
            <a:r>
              <a:rPr lang="en-US" sz="1400" dirty="0">
                <a:latin typeface="Times New Roman" panose="02020603050405020304" pitchFamily="18" charset="0"/>
                <a:cs typeface="Times New Roman" panose="02020603050405020304" pitchFamily="18" charset="0"/>
              </a:rPr>
              <a:t>', 'breadcrumbs', and a detailed 'features' list.</a:t>
            </a:r>
          </a:p>
          <a:p>
            <a:pPr marL="285750" indent="-285750" algn="l">
              <a:lnSpc>
                <a:spcPct val="20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Data Cleaning: Standardized 'price' values and converted 'features' into structured columns, removing non-essential fields to streamline the dataset.</a:t>
            </a:r>
          </a:p>
          <a:p>
            <a:pPr marL="285750" indent="-285750" algn="l">
              <a:lnSpc>
                <a:spcPct val="20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Text Processing: Merged text-rich fields into a comprehensive description per listing, then cleaned and processed the text to prepare for analysis.</a:t>
            </a:r>
          </a:p>
          <a:p>
            <a:pPr marL="285750" indent="-285750" algn="l">
              <a:lnSpc>
                <a:spcPct val="20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Feature Engineering: Executed TF-IDF vectorization on the processed text to create a feature matrix, paving the way for subsequent recommendation modeling.</a:t>
            </a:r>
          </a:p>
        </p:txBody>
      </p:sp>
      <p:grpSp>
        <p:nvGrpSpPr>
          <p:cNvPr id="4" name="object 7"/>
          <p:cNvGrpSpPr/>
          <p:nvPr/>
        </p:nvGrpSpPr>
        <p:grpSpPr>
          <a:xfrm>
            <a:off x="-1" y="-1"/>
            <a:ext cx="5584723" cy="6351639"/>
            <a:chOff x="0" y="122829"/>
            <a:chExt cx="4458970" cy="4442460"/>
          </a:xfrm>
        </p:grpSpPr>
        <p:sp>
          <p:nvSpPr>
            <p:cNvPr id="5" name="object 8"/>
            <p:cNvSpPr/>
            <p:nvPr/>
          </p:nvSpPr>
          <p:spPr>
            <a:xfrm>
              <a:off x="481029" y="625683"/>
              <a:ext cx="704215" cy="146685"/>
            </a:xfrm>
            <a:custGeom>
              <a:avLst/>
              <a:gdLst/>
              <a:ahLst/>
              <a:cxnLst/>
              <a:rect l="l" t="t" r="r" b="b"/>
              <a:pathLst>
                <a:path w="704215" h="146684">
                  <a:moveTo>
                    <a:pt x="704087" y="0"/>
                  </a:moveTo>
                  <a:lnTo>
                    <a:pt x="0" y="0"/>
                  </a:lnTo>
                  <a:lnTo>
                    <a:pt x="0" y="146304"/>
                  </a:lnTo>
                  <a:lnTo>
                    <a:pt x="704087" y="146304"/>
                  </a:lnTo>
                  <a:lnTo>
                    <a:pt x="704087" y="0"/>
                  </a:lnTo>
                  <a:close/>
                </a:path>
              </a:pathLst>
            </a:custGeom>
            <a:solidFill>
              <a:srgbClr val="ED7D31"/>
            </a:solidFill>
          </p:spPr>
          <p:txBody>
            <a:bodyPr wrap="square" lIns="0" tIns="0" rIns="0" bIns="0" rtlCol="0"/>
            <a:lstStyle/>
            <a:p>
              <a:endParaRPr/>
            </a:p>
          </p:txBody>
        </p:sp>
        <p:sp>
          <p:nvSpPr>
            <p:cNvPr id="6" name="object 9"/>
            <p:cNvSpPr/>
            <p:nvPr/>
          </p:nvSpPr>
          <p:spPr>
            <a:xfrm>
              <a:off x="481029" y="4546920"/>
              <a:ext cx="3977640" cy="18415"/>
            </a:xfrm>
            <a:custGeom>
              <a:avLst/>
              <a:gdLst/>
              <a:ahLst/>
              <a:cxnLst/>
              <a:rect l="l" t="t" r="r" b="b"/>
              <a:pathLst>
                <a:path w="3977640" h="18414">
                  <a:moveTo>
                    <a:pt x="3977640" y="0"/>
                  </a:moveTo>
                  <a:lnTo>
                    <a:pt x="0" y="0"/>
                  </a:lnTo>
                  <a:lnTo>
                    <a:pt x="0" y="18287"/>
                  </a:lnTo>
                  <a:lnTo>
                    <a:pt x="3977640" y="18287"/>
                  </a:lnTo>
                  <a:lnTo>
                    <a:pt x="3977640" y="0"/>
                  </a:lnTo>
                  <a:close/>
                </a:path>
              </a:pathLst>
            </a:custGeom>
            <a:solidFill>
              <a:srgbClr val="FFFFFF"/>
            </a:solidFill>
          </p:spPr>
          <p:txBody>
            <a:bodyPr wrap="square" lIns="0" tIns="0" rIns="0" bIns="0" rtlCol="0"/>
            <a:lstStyle/>
            <a:p>
              <a:endParaRPr/>
            </a:p>
          </p:txBody>
        </p:sp>
        <p:pic>
          <p:nvPicPr>
            <p:cNvPr id="7" name="object 10"/>
            <p:cNvPicPr/>
            <p:nvPr/>
          </p:nvPicPr>
          <p:blipFill>
            <a:blip r:embed="rId2" cstate="print"/>
            <a:stretch>
              <a:fillRect/>
            </a:stretch>
          </p:blipFill>
          <p:spPr>
            <a:xfrm>
              <a:off x="0" y="122829"/>
              <a:ext cx="2388358" cy="791570"/>
            </a:xfrm>
            <a:prstGeom prst="rect">
              <a:avLst/>
            </a:prstGeom>
          </p:spPr>
        </p:pic>
      </p:grpSp>
      <p:sp>
        <p:nvSpPr>
          <p:cNvPr id="8" name="Text Box 7"/>
          <p:cNvSpPr txBox="1"/>
          <p:nvPr/>
        </p:nvSpPr>
        <p:spPr>
          <a:xfrm>
            <a:off x="2783205" y="906145"/>
            <a:ext cx="6511925" cy="707886"/>
          </a:xfrm>
          <a:prstGeom prst="rect">
            <a:avLst/>
          </a:prstGeom>
          <a:noFill/>
        </p:spPr>
        <p:txBody>
          <a:bodyPr wrap="square" rtlCol="0" anchor="t">
            <a:spAutoFit/>
          </a:bodyPr>
          <a:lstStyle/>
          <a:p>
            <a:pPr algn="ctr"/>
            <a:r>
              <a:rPr lang="en-US" sz="4000" b="1" dirty="0">
                <a:latin typeface="Times New Roman" panose="02020603050405020304" pitchFamily="18" charset="0"/>
                <a:cs typeface="Times New Roman" panose="02020603050405020304" pitchFamily="18" charset="0"/>
                <a:sym typeface="+mn-ea"/>
              </a:rPr>
              <a:t>Data Preprocessing</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2D889E-EA2F-D91B-8B2D-C1D0DDD879B6}"/>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4F09D528-67D5-F9CD-7057-A5B4636D4507}"/>
              </a:ext>
            </a:extLst>
          </p:cNvPr>
          <p:cNvSpPr>
            <a:spLocks noGrp="1"/>
          </p:cNvSpPr>
          <p:nvPr>
            <p:ph type="title"/>
          </p:nvPr>
        </p:nvSpPr>
        <p:spPr>
          <a:xfrm>
            <a:off x="843280" y="640014"/>
            <a:ext cx="10515600" cy="1325563"/>
          </a:xfrm>
        </p:spPr>
        <p:txBody>
          <a:bodyPr>
            <a:normAutofit/>
          </a:bodyPr>
          <a:lstStyle/>
          <a:p>
            <a:pPr algn="ctr"/>
            <a:r>
              <a:rPr lang="en-US" sz="4000" b="1" dirty="0">
                <a:latin typeface="Times New Roman" panose="02020603050405020304" pitchFamily="18" charset="0"/>
                <a:cs typeface="Times New Roman" panose="02020603050405020304" pitchFamily="18" charset="0"/>
              </a:rPr>
              <a:t>EDA</a:t>
            </a:r>
            <a:endParaRPr lang="en-US" sz="4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D6A871B-7226-3B50-C9A3-8B1ACE09AA48}"/>
              </a:ext>
            </a:extLst>
          </p:cNvPr>
          <p:cNvSpPr>
            <a:spLocks noGrp="1"/>
          </p:cNvSpPr>
          <p:nvPr>
            <p:ph idx="1"/>
          </p:nvPr>
        </p:nvSpPr>
        <p:spPr>
          <a:xfrm>
            <a:off x="833120" y="1890395"/>
            <a:ext cx="10118090" cy="3923665"/>
          </a:xfrm>
        </p:spPr>
        <p:txBody>
          <a:bodyPr>
            <a:noAutofit/>
          </a:bodyPr>
          <a:lstStyle/>
          <a:p>
            <a:pPr marL="0" indent="0" algn="l">
              <a:lnSpc>
                <a:spcPct val="200000"/>
              </a:lnSpc>
              <a:buNone/>
            </a:pPr>
            <a:r>
              <a:rPr lang="en-US" sz="1400" u="sng" dirty="0">
                <a:effectLst/>
                <a:latin typeface="Times New Roman" panose="02020603050405020304" pitchFamily="18" charset="0"/>
                <a:cs typeface="Times New Roman" panose="02020603050405020304" pitchFamily="18" charset="0"/>
              </a:rPr>
              <a:t>Keyword Analysis from Product Descriptions</a:t>
            </a:r>
            <a:r>
              <a:rPr lang="en-US" sz="1400" dirty="0">
                <a:effectLst/>
                <a:latin typeface="Times New Roman" panose="02020603050405020304" pitchFamily="18" charset="0"/>
                <a:cs typeface="Times New Roman" panose="02020603050405020304" pitchFamily="18" charset="0"/>
              </a:rPr>
              <a:t>: The word cloud reveals the most prominent terms used in the shoe descriptions, with "Shoes", "Sneaker", "Women", "Men", and "Running" standing out. This indicates a diverse product range with potential focus areas for further analysis or targeted marketing.</a:t>
            </a:r>
          </a:p>
          <a:p>
            <a:pPr marL="0" indent="0" algn="l">
              <a:lnSpc>
                <a:spcPct val="200000"/>
              </a:lnSpc>
              <a:buNone/>
            </a:pPr>
            <a:r>
              <a:rPr lang="en-US" sz="1400" u="sng" dirty="0">
                <a:effectLst/>
                <a:latin typeface="Times New Roman" panose="02020603050405020304" pitchFamily="18" charset="0"/>
                <a:cs typeface="Times New Roman" panose="02020603050405020304" pitchFamily="18" charset="0"/>
              </a:rPr>
              <a:t>Pricing Strategy by Top Brands: </a:t>
            </a:r>
            <a:r>
              <a:rPr lang="en-US" sz="1400" dirty="0">
                <a:effectLst/>
                <a:latin typeface="Times New Roman" panose="02020603050405020304" pitchFamily="18" charset="0"/>
                <a:cs typeface="Times New Roman" panose="02020603050405020304" pitchFamily="18" charset="0"/>
              </a:rPr>
              <a:t> The horizontal bar chart indicates that brands like MBT and </a:t>
            </a:r>
            <a:r>
              <a:rPr lang="en-US" sz="1400" dirty="0" err="1">
                <a:effectLst/>
                <a:latin typeface="Times New Roman" panose="02020603050405020304" pitchFamily="18" charset="0"/>
                <a:cs typeface="Times New Roman" panose="02020603050405020304" pitchFamily="18" charset="0"/>
              </a:rPr>
              <a:t>Lottusse</a:t>
            </a:r>
            <a:r>
              <a:rPr lang="en-US" sz="1400" dirty="0">
                <a:effectLst/>
                <a:latin typeface="Times New Roman" panose="02020603050405020304" pitchFamily="18" charset="0"/>
                <a:cs typeface="Times New Roman" panose="02020603050405020304" pitchFamily="18" charset="0"/>
              </a:rPr>
              <a:t> have higher price points on average, suggesting a positioning towards the premium market segment. This could inform stock selection or promotional strategies based on brand tiering.</a:t>
            </a:r>
          </a:p>
          <a:p>
            <a:pPr marL="0" indent="0" algn="l">
              <a:lnSpc>
                <a:spcPct val="200000"/>
              </a:lnSpc>
              <a:buNone/>
            </a:pPr>
            <a:r>
              <a:rPr lang="en-US" sz="1400" u="sng" dirty="0">
                <a:effectLst/>
                <a:latin typeface="Times New Roman" panose="02020603050405020304" pitchFamily="18" charset="0"/>
                <a:cs typeface="Times New Roman" panose="02020603050405020304" pitchFamily="18" charset="0"/>
                <a:sym typeface="+mn-ea"/>
              </a:rPr>
              <a:t>Feature Importance in Product Listings:</a:t>
            </a:r>
            <a:r>
              <a:rPr lang="en-US" sz="1400" dirty="0">
                <a:effectLst/>
                <a:latin typeface="Times New Roman" panose="02020603050405020304" pitchFamily="18" charset="0"/>
                <a:cs typeface="Times New Roman" panose="02020603050405020304" pitchFamily="18" charset="0"/>
                <a:sym typeface="+mn-ea"/>
              </a:rPr>
              <a:t> The bar chart showcases the relative importance of product features based on their TF-IDF scores. Features such as "Women", "Shoes", "Sneaker", and "Running" have the highest scores, implying these terms are crucial in distinguishing products. Such insights could drive the refinement of recommendation algorithms.</a:t>
            </a:r>
            <a:endParaRPr lang="en-US" sz="1400" dirty="0">
              <a:effectLst/>
              <a:latin typeface="Times New Roman" panose="02020603050405020304" pitchFamily="18" charset="0"/>
              <a:cs typeface="Times New Roman" panose="02020603050405020304" pitchFamily="18" charset="0"/>
            </a:endParaRPr>
          </a:p>
        </p:txBody>
      </p:sp>
      <p:grpSp>
        <p:nvGrpSpPr>
          <p:cNvPr id="4" name="object 7">
            <a:extLst>
              <a:ext uri="{FF2B5EF4-FFF2-40B4-BE49-F238E27FC236}">
                <a16:creationId xmlns:a16="http://schemas.microsoft.com/office/drawing/2014/main" id="{3C3A0153-4493-7A5D-0975-B95E9643D937}"/>
              </a:ext>
            </a:extLst>
          </p:cNvPr>
          <p:cNvGrpSpPr/>
          <p:nvPr/>
        </p:nvGrpSpPr>
        <p:grpSpPr>
          <a:xfrm>
            <a:off x="0" y="-9525"/>
            <a:ext cx="4458970" cy="4442460"/>
            <a:chOff x="0" y="122829"/>
            <a:chExt cx="4458970" cy="4442460"/>
          </a:xfrm>
        </p:grpSpPr>
        <p:sp>
          <p:nvSpPr>
            <p:cNvPr id="5" name="object 8">
              <a:extLst>
                <a:ext uri="{FF2B5EF4-FFF2-40B4-BE49-F238E27FC236}">
                  <a16:creationId xmlns:a16="http://schemas.microsoft.com/office/drawing/2014/main" id="{4C2EC83C-48FA-F11B-5154-4E9701323B12}"/>
                </a:ext>
              </a:extLst>
            </p:cNvPr>
            <p:cNvSpPr/>
            <p:nvPr/>
          </p:nvSpPr>
          <p:spPr>
            <a:xfrm>
              <a:off x="481029" y="625683"/>
              <a:ext cx="704215" cy="146685"/>
            </a:xfrm>
            <a:custGeom>
              <a:avLst/>
              <a:gdLst/>
              <a:ahLst/>
              <a:cxnLst/>
              <a:rect l="l" t="t" r="r" b="b"/>
              <a:pathLst>
                <a:path w="704215" h="146684">
                  <a:moveTo>
                    <a:pt x="704087" y="0"/>
                  </a:moveTo>
                  <a:lnTo>
                    <a:pt x="0" y="0"/>
                  </a:lnTo>
                  <a:lnTo>
                    <a:pt x="0" y="146304"/>
                  </a:lnTo>
                  <a:lnTo>
                    <a:pt x="704087" y="146304"/>
                  </a:lnTo>
                  <a:lnTo>
                    <a:pt x="704087" y="0"/>
                  </a:lnTo>
                  <a:close/>
                </a:path>
              </a:pathLst>
            </a:custGeom>
            <a:solidFill>
              <a:srgbClr val="ED7D31"/>
            </a:solidFill>
          </p:spPr>
          <p:txBody>
            <a:bodyPr wrap="square" lIns="0" tIns="0" rIns="0" bIns="0" rtlCol="0"/>
            <a:lstStyle/>
            <a:p>
              <a:endParaRPr/>
            </a:p>
          </p:txBody>
        </p:sp>
        <p:sp>
          <p:nvSpPr>
            <p:cNvPr id="6" name="object 9">
              <a:extLst>
                <a:ext uri="{FF2B5EF4-FFF2-40B4-BE49-F238E27FC236}">
                  <a16:creationId xmlns:a16="http://schemas.microsoft.com/office/drawing/2014/main" id="{8458BFEE-7C11-1B31-D831-A53FA0E67CED}"/>
                </a:ext>
              </a:extLst>
            </p:cNvPr>
            <p:cNvSpPr/>
            <p:nvPr/>
          </p:nvSpPr>
          <p:spPr>
            <a:xfrm>
              <a:off x="481029" y="4546920"/>
              <a:ext cx="3977640" cy="18415"/>
            </a:xfrm>
            <a:custGeom>
              <a:avLst/>
              <a:gdLst/>
              <a:ahLst/>
              <a:cxnLst/>
              <a:rect l="l" t="t" r="r" b="b"/>
              <a:pathLst>
                <a:path w="3977640" h="18414">
                  <a:moveTo>
                    <a:pt x="3977640" y="0"/>
                  </a:moveTo>
                  <a:lnTo>
                    <a:pt x="0" y="0"/>
                  </a:lnTo>
                  <a:lnTo>
                    <a:pt x="0" y="18287"/>
                  </a:lnTo>
                  <a:lnTo>
                    <a:pt x="3977640" y="18287"/>
                  </a:lnTo>
                  <a:lnTo>
                    <a:pt x="3977640" y="0"/>
                  </a:lnTo>
                  <a:close/>
                </a:path>
              </a:pathLst>
            </a:custGeom>
            <a:solidFill>
              <a:srgbClr val="FFFFFF"/>
            </a:solidFill>
          </p:spPr>
          <p:txBody>
            <a:bodyPr wrap="square" lIns="0" tIns="0" rIns="0" bIns="0" rtlCol="0"/>
            <a:lstStyle/>
            <a:p>
              <a:endParaRPr/>
            </a:p>
          </p:txBody>
        </p:sp>
        <p:pic>
          <p:nvPicPr>
            <p:cNvPr id="7" name="object 10">
              <a:extLst>
                <a:ext uri="{FF2B5EF4-FFF2-40B4-BE49-F238E27FC236}">
                  <a16:creationId xmlns:a16="http://schemas.microsoft.com/office/drawing/2014/main" id="{A5052FD6-A7BF-EE60-0ABC-5BEBDC816ED1}"/>
                </a:ext>
              </a:extLst>
            </p:cNvPr>
            <p:cNvPicPr/>
            <p:nvPr/>
          </p:nvPicPr>
          <p:blipFill>
            <a:blip r:embed="rId2" cstate="print"/>
            <a:stretch>
              <a:fillRect/>
            </a:stretch>
          </p:blipFill>
          <p:spPr>
            <a:xfrm>
              <a:off x="0" y="122829"/>
              <a:ext cx="2388358" cy="791570"/>
            </a:xfrm>
            <a:prstGeom prst="rect">
              <a:avLst/>
            </a:prstGeom>
          </p:spPr>
        </p:pic>
      </p:grpSp>
    </p:spTree>
    <p:extLst>
      <p:ext uri="{BB962C8B-B14F-4D97-AF65-F5344CB8AC3E}">
        <p14:creationId xmlns:p14="http://schemas.microsoft.com/office/powerpoint/2010/main" val="264208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pPr algn="ctr"/>
            <a:r>
              <a:rPr lang="en-US" sz="4000" b="1" dirty="0">
                <a:latin typeface="Times New Roman" panose="02020603050405020304" pitchFamily="18" charset="0"/>
                <a:cs typeface="Times New Roman" panose="02020603050405020304" pitchFamily="18" charset="0"/>
              </a:rPr>
              <a:t>VISUALIZATION CHARTS</a:t>
            </a:r>
          </a:p>
        </p:txBody>
      </p:sp>
      <p:pic>
        <p:nvPicPr>
          <p:cNvPr id="1030" name="Picture 6">
            <a:extLst>
              <a:ext uri="{FF2B5EF4-FFF2-40B4-BE49-F238E27FC236}">
                <a16:creationId xmlns:a16="http://schemas.microsoft.com/office/drawing/2014/main" id="{24C2011E-D9ED-5F0C-37C4-48D21F09805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465825" y="2039902"/>
            <a:ext cx="7260350" cy="39227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0C8E8F3-3B2D-485C-4D4F-640AA13DE22C}"/>
            </a:ext>
          </a:extLst>
        </p:cNvPr>
        <p:cNvGrpSpPr/>
        <p:nvPr/>
      </p:nvGrpSpPr>
      <p:grpSpPr>
        <a:xfrm>
          <a:off x="0" y="0"/>
          <a:ext cx="0" cy="0"/>
          <a:chOff x="0" y="0"/>
          <a:chExt cx="0" cy="0"/>
        </a:xfrm>
      </p:grpSpPr>
      <p:sp>
        <p:nvSpPr>
          <p:cNvPr id="10" name="Title 9">
            <a:extLst>
              <a:ext uri="{FF2B5EF4-FFF2-40B4-BE49-F238E27FC236}">
                <a16:creationId xmlns:a16="http://schemas.microsoft.com/office/drawing/2014/main" id="{B296EFF7-F36D-133B-9171-C5628CAC1AC4}"/>
              </a:ext>
            </a:extLst>
          </p:cNvPr>
          <p:cNvSpPr>
            <a:spLocks noGrp="1"/>
          </p:cNvSpPr>
          <p:nvPr>
            <p:ph type="title"/>
          </p:nvPr>
        </p:nvSpPr>
        <p:spPr/>
        <p:txBody>
          <a:bodyPr/>
          <a:lstStyle/>
          <a:p>
            <a:pPr algn="ctr"/>
            <a:r>
              <a:rPr lang="en-US" sz="4000" b="1" dirty="0">
                <a:latin typeface="Times New Roman" panose="02020603050405020304" pitchFamily="18" charset="0"/>
                <a:cs typeface="Times New Roman" panose="02020603050405020304" pitchFamily="18" charset="0"/>
              </a:rPr>
              <a:t>VISUALIZATION CHARTS</a:t>
            </a:r>
          </a:p>
        </p:txBody>
      </p:sp>
      <p:pic>
        <p:nvPicPr>
          <p:cNvPr id="2062" name="Picture 14">
            <a:extLst>
              <a:ext uri="{FF2B5EF4-FFF2-40B4-BE49-F238E27FC236}">
                <a16:creationId xmlns:a16="http://schemas.microsoft.com/office/drawing/2014/main" id="{4F71997A-2A54-0A2A-FA0C-816272A17BB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2138" y="1835457"/>
            <a:ext cx="6057823" cy="4351338"/>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a:extLst>
              <a:ext uri="{FF2B5EF4-FFF2-40B4-BE49-F238E27FC236}">
                <a16:creationId xmlns:a16="http://schemas.microsoft.com/office/drawing/2014/main" id="{BED4D95C-8F83-590D-E918-B18E288EAF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9508" y="1934061"/>
            <a:ext cx="5200354" cy="4154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7719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br>
              <a:rPr lang="en-US" b="1" dirty="0">
                <a:latin typeface="Times New Roman" panose="02020603050405020304" pitchFamily="18" charset="0"/>
                <a:cs typeface="Times New Roman" panose="02020603050405020304" pitchFamily="18" charset="0"/>
                <a:sym typeface="+mn-ea"/>
              </a:rPr>
            </a:br>
            <a:br>
              <a:rPr lang="en-US" b="1" dirty="0">
                <a:latin typeface="Times New Roman" panose="02020603050405020304" pitchFamily="18" charset="0"/>
                <a:cs typeface="Times New Roman" panose="02020603050405020304" pitchFamily="18" charset="0"/>
                <a:sym typeface="+mn-ea"/>
              </a:rPr>
            </a:br>
            <a:r>
              <a:rPr lang="en-US" b="1" dirty="0">
                <a:latin typeface="Times New Roman" panose="02020603050405020304" pitchFamily="18" charset="0"/>
                <a:cs typeface="Times New Roman" panose="02020603050405020304" pitchFamily="18" charset="0"/>
                <a:sym typeface="+mn-ea"/>
              </a:rPr>
              <a:t>Model</a:t>
            </a:r>
            <a:br>
              <a:rPr lang="en-US" dirty="0">
                <a:latin typeface="Times New Roman" panose="02020603050405020304" pitchFamily="18" charset="0"/>
                <a:cs typeface="Times New Roman" panose="02020603050405020304" pitchFamily="18" charset="0"/>
                <a:sym typeface="+mn-ea"/>
              </a:rPr>
            </a:b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sz="half" idx="1"/>
          </p:nvPr>
        </p:nvSpPr>
        <p:spPr/>
        <p:txBody>
          <a:bodyPr>
            <a:normAutofit/>
          </a:bodyPr>
          <a:lstStyle/>
          <a:p>
            <a:pPr>
              <a:lnSpc>
                <a:spcPct val="200000"/>
              </a:lnSpc>
            </a:pPr>
            <a:r>
              <a:rPr lang="en-US" sz="1400" dirty="0">
                <a:effectLst/>
                <a:latin typeface="Times New Roman" panose="02020603050405020304" pitchFamily="18" charset="0"/>
                <a:cs typeface="Times New Roman" panose="02020603050405020304" pitchFamily="18" charset="0"/>
                <a:sym typeface="+mn-ea"/>
              </a:rPr>
              <a:t>Employed SVD algorithm trained on a TF-IDF transformed dataset to predict user preferences with a focus on price and textual features.</a:t>
            </a:r>
          </a:p>
          <a:p>
            <a:pPr>
              <a:lnSpc>
                <a:spcPct val="200000"/>
              </a:lnSpc>
            </a:pPr>
            <a:r>
              <a:rPr lang="en-US" sz="1400" dirty="0">
                <a:effectLst/>
                <a:latin typeface="Times New Roman" panose="02020603050405020304" pitchFamily="18" charset="0"/>
                <a:cs typeface="Times New Roman" panose="02020603050405020304" pitchFamily="18" charset="0"/>
                <a:sym typeface="+mn-ea"/>
              </a:rPr>
              <a:t>Visualized product category frequencies and personalized top picks for users, highlighting the model's nuanced understanding of consumer choice.</a:t>
            </a:r>
          </a:p>
          <a:p>
            <a:pPr>
              <a:lnSpc>
                <a:spcPct val="200000"/>
              </a:lnSpc>
            </a:pPr>
            <a:r>
              <a:rPr lang="en-US" sz="1400" dirty="0">
                <a:effectLst/>
                <a:latin typeface="Times New Roman" panose="02020603050405020304" pitchFamily="18" charset="0"/>
                <a:cs typeface="Times New Roman" panose="02020603050405020304" pitchFamily="18" charset="0"/>
                <a:sym typeface="+mn-ea"/>
              </a:rPr>
              <a:t>Demonstrated predictive accuracy through visualizations, confirming the model’s capability in delivering tailored recommendations.</a:t>
            </a:r>
            <a:endParaRPr lang="en-US" sz="1400" dirty="0">
              <a:effectLst/>
              <a:latin typeface="Times New Roman" panose="02020603050405020304" pitchFamily="18" charset="0"/>
              <a:cs typeface="Times New Roman" panose="02020603050405020304" pitchFamily="18" charset="0"/>
            </a:endParaRPr>
          </a:p>
        </p:txBody>
      </p:sp>
      <p:pic>
        <p:nvPicPr>
          <p:cNvPr id="3074" name="Picture 2">
            <a:extLst>
              <a:ext uri="{FF2B5EF4-FFF2-40B4-BE49-F238E27FC236}">
                <a16:creationId xmlns:a16="http://schemas.microsoft.com/office/drawing/2014/main" id="{F90A8C36-73F0-7CD7-BA92-8237C73EFFF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6587331" y="1825625"/>
            <a:ext cx="4351338" cy="43513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ED3E13-179D-92FB-0400-FF33769724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8969B7-3D84-12EF-2BBB-F02CF7EABFC1}"/>
              </a:ext>
            </a:extLst>
          </p:cNvPr>
          <p:cNvSpPr>
            <a:spLocks noGrp="1"/>
          </p:cNvSpPr>
          <p:nvPr>
            <p:ph type="title"/>
          </p:nvPr>
        </p:nvSpPr>
        <p:spPr/>
        <p:txBody>
          <a:bodyPr>
            <a:normAutofit fontScale="90000"/>
          </a:bodyPr>
          <a:lstStyle/>
          <a:p>
            <a:pPr algn="ctr"/>
            <a:br>
              <a:rPr lang="en-US" b="1" dirty="0">
                <a:latin typeface="Times New Roman" panose="02020603050405020304" pitchFamily="18" charset="0"/>
                <a:cs typeface="Times New Roman" panose="02020603050405020304" pitchFamily="18" charset="0"/>
                <a:sym typeface="+mn-ea"/>
              </a:rPr>
            </a:br>
            <a:br>
              <a:rPr lang="en-US" b="1" dirty="0">
                <a:latin typeface="Times New Roman" panose="02020603050405020304" pitchFamily="18" charset="0"/>
                <a:cs typeface="Times New Roman" panose="02020603050405020304" pitchFamily="18" charset="0"/>
                <a:sym typeface="+mn-ea"/>
              </a:rPr>
            </a:br>
            <a:r>
              <a:rPr lang="en-US" b="1" dirty="0">
                <a:latin typeface="Times New Roman" panose="02020603050405020304" pitchFamily="18" charset="0"/>
                <a:cs typeface="Times New Roman" panose="02020603050405020304" pitchFamily="18" charset="0"/>
                <a:sym typeface="+mn-ea"/>
              </a:rPr>
              <a:t>Model</a:t>
            </a:r>
            <a:br>
              <a:rPr lang="en-US" dirty="0">
                <a:latin typeface="Times New Roman" panose="02020603050405020304" pitchFamily="18" charset="0"/>
                <a:cs typeface="Times New Roman" panose="02020603050405020304" pitchFamily="18" charset="0"/>
                <a:sym typeface="+mn-ea"/>
              </a:rPr>
            </a:br>
            <a:br>
              <a:rPr lang="en-US" dirty="0">
                <a:latin typeface="Times New Roman" panose="02020603050405020304" pitchFamily="18" charset="0"/>
                <a:cs typeface="Times New Roman" panose="02020603050405020304" pitchFamily="18" charset="0"/>
              </a:rPr>
            </a:br>
            <a:endParaRPr lang="en-US" dirty="0"/>
          </a:p>
        </p:txBody>
      </p:sp>
      <p:pic>
        <p:nvPicPr>
          <p:cNvPr id="4098" name="Picture 2">
            <a:extLst>
              <a:ext uri="{FF2B5EF4-FFF2-40B4-BE49-F238E27FC236}">
                <a16:creationId xmlns:a16="http://schemas.microsoft.com/office/drawing/2014/main" id="{68206C25-00D9-1A0F-4F28-CC33C0EDC074}"/>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583758" y="1795203"/>
            <a:ext cx="11024483" cy="3986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39416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595</TotalTime>
  <Words>602</Words>
  <Application>Microsoft Office PowerPoint</Application>
  <PresentationFormat>Widescreen</PresentationFormat>
  <Paragraphs>41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Amazon UK Shoes Content-Based Recommendation System</vt:lpstr>
      <vt:lpstr>INTRODUCTION </vt:lpstr>
      <vt:lpstr>PowerPoint Presentation</vt:lpstr>
      <vt:lpstr>PowerPoint Presentation</vt:lpstr>
      <vt:lpstr>EDA</vt:lpstr>
      <vt:lpstr>VISUALIZATION CHARTS</vt:lpstr>
      <vt:lpstr>VISUALIZATION CHARTS</vt:lpstr>
      <vt:lpstr>  Model  </vt:lpstr>
      <vt:lpstr>  Model  </vt:lpstr>
      <vt:lpstr>  Website   </vt:lpstr>
      <vt:lpstr>CONCLUSION</vt:lpstr>
      <vt:lpstr>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Correlation between disease and symptoms using Text Analytics</dc:title>
  <dc:creator>Kalyan Karre</dc:creator>
  <cp:lastModifiedBy>Harshith Molugu</cp:lastModifiedBy>
  <cp:revision>14</cp:revision>
  <dcterms:created xsi:type="dcterms:W3CDTF">2023-05-10T01:00:00Z</dcterms:created>
  <dcterms:modified xsi:type="dcterms:W3CDTF">2024-05-18T19:33:54Z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B1ED92F1CF4F434C90F6783442FD4770</vt:lpwstr>
  </property>
  <property fmtid="{D5CDD505-2E9C-101B-9397-08002B2CF9AE}" pid="3" name="KSOProductBuildVer">
    <vt:lpwstr>1033-11.2.0.11219</vt:lpwstr>
  </property>
</Properties>
</file>