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309" r:id="rId3"/>
    <p:sldId id="311" r:id="rId4"/>
    <p:sldId id="327" r:id="rId5"/>
    <p:sldId id="326" r:id="rId6"/>
    <p:sldId id="317" r:id="rId7"/>
    <p:sldId id="318" r:id="rId8"/>
    <p:sldId id="320" r:id="rId9"/>
    <p:sldId id="328" r:id="rId10"/>
    <p:sldId id="329" r:id="rId11"/>
    <p:sldId id="321" r:id="rId12"/>
    <p:sldId id="322" r:id="rId13"/>
    <p:sldId id="323" r:id="rId14"/>
    <p:sldId id="324" r:id="rId15"/>
    <p:sldId id="325" r:id="rId16"/>
    <p:sldId id="31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1FE6A6-3022-4684-86B5-6AB718DC4002}">
  <a:tblStyle styleId="{D61FE6A6-3022-4684-86B5-6AB718DC4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374754" y="992343"/>
            <a:ext cx="8574374" cy="22680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+mj-lt"/>
              </a:rPr>
              <a:t>Intel Products Sentiment Analysis from Online Reviews </a:t>
            </a:r>
            <a:endParaRPr sz="4400" dirty="0">
              <a:solidFill>
                <a:schemeClr val="dk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0A3BDE-65F6-AC2A-2743-A53DCE1D9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rgbClr val="000000"/>
                </a:solidFill>
                <a:latin typeface="Arial" panose="020B0604020202020204" pitchFamily="34" charset="0"/>
              </a:rPr>
              <a:t>Reviews by SKU</a:t>
            </a:r>
            <a:r>
              <a:rPr lang="en-US" sz="12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 </a:t>
            </a:r>
            <a:r>
              <a:rPr lang="en-US" sz="1800" kern="100" dirty="0">
                <a:solidFill>
                  <a:srgbClr val="000000"/>
                </a:solidFill>
                <a:latin typeface="Arial" panose="020B0604020202020204" pitchFamily="34" charset="0"/>
              </a:rPr>
              <a:t>Break down sentiment analysis by specific product SKUs (Stock-Keeping Units) to identify which products are driving positive or negative sentiment.</a:t>
            </a:r>
            <a:endParaRPr lang="en-IN" sz="1800" kern="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n-IN" sz="12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rgbClr val="000000"/>
                </a:solidFill>
                <a:latin typeface="Arial" panose="020B0604020202020204" pitchFamily="34" charset="0"/>
              </a:rPr>
              <a:t>Reviews by Geo: </a:t>
            </a:r>
            <a:r>
              <a:rPr lang="en-US" sz="1800" kern="100" dirty="0">
                <a:solidFill>
                  <a:srgbClr val="000000"/>
                </a:solidFill>
                <a:latin typeface="Arial" panose="020B0604020202020204" pitchFamily="34" charset="0"/>
              </a:rPr>
              <a:t>Analyze sentiment by geographic location to understand regional differences in customer opinions and preferences</a:t>
            </a:r>
            <a:r>
              <a:rPr lang="en-US" sz="1200" b="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N" sz="12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317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FFBD4E-1F0D-08E8-0A53-14ED6109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41281"/>
            <a:ext cx="7717500" cy="3427594"/>
          </a:xfrm>
        </p:spPr>
        <p:txBody>
          <a:bodyPr/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Tokenization</a:t>
            </a:r>
          </a:p>
          <a:p>
            <a:pPr marL="139700" indent="0"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i="0" dirty="0">
                <a:solidFill>
                  <a:srgbClr val="374151"/>
                </a:solidFill>
                <a:effectLst/>
                <a:latin typeface="+mn-lt"/>
              </a:rPr>
              <a:t>Fixed-length input</a:t>
            </a:r>
          </a:p>
          <a:p>
            <a:endParaRPr lang="en-US" sz="180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i="0" dirty="0">
                <a:solidFill>
                  <a:srgbClr val="374151"/>
                </a:solidFill>
                <a:effectLst/>
                <a:latin typeface="+mn-lt"/>
              </a:rPr>
              <a:t>Preprocessing step</a:t>
            </a:r>
          </a:p>
          <a:p>
            <a:endParaRPr lang="en-US" sz="180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dirty="0">
                <a:solidFill>
                  <a:schemeClr val="accent2"/>
                </a:solidFill>
                <a:latin typeface="+mn-lt"/>
              </a:rPr>
              <a:t>Padding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FCF293-631B-83AF-B82F-76FC2E86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+mn-lt"/>
              </a:rPr>
              <a:t>Tokenization and Padding</a:t>
            </a:r>
            <a:endParaRPr lang="en-IN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09582B-7716-8384-92DC-34293108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3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051920-2FE6-8BA0-421C-AA3DC466B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0" dirty="0">
                <a:solidFill>
                  <a:srgbClr val="374151"/>
                </a:solidFill>
                <a:effectLst/>
                <a:latin typeface="+mn-lt"/>
              </a:rPr>
              <a:t>Preparing data for modeling.</a:t>
            </a:r>
          </a:p>
          <a:p>
            <a:endParaRPr lang="en-US" sz="180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i="0" dirty="0">
                <a:solidFill>
                  <a:srgbClr val="374151"/>
                </a:solidFill>
                <a:effectLst/>
                <a:latin typeface="+mn-lt"/>
              </a:rPr>
              <a:t>Creating a </a:t>
            </a:r>
            <a:r>
              <a:rPr lang="en-US" sz="1800" b="1" i="0" dirty="0" err="1">
                <a:solidFill>
                  <a:schemeClr val="bg2"/>
                </a:solidFill>
                <a:effectLst/>
                <a:latin typeface="+mn-lt"/>
              </a:rPr>
              <a:t>PyTorch</a:t>
            </a:r>
            <a:r>
              <a:rPr lang="en-US" sz="1800" i="0" dirty="0">
                <a:solidFill>
                  <a:srgbClr val="374151"/>
                </a:solidFill>
                <a:effectLst/>
                <a:latin typeface="+mn-lt"/>
              </a:rPr>
              <a:t> dataset.</a:t>
            </a:r>
          </a:p>
          <a:p>
            <a:endParaRPr lang="en-US" sz="180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IN" sz="1800" i="0" dirty="0">
                <a:solidFill>
                  <a:schemeClr val="accent2"/>
                </a:solidFill>
                <a:effectLst/>
                <a:latin typeface="+mn-lt"/>
              </a:rPr>
              <a:t>Defining the Review Dataset class.</a:t>
            </a:r>
          </a:p>
          <a:p>
            <a:pPr marL="139700" indent="0">
              <a:buNone/>
            </a:pPr>
            <a:endParaRPr lang="en-IN" sz="1800" i="0" dirty="0">
              <a:solidFill>
                <a:schemeClr val="accent2"/>
              </a:solidFill>
              <a:effectLst/>
              <a:latin typeface="+mn-lt"/>
            </a:endParaRPr>
          </a:p>
          <a:p>
            <a:r>
              <a:rPr lang="en-IN" sz="1800" i="0" dirty="0">
                <a:solidFill>
                  <a:schemeClr val="accent2"/>
                </a:solidFill>
                <a:effectLst/>
                <a:latin typeface="+mn-lt"/>
              </a:rPr>
              <a:t>Initializing the dataset.</a:t>
            </a:r>
          </a:p>
          <a:p>
            <a:endParaRPr lang="en-IN" sz="1800" i="0" dirty="0">
              <a:solidFill>
                <a:schemeClr val="accent2"/>
              </a:solidFill>
              <a:effectLst/>
              <a:latin typeface="+mn-lt"/>
            </a:endParaRPr>
          </a:p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Implementing 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’_</a:t>
            </a:r>
            <a:r>
              <a:rPr lang="en-US" altLang="en-US" sz="1800" b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getitem</a:t>
            </a:r>
            <a:r>
              <a:rPr lang="en-US" altLang="en-US" sz="1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_’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+mn-lt"/>
              </a:rPr>
              <a:t>method.</a:t>
            </a:r>
          </a:p>
          <a:p>
            <a:endParaRPr lang="en-IN" sz="1800" b="1" i="0" dirty="0">
              <a:effectLst/>
              <a:latin typeface="+mn-lt"/>
            </a:endParaRPr>
          </a:p>
          <a:p>
            <a:endParaRPr lang="en-IN" b="1" dirty="0">
              <a:latin typeface="__Inter_aaf875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B8EE45-8A47-9325-7B1D-CE4E3CF4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+mj-lt"/>
              </a:rPr>
              <a:t> Dataset Class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411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AFEDC5-6CA8-0906-C30B-095A60F05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sz="1600" b="1" dirty="0">
                <a:latin typeface="+mn-lt"/>
              </a:rPr>
              <a:t>Model Architecture</a:t>
            </a:r>
          </a:p>
          <a:p>
            <a:pPr marL="139700" indent="0">
              <a:buNone/>
            </a:pPr>
            <a:endParaRPr lang="en-IN" sz="1600" dirty="0">
              <a:latin typeface="+mn-lt"/>
            </a:endParaRPr>
          </a:p>
          <a:p>
            <a:pPr algn="just"/>
            <a:r>
              <a:rPr lang="en-US" sz="1800" dirty="0">
                <a:solidFill>
                  <a:schemeClr val="accent2"/>
                </a:solidFill>
                <a:latin typeface="+mn-lt"/>
              </a:rPr>
              <a:t>The model consists of an embedding layer, a recurrent neural network (RNN) layer, and a fully connected layer.</a:t>
            </a:r>
          </a:p>
          <a:p>
            <a:pPr algn="just"/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algn="just"/>
            <a:r>
              <a:rPr lang="en-IN" sz="1800" b="0" i="0" dirty="0">
                <a:solidFill>
                  <a:schemeClr val="accent2"/>
                </a:solidFill>
                <a:effectLst/>
                <a:latin typeface="+mn-lt"/>
              </a:rPr>
              <a:t>Define a </a:t>
            </a:r>
            <a:r>
              <a:rPr lang="en-IN" sz="1800" b="1" i="0" dirty="0" err="1">
                <a:solidFill>
                  <a:schemeClr val="accent2"/>
                </a:solidFill>
                <a:effectLst/>
                <a:latin typeface="+mn-lt"/>
              </a:rPr>
              <a:t>SentimentRNN</a:t>
            </a:r>
            <a:r>
              <a:rPr lang="en-IN" sz="1800" b="1" i="0" dirty="0">
                <a:solidFill>
                  <a:schemeClr val="accent2"/>
                </a:solidFill>
                <a:effectLst/>
                <a:latin typeface="+mn-lt"/>
              </a:rPr>
              <a:t> 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+mn-lt"/>
              </a:rPr>
              <a:t>model, which is a </a:t>
            </a:r>
            <a:r>
              <a:rPr lang="en-US" sz="1800" b="1" i="0" dirty="0" err="1">
                <a:solidFill>
                  <a:schemeClr val="bg2"/>
                </a:solidFill>
                <a:effectLst/>
                <a:latin typeface="+mn-lt"/>
              </a:rPr>
              <a:t>PyTorch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+mn-lt"/>
              </a:rPr>
              <a:t> neural network that uses pre-trained </a:t>
            </a:r>
            <a:r>
              <a:rPr lang="en-US" sz="1800" b="1" i="0" dirty="0" err="1">
                <a:solidFill>
                  <a:schemeClr val="bg2"/>
                </a:solidFill>
                <a:effectLst/>
                <a:latin typeface="+mn-lt"/>
              </a:rPr>
              <a:t>GloVe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+mn-lt"/>
              </a:rPr>
              <a:t> embeddings and a </a:t>
            </a:r>
            <a:r>
              <a:rPr lang="en-US" sz="1800" b="1" i="0" dirty="0">
                <a:solidFill>
                  <a:schemeClr val="bg2"/>
                </a:solidFill>
                <a:effectLst/>
                <a:latin typeface="+mn-lt"/>
              </a:rPr>
              <a:t>BERT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+mn-lt"/>
              </a:rPr>
              <a:t> tokenizer</a:t>
            </a:r>
            <a:r>
              <a:rPr lang="en-US" sz="1600" b="0" i="0" dirty="0">
                <a:solidFill>
                  <a:schemeClr val="accent2"/>
                </a:solidFill>
                <a:effectLst/>
                <a:latin typeface="+mn-lt"/>
              </a:rPr>
              <a:t>.</a:t>
            </a:r>
          </a:p>
          <a:p>
            <a:pPr marL="139700" indent="0" algn="just">
              <a:buNone/>
            </a:pPr>
            <a:endParaRPr lang="en-IN" sz="1600" dirty="0">
              <a:solidFill>
                <a:schemeClr val="accent2"/>
              </a:solidFill>
              <a:latin typeface="+mn-lt"/>
            </a:endParaRPr>
          </a:p>
          <a:p>
            <a:pPr marL="139700" indent="0"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13970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5DEF89-A48F-6381-0F4B-293891A8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+mj-lt"/>
              </a:rPr>
              <a:t> Model Definition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851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C98557-7A50-5EBA-3FB4-C48941426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b="1" i="0" dirty="0">
                <a:effectLst/>
                <a:latin typeface="+mn-lt"/>
              </a:rPr>
              <a:t>Model Training and Evaluation</a:t>
            </a:r>
          </a:p>
          <a:p>
            <a:pPr marL="139700" indent="0">
              <a:buNone/>
            </a:pPr>
            <a:endParaRPr lang="en-US" sz="1800" b="1" i="0" dirty="0">
              <a:effectLst/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Prepare data for training and evaluation by splitting the data into training and validation sets.</a:t>
            </a:r>
          </a:p>
          <a:p>
            <a:pPr algn="just"/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Define hyperparameters for the model, including the learning rate, batch size, and number of epochs.</a:t>
            </a:r>
          </a:p>
          <a:p>
            <a:pPr algn="just"/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just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Train the model using the ’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train’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 function and evaluate the model using the ’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evaluate’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 function.</a:t>
            </a:r>
          </a:p>
          <a:p>
            <a:pPr algn="just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+mn-lt"/>
            </a:endParaRPr>
          </a:p>
          <a:p>
            <a:pPr algn="just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+mn-lt"/>
              </a:rPr>
              <a:t>Save the best model weights based on the validation loss.</a:t>
            </a:r>
          </a:p>
          <a:p>
            <a:endParaRPr lang="en-US" sz="1600" b="0" i="0" dirty="0">
              <a:solidFill>
                <a:srgbClr val="374151"/>
              </a:solidFill>
              <a:effectLst/>
              <a:latin typeface="+mn-lt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D19869-9AE3-CAAB-FB48-1BF9AF7C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+mj-lt"/>
              </a:rPr>
              <a:t>Training and Evaluation</a:t>
            </a:r>
            <a:endParaRPr lang="en-IN" dirty="0"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099E79-AA70-04AB-9413-ADFB7C073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7187"/>
            <a:ext cx="65" cy="794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92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4176BA-4F7F-5172-2841-2E8CB1224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tx1"/>
                </a:solidFill>
                <a:latin typeface="+mn-lt"/>
              </a:rPr>
              <a:t>Saving the best model.</a:t>
            </a:r>
          </a:p>
          <a:p>
            <a:endParaRPr lang="en-IN" sz="1800" dirty="0">
              <a:solidFill>
                <a:schemeClr val="tx1"/>
              </a:solidFill>
              <a:latin typeface="+mn-lt"/>
            </a:endParaRPr>
          </a:p>
          <a:p>
            <a:r>
              <a:rPr lang="en-IN" sz="1800" i="0" dirty="0">
                <a:solidFill>
                  <a:schemeClr val="tx1"/>
                </a:solidFill>
                <a:effectLst/>
                <a:latin typeface="+mn-lt"/>
              </a:rPr>
              <a:t>Loading the saved model.</a:t>
            </a:r>
          </a:p>
          <a:p>
            <a:endParaRPr lang="en-IN" sz="180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IN" sz="1800" i="0" dirty="0">
                <a:solidFill>
                  <a:schemeClr val="tx1"/>
                </a:solidFill>
                <a:effectLst/>
                <a:latin typeface="+mn-lt"/>
              </a:rPr>
              <a:t>Assigning the loaded weights.</a:t>
            </a:r>
          </a:p>
          <a:p>
            <a:endParaRPr lang="en-IN" sz="1800" dirty="0">
              <a:solidFill>
                <a:schemeClr val="tx1"/>
              </a:solidFill>
              <a:latin typeface="+mn-lt"/>
            </a:endParaRPr>
          </a:p>
          <a:p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Using the loaded model for evaluation or deployment.</a:t>
            </a:r>
            <a:endParaRPr lang="en-IN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8A35D1-377B-AF5A-3B02-9F89B8A6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+mj-lt"/>
              </a:rPr>
              <a:t>Loading Best Model Weights</a:t>
            </a:r>
            <a:br>
              <a:rPr lang="en-IN" b="1" i="0" dirty="0">
                <a:effectLst/>
                <a:latin typeface="__Inter_aaf875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509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FA234B-F3E0-5F5C-FBDE-902951783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just">
              <a:buNone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The project aims to provide actionable insights for businesses operating in the intel</a:t>
            </a:r>
            <a:r>
              <a:rPr lang="en-US" sz="1800" dirty="0">
                <a:solidFill>
                  <a:srgbClr val="374151"/>
                </a:solidFill>
                <a:latin typeface="+mn-lt"/>
              </a:rPr>
              <a:t> sector,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 including:</a:t>
            </a:r>
          </a:p>
          <a:p>
            <a:pPr marL="139700" indent="0" algn="just">
              <a:buNone/>
            </a:pPr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Identification of key areas of improvement for customer satisfaction.</a:t>
            </a:r>
          </a:p>
          <a:p>
            <a:pPr algn="just"/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Insights into customer preferences and opinions.</a:t>
            </a:r>
          </a:p>
          <a:p>
            <a:pPr marL="139700" indent="0" algn="just">
              <a:buNone/>
            </a:pPr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Recommendations for business strategy and improvement.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627F70-080D-DDB9-397E-68471100A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85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96FF76-6611-8457-9F5D-5A08D567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152475"/>
            <a:ext cx="7717500" cy="3606978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+mn-lt"/>
              </a:rPr>
              <a:t>The title of the project is </a:t>
            </a:r>
            <a:r>
              <a:rPr lang="en-US" sz="1800" dirty="0">
                <a:latin typeface="+mn-lt"/>
              </a:rPr>
              <a:t>“Intel Products Sentiment Analysis from Online Reviews”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+mn-lt"/>
              </a:rPr>
              <a:t>The aim of this project is to understand Intel customer opinion and improve product quality. </a:t>
            </a:r>
          </a:p>
          <a:p>
            <a:pPr marL="139700" indent="0" algn="just">
              <a:buNone/>
            </a:pPr>
            <a:endParaRPr lang="en-US" sz="1800" dirty="0"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This project applies </a:t>
            </a:r>
            <a:r>
              <a:rPr lang="en-US" sz="1800" b="0" i="0" u="none" strike="noStrike" dirty="0">
                <a:solidFill>
                  <a:srgbClr val="3286FF"/>
                </a:solidFill>
                <a:effectLst/>
                <a:latin typeface="+mn-lt"/>
              </a:rPr>
              <a:t>sentiment analysis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 and </a:t>
            </a:r>
            <a:r>
              <a:rPr lang="en-US" sz="1800" b="0" i="0" u="none" strike="noStrike" dirty="0">
                <a:solidFill>
                  <a:srgbClr val="3286FF"/>
                </a:solidFill>
                <a:effectLst/>
                <a:latin typeface="+mn-lt"/>
              </a:rPr>
              <a:t>topic modeling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 techniques to a large dataset of </a:t>
            </a:r>
            <a:r>
              <a:rPr lang="en-US" sz="1800" b="0" i="0" u="none" strike="noStrike" dirty="0">
                <a:solidFill>
                  <a:srgbClr val="3286FF"/>
                </a:solidFill>
                <a:effectLst/>
                <a:latin typeface="+mn-lt"/>
              </a:rPr>
              <a:t>online reviews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on intel products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. </a:t>
            </a:r>
          </a:p>
          <a:p>
            <a:pPr algn="just"/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The goal is to uncover the underlying sentiment and topics of discussion in online reviews, and to identify key areas of improvement for businesses operating in this space. </a:t>
            </a:r>
            <a:endParaRPr lang="en-US" sz="18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14CB7F-7C91-04DA-22E1-74493B61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Abstract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076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880FC-DA17-F838-BC2B-848F09C94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835550"/>
            <a:ext cx="7717500" cy="3472399"/>
          </a:xfrm>
        </p:spPr>
        <p:txBody>
          <a:bodyPr/>
          <a:lstStyle/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Using a combination of </a:t>
            </a:r>
            <a:r>
              <a:rPr lang="en-US" sz="1800" b="0" i="0" u="none" strike="noStrike" dirty="0">
                <a:solidFill>
                  <a:srgbClr val="3286FF"/>
                </a:solidFill>
                <a:effectLst/>
                <a:latin typeface="+mn-lt"/>
              </a:rPr>
              <a:t>machine learning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 and </a:t>
            </a:r>
            <a:r>
              <a:rPr lang="en-US" sz="1800" b="0" i="0" u="none" strike="noStrike" dirty="0">
                <a:solidFill>
                  <a:srgbClr val="3286FF"/>
                </a:solidFill>
                <a:effectLst/>
                <a:latin typeface="+mn-lt"/>
              </a:rPr>
              <a:t>natural language processing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 techniques, we analyze the sentiment and topic distribution of over  400 reviews, and identify key themes and trends that emerge from the data. </a:t>
            </a:r>
          </a:p>
          <a:p>
            <a:pPr marL="139700" indent="0" algn="just">
              <a:buNone/>
            </a:pPr>
            <a:endParaRPr lang="en-US" sz="1800" dirty="0">
              <a:solidFill>
                <a:srgbClr val="374151"/>
              </a:solidFill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Our results show that whether is a positive, negative or neutral, and highlight the importance of product in shaping customer opinions and preferences.</a:t>
            </a:r>
          </a:p>
          <a:p>
            <a:pPr marL="139700" indent="0" algn="just">
              <a:buNone/>
            </a:pPr>
            <a:endParaRPr lang="en-US" sz="1800" dirty="0">
              <a:solidFill>
                <a:srgbClr val="374151"/>
              </a:solidFill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This helps in understanding of online reviews and their role in shaping business strategy, and provides actionable insights for businesses seeking to improve their online reputation and customer satisfaction.</a:t>
            </a:r>
            <a:endParaRPr lang="en-US" sz="1800" dirty="0">
              <a:latin typeface="+mn-lt"/>
            </a:endParaRPr>
          </a:p>
          <a:p>
            <a:pPr marL="139700" indent="0">
              <a:buNone/>
            </a:pPr>
            <a:endParaRPr lang="en-US" sz="1600" dirty="0">
              <a:latin typeface="+mn-lt"/>
            </a:endParaRPr>
          </a:p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50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72E588-FB16-0B1A-3F78-53A74445B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Sentiment analysis, also known as opinion mining.</a:t>
            </a:r>
          </a:p>
          <a:p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dirty="0">
                <a:solidFill>
                  <a:srgbClr val="374151"/>
                </a:solidFill>
                <a:latin typeface="+mn-lt"/>
              </a:rPr>
              <a:t>It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is a natural language processing (NLP) technique.</a:t>
            </a:r>
          </a:p>
          <a:p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dirty="0">
                <a:solidFill>
                  <a:srgbClr val="374151"/>
                </a:solidFill>
                <a:latin typeface="+mn-lt"/>
              </a:rPr>
              <a:t>It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 used to determine the emotional tone conveyed by a piece of text, such as a review.</a:t>
            </a:r>
          </a:p>
          <a:p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It involves analyzing text data to identify the sentiment expressed.</a:t>
            </a:r>
          </a:p>
          <a:p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 </a:t>
            </a:r>
            <a:r>
              <a:rPr lang="en-US" sz="1800" dirty="0">
                <a:solidFill>
                  <a:srgbClr val="374151"/>
                </a:solidFill>
                <a:latin typeface="+mn-lt"/>
              </a:rPr>
              <a:t>It gives a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positive, negative, or neutral review.</a:t>
            </a:r>
            <a:endParaRPr lang="en-US" sz="1800" dirty="0">
              <a:solidFill>
                <a:schemeClr val="dk1"/>
              </a:solidFill>
              <a:latin typeface="+mn-lt"/>
            </a:endParaRPr>
          </a:p>
          <a:p>
            <a:endParaRPr lang="en-US" sz="1200" b="0" i="0" dirty="0">
              <a:solidFill>
                <a:srgbClr val="374151"/>
              </a:solidFill>
              <a:effectLst/>
              <a:latin typeface="+mn-lt"/>
            </a:endParaRPr>
          </a:p>
          <a:p>
            <a:endParaRPr lang="en-US" sz="1200" b="0" i="0" dirty="0">
              <a:solidFill>
                <a:srgbClr val="374151"/>
              </a:solidFill>
              <a:effectLst/>
              <a:latin typeface="+mn-lt"/>
            </a:endParaRPr>
          </a:p>
          <a:p>
            <a:endParaRPr lang="en-US" sz="1200" b="0" i="0" dirty="0">
              <a:solidFill>
                <a:srgbClr val="374151"/>
              </a:solidFill>
              <a:effectLst/>
              <a:latin typeface="+mn-lt"/>
            </a:endParaRP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886B9-34EC-A40E-3116-2D187786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What is Sentimental Analysis?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30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C126EC-0F5D-68D9-7322-BA7C1000A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  <a:endParaRPr lang="en-IN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C2AC8CED-228B-4414-2A6E-C8618703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861" y="964243"/>
            <a:ext cx="2328228" cy="380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2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3145DB-CF6C-9976-9AC7-E1D25F99F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b="1" i="0" dirty="0">
                <a:solidFill>
                  <a:schemeClr val="bg2"/>
                </a:solidFill>
                <a:effectLst/>
                <a:latin typeface="+mn-lt"/>
              </a:rPr>
              <a:t>Data Preparation</a:t>
            </a:r>
          </a:p>
          <a:p>
            <a:pPr marL="139700" indent="0">
              <a:buNone/>
            </a:pPr>
            <a:endParaRPr lang="en-US" sz="1800" dirty="0">
              <a:solidFill>
                <a:srgbClr val="374151"/>
              </a:solidFill>
              <a:latin typeface="+mn-lt"/>
            </a:endParaRP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Load Intel product reviews from an Excel file.</a:t>
            </a:r>
          </a:p>
          <a:p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Preprocess text data by filling missing values, converting to lowercase, removing punctuation and special characters, and removing </a:t>
            </a:r>
            <a:r>
              <a:rPr lang="en-US" sz="1800" b="0" i="0" dirty="0" err="1">
                <a:solidFill>
                  <a:srgbClr val="374151"/>
                </a:solidFill>
                <a:effectLst/>
                <a:latin typeface="+mn-lt"/>
              </a:rPr>
              <a:t>stopwords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.</a:t>
            </a:r>
          </a:p>
          <a:p>
            <a:pPr marL="139700" indent="0">
              <a:buNone/>
            </a:pPr>
            <a:endParaRPr lang="en-IN" sz="16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8DD933-DA2E-BE8B-805C-58421C8D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+mj-lt"/>
              </a:rPr>
              <a:t>Data Loading and Preprocessing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912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052F16-3143-9B04-EBFA-EE3D8FBC6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1800" b="1" i="0" dirty="0">
                <a:solidFill>
                  <a:schemeClr val="bg2"/>
                </a:solidFill>
                <a:effectLst/>
                <a:latin typeface="+mn-lt"/>
              </a:rPr>
              <a:t>Data Exploration</a:t>
            </a:r>
          </a:p>
          <a:p>
            <a:pPr marL="139700" indent="0">
              <a:buNone/>
            </a:pPr>
            <a:endParaRPr lang="en-US" sz="1800" dirty="0">
              <a:solidFill>
                <a:schemeClr val="bg2"/>
              </a:solidFill>
              <a:latin typeface="+mn-lt"/>
            </a:endParaRPr>
          </a:p>
          <a:p>
            <a:pPr marL="139700" indent="0">
              <a:buNone/>
            </a:pP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Analyze distribution of :</a:t>
            </a:r>
          </a:p>
          <a:p>
            <a:pPr marL="139700" indent="0">
              <a:buNone/>
            </a:pPr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dirty="0">
                <a:solidFill>
                  <a:srgbClr val="374151"/>
                </a:solidFill>
                <a:latin typeface="+mn-lt"/>
              </a:rPr>
              <a:t>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atings</a:t>
            </a:r>
          </a:p>
          <a:p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dirty="0">
                <a:solidFill>
                  <a:srgbClr val="374151"/>
                </a:solidFill>
                <a:latin typeface="+mn-lt"/>
              </a:rPr>
              <a:t>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eviews over time</a:t>
            </a:r>
          </a:p>
          <a:p>
            <a:pPr marL="139700" indent="0">
              <a:buNone/>
            </a:pPr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dirty="0">
                <a:solidFill>
                  <a:srgbClr val="374151"/>
                </a:solidFill>
                <a:latin typeface="+mn-lt"/>
              </a:rPr>
              <a:t>R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eviews by SKU</a:t>
            </a:r>
          </a:p>
          <a:p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Reviews by Geo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4BCAC8-A6D5-18DA-FED1-345227D4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+mj-lt"/>
              </a:rPr>
              <a:t>Exploratory Data Analysis (EDA)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875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73208-AC8A-15B9-6AE4-82E39ABF3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IN" sz="1800" b="1" i="0" dirty="0" err="1">
                <a:solidFill>
                  <a:schemeClr val="bg2"/>
                </a:solidFill>
                <a:effectLst/>
                <a:latin typeface="+mn-lt"/>
              </a:rPr>
              <a:t>GloVe</a:t>
            </a:r>
            <a:r>
              <a:rPr lang="en-IN" sz="1800" b="1" i="0" dirty="0">
                <a:solidFill>
                  <a:schemeClr val="bg2"/>
                </a:solidFill>
                <a:effectLst/>
                <a:latin typeface="+mn-lt"/>
              </a:rPr>
              <a:t> Embeddings</a:t>
            </a:r>
          </a:p>
          <a:p>
            <a:pPr marL="139700" indent="0">
              <a:buNone/>
            </a:pPr>
            <a:endParaRPr lang="en-IN" sz="1800" b="1" i="0" dirty="0">
              <a:solidFill>
                <a:schemeClr val="accent2"/>
              </a:solidFill>
              <a:effectLst/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Load pre-trained </a:t>
            </a:r>
            <a:r>
              <a:rPr lang="en-US" sz="1800" b="1" i="0" dirty="0" err="1">
                <a:solidFill>
                  <a:srgbClr val="374151"/>
                </a:solidFill>
                <a:effectLst/>
                <a:latin typeface="+mn-lt"/>
              </a:rPr>
              <a:t>GloVe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 embeddings from a file.</a:t>
            </a:r>
          </a:p>
          <a:p>
            <a:pPr algn="just"/>
            <a:endParaRPr lang="en-US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algn="just"/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Create an embedding matrix using the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US" sz="1800" b="1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create_embedded_matrix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1800" b="0" i="0" dirty="0">
                <a:solidFill>
                  <a:srgbClr val="374151"/>
                </a:solidFill>
                <a:effectLst/>
                <a:latin typeface="+mn-lt"/>
              </a:rPr>
              <a:t>function.</a:t>
            </a:r>
          </a:p>
          <a:p>
            <a:pPr marL="139700" indent="0">
              <a:buNone/>
            </a:pPr>
            <a:endParaRPr lang="en-IN" sz="1600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7CAB8-0397-7283-E56F-3CA17F7F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+mj-lt"/>
              </a:rPr>
              <a:t>Loading Pre-trained </a:t>
            </a:r>
            <a:r>
              <a:rPr lang="en-IN" b="0" i="0" u="none" strike="noStrike" dirty="0" err="1">
                <a:solidFill>
                  <a:srgbClr val="3286FF"/>
                </a:solidFill>
                <a:effectLst/>
                <a:latin typeface="+mj-lt"/>
              </a:rPr>
              <a:t>GloVe</a:t>
            </a:r>
            <a:r>
              <a:rPr lang="en-IN" b="1" i="0" dirty="0">
                <a:effectLst/>
                <a:latin typeface="+mj-lt"/>
              </a:rPr>
              <a:t> Embeddings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28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493B26-5FB5-71BF-4E8F-CDAA959CD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Rating: </a:t>
            </a:r>
            <a:r>
              <a:rPr lang="en-US" sz="1800" b="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Analyze overall rating distributions (e.g., 1-5 stars) to understand the general sentiment towards a product or service.</a:t>
            </a:r>
            <a:endParaRPr lang="en-IN" sz="18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indent="-6350" algn="just">
              <a:lnSpc>
                <a:spcPct val="150000"/>
              </a:lnSpc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50000"/>
              </a:lnSpc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Reviews over time: </a:t>
            </a:r>
            <a:r>
              <a:rPr lang="en-US" sz="1800" b="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Visualize the sentiment trend over time to identify patterns, seasonality, or changes in customer opinions.</a:t>
            </a:r>
            <a:endParaRPr lang="en-IN" sz="18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A5B2D6-324C-4466-CE1D-1EC9725C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Features Offered</a:t>
            </a:r>
            <a:br>
              <a:rPr lang="en-IN" sz="2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894408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666</Words>
  <Application>Microsoft Office PowerPoint</Application>
  <PresentationFormat>On-screen Show (16:9)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__Inter_aaf875</vt:lpstr>
      <vt:lpstr>Arial</vt:lpstr>
      <vt:lpstr>Barlow</vt:lpstr>
      <vt:lpstr>Calibri</vt:lpstr>
      <vt:lpstr>Montserrat</vt:lpstr>
      <vt:lpstr>Symbol</vt:lpstr>
      <vt:lpstr>Management Consulting Toolkit by Slidesgo</vt:lpstr>
      <vt:lpstr>Intel Products Sentiment Analysis from Online Reviews </vt:lpstr>
      <vt:lpstr>Abstract</vt:lpstr>
      <vt:lpstr>PowerPoint Presentation</vt:lpstr>
      <vt:lpstr>What is Sentimental Analysis?</vt:lpstr>
      <vt:lpstr>Process Flow</vt:lpstr>
      <vt:lpstr>Data Loading and Preprocessing</vt:lpstr>
      <vt:lpstr>Exploratory Data Analysis (EDA)</vt:lpstr>
      <vt:lpstr>Loading Pre-trained GloVe Embeddings</vt:lpstr>
      <vt:lpstr>Features Offered </vt:lpstr>
      <vt:lpstr>PowerPoint Presentation</vt:lpstr>
      <vt:lpstr>Tokenization and Padding</vt:lpstr>
      <vt:lpstr> Dataset Class</vt:lpstr>
      <vt:lpstr> Model Definition</vt:lpstr>
      <vt:lpstr>Training and Evaluation</vt:lpstr>
      <vt:lpstr>Loading Best Model Weights 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21N31A66H0</cp:lastModifiedBy>
  <cp:revision>11</cp:revision>
  <dcterms:modified xsi:type="dcterms:W3CDTF">2024-07-15T16:36:24Z</dcterms:modified>
</cp:coreProperties>
</file>