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5" r:id="rId3"/>
    <p:sldId id="260" r:id="rId4"/>
    <p:sldId id="261" r:id="rId5"/>
    <p:sldId id="262" r:id="rId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43" y="8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300" y="2735021"/>
            <a:ext cx="11455400" cy="1123314"/>
          </a:xfrm>
          <a:prstGeom prst="rect">
            <a:avLst/>
          </a:prstGeom>
        </p:spPr>
        <p:txBody>
          <a:bodyPr wrap="square" lIns="0" tIns="0" rIns="0" bIns="0">
            <a:spAutoFit/>
          </a:bodyPr>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a:xfrm>
            <a:off x="460044" y="1760981"/>
            <a:ext cx="11271910" cy="2505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12/8/2023</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dailymail.co.uk/indiahome/indianews/article-3774961/Three-five-ambulances-not-working-condition-India-s-emergency-health-service-failing-poor-darkest-hour.htm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A000FF"/>
          </a:solidFill>
        </p:spPr>
        <p:txBody>
          <a:bodyPr wrap="square" lIns="0" tIns="0" rIns="0" bIns="0" rtlCol="0"/>
          <a:lstStyle/>
          <a:p>
            <a:endParaRPr dirty="0"/>
          </a:p>
        </p:txBody>
      </p:sp>
      <p:sp>
        <p:nvSpPr>
          <p:cNvPr id="3" name="object 3"/>
          <p:cNvSpPr txBox="1">
            <a:spLocks noGrp="1"/>
          </p:cNvSpPr>
          <p:nvPr>
            <p:ph type="title"/>
          </p:nvPr>
        </p:nvSpPr>
        <p:spPr>
          <a:xfrm>
            <a:off x="440232" y="512775"/>
            <a:ext cx="6451600" cy="391795"/>
          </a:xfrm>
          <a:prstGeom prst="rect">
            <a:avLst/>
          </a:prstGeom>
        </p:spPr>
        <p:txBody>
          <a:bodyPr vert="horz" wrap="square" lIns="0" tIns="12700" rIns="0" bIns="0" rtlCol="0">
            <a:spAutoFit/>
          </a:bodyPr>
          <a:lstStyle/>
          <a:p>
            <a:pPr marL="12700">
              <a:lnSpc>
                <a:spcPct val="100000"/>
              </a:lnSpc>
              <a:spcBef>
                <a:spcPts val="100"/>
              </a:spcBef>
            </a:pPr>
            <a:r>
              <a:rPr sz="2400" dirty="0"/>
              <a:t>problem</a:t>
            </a:r>
            <a:r>
              <a:rPr sz="2400" spc="-20" dirty="0"/>
              <a:t> </a:t>
            </a:r>
            <a:r>
              <a:rPr sz="2400" spc="-5" dirty="0"/>
              <a:t>statement</a:t>
            </a:r>
            <a:endParaRPr sz="2400" dirty="0"/>
          </a:p>
        </p:txBody>
      </p:sp>
      <p:sp>
        <p:nvSpPr>
          <p:cNvPr id="5" name="TextBox 4">
            <a:extLst>
              <a:ext uri="{FF2B5EF4-FFF2-40B4-BE49-F238E27FC236}">
                <a16:creationId xmlns:a16="http://schemas.microsoft.com/office/drawing/2014/main" id="{BF56851C-E650-FE1F-E0E2-B626E2889A19}"/>
              </a:ext>
            </a:extLst>
          </p:cNvPr>
          <p:cNvSpPr txBox="1"/>
          <p:nvPr/>
        </p:nvSpPr>
        <p:spPr>
          <a:xfrm>
            <a:off x="362711" y="1329496"/>
            <a:ext cx="10989768" cy="3139321"/>
          </a:xfrm>
          <a:prstGeom prst="rect">
            <a:avLst/>
          </a:prstGeom>
          <a:noFill/>
        </p:spPr>
        <p:txBody>
          <a:bodyPr wrap="square" rtlCol="0">
            <a:spAutoFit/>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In emergency situations such as accidents or sudden medical crises, the immediate transportation of individuals to a healthcare facility can be a matter of life and death. Our project aims to create a comprehensive emergency transportation booking system that can save lives in situations such as accidents or sudden medical crises. We recognize that the current system for booking emergency transportation nearby is often inefficient and unreliable, resulting in delays, inadequate care, and sometimes tragic outcomes. Here are the few challenges faced by the emergency services to reach any medical crisis or accidents </a:t>
            </a:r>
          </a:p>
          <a:p>
            <a:pPr marL="342900" indent="-342900">
              <a:buFont typeface="+mj-lt"/>
              <a:buAutoNum type="arabicPeriod"/>
            </a:pPr>
            <a:r>
              <a:rPr lang="en-IN" dirty="0">
                <a:latin typeface="Arial" panose="020B0604020202020204" pitchFamily="34" charset="0"/>
                <a:cs typeface="Arial" panose="020B0604020202020204" pitchFamily="34" charset="0"/>
              </a:rPr>
              <a:t>Delays in transportation can worsen a patient’s condition.</a:t>
            </a:r>
          </a:p>
          <a:p>
            <a:pPr marL="342900" indent="-342900">
              <a:buFont typeface="+mj-lt"/>
              <a:buAutoNum type="arabicPeriod"/>
            </a:pPr>
            <a:r>
              <a:rPr lang="en-IN" dirty="0">
                <a:latin typeface="Arial" panose="020B0604020202020204" pitchFamily="34" charset="0"/>
                <a:cs typeface="Arial" panose="020B0604020202020204" pitchFamily="34" charset="0"/>
              </a:rPr>
              <a:t>Emergency services are not optimally utilized</a:t>
            </a:r>
          </a:p>
          <a:p>
            <a:pPr marL="342900" indent="-342900">
              <a:buFont typeface="+mj-lt"/>
              <a:buAutoNum type="arabicPeriod"/>
            </a:pPr>
            <a:r>
              <a:rPr lang="en-IN" dirty="0">
                <a:latin typeface="Arial" panose="020B0604020202020204" pitchFamily="34" charset="0"/>
                <a:cs typeface="Arial" panose="020B0604020202020204" pitchFamily="34" charset="0"/>
              </a:rPr>
              <a:t>Safety protocols</a:t>
            </a:r>
          </a:p>
          <a:p>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A7E67C5-8479-C0AC-62F4-F6D295665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114800"/>
            <a:ext cx="7339417" cy="2535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A000FF"/>
          </a:solidFill>
        </p:spPr>
        <p:txBody>
          <a:bodyPr wrap="square" lIns="0" tIns="0" rIns="0" bIns="0" rtlCol="0"/>
          <a:lstStyle/>
          <a:p>
            <a:endParaRPr dirty="0"/>
          </a:p>
        </p:txBody>
      </p:sp>
      <p:sp>
        <p:nvSpPr>
          <p:cNvPr id="3" name="object 3"/>
          <p:cNvSpPr txBox="1">
            <a:spLocks noGrp="1"/>
          </p:cNvSpPr>
          <p:nvPr>
            <p:ph type="title"/>
          </p:nvPr>
        </p:nvSpPr>
        <p:spPr>
          <a:xfrm>
            <a:off x="440232" y="512775"/>
            <a:ext cx="6451600" cy="391795"/>
          </a:xfrm>
          <a:prstGeom prst="rect">
            <a:avLst/>
          </a:prstGeom>
        </p:spPr>
        <p:txBody>
          <a:bodyPr vert="horz" wrap="square" lIns="0" tIns="12700" rIns="0" bIns="0" rtlCol="0">
            <a:spAutoFit/>
          </a:bodyPr>
          <a:lstStyle/>
          <a:p>
            <a:pPr marL="12700">
              <a:lnSpc>
                <a:spcPct val="100000"/>
              </a:lnSpc>
              <a:spcBef>
                <a:spcPts val="100"/>
              </a:spcBef>
            </a:pPr>
            <a:r>
              <a:rPr sz="2400" dirty="0"/>
              <a:t>problem</a:t>
            </a:r>
            <a:r>
              <a:rPr sz="2400" spc="-20" dirty="0"/>
              <a:t> </a:t>
            </a:r>
            <a:r>
              <a:rPr sz="2400" spc="-5" dirty="0"/>
              <a:t>statement</a:t>
            </a:r>
            <a:endParaRPr sz="2400" dirty="0"/>
          </a:p>
        </p:txBody>
      </p:sp>
      <p:pic>
        <p:nvPicPr>
          <p:cNvPr id="6" name="Picture 5">
            <a:extLst>
              <a:ext uri="{FF2B5EF4-FFF2-40B4-BE49-F238E27FC236}">
                <a16:creationId xmlns:a16="http://schemas.microsoft.com/office/drawing/2014/main" id="{5EE5A639-5CD9-5DA2-4559-6242C4423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1046" y="1329496"/>
            <a:ext cx="4282440" cy="5180371"/>
          </a:xfrm>
          <a:prstGeom prst="rect">
            <a:avLst/>
          </a:prstGeom>
        </p:spPr>
      </p:pic>
      <p:sp>
        <p:nvSpPr>
          <p:cNvPr id="8" name="TextBox 7">
            <a:extLst>
              <a:ext uri="{FF2B5EF4-FFF2-40B4-BE49-F238E27FC236}">
                <a16:creationId xmlns:a16="http://schemas.microsoft.com/office/drawing/2014/main" id="{089B6729-02C5-3C58-E035-2DE6E6C15F4F}"/>
              </a:ext>
            </a:extLst>
          </p:cNvPr>
          <p:cNvSpPr txBox="1"/>
          <p:nvPr/>
        </p:nvSpPr>
        <p:spPr>
          <a:xfrm>
            <a:off x="-533400" y="4303440"/>
            <a:ext cx="6751446" cy="373757"/>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F5F0BB4-6FB6-AFCE-23A8-4251C5C7EA63}"/>
              </a:ext>
            </a:extLst>
          </p:cNvPr>
          <p:cNvSpPr txBox="1"/>
          <p:nvPr/>
        </p:nvSpPr>
        <p:spPr>
          <a:xfrm>
            <a:off x="497305" y="2955608"/>
            <a:ext cx="6751446" cy="2192010"/>
          </a:xfrm>
          <a:prstGeom prst="rect">
            <a:avLst/>
          </a:prstGeom>
          <a:noFill/>
        </p:spPr>
        <p:txBody>
          <a:bodyPr wrap="square">
            <a:spAutoFit/>
          </a:bodyPr>
          <a:lstStyle/>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To address this critical issue, we propose the development of a comprehensive emergency transportation booking system aimed at rescuing people from accidents or medical emergencies.</a:t>
            </a:r>
          </a:p>
          <a:p>
            <a:r>
              <a:rPr lang="en-IN" sz="1800" dirty="0">
                <a:effectLst/>
                <a:latin typeface="Arial" panose="020B0604020202020204" pitchFamily="34" charset="0"/>
                <a:ea typeface="Calibri" panose="020F0502020204030204" pitchFamily="34" charset="0"/>
                <a:cs typeface="Arial" panose="020B0604020202020204" pitchFamily="34" charset="0"/>
              </a:rPr>
              <a:t>We aim to create a detailed solution that significantly improves the efficiency and effectiveness of emergency medical transportation, ultimately saving lives and reducing impact of medical emergencies.</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C247DA3-3D82-EF77-8F3F-5026E149B856}"/>
              </a:ext>
            </a:extLst>
          </p:cNvPr>
          <p:cNvSpPr txBox="1"/>
          <p:nvPr/>
        </p:nvSpPr>
        <p:spPr>
          <a:xfrm>
            <a:off x="497305" y="1478280"/>
            <a:ext cx="6751446" cy="1477328"/>
          </a:xfrm>
          <a:prstGeom prst="rect">
            <a:avLst/>
          </a:prstGeom>
          <a:noFill/>
        </p:spPr>
        <p:txBody>
          <a:bodyPr wrap="square" rtlCol="0">
            <a:spAutoFit/>
          </a:bodyPr>
          <a:lstStyle/>
          <a:p>
            <a:pPr marL="342900" indent="-342900">
              <a:buAutoNum type="arabicPeriod" startAt="4"/>
            </a:pPr>
            <a:r>
              <a:rPr lang="en-IN" dirty="0"/>
              <a:t>Traffic Jams </a:t>
            </a:r>
          </a:p>
          <a:p>
            <a:pPr marL="342900" indent="-342900">
              <a:buAutoNum type="arabicPeriod" startAt="4"/>
            </a:pPr>
            <a:r>
              <a:rPr lang="en-IN" dirty="0"/>
              <a:t>Reaching remote areas</a:t>
            </a:r>
          </a:p>
          <a:p>
            <a:endParaRPr lang="en-IN" dirty="0"/>
          </a:p>
          <a:p>
            <a:r>
              <a:rPr lang="en-IN" dirty="0"/>
              <a:t>Here is the news article about Emergency medical services in India</a:t>
            </a:r>
            <a:br>
              <a:rPr lang="en-IN" dirty="0"/>
            </a:br>
            <a:r>
              <a:rPr lang="en-IN" dirty="0">
                <a:hlinkClick r:id="rId3"/>
              </a:rPr>
              <a:t>click here</a:t>
            </a:r>
            <a:r>
              <a:rPr lang="en-IN" dirty="0"/>
              <a:t> to visit the article.</a:t>
            </a:r>
          </a:p>
        </p:txBody>
      </p:sp>
    </p:spTree>
    <p:extLst>
      <p:ext uri="{BB962C8B-B14F-4D97-AF65-F5344CB8AC3E}">
        <p14:creationId xmlns:p14="http://schemas.microsoft.com/office/powerpoint/2010/main" val="293503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dirty="0"/>
              <a:t>Proposed</a:t>
            </a:r>
            <a:r>
              <a:rPr sz="2400" spc="-25" dirty="0"/>
              <a:t> </a:t>
            </a:r>
            <a:r>
              <a:rPr sz="2400" spc="-5" dirty="0"/>
              <a:t>solution</a:t>
            </a:r>
            <a:r>
              <a:rPr sz="2400" spc="-35" dirty="0"/>
              <a:t> </a:t>
            </a:r>
            <a:r>
              <a:rPr sz="2400" spc="-5" dirty="0"/>
              <a:t>(200</a:t>
            </a:r>
            <a:r>
              <a:rPr sz="2400" spc="-15" dirty="0"/>
              <a:t> </a:t>
            </a:r>
            <a:r>
              <a:rPr sz="2400" spc="5" dirty="0"/>
              <a:t>words)</a:t>
            </a:r>
            <a:endParaRPr sz="2400" dirty="0"/>
          </a:p>
        </p:txBody>
      </p:sp>
      <p:sp>
        <p:nvSpPr>
          <p:cNvPr id="5" name="TextBox 4">
            <a:extLst>
              <a:ext uri="{FF2B5EF4-FFF2-40B4-BE49-F238E27FC236}">
                <a16:creationId xmlns:a16="http://schemas.microsoft.com/office/drawing/2014/main" id="{5ADAF8BA-C129-021A-2478-2E9762B35F05}"/>
              </a:ext>
            </a:extLst>
          </p:cNvPr>
          <p:cNvSpPr txBox="1"/>
          <p:nvPr/>
        </p:nvSpPr>
        <p:spPr>
          <a:xfrm>
            <a:off x="341375" y="1066800"/>
            <a:ext cx="11283950" cy="4616648"/>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Rescue Wheel </a:t>
            </a:r>
            <a:r>
              <a:rPr lang="en-IN" dirty="0">
                <a:latin typeface="Arial" panose="020B0604020202020204" pitchFamily="34" charset="0"/>
                <a:cs typeface="Arial" panose="020B0604020202020204" pitchFamily="34" charset="0"/>
              </a:rPr>
              <a:t>:</a:t>
            </a:r>
          </a:p>
          <a:p>
            <a:r>
              <a:rPr lang="en-IN" sz="1800" kern="100" dirty="0">
                <a:effectLst/>
                <a:latin typeface="Arial" panose="020B0604020202020204" pitchFamily="34" charset="0"/>
                <a:ea typeface="Calibri" panose="020F0502020204030204" pitchFamily="34" charset="0"/>
                <a:cs typeface="Arial" panose="020B0604020202020204" pitchFamily="34" charset="0"/>
              </a:rPr>
              <a:t>To address this problem, we propose a detailed solution for that will leverage the latest technologies and best practices to ensure that people who need urgent medical attention can be quickly transported to a healthcare facility with all the necessary precautions. Our objective is to create a user- friendly, efficient, and secure emergency transportation booking system. Our proposed service name is Rescue Wheel. Rescue Wheel allows individuals to request emergency transportation with ease. </a:t>
            </a:r>
          </a:p>
          <a:p>
            <a:r>
              <a:rPr lang="en-IN" sz="1800" kern="100" dirty="0">
                <a:effectLst/>
                <a:latin typeface="Arial" panose="020B0604020202020204" pitchFamily="34" charset="0"/>
                <a:ea typeface="Times New Roman" panose="02020603050405020304" pitchFamily="18" charset="0"/>
                <a:cs typeface="Arial" panose="020B0604020202020204" pitchFamily="34" charset="0"/>
              </a:rPr>
              <a:t>Rescue Wheel Ensures that all vehicles are equipped with necessary medical supplies and follow strict safety and infection control protocols. we aim to create a comprehensive solution that significantly improves the efficiency and effectiveness of emergency medical transportation, ultimately saving lives and reducing the impact of medical emergencies on individuals and communities.</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br>
              <a:rPr lang="en-IN" dirty="0">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our emergency transportation system uses Machine Learning (ML) to find the easiest and most efficient path from the patient to the hospital. It uses Real time data analysis which collects and analyzes real time data like traffic congestion, weather conditions etc.</a:t>
            </a:r>
          </a:p>
          <a:p>
            <a:r>
              <a:rPr lang="en-US" dirty="0">
                <a:latin typeface="Arial" panose="020B0604020202020204" pitchFamily="34" charset="0"/>
                <a:cs typeface="Arial" panose="020B0604020202020204" pitchFamily="34" charset="0"/>
              </a:rPr>
              <a:t>These ML </a:t>
            </a:r>
            <a:r>
              <a:rPr lang="en-IN" dirty="0">
                <a:latin typeface="Arial" panose="020B0604020202020204" pitchFamily="34" charset="0"/>
                <a:cs typeface="Arial" panose="020B0604020202020204" pitchFamily="34" charset="0"/>
              </a:rPr>
              <a:t>algorithms</a:t>
            </a:r>
            <a:r>
              <a:rPr lang="en-US" b="0" i="0" dirty="0">
                <a:effectLst/>
                <a:latin typeface="Arial" panose="020B0604020202020204" pitchFamily="34" charset="0"/>
                <a:cs typeface="Arial" panose="020B0604020202020204" pitchFamily="34" charset="0"/>
              </a:rPr>
              <a:t> take account into all the available data and predict the optimal route from the </a:t>
            </a:r>
            <a:r>
              <a:rPr lang="en-IN" b="0" i="0" dirty="0">
                <a:effectLst/>
                <a:latin typeface="Arial" panose="020B0604020202020204" pitchFamily="34" charset="0"/>
                <a:cs typeface="Arial" panose="020B0604020202020204" pitchFamily="34" charset="0"/>
              </a:rPr>
              <a:t>patient’s location to the hospital.</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1375" y="341375"/>
            <a:ext cx="11283950" cy="685800"/>
          </a:xfrm>
          <a:custGeom>
            <a:avLst/>
            <a:gdLst/>
            <a:ahLst/>
            <a:cxnLst/>
            <a:rect l="l" t="t" r="r" b="b"/>
            <a:pathLst>
              <a:path w="11283950" h="685800">
                <a:moveTo>
                  <a:pt x="11283696" y="0"/>
                </a:moveTo>
                <a:lnTo>
                  <a:pt x="0" y="0"/>
                </a:lnTo>
                <a:lnTo>
                  <a:pt x="0" y="685800"/>
                </a:lnTo>
                <a:lnTo>
                  <a:pt x="11283696" y="685800"/>
                </a:lnTo>
                <a:lnTo>
                  <a:pt x="11283696" y="0"/>
                </a:lnTo>
                <a:close/>
              </a:path>
            </a:pathLst>
          </a:custGeom>
          <a:solidFill>
            <a:srgbClr val="A000FF"/>
          </a:solidFill>
        </p:spPr>
        <p:txBody>
          <a:bodyPr wrap="square" lIns="0" tIns="0" rIns="0" bIns="0" rtlCol="0"/>
          <a:lstStyle/>
          <a:p>
            <a:endParaRPr dirty="0"/>
          </a:p>
        </p:txBody>
      </p:sp>
      <p:sp>
        <p:nvSpPr>
          <p:cNvPr id="3" name="object 3"/>
          <p:cNvSpPr txBox="1">
            <a:spLocks noGrp="1"/>
          </p:cNvSpPr>
          <p:nvPr>
            <p:ph type="title"/>
          </p:nvPr>
        </p:nvSpPr>
        <p:spPr>
          <a:xfrm>
            <a:off x="419811" y="328930"/>
            <a:ext cx="10206355" cy="664210"/>
          </a:xfrm>
          <a:prstGeom prst="rect">
            <a:avLst/>
          </a:prstGeom>
        </p:spPr>
        <p:txBody>
          <a:bodyPr vert="horz" wrap="square" lIns="0" tIns="13335" rIns="0" bIns="0" rtlCol="0">
            <a:spAutoFit/>
          </a:bodyPr>
          <a:lstStyle/>
          <a:p>
            <a:pPr marL="12700">
              <a:lnSpc>
                <a:spcPts val="2510"/>
              </a:lnSpc>
              <a:spcBef>
                <a:spcPts val="105"/>
              </a:spcBef>
            </a:pPr>
            <a:r>
              <a:rPr sz="2200" dirty="0"/>
              <a:t>How</a:t>
            </a:r>
            <a:r>
              <a:rPr sz="2200" spc="-15" dirty="0"/>
              <a:t> </a:t>
            </a:r>
            <a:r>
              <a:rPr sz="2200" dirty="0"/>
              <a:t>does </a:t>
            </a:r>
            <a:r>
              <a:rPr sz="2200" spc="-15" dirty="0"/>
              <a:t>your</a:t>
            </a:r>
            <a:r>
              <a:rPr sz="2200" spc="55" dirty="0"/>
              <a:t> </a:t>
            </a:r>
            <a:r>
              <a:rPr sz="2200" dirty="0"/>
              <a:t>innovation</a:t>
            </a:r>
            <a:r>
              <a:rPr sz="2200" spc="20" dirty="0"/>
              <a:t> </a:t>
            </a:r>
            <a:r>
              <a:rPr sz="2200" dirty="0"/>
              <a:t>accelerate</a:t>
            </a:r>
            <a:r>
              <a:rPr sz="2200" spc="-10" dirty="0"/>
              <a:t> </a:t>
            </a:r>
            <a:r>
              <a:rPr sz="2200" dirty="0"/>
              <a:t>change</a:t>
            </a:r>
            <a:r>
              <a:rPr sz="2200" spc="-5" dirty="0"/>
              <a:t> </a:t>
            </a:r>
            <a:r>
              <a:rPr sz="2200" spc="20" dirty="0"/>
              <a:t>with</a:t>
            </a:r>
            <a:r>
              <a:rPr sz="2200" spc="-65" dirty="0"/>
              <a:t> </a:t>
            </a:r>
            <a:r>
              <a:rPr sz="2200" spc="5" dirty="0"/>
              <a:t>the</a:t>
            </a:r>
            <a:r>
              <a:rPr sz="2200" spc="-20" dirty="0"/>
              <a:t> </a:t>
            </a:r>
            <a:r>
              <a:rPr sz="2200" spc="10" dirty="0"/>
              <a:t>power</a:t>
            </a:r>
            <a:r>
              <a:rPr sz="2200" spc="-65" dirty="0"/>
              <a:t> </a:t>
            </a:r>
            <a:r>
              <a:rPr sz="2200" dirty="0"/>
              <a:t>of</a:t>
            </a:r>
            <a:r>
              <a:rPr sz="2200" spc="10" dirty="0"/>
              <a:t> </a:t>
            </a:r>
            <a:r>
              <a:rPr sz="2200" spc="-20" dirty="0"/>
              <a:t>Technology?</a:t>
            </a:r>
            <a:endParaRPr sz="2200" dirty="0"/>
          </a:p>
          <a:p>
            <a:pPr marL="12700">
              <a:lnSpc>
                <a:spcPts val="2510"/>
              </a:lnSpc>
            </a:pPr>
            <a:r>
              <a:rPr sz="2200" dirty="0"/>
              <a:t>(200</a:t>
            </a:r>
            <a:r>
              <a:rPr sz="2200" spc="-50" dirty="0"/>
              <a:t> </a:t>
            </a:r>
            <a:r>
              <a:rPr sz="2200" spc="10" dirty="0"/>
              <a:t>words)</a:t>
            </a:r>
            <a:endParaRPr sz="2200" dirty="0"/>
          </a:p>
        </p:txBody>
      </p:sp>
      <p:sp>
        <p:nvSpPr>
          <p:cNvPr id="4" name="TextBox 3">
            <a:extLst>
              <a:ext uri="{FF2B5EF4-FFF2-40B4-BE49-F238E27FC236}">
                <a16:creationId xmlns:a16="http://schemas.microsoft.com/office/drawing/2014/main" id="{FCEA0AEF-BFCE-2689-9EA4-D9A4F07B17EF}"/>
              </a:ext>
            </a:extLst>
          </p:cNvPr>
          <p:cNvSpPr txBox="1"/>
          <p:nvPr/>
        </p:nvSpPr>
        <p:spPr>
          <a:xfrm>
            <a:off x="341375" y="1447800"/>
            <a:ext cx="11283950" cy="3416320"/>
          </a:xfrm>
          <a:prstGeom prst="rect">
            <a:avLst/>
          </a:prstGeom>
          <a:noFill/>
        </p:spPr>
        <p:txBody>
          <a:bodyPr wrap="square" rtlCol="0">
            <a:spAutoFit/>
          </a:bodyPr>
          <a:lstStyle/>
          <a:p>
            <a:r>
              <a:rPr lang="en-IN" dirty="0"/>
              <a:t>Rescue Wheel is a combination of both technology and medical emergency transportation. It uses Smart routing, real-time monitoring and predictive analysis. Users can access Rescue wheel from any smart device or can also use a registered toll free number to provide a service</a:t>
            </a:r>
          </a:p>
          <a:p>
            <a:r>
              <a:rPr lang="en-IN" dirty="0"/>
              <a:t>Rescue Wheel uses Machine Learning and other technologies to improve medical emergency transportation like</a:t>
            </a:r>
          </a:p>
          <a:p>
            <a:pPr marL="342900" indent="-342900">
              <a:buFont typeface="+mj-lt"/>
              <a:buAutoNum type="arabicPeriod"/>
            </a:pPr>
            <a:r>
              <a:rPr lang="en-IN" dirty="0"/>
              <a:t>Machine Learning models can predict optimal rotes for transportation including traffic data, weather etc.</a:t>
            </a:r>
          </a:p>
          <a:p>
            <a:pPr marL="342900" indent="-342900">
              <a:buFont typeface="+mj-lt"/>
              <a:buAutoNum type="arabicPeriod"/>
            </a:pPr>
            <a:r>
              <a:rPr lang="en-IN" dirty="0"/>
              <a:t>Machine Learning plays a crucial role in navigation and decision making of vehicle selection and safe transportation.</a:t>
            </a:r>
          </a:p>
          <a:p>
            <a:pPr marL="342900" indent="-342900">
              <a:buFont typeface="+mj-lt"/>
              <a:buAutoNum type="arabicPeriod"/>
            </a:pPr>
            <a:r>
              <a:rPr lang="en-IN" dirty="0"/>
              <a:t>The deployment of 5G networks enables Rescue wheel to be more reliable on communication between emergency vehicles and healthcare facilities to improve response time.</a:t>
            </a:r>
          </a:p>
          <a:p>
            <a:pPr marL="342900" indent="-342900">
              <a:buFont typeface="+mj-lt"/>
              <a:buAutoNum type="arabicPeriod"/>
            </a:pPr>
            <a:r>
              <a:rPr lang="en-IN" dirty="0"/>
              <a:t> Rescue Wheel uses Bluetooth technology to </a:t>
            </a:r>
            <a:r>
              <a:rPr lang="en-US" b="0" i="0" dirty="0">
                <a:solidFill>
                  <a:srgbClr val="323229"/>
                </a:solidFill>
                <a:effectLst/>
                <a:latin typeface="Lucida Grande"/>
              </a:rPr>
              <a:t>initial diagnosis of the patient and provides a report to doctors and nurses before arriving to the hospital </a:t>
            </a:r>
          </a:p>
          <a:p>
            <a:pPr marL="342900" indent="-342900">
              <a:buFont typeface="+mj-lt"/>
              <a:buAutoNum type="arabicPeriod"/>
            </a:pPr>
            <a:endParaRPr lang="en-US" dirty="0">
              <a:solidFill>
                <a:srgbClr val="323229"/>
              </a:solidFill>
              <a:latin typeface="Lucida Grande"/>
            </a:endParaRPr>
          </a:p>
          <a:p>
            <a:r>
              <a:rPr lang="en-US" dirty="0">
                <a:solidFill>
                  <a:srgbClr val="323229"/>
                </a:solidFill>
                <a:latin typeface="Lucida Grande"/>
              </a:rPr>
              <a:t>	This application connects the nearby  employers to help them to get into hospitals from accidents.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814069"/>
          </a:xfrm>
          <a:prstGeom prst="rect">
            <a:avLst/>
          </a:prstGeom>
          <a:solidFill>
            <a:srgbClr val="A000FF"/>
          </a:solidFill>
        </p:spPr>
        <p:txBody>
          <a:bodyPr vert="horz" wrap="square" lIns="0" tIns="74930" rIns="0" bIns="0" rtlCol="0">
            <a:spAutoFit/>
          </a:bodyPr>
          <a:lstStyle/>
          <a:p>
            <a:pPr marL="90805" marR="1323975">
              <a:lnSpc>
                <a:spcPts val="2590"/>
              </a:lnSpc>
              <a:spcBef>
                <a:spcPts val="590"/>
              </a:spcBef>
            </a:pPr>
            <a:r>
              <a:rPr sz="2400" spc="-5" dirty="0"/>
              <a:t>How</a:t>
            </a:r>
            <a:r>
              <a:rPr sz="2400" spc="10" dirty="0"/>
              <a:t> </a:t>
            </a:r>
            <a:r>
              <a:rPr sz="2400" spc="-5" dirty="0"/>
              <a:t>is</a:t>
            </a:r>
            <a:r>
              <a:rPr sz="2400" spc="-30" dirty="0"/>
              <a:t> </a:t>
            </a:r>
            <a:r>
              <a:rPr sz="2400" spc="-20" dirty="0"/>
              <a:t>your</a:t>
            </a:r>
            <a:r>
              <a:rPr sz="2400" spc="75" dirty="0"/>
              <a:t> </a:t>
            </a:r>
            <a:r>
              <a:rPr sz="2400" dirty="0"/>
              <a:t>solution</a:t>
            </a:r>
            <a:r>
              <a:rPr sz="2400" spc="-45" dirty="0"/>
              <a:t> </a:t>
            </a:r>
            <a:r>
              <a:rPr sz="2400" spc="-5" dirty="0"/>
              <a:t>different/unique</a:t>
            </a:r>
            <a:r>
              <a:rPr sz="2400" spc="-10" dirty="0"/>
              <a:t> </a:t>
            </a:r>
            <a:r>
              <a:rPr sz="2400" spc="-5" dirty="0"/>
              <a:t>from</a:t>
            </a:r>
            <a:r>
              <a:rPr sz="2400" spc="5" dirty="0"/>
              <a:t> </a:t>
            </a:r>
            <a:r>
              <a:rPr sz="2400" spc="-5" dirty="0"/>
              <a:t>other</a:t>
            </a:r>
            <a:r>
              <a:rPr sz="2400" spc="-10" dirty="0"/>
              <a:t> </a:t>
            </a:r>
            <a:r>
              <a:rPr sz="2400" dirty="0"/>
              <a:t>solutions</a:t>
            </a:r>
            <a:r>
              <a:rPr sz="2400" spc="-15" dirty="0"/>
              <a:t> </a:t>
            </a:r>
            <a:r>
              <a:rPr sz="2400" dirty="0"/>
              <a:t>in</a:t>
            </a:r>
            <a:r>
              <a:rPr sz="2400" spc="-15" dirty="0"/>
              <a:t> </a:t>
            </a:r>
            <a:r>
              <a:rPr sz="2400" dirty="0"/>
              <a:t>market </a:t>
            </a:r>
            <a:r>
              <a:rPr sz="2400" spc="-650" dirty="0"/>
              <a:t> </a:t>
            </a:r>
            <a:r>
              <a:rPr sz="2400" spc="-5" dirty="0"/>
              <a:t>(150</a:t>
            </a:r>
            <a:r>
              <a:rPr sz="2400" spc="-20" dirty="0"/>
              <a:t> </a:t>
            </a:r>
            <a:r>
              <a:rPr sz="2400" spc="5" dirty="0"/>
              <a:t>words)</a:t>
            </a:r>
            <a:endParaRPr sz="2400" dirty="0"/>
          </a:p>
        </p:txBody>
      </p:sp>
      <p:sp>
        <p:nvSpPr>
          <p:cNvPr id="3" name="object 3"/>
          <p:cNvSpPr txBox="1"/>
          <p:nvPr/>
        </p:nvSpPr>
        <p:spPr>
          <a:xfrm>
            <a:off x="368936" y="4977841"/>
            <a:ext cx="2069464" cy="227626"/>
          </a:xfrm>
          <a:prstGeom prst="rect">
            <a:avLst/>
          </a:prstGeom>
        </p:spPr>
        <p:txBody>
          <a:bodyPr vert="horz" wrap="square" lIns="0" tIns="12065" rIns="0" bIns="0" rtlCol="0">
            <a:spAutoFit/>
          </a:bodyPr>
          <a:lstStyle/>
          <a:p>
            <a:pPr marL="182880" indent="-170815">
              <a:lnSpc>
                <a:spcPct val="100000"/>
              </a:lnSpc>
              <a:spcBef>
                <a:spcPts val="95"/>
              </a:spcBef>
              <a:buFont typeface="Arial MT"/>
              <a:buChar char="•"/>
              <a:tabLst>
                <a:tab pos="183515" algn="l"/>
              </a:tabLst>
            </a:pPr>
            <a:r>
              <a:rPr sz="1400" b="1" spc="-35" dirty="0">
                <a:latin typeface="Leelawadee UI"/>
                <a:cs typeface="Leelawadee UI"/>
              </a:rPr>
              <a:t>PATENT</a:t>
            </a:r>
            <a:r>
              <a:rPr sz="1400" b="1" spc="365" dirty="0">
                <a:latin typeface="Leelawadee UI"/>
                <a:cs typeface="Leelawadee UI"/>
              </a:rPr>
              <a:t> </a:t>
            </a:r>
            <a:r>
              <a:rPr sz="1400" b="1" spc="-5" dirty="0">
                <a:latin typeface="Leelawadee UI"/>
                <a:cs typeface="Leelawadee UI"/>
              </a:rPr>
              <a:t>FILED:</a:t>
            </a:r>
            <a:r>
              <a:rPr sz="1400" b="1" spc="-15" dirty="0">
                <a:latin typeface="Leelawadee UI"/>
                <a:cs typeface="Leelawadee UI"/>
              </a:rPr>
              <a:t> </a:t>
            </a:r>
            <a:r>
              <a:rPr lang="en-IN" sz="1400" b="1" spc="-25" dirty="0">
                <a:latin typeface="Trebuchet MS"/>
                <a:cs typeface="Leelawadee UI"/>
              </a:rPr>
              <a:t> </a:t>
            </a:r>
            <a:r>
              <a:rPr sz="1400" spc="-25" dirty="0">
                <a:latin typeface="Trebuchet MS"/>
                <a:cs typeface="Trebuchet MS"/>
              </a:rPr>
              <a:t>No</a:t>
            </a:r>
            <a:r>
              <a:rPr lang="en-IN" sz="1400" spc="-25" dirty="0">
                <a:latin typeface="Trebuchet MS"/>
                <a:cs typeface="Trebuchet MS"/>
              </a:rPr>
              <a:t>   </a:t>
            </a:r>
            <a:endParaRPr sz="1400" dirty="0">
              <a:latin typeface="Trebuchet MS"/>
              <a:cs typeface="Trebuchet MS"/>
            </a:endParaRPr>
          </a:p>
        </p:txBody>
      </p:sp>
      <p:sp>
        <p:nvSpPr>
          <p:cNvPr id="5" name="TextBox 4">
            <a:extLst>
              <a:ext uri="{FF2B5EF4-FFF2-40B4-BE49-F238E27FC236}">
                <a16:creationId xmlns:a16="http://schemas.microsoft.com/office/drawing/2014/main" id="{593E1455-E7A0-6A86-8CE0-F02CF54A8FB0}"/>
              </a:ext>
            </a:extLst>
          </p:cNvPr>
          <p:cNvSpPr txBox="1"/>
          <p:nvPr/>
        </p:nvSpPr>
        <p:spPr>
          <a:xfrm>
            <a:off x="341375" y="1271093"/>
            <a:ext cx="11283950" cy="3638560"/>
          </a:xfrm>
          <a:prstGeom prst="rect">
            <a:avLst/>
          </a:prstGeom>
          <a:noFill/>
        </p:spPr>
        <p:txBody>
          <a:bodyPr wrap="square" rtlCol="0">
            <a:spAutoFit/>
          </a:bodyPr>
          <a:lstStyle/>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Rescue Wheel </a:t>
            </a:r>
            <a:r>
              <a:rPr lang="en-IN" sz="1800" kern="100" dirty="0">
                <a:effectLst/>
                <a:latin typeface="Arial" panose="020B0604020202020204" pitchFamily="34" charset="0"/>
                <a:ea typeface="Times New Roman" panose="02020603050405020304" pitchFamily="18" charset="0"/>
                <a:cs typeface="Arial" panose="020B0604020202020204" pitchFamily="34" charset="0"/>
              </a:rPr>
              <a:t>distinguishes itself through its innovative use of technology, , strong commitment to safety, user-friendly design, and data-driven approach. These unique features collectively make it a standout choice for emergency transportation services, ensuring that it meets the evolving needs of individuals and communities in crisis situations.</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1767840" algn="l"/>
              </a:tabLst>
            </a:pPr>
            <a:r>
              <a:rPr lang="en-IN" sz="1800" kern="100" dirty="0">
                <a:effectLst/>
                <a:latin typeface="Arial" panose="020B0604020202020204" pitchFamily="34" charset="0"/>
                <a:ea typeface="Calibri" panose="020F0502020204030204" pitchFamily="34" charset="0"/>
                <a:cs typeface="Arial" panose="020B0604020202020204" pitchFamily="34" charset="0"/>
              </a:rPr>
              <a:t>Integration of Technology : Rescue Wheel uses advanced communication tools to ensure swift and efficient response time</a:t>
            </a:r>
          </a:p>
          <a:p>
            <a:pPr>
              <a:lnSpc>
                <a:spcPct val="107000"/>
              </a:lnSpc>
              <a:spcAft>
                <a:spcPts val="800"/>
              </a:spcAft>
              <a:tabLst>
                <a:tab pos="1767840" algn="l"/>
              </a:tabLst>
            </a:pPr>
            <a:r>
              <a:rPr lang="en-IN" sz="1800" kern="100" dirty="0">
                <a:effectLst/>
                <a:latin typeface="Arial" panose="020B0604020202020204" pitchFamily="34" charset="0"/>
                <a:ea typeface="Calibri" panose="020F0502020204030204" pitchFamily="34" charset="0"/>
                <a:cs typeface="Arial" panose="020B0604020202020204" pitchFamily="34" charset="0"/>
              </a:rPr>
              <a:t>Various services : Rescue Wheel encompasses various emergency transportation options, such as medical cabs, specialized vehicles, providing a broader range of solutions for different situations  </a:t>
            </a:r>
            <a:br>
              <a:rPr lang="en-IN" sz="1800" kern="100" dirty="0">
                <a:effectLst/>
                <a:latin typeface="Arial" panose="020B0604020202020204" pitchFamily="34" charset="0"/>
                <a:ea typeface="Times New Roman" panose="02020603050405020304" pitchFamily="18" charset="0"/>
                <a:cs typeface="Arial" panose="020B0604020202020204" pitchFamily="34" charset="0"/>
              </a:rPr>
            </a:br>
            <a:r>
              <a:rPr lang="en-IN" sz="1800" kern="100" dirty="0">
                <a:effectLst/>
                <a:latin typeface="Arial" panose="020B0604020202020204" pitchFamily="34" charset="0"/>
                <a:ea typeface="Times New Roman" panose="02020603050405020304" pitchFamily="18" charset="0"/>
                <a:cs typeface="Arial" panose="020B0604020202020204" pitchFamily="34" charset="0"/>
              </a:rPr>
              <a:t>User friendly : Rescue Wheel is designed to be user friendly making it accessible to a wide range of individuals</a:t>
            </a:r>
          </a:p>
          <a:p>
            <a:pPr>
              <a:lnSpc>
                <a:spcPct val="107000"/>
              </a:lnSpc>
              <a:spcAft>
                <a:spcPts val="800"/>
              </a:spcAft>
              <a:tabLst>
                <a:tab pos="1767840" algn="l"/>
              </a:tabLst>
            </a:pPr>
            <a:r>
              <a:rPr lang="en-IN" b="1" dirty="0">
                <a:solidFill>
                  <a:schemeClr val="tx1">
                    <a:lumMod val="95000"/>
                    <a:lumOff val="5000"/>
                  </a:schemeClr>
                </a:solidFill>
                <a:latin typeface="Arial" panose="020B0604020202020204" pitchFamily="34" charset="0"/>
                <a:ea typeface="Times New Roman" panose="02020603050405020304" pitchFamily="18" charset="0"/>
                <a:cs typeface="Arial" panose="020B0604020202020204" pitchFamily="34" charset="0"/>
              </a:rPr>
              <a:t>Rescue Wheel </a:t>
            </a:r>
            <a:r>
              <a:rPr lang="en-IN" sz="1800" b="1"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rPr>
              <a:t>emergency vehicles will roam around urban and rural areas to reduce response time.</a:t>
            </a:r>
            <a:endParaRPr lang="en-IN" sz="1800" b="1" kern="100" dirty="0">
              <a:solidFill>
                <a:schemeClr val="tx1">
                  <a:lumMod val="95000"/>
                  <a:lumOff val="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748</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MT</vt:lpstr>
      <vt:lpstr>Calibri</vt:lpstr>
      <vt:lpstr>Leelawadee UI</vt:lpstr>
      <vt:lpstr>Lucida Grande</vt:lpstr>
      <vt:lpstr>Trebuchet MS</vt:lpstr>
      <vt:lpstr>Office Theme</vt:lpstr>
      <vt:lpstr>problem statement</vt:lpstr>
      <vt:lpstr>problem statement</vt:lpstr>
      <vt:lpstr>Proposed solution (200 words)</vt:lpstr>
      <vt:lpstr>How does your innovation accelerate change with the power of Technology? (200 words)</vt:lpstr>
      <vt:lpstr>How is your solution different/unique from other solutions in market  (150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Soma Harshith</cp:lastModifiedBy>
  <cp:revision>4</cp:revision>
  <dcterms:created xsi:type="dcterms:W3CDTF">2023-09-05T06:39:25Z</dcterms:created>
  <dcterms:modified xsi:type="dcterms:W3CDTF">2023-12-08T14:14:26Z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2016</vt:lpwstr>
  </property>
  <property fmtid="{D5CDD505-2E9C-101B-9397-08002B2CF9AE}" pid="4" name="LastSaved">
    <vt:filetime>2023-09-05T00:00:00Z</vt:filetime>
  </property>
</Properties>
</file>