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
  </p:notesMasterIdLst>
  <p:sldIdLst>
    <p:sldId id="261" r:id="rId2"/>
    <p:sldId id="297" r:id="rId3"/>
    <p:sldId id="294" r:id="rId4"/>
    <p:sldId id="296" r:id="rId5"/>
  </p:sldIdLst>
  <p:sldSz cx="9144000" cy="5143500" type="screen16x9"/>
  <p:notesSz cx="6858000" cy="9144000"/>
  <p:embeddedFontLst>
    <p:embeddedFont>
      <p:font typeface="Roboto Slab" pitchFamily="2" charset="0"/>
      <p:regular r:id="rId7"/>
      <p:bold r:id="rId8"/>
    </p:embeddedFont>
    <p:embeddedFont>
      <p:font typeface="Source Sans Pro" panose="020B0503030403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47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Google Shape;176;p2">
            <a:extLst>
              <a:ext uri="{FF2B5EF4-FFF2-40B4-BE49-F238E27FC236}">
                <a16:creationId xmlns:a16="http://schemas.microsoft.com/office/drawing/2014/main" id="{05A0D273-BA3B-4900-6EE7-3C5473FF89D8}"/>
              </a:ext>
            </a:extLst>
          </p:cNvPr>
          <p:cNvSpPr txBox="1"/>
          <p:nvPr/>
        </p:nvSpPr>
        <p:spPr>
          <a:xfrm>
            <a:off x="544988" y="292702"/>
            <a:ext cx="60946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Arial" panose="020B0604020202020204" pitchFamily="34" charset="0"/>
                <a:ea typeface="Avenir"/>
                <a:cs typeface="Arial" panose="020B0604020202020204" pitchFamily="34" charset="0"/>
                <a:sym typeface="Avenir"/>
              </a:rPr>
              <a:t>Idea/Problem Statement</a:t>
            </a:r>
            <a:endParaRPr sz="3600" b="1" dirty="0">
              <a:solidFill>
                <a:schemeClr val="dk1"/>
              </a:solidFill>
              <a:latin typeface="Arial" panose="020B0604020202020204" pitchFamily="34" charset="0"/>
              <a:ea typeface="Avenir"/>
              <a:cs typeface="Arial" panose="020B0604020202020204" pitchFamily="34" charset="0"/>
              <a:sym typeface="Avenir"/>
            </a:endParaRPr>
          </a:p>
        </p:txBody>
      </p:sp>
      <p:sp>
        <p:nvSpPr>
          <p:cNvPr id="7" name="TextBox 6">
            <a:extLst>
              <a:ext uri="{FF2B5EF4-FFF2-40B4-BE49-F238E27FC236}">
                <a16:creationId xmlns:a16="http://schemas.microsoft.com/office/drawing/2014/main" id="{0B9B6212-40CD-D472-A99A-42CE989409DA}"/>
              </a:ext>
            </a:extLst>
          </p:cNvPr>
          <p:cNvSpPr txBox="1"/>
          <p:nvPr/>
        </p:nvSpPr>
        <p:spPr>
          <a:xfrm>
            <a:off x="544988" y="1261341"/>
            <a:ext cx="4352476" cy="3539430"/>
          </a:xfrm>
          <a:prstGeom prst="rect">
            <a:avLst/>
          </a:prstGeom>
          <a:noFill/>
          <a:ln>
            <a:solidFill>
              <a:schemeClr val="tx1"/>
            </a:solidFill>
          </a:ln>
        </p:spPr>
        <p:txBody>
          <a:bodyPr wrap="square" rtlCol="0">
            <a:spAutoFit/>
          </a:bodyPr>
          <a:lstStyle/>
          <a:p>
            <a:r>
              <a:rPr lang="en-US" b="1" dirty="0">
                <a:latin typeface="+mn-lt"/>
              </a:rPr>
              <a:t>Idea/Prototype:</a:t>
            </a:r>
          </a:p>
          <a:p>
            <a:pPr algn="just"/>
            <a:r>
              <a:rPr lang="en-US" dirty="0">
                <a:solidFill>
                  <a:srgbClr val="202124"/>
                </a:solidFill>
                <a:latin typeface="+mn-lt"/>
              </a:rPr>
              <a:t>	In agricultural settings, farmers often face challenges in efficiently finding and booking workers for various farm-related tasks. Traditional methods of hiring, such as word-of-mouth referrals or local labor exchanges, can be time-consuming, unreliable, and inefficient. Additionally, there may be mismatches between the skills required for specific tasks and the available workers. To address these challenges, there is a need for a dedicated application that allows farmers to easily find and book workers for farm related work. This application should streamline the hiring process, improve worker availability, and ensure that farmers can efficiently access the labor they need for their operations.</a:t>
            </a:r>
          </a:p>
          <a:p>
            <a:endParaRPr lang="en-US" dirty="0">
              <a:latin typeface="+mn-lt"/>
            </a:endParaRPr>
          </a:p>
        </p:txBody>
      </p:sp>
      <p:sp>
        <p:nvSpPr>
          <p:cNvPr id="8" name="TextBox 7">
            <a:extLst>
              <a:ext uri="{FF2B5EF4-FFF2-40B4-BE49-F238E27FC236}">
                <a16:creationId xmlns:a16="http://schemas.microsoft.com/office/drawing/2014/main" id="{37FE2CEE-8AE4-155A-942C-6E69F8F91809}"/>
              </a:ext>
            </a:extLst>
          </p:cNvPr>
          <p:cNvSpPr txBox="1"/>
          <p:nvPr/>
        </p:nvSpPr>
        <p:spPr>
          <a:xfrm>
            <a:off x="5168685" y="1441341"/>
            <a:ext cx="3430327" cy="1815882"/>
          </a:xfrm>
          <a:prstGeom prst="rect">
            <a:avLst/>
          </a:prstGeom>
          <a:noFill/>
          <a:ln>
            <a:solidFill>
              <a:schemeClr val="tx1"/>
            </a:solidFill>
          </a:ln>
        </p:spPr>
        <p:txBody>
          <a:bodyPr wrap="square" rtlCol="0">
            <a:spAutoFit/>
          </a:bodyPr>
          <a:lstStyle/>
          <a:p>
            <a:r>
              <a:rPr lang="en-US" dirty="0">
                <a:latin typeface="+mn-lt"/>
              </a:rPr>
              <a:t> Technology Stack / Solution Stack :</a:t>
            </a:r>
          </a:p>
          <a:p>
            <a:r>
              <a:rPr lang="en-US" dirty="0">
                <a:latin typeface="+mn-lt"/>
              </a:rPr>
              <a:t>      </a:t>
            </a:r>
          </a:p>
          <a:p>
            <a:endParaRPr lang="en-IN" dirty="0">
              <a:latin typeface="+mn-lt"/>
            </a:endParaRPr>
          </a:p>
          <a:p>
            <a:pPr marL="285750" indent="-285750">
              <a:buFont typeface="Arial" panose="020B0604020202020204" pitchFamily="34" charset="0"/>
              <a:buChar char="•"/>
            </a:pPr>
            <a:r>
              <a:rPr lang="en-IN" b="1" dirty="0">
                <a:latin typeface="+mn-lt"/>
              </a:rPr>
              <a:t>Python: </a:t>
            </a:r>
            <a:r>
              <a:rPr lang="en-IN" dirty="0">
                <a:latin typeface="+mn-lt"/>
              </a:rPr>
              <a:t>python is used for building this application.</a:t>
            </a:r>
          </a:p>
          <a:p>
            <a:pPr marL="285750" indent="-285750">
              <a:buFont typeface="Arial" panose="020B0604020202020204" pitchFamily="34" charset="0"/>
              <a:buChar char="•"/>
            </a:pPr>
            <a:r>
              <a:rPr lang="en-IN" b="1" dirty="0">
                <a:latin typeface="+mn-lt"/>
              </a:rPr>
              <a:t>Kivy/KivyMD : </a:t>
            </a:r>
            <a:r>
              <a:rPr lang="en-IN" dirty="0">
                <a:latin typeface="+mn-lt"/>
              </a:rPr>
              <a:t>It is a module in the python used to create a responsive GUI’s for mobile applications.</a:t>
            </a:r>
            <a:endParaRPr lang="en-IN" b="1" dirty="0">
              <a:latin typeface="+mn-lt"/>
            </a:endParaRPr>
          </a:p>
        </p:txBody>
      </p:sp>
      <p:pic>
        <p:nvPicPr>
          <p:cNvPr id="3" name="Picture 2">
            <a:extLst>
              <a:ext uri="{FF2B5EF4-FFF2-40B4-BE49-F238E27FC236}">
                <a16:creationId xmlns:a16="http://schemas.microsoft.com/office/drawing/2014/main" id="{E4BEF2C7-575E-DECA-FE6B-99E3ACFF8D04}"/>
              </a:ext>
            </a:extLst>
          </p:cNvPr>
          <p:cNvPicPr>
            <a:picLocks noChangeAspect="1"/>
          </p:cNvPicPr>
          <p:nvPr/>
        </p:nvPicPr>
        <p:blipFill>
          <a:blip r:embed="rId3"/>
          <a:stretch>
            <a:fillRect/>
          </a:stretch>
        </p:blipFill>
        <p:spPr>
          <a:xfrm>
            <a:off x="5599684" y="1758070"/>
            <a:ext cx="357771" cy="327040"/>
          </a:xfrm>
          <a:prstGeom prst="rect">
            <a:avLst/>
          </a:prstGeom>
        </p:spPr>
      </p:pic>
      <p:pic>
        <p:nvPicPr>
          <p:cNvPr id="5" name="Picture 4">
            <a:extLst>
              <a:ext uri="{FF2B5EF4-FFF2-40B4-BE49-F238E27FC236}">
                <a16:creationId xmlns:a16="http://schemas.microsoft.com/office/drawing/2014/main" id="{DD0469AA-D94E-45DA-24A5-289C1E1E7588}"/>
              </a:ext>
            </a:extLst>
          </p:cNvPr>
          <p:cNvPicPr>
            <a:picLocks noChangeAspect="1"/>
          </p:cNvPicPr>
          <p:nvPr/>
        </p:nvPicPr>
        <p:blipFill>
          <a:blip r:embed="rId4"/>
          <a:stretch>
            <a:fillRect/>
          </a:stretch>
        </p:blipFill>
        <p:spPr>
          <a:xfrm>
            <a:off x="6307081" y="1758070"/>
            <a:ext cx="412463" cy="327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738246-C445-ABCA-0DA4-1E7F9B468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6" name="Google Shape;171;p23">
            <a:extLst>
              <a:ext uri="{FF2B5EF4-FFF2-40B4-BE49-F238E27FC236}">
                <a16:creationId xmlns:a16="http://schemas.microsoft.com/office/drawing/2014/main" id="{FB69FAE5-A5AB-9AA3-3F9B-91AC2BF4ABF0}"/>
              </a:ext>
            </a:extLst>
          </p:cNvPr>
          <p:cNvSpPr txBox="1">
            <a:spLocks/>
          </p:cNvSpPr>
          <p:nvPr/>
        </p:nvSpPr>
        <p:spPr>
          <a:xfrm>
            <a:off x="8404384" y="4749851"/>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mtClean="0"/>
              <a:pPr/>
              <a:t>2</a:t>
            </a:fld>
            <a:endParaRPr lang="en"/>
          </a:p>
        </p:txBody>
      </p:sp>
      <p:sp>
        <p:nvSpPr>
          <p:cNvPr id="7" name="Google Shape;176;p2">
            <a:extLst>
              <a:ext uri="{FF2B5EF4-FFF2-40B4-BE49-F238E27FC236}">
                <a16:creationId xmlns:a16="http://schemas.microsoft.com/office/drawing/2014/main" id="{6A8E7F30-BADD-9A29-6BA8-77E626D2D97C}"/>
              </a:ext>
            </a:extLst>
          </p:cNvPr>
          <p:cNvSpPr txBox="1"/>
          <p:nvPr/>
        </p:nvSpPr>
        <p:spPr>
          <a:xfrm>
            <a:off x="544988" y="308200"/>
            <a:ext cx="60946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Arial" panose="020B0604020202020204" pitchFamily="34" charset="0"/>
                <a:ea typeface="Avenir"/>
                <a:cs typeface="Arial" panose="020B0604020202020204" pitchFamily="34" charset="0"/>
                <a:sym typeface="Avenir"/>
              </a:rPr>
              <a:t>Motivation</a:t>
            </a:r>
            <a:endParaRPr sz="3600" b="1" dirty="0">
              <a:solidFill>
                <a:schemeClr val="dk1"/>
              </a:solidFill>
              <a:latin typeface="Arial" panose="020B0604020202020204" pitchFamily="34" charset="0"/>
              <a:ea typeface="Avenir"/>
              <a:cs typeface="Arial" panose="020B0604020202020204" pitchFamily="34" charset="0"/>
              <a:sym typeface="Avenir"/>
            </a:endParaRPr>
          </a:p>
        </p:txBody>
      </p:sp>
      <p:sp>
        <p:nvSpPr>
          <p:cNvPr id="8" name="TextBox 7">
            <a:extLst>
              <a:ext uri="{FF2B5EF4-FFF2-40B4-BE49-F238E27FC236}">
                <a16:creationId xmlns:a16="http://schemas.microsoft.com/office/drawing/2014/main" id="{755D7F3E-C28E-82A7-C128-09CA9AF7A26D}"/>
              </a:ext>
            </a:extLst>
          </p:cNvPr>
          <p:cNvSpPr txBox="1"/>
          <p:nvPr/>
        </p:nvSpPr>
        <p:spPr>
          <a:xfrm>
            <a:off x="741116" y="954531"/>
            <a:ext cx="7052065" cy="3108543"/>
          </a:xfrm>
          <a:prstGeom prst="rect">
            <a:avLst/>
          </a:prstGeom>
          <a:noFill/>
          <a:ln>
            <a:solidFill>
              <a:schemeClr val="tx1"/>
            </a:solidFill>
          </a:ln>
        </p:spPr>
        <p:txBody>
          <a:bodyPr wrap="square" rtlCol="0">
            <a:spAutoFit/>
          </a:bodyPr>
          <a:lstStyle/>
          <a:p>
            <a:pPr algn="just"/>
            <a:r>
              <a:rPr lang="en-US" dirty="0">
                <a:latin typeface="+mn-lt"/>
              </a:rPr>
              <a:t>The motivation for this project stems from two key challenges in the agricultural sector.</a:t>
            </a:r>
          </a:p>
          <a:p>
            <a:pPr marL="285750" indent="-285750" algn="just">
              <a:buFont typeface="Arial" panose="020B0604020202020204" pitchFamily="34" charset="0"/>
              <a:buChar char="•"/>
            </a:pPr>
            <a:r>
              <a:rPr lang="en-US" dirty="0">
                <a:latin typeface="+mn-lt"/>
              </a:rPr>
              <a:t>The primary motivation lies in tackling the challenge of connecting farmers with reliable workers. Finding qualified and dependable labor, especially for seasonal needs, is a significant pain point for farmers.</a:t>
            </a:r>
          </a:p>
          <a:p>
            <a:pPr marL="285750" indent="-285750" algn="just">
              <a:buFont typeface="Arial" panose="020B0604020202020204" pitchFamily="34" charset="0"/>
              <a:buChar char="•"/>
            </a:pPr>
            <a:r>
              <a:rPr lang="en-US" dirty="0">
                <a:latin typeface="+mn-lt"/>
              </a:rPr>
              <a:t>The process of finding and managing workers, to boost efficiency and productivity in the agricultural industry.</a:t>
            </a:r>
          </a:p>
          <a:p>
            <a:pPr algn="just"/>
            <a:r>
              <a:rPr lang="en-US" dirty="0">
                <a:latin typeface="+mn-lt"/>
              </a:rPr>
              <a:t>By addressing these challenges, the application aims to:</a:t>
            </a:r>
          </a:p>
          <a:p>
            <a:pPr marL="285750" indent="-285750" algn="just">
              <a:buFont typeface="Arial" panose="020B0604020202020204" pitchFamily="34" charset="0"/>
              <a:buChar char="•"/>
            </a:pPr>
            <a:r>
              <a:rPr lang="en-US" dirty="0">
                <a:latin typeface="+mn-lt"/>
              </a:rPr>
              <a:t>Developing an Integrated Agricultural Platform that combines work posting, pesticide sales, and machinery rental with advanced technologies can bring numerous benefits and address various challenges in the agricultural sector.  </a:t>
            </a:r>
          </a:p>
          <a:p>
            <a:pPr marL="285750" indent="-285750" algn="just">
              <a:buFont typeface="Arial" panose="020B0604020202020204" pitchFamily="34" charset="0"/>
              <a:buChar char="•"/>
            </a:pPr>
            <a:r>
              <a:rPr lang="en-US" dirty="0">
                <a:latin typeface="+mn-lt"/>
              </a:rPr>
              <a:t>Both farmers and workers benefit from increased transparency through clear job descriptions, profiles, and communication tools.  </a:t>
            </a:r>
          </a:p>
          <a:p>
            <a:pPr marL="285750" indent="-285750" algn="just">
              <a:buFont typeface="Arial" panose="020B0604020202020204" pitchFamily="34" charset="0"/>
              <a:buChar char="•"/>
            </a:pPr>
            <a:r>
              <a:rPr lang="en-US" dirty="0">
                <a:latin typeface="+mn-lt"/>
              </a:rPr>
              <a:t>Higher profitability for farms due to optimized resource management and potentially lower input costs</a:t>
            </a:r>
          </a:p>
        </p:txBody>
      </p:sp>
    </p:spTree>
    <p:extLst>
      <p:ext uri="{BB962C8B-B14F-4D97-AF65-F5344CB8AC3E}">
        <p14:creationId xmlns:p14="http://schemas.microsoft.com/office/powerpoint/2010/main" val="372549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738246-C445-ABCA-0DA4-1E7F9B468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171;p23">
            <a:extLst>
              <a:ext uri="{FF2B5EF4-FFF2-40B4-BE49-F238E27FC236}">
                <a16:creationId xmlns:a16="http://schemas.microsoft.com/office/drawing/2014/main" id="{FB69FAE5-A5AB-9AA3-3F9B-91AC2BF4ABF0}"/>
              </a:ext>
            </a:extLst>
          </p:cNvPr>
          <p:cNvSpPr txBox="1">
            <a:spLocks/>
          </p:cNvSpPr>
          <p:nvPr/>
        </p:nvSpPr>
        <p:spPr>
          <a:xfrm>
            <a:off x="8404384" y="4749851"/>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mtClean="0"/>
              <a:pPr/>
              <a:t>3</a:t>
            </a:fld>
            <a:endParaRPr lang="en"/>
          </a:p>
        </p:txBody>
      </p:sp>
      <p:sp>
        <p:nvSpPr>
          <p:cNvPr id="7" name="Google Shape;176;p2">
            <a:extLst>
              <a:ext uri="{FF2B5EF4-FFF2-40B4-BE49-F238E27FC236}">
                <a16:creationId xmlns:a16="http://schemas.microsoft.com/office/drawing/2014/main" id="{6A8E7F30-BADD-9A29-6BA8-77E626D2D97C}"/>
              </a:ext>
            </a:extLst>
          </p:cNvPr>
          <p:cNvSpPr txBox="1"/>
          <p:nvPr/>
        </p:nvSpPr>
        <p:spPr>
          <a:xfrm>
            <a:off x="544988" y="308200"/>
            <a:ext cx="60946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Arial" panose="020B0604020202020204" pitchFamily="34" charset="0"/>
                <a:ea typeface="Avenir"/>
                <a:cs typeface="Arial" panose="020B0604020202020204" pitchFamily="34" charset="0"/>
                <a:sym typeface="Avenir"/>
              </a:rPr>
              <a:t>Idea</a:t>
            </a:r>
            <a:endParaRPr sz="3600" b="1" dirty="0">
              <a:solidFill>
                <a:schemeClr val="dk1"/>
              </a:solidFill>
              <a:latin typeface="Arial" panose="020B0604020202020204" pitchFamily="34" charset="0"/>
              <a:ea typeface="Avenir"/>
              <a:cs typeface="Arial" panose="020B0604020202020204" pitchFamily="34" charset="0"/>
              <a:sym typeface="Avenir"/>
            </a:endParaRPr>
          </a:p>
        </p:txBody>
      </p:sp>
      <p:sp>
        <p:nvSpPr>
          <p:cNvPr id="8" name="TextBox 7">
            <a:extLst>
              <a:ext uri="{FF2B5EF4-FFF2-40B4-BE49-F238E27FC236}">
                <a16:creationId xmlns:a16="http://schemas.microsoft.com/office/drawing/2014/main" id="{755D7F3E-C28E-82A7-C128-09CA9AF7A26D}"/>
              </a:ext>
            </a:extLst>
          </p:cNvPr>
          <p:cNvSpPr txBox="1"/>
          <p:nvPr/>
        </p:nvSpPr>
        <p:spPr>
          <a:xfrm>
            <a:off x="544987" y="1177869"/>
            <a:ext cx="8058685" cy="2677656"/>
          </a:xfrm>
          <a:prstGeom prst="rect">
            <a:avLst/>
          </a:prstGeom>
          <a:noFill/>
          <a:ln>
            <a:solidFill>
              <a:schemeClr val="tx1"/>
            </a:solidFill>
          </a:ln>
        </p:spPr>
        <p:txBody>
          <a:bodyPr wrap="square" rtlCol="0">
            <a:spAutoFit/>
          </a:bodyPr>
          <a:lstStyle/>
          <a:p>
            <a:pPr algn="just"/>
            <a:r>
              <a:rPr lang="en-US" dirty="0">
                <a:latin typeface="+mn-lt"/>
                <a:cs typeface="Times New Roman" panose="02020603050405020304" pitchFamily="18" charset="0"/>
              </a:rPr>
              <a:t>The core idea is a mobile application connecting farmers and agricultural workers.</a:t>
            </a:r>
          </a:p>
          <a:p>
            <a:pPr algn="just"/>
            <a:r>
              <a:rPr lang="en-US" dirty="0">
                <a:latin typeface="+mn-lt"/>
                <a:cs typeface="Times New Roman" panose="02020603050405020304" pitchFamily="18" charset="0"/>
              </a:rPr>
              <a:t>Farmers can:</a:t>
            </a:r>
          </a:p>
          <a:p>
            <a:pPr marL="285750" indent="-285750" algn="just">
              <a:buFont typeface="Arial" panose="020B0604020202020204" pitchFamily="34" charset="0"/>
              <a:buChar char="•"/>
            </a:pPr>
            <a:r>
              <a:rPr lang="en-US" dirty="0">
                <a:latin typeface="+mn-lt"/>
                <a:cs typeface="Times New Roman" panose="02020603050405020304" pitchFamily="18" charset="0"/>
              </a:rPr>
              <a:t>Post jobs with specific details (e.g., type of work, location, skills needed) .                               </a:t>
            </a:r>
          </a:p>
          <a:p>
            <a:pPr marL="285750" indent="-285750" algn="just">
              <a:buFont typeface="Arial" panose="020B0604020202020204" pitchFamily="34" charset="0"/>
              <a:buChar char="•"/>
            </a:pPr>
            <a:r>
              <a:rPr lang="en-US" dirty="0">
                <a:latin typeface="+mn-lt"/>
                <a:cs typeface="Times New Roman" panose="02020603050405020304" pitchFamily="18" charset="0"/>
              </a:rPr>
              <a:t>Filter applicants based on skills and experience.</a:t>
            </a:r>
          </a:p>
          <a:p>
            <a:pPr marL="285750" indent="-285750" algn="just">
              <a:buFont typeface="Arial" panose="020B0604020202020204" pitchFamily="34" charset="0"/>
              <a:buChar char="•"/>
            </a:pPr>
            <a:r>
              <a:rPr lang="en-US" dirty="0">
                <a:latin typeface="+mn-lt"/>
                <a:cs typeface="Times New Roman" panose="02020603050405020304" pitchFamily="18" charset="0"/>
              </a:rPr>
              <a:t>Manage their workforce (communicate, assign tasks, track progress) .                                          </a:t>
            </a:r>
          </a:p>
          <a:p>
            <a:pPr marL="285750" indent="-285750" algn="just">
              <a:buFont typeface="Arial" panose="020B0604020202020204" pitchFamily="34" charset="0"/>
              <a:buChar char="•"/>
            </a:pPr>
            <a:r>
              <a:rPr lang="en-US" dirty="0">
                <a:latin typeface="+mn-lt"/>
                <a:cs typeface="Times New Roman" panose="02020603050405020304" pitchFamily="18" charset="0"/>
              </a:rPr>
              <a:t> Purchasing the right pesticides at the required quantities, improve pest management , machinery rental.</a:t>
            </a:r>
          </a:p>
          <a:p>
            <a:pPr algn="just"/>
            <a:r>
              <a:rPr lang="en-US" dirty="0">
                <a:latin typeface="+mn-lt"/>
                <a:cs typeface="Times New Roman" panose="02020603050405020304" pitchFamily="18" charset="0"/>
              </a:rPr>
              <a:t>Workers can:</a:t>
            </a:r>
          </a:p>
          <a:p>
            <a:pPr marL="285750" indent="-285750" algn="just">
              <a:buFont typeface="Arial" panose="020B0604020202020204" pitchFamily="34" charset="0"/>
              <a:buChar char="•"/>
            </a:pPr>
            <a:r>
              <a:rPr lang="en-US" dirty="0">
                <a:latin typeface="+mn-lt"/>
                <a:cs typeface="Times New Roman" panose="02020603050405020304" pitchFamily="18" charset="0"/>
              </a:rPr>
              <a:t>Create profiles highlighting their skills and experience.</a:t>
            </a:r>
          </a:p>
          <a:p>
            <a:pPr marL="285750" indent="-285750" algn="just">
              <a:buFont typeface="Arial" panose="020B0604020202020204" pitchFamily="34" charset="0"/>
              <a:buChar char="•"/>
            </a:pPr>
            <a:r>
              <a:rPr lang="en-US" dirty="0">
                <a:latin typeface="+mn-lt"/>
                <a:cs typeface="Times New Roman" panose="02020603050405020304" pitchFamily="18" charset="0"/>
              </a:rPr>
              <a:t>Browse available jobs based on location, type of work, and pay.</a:t>
            </a:r>
          </a:p>
          <a:p>
            <a:pPr marL="285750" indent="-285750" algn="just">
              <a:buFont typeface="Arial" panose="020B0604020202020204" pitchFamily="34" charset="0"/>
              <a:buChar char="•"/>
            </a:pPr>
            <a:r>
              <a:rPr lang="en-US" dirty="0">
                <a:latin typeface="+mn-lt"/>
                <a:cs typeface="Times New Roman" panose="02020603050405020304" pitchFamily="18" charset="0"/>
              </a:rPr>
              <a:t>Communicate directly with farmers to discuss opportunities ,working conditions and negotiate wages .</a:t>
            </a:r>
          </a:p>
        </p:txBody>
      </p:sp>
    </p:spTree>
    <p:extLst>
      <p:ext uri="{BB962C8B-B14F-4D97-AF65-F5344CB8AC3E}">
        <p14:creationId xmlns:p14="http://schemas.microsoft.com/office/powerpoint/2010/main" val="425315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p:txBody>
          <a:bodyPr/>
          <a:lstStyle/>
          <a:p>
            <a:pPr lvl="0"/>
            <a:fld id="{00000000-1234-1234-1234-123412341234}" type="slidenum">
              <a:rPr lang="en"/>
              <a:pPr lvl="0"/>
              <a:t>4</a:t>
            </a:fld>
            <a:endParaRPr lang="en"/>
          </a:p>
        </p:txBody>
      </p:sp>
      <p:sp>
        <p:nvSpPr>
          <p:cNvPr id="2" name="Google Shape;167;p23">
            <a:extLst>
              <a:ext uri="{FF2B5EF4-FFF2-40B4-BE49-F238E27FC236}">
                <a16:creationId xmlns:a16="http://schemas.microsoft.com/office/drawing/2014/main" id="{557AAEE2-188A-1F0A-E42B-24BF315F3D7D}"/>
              </a:ext>
            </a:extLst>
          </p:cNvPr>
          <p:cNvSpPr txBox="1">
            <a:spLocks/>
          </p:cNvSpPr>
          <p:nvPr/>
        </p:nvSpPr>
        <p:spPr>
          <a:xfrm>
            <a:off x="731906" y="441497"/>
            <a:ext cx="7672478" cy="426050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tx2">
                    <a:lumMod val="10000"/>
                  </a:schemeClr>
                </a:solidFill>
              </a:rPr>
              <a:t>Advantages:</a:t>
            </a:r>
          </a:p>
          <a:p>
            <a:endParaRPr lang="en-US" sz="1600" dirty="0">
              <a:solidFill>
                <a:schemeClr val="tx2">
                  <a:lumMod val="10000"/>
                </a:schemeClr>
              </a:solidFill>
            </a:endParaRPr>
          </a:p>
          <a:p>
            <a:pPr marL="285750" lvl="3" indent="-285750">
              <a:buFont typeface="Arial" panose="020B0604020202020204" pitchFamily="34" charset="0"/>
              <a:buChar char="•"/>
            </a:pPr>
            <a:r>
              <a:rPr lang="en-US" sz="1600" dirty="0">
                <a:solidFill>
                  <a:schemeClr val="tx2">
                    <a:lumMod val="10000"/>
                  </a:schemeClr>
                </a:solidFill>
              </a:rPr>
              <a:t>Easy farming</a:t>
            </a:r>
          </a:p>
          <a:p>
            <a:pPr marL="285750" lvl="3" indent="-285750">
              <a:buFont typeface="Arial" panose="020B0604020202020204" pitchFamily="34" charset="0"/>
              <a:buChar char="•"/>
            </a:pPr>
            <a:r>
              <a:rPr lang="en-US" sz="1600" dirty="0">
                <a:solidFill>
                  <a:schemeClr val="tx2">
                    <a:lumMod val="10000"/>
                  </a:schemeClr>
                </a:solidFill>
              </a:rPr>
              <a:t>Increased efficiency and productivity</a:t>
            </a:r>
          </a:p>
          <a:p>
            <a:pPr marL="285750" lvl="7" indent="-285750">
              <a:buFont typeface="Arial" panose="020B0604020202020204" pitchFamily="34" charset="0"/>
              <a:buChar char="•"/>
            </a:pPr>
            <a:r>
              <a:rPr lang="en-US" sz="1600" dirty="0">
                <a:solidFill>
                  <a:schemeClr val="tx2">
                    <a:lumMod val="10000"/>
                  </a:schemeClr>
                </a:solidFill>
              </a:rPr>
              <a:t>Offline service</a:t>
            </a:r>
          </a:p>
          <a:p>
            <a:pPr marL="285750" lvl="7" indent="-285750">
              <a:buFont typeface="Arial" panose="020B0604020202020204" pitchFamily="34" charset="0"/>
              <a:buChar char="•"/>
            </a:pPr>
            <a:r>
              <a:rPr lang="en-US" sz="1600" dirty="0">
                <a:solidFill>
                  <a:schemeClr val="tx2">
                    <a:lumMod val="10000"/>
                  </a:schemeClr>
                </a:solidFill>
              </a:rPr>
              <a:t>Easy maintenance</a:t>
            </a:r>
          </a:p>
          <a:p>
            <a:r>
              <a:rPr lang="en-US" sz="1600" dirty="0">
                <a:solidFill>
                  <a:schemeClr val="tx2">
                    <a:lumMod val="10000"/>
                  </a:schemeClr>
                </a:solidFill>
              </a:rPr>
              <a:t>	</a:t>
            </a:r>
          </a:p>
          <a:p>
            <a:r>
              <a:rPr lang="en-US" sz="1600" b="1" dirty="0">
                <a:solidFill>
                  <a:schemeClr val="tx2">
                    <a:lumMod val="10000"/>
                  </a:schemeClr>
                </a:solidFill>
              </a:rPr>
              <a:t>Disadvantages:</a:t>
            </a:r>
          </a:p>
          <a:p>
            <a:endParaRPr lang="en-US" sz="1600" dirty="0">
              <a:solidFill>
                <a:schemeClr val="tx2">
                  <a:lumMod val="10000"/>
                </a:schemeClr>
              </a:solidFill>
            </a:endParaRPr>
          </a:p>
          <a:p>
            <a:pPr marL="285750" indent="-285750">
              <a:buFont typeface="Arial" panose="020B0604020202020204" pitchFamily="34" charset="0"/>
              <a:buChar char="•"/>
            </a:pPr>
            <a:r>
              <a:rPr lang="en-US" sz="1600" dirty="0">
                <a:solidFill>
                  <a:schemeClr val="tx2">
                    <a:lumMod val="10000"/>
                  </a:schemeClr>
                </a:solidFill>
              </a:rPr>
              <a:t>Skill and Technology gap</a:t>
            </a:r>
          </a:p>
          <a:p>
            <a:pPr marL="285750" indent="-285750">
              <a:buFont typeface="Arial" panose="020B0604020202020204" pitchFamily="34" charset="0"/>
              <a:buChar char="•"/>
            </a:pPr>
            <a:r>
              <a:rPr lang="en-US" sz="1600" dirty="0">
                <a:solidFill>
                  <a:schemeClr val="tx2">
                    <a:lumMod val="10000"/>
                  </a:schemeClr>
                </a:solidFill>
              </a:rPr>
              <a:t>Unfair labor practices</a:t>
            </a:r>
          </a:p>
          <a:p>
            <a:pPr marL="285750" indent="-285750">
              <a:buFont typeface="Arial" panose="020B0604020202020204" pitchFamily="34" charset="0"/>
              <a:buChar char="•"/>
            </a:pPr>
            <a:r>
              <a:rPr lang="en-US" sz="1600" dirty="0">
                <a:solidFill>
                  <a:schemeClr val="tx2">
                    <a:lumMod val="10000"/>
                  </a:schemeClr>
                </a:solidFill>
              </a:rPr>
              <a:t>Limited accessibility in rural areas</a:t>
            </a:r>
          </a:p>
          <a:p>
            <a:r>
              <a:rPr lang="en-US" sz="1600" dirty="0">
                <a:solidFill>
                  <a:schemeClr val="tx2">
                    <a:lumMod val="10000"/>
                  </a:schemeClr>
                </a:solidFill>
              </a:rPr>
              <a:t>		</a:t>
            </a:r>
          </a:p>
          <a:p>
            <a:r>
              <a:rPr lang="en-US" sz="1600" b="1" dirty="0">
                <a:solidFill>
                  <a:schemeClr val="tx2">
                    <a:lumMod val="10000"/>
                  </a:schemeClr>
                </a:solidFill>
              </a:rPr>
              <a:t>Applications:</a:t>
            </a:r>
          </a:p>
          <a:p>
            <a:endParaRPr lang="en-US" sz="1600" dirty="0">
              <a:solidFill>
                <a:schemeClr val="tx2">
                  <a:lumMod val="10000"/>
                </a:schemeClr>
              </a:solidFill>
            </a:endParaRPr>
          </a:p>
          <a:p>
            <a:pPr marL="285750" indent="-285750">
              <a:buFont typeface="Arial" panose="020B0604020202020204" pitchFamily="34" charset="0"/>
              <a:buChar char="•"/>
            </a:pPr>
            <a:r>
              <a:rPr lang="en-US" sz="1600" dirty="0">
                <a:solidFill>
                  <a:schemeClr val="tx2">
                    <a:lumMod val="10000"/>
                  </a:schemeClr>
                </a:solidFill>
              </a:rPr>
              <a:t>Agriculture</a:t>
            </a:r>
          </a:p>
          <a:p>
            <a:pPr marL="285750" indent="-285750">
              <a:buFont typeface="Arial" panose="020B0604020202020204" pitchFamily="34" charset="0"/>
              <a:buChar char="•"/>
            </a:pPr>
            <a:r>
              <a:rPr lang="en-US" sz="1600" dirty="0">
                <a:solidFill>
                  <a:schemeClr val="tx2">
                    <a:lumMod val="10000"/>
                  </a:schemeClr>
                </a:solidFill>
              </a:rPr>
              <a:t>Nurseries </a:t>
            </a:r>
          </a:p>
          <a:p>
            <a:endParaRPr lang="en-US" sz="1600" dirty="0">
              <a:solidFill>
                <a:schemeClr val="tx2">
                  <a:lumMod val="10000"/>
                </a:schemeClr>
              </a:solidFill>
            </a:endParaRPr>
          </a:p>
          <a:p>
            <a:r>
              <a:rPr lang="en-US" sz="1600" dirty="0">
                <a:solidFill>
                  <a:schemeClr val="tx2">
                    <a:lumMod val="10000"/>
                  </a:schemeClr>
                </a:solidFill>
              </a:rPr>
              <a:t>			</a:t>
            </a:r>
          </a:p>
          <a:p>
            <a:endParaRPr lang="en-US" sz="1600" dirty="0">
              <a:solidFill>
                <a:schemeClr val="tx2">
                  <a:lumMod val="10000"/>
                </a:schemeClr>
              </a:solidFill>
            </a:endParaRPr>
          </a:p>
          <a:p>
            <a:r>
              <a:rPr lang="en-US" sz="1600" dirty="0">
                <a:solidFill>
                  <a:schemeClr val="tx2">
                    <a:lumMod val="10000"/>
                  </a:schemeClr>
                </a:solidFill>
              </a:rPr>
              <a:t>		</a:t>
            </a:r>
          </a:p>
          <a:p>
            <a:r>
              <a:rPr lang="en-US" sz="1600" dirty="0">
                <a:solidFill>
                  <a:schemeClr val="tx2">
                    <a:lumMod val="10000"/>
                  </a:schemeClr>
                </a:solidFill>
              </a:rPr>
              <a:t>		</a:t>
            </a:r>
          </a:p>
          <a:p>
            <a:pPr marL="285750" indent="-285750">
              <a:buFont typeface="Arial" panose="020B0604020202020204" pitchFamily="34" charset="0"/>
              <a:buChar char="•"/>
            </a:pPr>
            <a:endParaRPr lang="en-US" sz="1600" dirty="0">
              <a:solidFill>
                <a:schemeClr val="tx2">
                  <a:lumMod val="10000"/>
                </a:schemeClr>
              </a:solidFill>
            </a:endParaRPr>
          </a:p>
        </p:txBody>
      </p:sp>
    </p:spTree>
    <p:extLst>
      <p:ext uri="{BB962C8B-B14F-4D97-AF65-F5344CB8AC3E}">
        <p14:creationId xmlns:p14="http://schemas.microsoft.com/office/powerpoint/2010/main" val="199083021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2B2024-F3C2-441F-9EB4-C55389881256}">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377</TotalTime>
  <Words>464</Words>
  <Application>Microsoft Office PowerPoint</Application>
  <PresentationFormat>On-screen Show (16:9)</PresentationFormat>
  <Paragraphs>54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 Slab</vt:lpstr>
      <vt:lpstr>Source Sans Pro</vt:lpstr>
      <vt:lpstr>Arial</vt:lpstr>
      <vt:lpstr>Cordelia template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kiran</dc:creator>
  <cp:lastModifiedBy>Soma Harshith</cp:lastModifiedBy>
  <cp:revision>11</cp:revision>
  <dcterms:modified xsi:type="dcterms:W3CDTF">2024-03-03T08:27:30Z</dcterms:modified>
</cp:coreProperties>
</file>