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1" r:id="rId7"/>
    <p:sldId id="402" r:id="rId8"/>
    <p:sldId id="408" r:id="rId9"/>
    <p:sldId id="404" r:id="rId10"/>
    <p:sldId id="409" r:id="rId11"/>
    <p:sldId id="410" r:id="rId12"/>
    <p:sldId id="405" r:id="rId13"/>
    <p:sldId id="406" r:id="rId14"/>
    <p:sldId id="4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BC8F00"/>
    <a:srgbClr val="ED8137"/>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1" d="100"/>
          <a:sy n="91" d="100"/>
        </p:scale>
        <p:origin x="595"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hyperlink" Target="https://youtu.be/NJNl4eUa3Xc" TargetMode="External"/><Relationship Id="rId3" Type="http://schemas.openxmlformats.org/officeDocument/2006/relationships/hyperlink" Target="https://youtu.be/Qc9Smcr-huk" TargetMode="External"/><Relationship Id="rId7" Type="http://schemas.openxmlformats.org/officeDocument/2006/relationships/hyperlink" Target="https://youtu.be/OrHitqwJu8Q" TargetMode="External"/><Relationship Id="rId12"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youtu.be/ENtlGF2iADI" TargetMode="External"/><Relationship Id="rId11" Type="http://schemas.openxmlformats.org/officeDocument/2006/relationships/hyperlink" Target="https://youtu.be/Et_bgnJ_Hhg" TargetMode="External"/><Relationship Id="rId5" Type="http://schemas.openxmlformats.org/officeDocument/2006/relationships/hyperlink" Target="https://youtu.be/q_NYqgOXXS8" TargetMode="External"/><Relationship Id="rId10" Type="http://schemas.openxmlformats.org/officeDocument/2006/relationships/hyperlink" Target="https://youtu.be/6GeOUAV0TaA" TargetMode="External"/><Relationship Id="rId4" Type="http://schemas.openxmlformats.org/officeDocument/2006/relationships/hyperlink" Target="https://youtu.be/oFw-erSp3W8" TargetMode="External"/><Relationship Id="rId9" Type="http://schemas.openxmlformats.org/officeDocument/2006/relationships/hyperlink" Target="https://youtu.be/NIp6pMtEhC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 y="6053794"/>
            <a:ext cx="12191999"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8" y="-111122"/>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930601" cy="2796205"/>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solidFill>
                  <a:srgbClr val="FF0000"/>
                </a:solidFill>
                <a:latin typeface="Sagona Book" panose="02020503050505020204" pitchFamily="18" charset="0"/>
              </a:rPr>
              <a:t>Submitted in the partial fulfillment for the award of the degree of</a:t>
            </a:r>
          </a:p>
          <a:p>
            <a:pPr algn="ctr">
              <a:lnSpc>
                <a:spcPct val="150000"/>
              </a:lnSpc>
            </a:pPr>
            <a:r>
              <a:rPr lang="en-US" sz="2400" b="1" u="sng">
                <a:solidFill>
                  <a:srgbClr val="000000"/>
                </a:solidFill>
                <a:latin typeface="Times New Roman" panose="02020603050405020304" pitchFamily="18" charset="0"/>
                <a:cs typeface="Times New Roman" panose="02020603050405020304" pitchFamily="18" charset="0"/>
              </a:rPr>
              <a:t>BACHELOR </a:t>
            </a:r>
            <a:r>
              <a:rPr lang="en-US" sz="2400" b="1" u="sng" dirty="0">
                <a:solidFill>
                  <a:srgbClr val="000000"/>
                </a:solidFill>
                <a:latin typeface="Times New Roman" panose="02020603050405020304" pitchFamily="18" charset="0"/>
                <a:cs typeface="Times New Roman" panose="02020603050405020304" pitchFamily="18" charset="0"/>
              </a:rPr>
              <a:t>OF ENGINEERING </a:t>
            </a:r>
            <a:endParaRPr lang="en-US" sz="2400" u="sng"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rPr>
              <a:t> </a:t>
            </a:r>
            <a:r>
              <a:rPr lang="en-US" sz="2400" dirty="0">
                <a:solidFill>
                  <a:srgbClr val="FF0000"/>
                </a:solidFill>
                <a:latin typeface="Times New Roman" panose="02020603050405020304" pitchFamily="18" charset="0"/>
                <a:cs typeface="Times New Roman" panose="02020603050405020304" pitchFamily="18" charset="0"/>
              </a:rPr>
              <a:t>IN</a:t>
            </a:r>
          </a:p>
          <a:p>
            <a:pPr algn="ctr">
              <a:lnSpc>
                <a:spcPct val="150000"/>
              </a:lnSpc>
            </a:pPr>
            <a:r>
              <a:rPr lang="en-US" sz="2400" b="1" u="sng" dirty="0">
                <a:solidFill>
                  <a:srgbClr val="92D050"/>
                </a:solidFill>
                <a:latin typeface="Sagona Book" panose="02020503050505020204" pitchFamily="18" charset="0"/>
              </a:rPr>
              <a:t>Computer Science Engineering</a:t>
            </a:r>
            <a:endParaRPr lang="en-US" sz="2400" u="sng" dirty="0">
              <a:solidFill>
                <a:srgbClr val="92D050"/>
              </a:solidFill>
              <a:latin typeface="Sagona Book" panose="02020503050505020204" pitchFamily="18" charset="0"/>
            </a:endParaRPr>
          </a:p>
        </p:txBody>
      </p:sp>
      <p:sp>
        <p:nvSpPr>
          <p:cNvPr id="43" name="Right Triangle 42"/>
          <p:cNvSpPr/>
          <p:nvPr/>
        </p:nvSpPr>
        <p:spPr>
          <a:xfrm rot="10800000" flipV="1">
            <a:off x="9823050" y="5253693"/>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7154414" y="6070915"/>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7136840" y="6088082"/>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3382035"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82696" y="476249"/>
            <a:ext cx="9226604"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solidFill>
                  <a:srgbClr val="0070C0"/>
                </a:solidFill>
                <a:effectLst>
                  <a:outerShdw blurRad="60007" dist="200025" dir="15000000" sy="30000" kx="-1800000" algn="bl" rotWithShape="0">
                    <a:srgbClr val="00B0F0">
                      <a:alpha val="32000"/>
                    </a:srgbClr>
                  </a:outerShdw>
                </a:effectLst>
                <a:latin typeface="Times New Roman" panose="02020603050405020304" pitchFamily="18" charset="0"/>
                <a:cs typeface="Times New Roman" panose="02020603050405020304" pitchFamily="18" charset="0"/>
              </a:rPr>
              <a:t> Student Report Management System</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443345" y="4456866"/>
            <a:ext cx="4035272" cy="2554545"/>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 </a:t>
            </a:r>
          </a:p>
          <a:p>
            <a:endParaRPr lang="en-US" sz="2000" b="1" dirty="0">
              <a:solidFill>
                <a:srgbClr val="00B0F0"/>
              </a:solidFill>
              <a:latin typeface="Sagona Book" panose="02020503050505020204" pitchFamily="18" charset="0"/>
            </a:endParaRPr>
          </a:p>
          <a:p>
            <a:r>
              <a:rPr lang="en-US" sz="2000" b="1" dirty="0">
                <a:solidFill>
                  <a:srgbClr val="00B0F0"/>
                </a:solidFill>
                <a:latin typeface="Sagona Book" panose="02020503050505020204" pitchFamily="18" charset="0"/>
              </a:rPr>
              <a:t>Kaduluri Harshith-21BCS3235</a:t>
            </a:r>
          </a:p>
          <a:p>
            <a:endParaRPr lang="en-US" sz="2000" b="1" dirty="0">
              <a:solidFill>
                <a:srgbClr val="00B0F0"/>
              </a:solidFill>
              <a:latin typeface="Sagona Book" panose="02020503050505020204" pitchFamily="18" charset="0"/>
            </a:endParaRPr>
          </a:p>
          <a:p>
            <a:endParaRPr lang="en-US" sz="2000" b="1" dirty="0">
              <a:solidFill>
                <a:srgbClr val="00B0F0"/>
              </a:solidFill>
              <a:latin typeface="Sagona Book" panose="02020503050505020204" pitchFamily="18" charset="0"/>
            </a:endParaRPr>
          </a:p>
          <a:p>
            <a:endParaRPr lang="en-US" sz="2000" b="1" dirty="0">
              <a:solidFill>
                <a:srgbClr val="00B0F0"/>
              </a:solidFill>
              <a:latin typeface="Sagona Book" panose="02020503050505020204" pitchFamily="18" charset="0"/>
            </a:endParaRPr>
          </a:p>
          <a:p>
            <a:endParaRPr lang="en-US" sz="2000" b="1" dirty="0">
              <a:solidFill>
                <a:srgbClr val="00B0F0"/>
              </a:solidFill>
              <a:latin typeface="Sagona Book" panose="02020503050505020204" pitchFamily="18" charset="0"/>
            </a:endParaRPr>
          </a:p>
          <a:p>
            <a:endParaRPr lang="en-US" sz="2000" dirty="0"/>
          </a:p>
        </p:txBody>
      </p:sp>
      <p:sp>
        <p:nvSpPr>
          <p:cNvPr id="6" name="TextBox 5"/>
          <p:cNvSpPr txBox="1"/>
          <p:nvPr/>
        </p:nvSpPr>
        <p:spPr>
          <a:xfrm>
            <a:off x="7681250" y="4725655"/>
            <a:ext cx="3155223"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b="1" dirty="0">
                <a:solidFill>
                  <a:srgbClr val="00B0F0"/>
                </a:solidFill>
                <a:latin typeface="Georgia" panose="02040502050405020303" pitchFamily="18" charset="0"/>
              </a:rPr>
              <a:t>Parveen Kaur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87198" y="1719458"/>
            <a:ext cx="10515600" cy="4636891"/>
          </a:xfrm>
        </p:spPr>
        <p:txBody>
          <a:bodyPr>
            <a:normAutofit lnSpcReduction="10000"/>
          </a:bodyPr>
          <a:lstStyle/>
          <a:p>
            <a:pPr>
              <a:buFont typeface="Wingdings" panose="05000000000000000000" pitchFamily="2" charset="2"/>
              <a:buChar char="q"/>
            </a:pPr>
            <a:r>
              <a:rPr lang="en-US" sz="2400" dirty="0">
                <a:solidFill>
                  <a:srgbClr val="7030A0"/>
                </a:solidFill>
                <a:latin typeface="Sagona Book" panose="02020503050505020204" pitchFamily="18" charset="0"/>
              </a:rPr>
              <a:t>This Project is developed using Qt creator, C++, VS code and meets the objective of the system for which it has been developed. </a:t>
            </a:r>
            <a:endParaRPr lang="en-US" dirty="0">
              <a:solidFill>
                <a:srgbClr val="7030A0"/>
              </a:solidFill>
            </a:endParaRPr>
          </a:p>
          <a:p>
            <a:pPr>
              <a:buFont typeface="Wingdings" panose="05000000000000000000" pitchFamily="2" charset="2"/>
              <a:buChar char="q"/>
            </a:pPr>
            <a:r>
              <a:rPr lang="en-US" sz="2400" dirty="0">
                <a:solidFill>
                  <a:srgbClr val="7030A0"/>
                </a:solidFill>
                <a:latin typeface="Sagona Book" panose="02020503050505020204" pitchFamily="18" charset="0"/>
              </a:rPr>
              <a:t>This project is used for computerizing the student report management work and aims to reduce the human effort in management of Students report.</a:t>
            </a:r>
          </a:p>
          <a:p>
            <a:pPr>
              <a:buFont typeface="Wingdings" panose="05000000000000000000" pitchFamily="2" charset="2"/>
              <a:buChar char="q"/>
            </a:pPr>
            <a:r>
              <a:rPr lang="en-US" sz="2400" dirty="0">
                <a:solidFill>
                  <a:srgbClr val="7030A0"/>
                </a:solidFill>
                <a:latin typeface="Sagona Book" panose="02020503050505020204" pitchFamily="18" charset="0"/>
              </a:rPr>
              <a:t>The software is capable of easy storage of information related to student through database and thus keeps the record of Students Past and Present details.</a:t>
            </a:r>
          </a:p>
          <a:p>
            <a:pPr>
              <a:buFont typeface="Wingdings" panose="05000000000000000000" pitchFamily="2" charset="2"/>
              <a:buChar char="q"/>
            </a:pPr>
            <a:r>
              <a:rPr lang="en-US" sz="2400" dirty="0">
                <a:solidFill>
                  <a:srgbClr val="7030A0"/>
                </a:solidFill>
                <a:latin typeface="Sagona Book" panose="02020503050505020204" pitchFamily="18" charset="0"/>
              </a:rPr>
              <a:t>Since this project has been designed exclusively as a project, certain complexities that do faced by any real life manual problem like total no. of students, address redundancy etc. are considered in this project. But enhancement to the project can easily be made without changing the current design and programming structure.</a:t>
            </a:r>
            <a:endParaRPr lang="en-US" sz="3600" dirty="0">
              <a:solidFill>
                <a:srgbClr val="7030A0"/>
              </a:solidFill>
              <a:latin typeface="Sagona Book" panose="020205030505050202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886B3B-277E-4A4C-BDBF-92AF3EA5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671" y="4077050"/>
            <a:ext cx="4543396" cy="2780950"/>
          </a:xfrm>
          <a:prstGeom prst="rect">
            <a:avLst/>
          </a:prstGeom>
        </p:spPr>
      </p:pic>
      <p:pic>
        <p:nvPicPr>
          <p:cNvPr id="6" name="Picture 5">
            <a:extLst>
              <a:ext uri="{FF2B5EF4-FFF2-40B4-BE49-F238E27FC236}">
                <a16:creationId xmlns:a16="http://schemas.microsoft.com/office/drawing/2014/main" id="{480CC663-E707-4E8F-8D1B-5DD8DE92588F}"/>
              </a:ext>
            </a:extLst>
          </p:cNvPr>
          <p:cNvPicPr>
            <a:picLocks noChangeAspect="1"/>
          </p:cNvPicPr>
          <p:nvPr/>
        </p:nvPicPr>
        <p:blipFill rotWithShape="1">
          <a:blip r:embed="rId3">
            <a:extLst>
              <a:ext uri="{28A0092B-C50C-407E-A947-70E740481C1C}">
                <a14:useLocalDpi xmlns:a14="http://schemas.microsoft.com/office/drawing/2010/main" val="0"/>
              </a:ext>
            </a:extLst>
          </a:blip>
          <a:srcRect l="22471" r="18842"/>
          <a:stretch/>
        </p:blipFill>
        <p:spPr>
          <a:xfrm>
            <a:off x="0" y="4217800"/>
            <a:ext cx="2743200" cy="2629273"/>
          </a:xfrm>
          <a:prstGeom prst="rect">
            <a:avLst/>
          </a:prstGeom>
        </p:spPr>
      </p:pic>
      <p:sp>
        <p:nvSpPr>
          <p:cNvPr id="2" name="Title 1"/>
          <p:cNvSpPr>
            <a:spLocks noGrp="1"/>
          </p:cNvSpPr>
          <p:nvPr>
            <p:ph type="title"/>
          </p:nvPr>
        </p:nvSpPr>
        <p:spPr>
          <a:xfrm>
            <a:off x="838200" y="365125"/>
            <a:ext cx="4287473" cy="1325563"/>
          </a:xfrm>
        </p:spPr>
        <p:txBody>
          <a:bodyPr/>
          <a:lstStyle/>
          <a:p>
            <a:r>
              <a:rPr lang="en-US" b="1" dirty="0">
                <a:solidFill>
                  <a:srgbClr val="C00000"/>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solidFill>
                  <a:srgbClr val="00B0F0"/>
                </a:solidFill>
                <a:latin typeface="Sagona Book" panose="02020503050505020204" pitchFamily="18" charset="0"/>
              </a:rPr>
              <a:t>This project is helpful in maintaining the student’s record, keeping the Updated record in the database. In Coming Future it may also focus on calculating the Fees for each employee, their attendance and the no of leaves taken per month/year.</a:t>
            </a:r>
          </a:p>
          <a:p>
            <a:pPr>
              <a:buFont typeface="Wingdings" panose="05000000000000000000" pitchFamily="2" charset="2"/>
              <a:buChar char="v"/>
            </a:pPr>
            <a:r>
              <a:rPr lang="en-US" sz="2000" dirty="0">
                <a:solidFill>
                  <a:srgbClr val="00B0F0"/>
                </a:solidFill>
                <a:latin typeface="Sagona Book" panose="02020503050505020204" pitchFamily="18" charset="0"/>
              </a:rPr>
              <a:t>Cloud based system can also be implemented, so that it can be accessed anywhere worldwide with internet connectivity.</a:t>
            </a:r>
          </a:p>
          <a:p>
            <a:pPr>
              <a:buFont typeface="Wingdings" panose="05000000000000000000" pitchFamily="2" charset="2"/>
              <a:buChar char="v"/>
            </a:pPr>
            <a:r>
              <a:rPr lang="en-US" sz="2000" dirty="0">
                <a:solidFill>
                  <a:srgbClr val="00B0F0"/>
                </a:solidFill>
                <a:latin typeface="Sagona Book" panose="02020503050505020204" pitchFamily="18" charset="0"/>
              </a:rPr>
              <a:t>It can also be developed as mobile application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10" name="Picture 9">
            <a:extLst>
              <a:ext uri="{FF2B5EF4-FFF2-40B4-BE49-F238E27FC236}">
                <a16:creationId xmlns:a16="http://schemas.microsoft.com/office/drawing/2014/main" id="{BD61FFC9-2239-4155-B86D-EF57D469AF3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70062" y="4187134"/>
            <a:ext cx="1327297" cy="2697760"/>
          </a:xfrm>
          <a:prstGeom prst="rect">
            <a:avLst/>
          </a:prstGeom>
        </p:spPr>
      </p:pic>
    </p:spTree>
    <p:extLst>
      <p:ext uri="{BB962C8B-B14F-4D97-AF65-F5344CB8AC3E}">
        <p14:creationId xmlns:p14="http://schemas.microsoft.com/office/powerpoint/2010/main" val="195242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9208E0-B4C0-4AE2-8398-C5CF48AE20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480" y="1289042"/>
            <a:ext cx="1224280" cy="1224280"/>
          </a:xfrm>
          <a:prstGeom prst="rect">
            <a:avLst/>
          </a:prstGeom>
        </p:spPr>
      </p:pic>
      <p:sp>
        <p:nvSpPr>
          <p:cNvPr id="2" name="Title 1"/>
          <p:cNvSpPr>
            <a:spLocks noGrp="1"/>
          </p:cNvSpPr>
          <p:nvPr>
            <p:ph type="title"/>
          </p:nvPr>
        </p:nvSpPr>
        <p:spPr/>
        <p:txBody>
          <a:bodyPr/>
          <a:lstStyle/>
          <a:p>
            <a:r>
              <a:rPr lang="en-US" b="1" u="sng" dirty="0">
                <a:solidFill>
                  <a:srgbClr val="00B05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25625"/>
            <a:ext cx="5025705" cy="4784900"/>
          </a:xfrm>
        </p:spPr>
        <p:txBody>
          <a:bodyPr>
            <a:normAutofit fontScale="92500" lnSpcReduction="10000"/>
          </a:bodyPr>
          <a:lstStyle/>
          <a:p>
            <a:pPr marL="0" indent="0" algn="l" rtl="0" fontAlgn="base">
              <a:buNone/>
            </a:pPr>
            <a:r>
              <a:rPr lang="en-US" b="1" dirty="0">
                <a:solidFill>
                  <a:srgbClr val="000000"/>
                </a:solidFill>
                <a:latin typeface="Times New Roman" panose="02020603050405020304" pitchFamily="18" charset="0"/>
              </a:rPr>
              <a:t>     </a:t>
            </a:r>
            <a:r>
              <a:rPr lang="en-US" sz="5800" b="1" i="0" u="none" strike="noStrike" dirty="0">
                <a:solidFill>
                  <a:srgbClr val="000000"/>
                </a:solidFill>
                <a:effectLst/>
                <a:latin typeface="Times New Roman" panose="02020603050405020304" pitchFamily="18" charset="0"/>
              </a:rPr>
              <a:t>YouTube: -</a:t>
            </a:r>
            <a:r>
              <a:rPr lang="en-US" sz="5800" b="0" i="0" dirty="0">
                <a:solidFill>
                  <a:srgbClr val="000000"/>
                </a:solidFill>
                <a:effectLst/>
                <a:latin typeface="Times New Roman" panose="02020603050405020304" pitchFamily="18" charset="0"/>
              </a:rPr>
              <a:t>​</a:t>
            </a:r>
            <a:endParaRPr lang="en-US" sz="5800" b="0" i="0" dirty="0">
              <a:solidFill>
                <a:srgbClr val="000000"/>
              </a:solidFill>
              <a:effectLst/>
              <a:latin typeface="Segoe UI" panose="020B0502040204020203" pitchFamily="34" charset="0"/>
            </a:endParaRPr>
          </a:p>
          <a:p>
            <a:pPr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3"/>
              </a:rPr>
              <a:t>https://youtu.be/Qc9Smcr-huk</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4"/>
              </a:rPr>
              <a:t>https://youtu.be/8CrkNbnnUyM</a:t>
            </a: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5"/>
              </a:rPr>
              <a:t>https://youtu.be/GjzyCUqDMoA</a:t>
            </a: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6"/>
              </a:rPr>
              <a:t>https://youtu.be/ENtlGF2iADI</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7"/>
              </a:rPr>
              <a:t>https://youtu.be/OrHitqwJu8Q</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8"/>
              </a:rPr>
              <a:t>https://youtu.be/NJNl4eUa3Xc</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9"/>
              </a:rPr>
              <a:t>https://youtu.be/NIp6pMtEhC0</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10"/>
              </a:rPr>
              <a:t>https://youtu.be/6GeOUAV0TaA</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11"/>
              </a:rPr>
              <a:t>https://youtu.be/Et_bgnJ_Hhg</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9" name="Picture 8">
            <a:extLst>
              <a:ext uri="{FF2B5EF4-FFF2-40B4-BE49-F238E27FC236}">
                <a16:creationId xmlns:a16="http://schemas.microsoft.com/office/drawing/2014/main" id="{FA926F47-C207-4564-B7B8-5FBA5C52689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482251" y="1027906"/>
            <a:ext cx="1403430" cy="935620"/>
          </a:xfrm>
          <a:prstGeom prst="rect">
            <a:avLst/>
          </a:prstGeom>
        </p:spPr>
      </p:pic>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515" y="13095"/>
            <a:ext cx="2327307" cy="976206"/>
          </a:xfrm>
        </p:spPr>
        <p:txBody>
          <a:bodyPr/>
          <a:lstStyle/>
          <a:p>
            <a:r>
              <a:rPr lang="en-US" b="1" dirty="0">
                <a:solidFill>
                  <a:srgbClr val="FF0000"/>
                </a:solidFill>
                <a:latin typeface="Times New Roman"/>
                <a:cs typeface="Times New Roman"/>
              </a:rPr>
              <a:t>Outline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
        <p:nvSpPr>
          <p:cNvPr id="5" name="Arrow: Pentagon 4">
            <a:extLst>
              <a:ext uri="{FF2B5EF4-FFF2-40B4-BE49-F238E27FC236}">
                <a16:creationId xmlns:a16="http://schemas.microsoft.com/office/drawing/2014/main" id="{F0B36826-DFD7-4031-BBAD-3BCE03DC2DE1}"/>
              </a:ext>
            </a:extLst>
          </p:cNvPr>
          <p:cNvSpPr/>
          <p:nvPr/>
        </p:nvSpPr>
        <p:spPr>
          <a:xfrm>
            <a:off x="1010809" y="1077682"/>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endParaRPr lang="en-IN" b="1" dirty="0">
              <a:solidFill>
                <a:schemeClr val="tx1"/>
              </a:solidFill>
            </a:endParaRPr>
          </a:p>
        </p:txBody>
      </p:sp>
      <p:sp>
        <p:nvSpPr>
          <p:cNvPr id="6" name="Arrow: Pentagon 5">
            <a:extLst>
              <a:ext uri="{FF2B5EF4-FFF2-40B4-BE49-F238E27FC236}">
                <a16:creationId xmlns:a16="http://schemas.microsoft.com/office/drawing/2014/main" id="{3F4543D7-01FD-4308-9C14-0DBD4F2D58C2}"/>
              </a:ext>
            </a:extLst>
          </p:cNvPr>
          <p:cNvSpPr/>
          <p:nvPr/>
        </p:nvSpPr>
        <p:spPr>
          <a:xfrm>
            <a:off x="1010809" y="1755250"/>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endParaRPr lang="en-IN" b="1" dirty="0">
              <a:solidFill>
                <a:schemeClr val="tx1"/>
              </a:solidFill>
            </a:endParaRPr>
          </a:p>
        </p:txBody>
      </p:sp>
      <p:sp>
        <p:nvSpPr>
          <p:cNvPr id="8" name="Arrow: Pentagon 7">
            <a:extLst>
              <a:ext uri="{FF2B5EF4-FFF2-40B4-BE49-F238E27FC236}">
                <a16:creationId xmlns:a16="http://schemas.microsoft.com/office/drawing/2014/main" id="{D0EE8CBD-133C-4065-B846-D41E77549876}"/>
              </a:ext>
            </a:extLst>
          </p:cNvPr>
          <p:cNvSpPr/>
          <p:nvPr/>
        </p:nvSpPr>
        <p:spPr>
          <a:xfrm>
            <a:off x="1010809" y="2435709"/>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endParaRPr lang="en-IN" b="1" dirty="0">
              <a:solidFill>
                <a:schemeClr val="tx1"/>
              </a:solidFill>
            </a:endParaRPr>
          </a:p>
        </p:txBody>
      </p:sp>
      <p:sp>
        <p:nvSpPr>
          <p:cNvPr id="9" name="Arrow: Pentagon 8">
            <a:extLst>
              <a:ext uri="{FF2B5EF4-FFF2-40B4-BE49-F238E27FC236}">
                <a16:creationId xmlns:a16="http://schemas.microsoft.com/office/drawing/2014/main" id="{D6A4518B-7D9A-429F-953E-A339159BBE20}"/>
              </a:ext>
            </a:extLst>
          </p:cNvPr>
          <p:cNvSpPr/>
          <p:nvPr/>
        </p:nvSpPr>
        <p:spPr>
          <a:xfrm>
            <a:off x="1010808" y="3113277"/>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endParaRPr lang="en-IN" b="1" dirty="0">
              <a:solidFill>
                <a:schemeClr val="tx1"/>
              </a:solidFill>
            </a:endParaRPr>
          </a:p>
        </p:txBody>
      </p:sp>
      <p:sp>
        <p:nvSpPr>
          <p:cNvPr id="10" name="Arrow: Pentagon 9">
            <a:extLst>
              <a:ext uri="{FF2B5EF4-FFF2-40B4-BE49-F238E27FC236}">
                <a16:creationId xmlns:a16="http://schemas.microsoft.com/office/drawing/2014/main" id="{CAC831BE-ECBB-4B48-9C88-5082035AD12F}"/>
              </a:ext>
            </a:extLst>
          </p:cNvPr>
          <p:cNvSpPr/>
          <p:nvPr/>
        </p:nvSpPr>
        <p:spPr>
          <a:xfrm>
            <a:off x="1010809" y="4355497"/>
            <a:ext cx="565619" cy="4418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a:t>
            </a:r>
            <a:endParaRPr lang="en-IN" b="1" dirty="0">
              <a:solidFill>
                <a:schemeClr val="tx1"/>
              </a:solidFill>
            </a:endParaRPr>
          </a:p>
        </p:txBody>
      </p:sp>
      <p:sp>
        <p:nvSpPr>
          <p:cNvPr id="11" name="Arrow: Pentagon 10">
            <a:extLst>
              <a:ext uri="{FF2B5EF4-FFF2-40B4-BE49-F238E27FC236}">
                <a16:creationId xmlns:a16="http://schemas.microsoft.com/office/drawing/2014/main" id="{7D50C9BC-488F-47B1-A2C5-55DE0665334D}"/>
              </a:ext>
            </a:extLst>
          </p:cNvPr>
          <p:cNvSpPr/>
          <p:nvPr/>
        </p:nvSpPr>
        <p:spPr>
          <a:xfrm>
            <a:off x="1010809" y="5030173"/>
            <a:ext cx="565619" cy="4418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7.</a:t>
            </a:r>
            <a:endParaRPr lang="en-IN" b="1" dirty="0">
              <a:solidFill>
                <a:schemeClr val="tx1"/>
              </a:solidFill>
            </a:endParaRPr>
          </a:p>
        </p:txBody>
      </p:sp>
      <p:sp>
        <p:nvSpPr>
          <p:cNvPr id="12" name="Arrow: Pentagon 11">
            <a:extLst>
              <a:ext uri="{FF2B5EF4-FFF2-40B4-BE49-F238E27FC236}">
                <a16:creationId xmlns:a16="http://schemas.microsoft.com/office/drawing/2014/main" id="{35C2DC3B-DFB2-4857-882D-3C13CE74CAD0}"/>
              </a:ext>
            </a:extLst>
          </p:cNvPr>
          <p:cNvSpPr/>
          <p:nvPr/>
        </p:nvSpPr>
        <p:spPr>
          <a:xfrm>
            <a:off x="1010810" y="5713524"/>
            <a:ext cx="565619" cy="4418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a:t>
            </a:r>
            <a:endParaRPr lang="en-IN" b="1" dirty="0">
              <a:solidFill>
                <a:schemeClr val="tx1"/>
              </a:solidFill>
            </a:endParaRPr>
          </a:p>
        </p:txBody>
      </p:sp>
      <p:sp>
        <p:nvSpPr>
          <p:cNvPr id="18" name="TextBox 17">
            <a:extLst>
              <a:ext uri="{FF2B5EF4-FFF2-40B4-BE49-F238E27FC236}">
                <a16:creationId xmlns:a16="http://schemas.microsoft.com/office/drawing/2014/main" id="{269D8F7E-BA51-410D-8413-FE542731EB57}"/>
              </a:ext>
            </a:extLst>
          </p:cNvPr>
          <p:cNvSpPr txBox="1"/>
          <p:nvPr/>
        </p:nvSpPr>
        <p:spPr>
          <a:xfrm>
            <a:off x="1665821" y="1096861"/>
            <a:ext cx="8860358" cy="369332"/>
          </a:xfrm>
          <a:prstGeom prst="rect">
            <a:avLst/>
          </a:prstGeom>
          <a:noFill/>
        </p:spPr>
        <p:txBody>
          <a:bodyPr wrap="square" rtlCol="0">
            <a:spAutoFit/>
          </a:bodyPr>
          <a:lstStyle/>
          <a:p>
            <a:r>
              <a:rPr lang="en-IN" dirty="0">
                <a:latin typeface="Sagona Book" panose="02020503050505020204" pitchFamily="18" charset="0"/>
              </a:rPr>
              <a:t>Introduction to Project	</a:t>
            </a:r>
          </a:p>
        </p:txBody>
      </p:sp>
      <p:sp>
        <p:nvSpPr>
          <p:cNvPr id="20" name="TextBox 19">
            <a:extLst>
              <a:ext uri="{FF2B5EF4-FFF2-40B4-BE49-F238E27FC236}">
                <a16:creationId xmlns:a16="http://schemas.microsoft.com/office/drawing/2014/main" id="{45949269-778D-485C-8F3A-17DB4E6EDE45}"/>
              </a:ext>
            </a:extLst>
          </p:cNvPr>
          <p:cNvSpPr txBox="1"/>
          <p:nvPr/>
        </p:nvSpPr>
        <p:spPr>
          <a:xfrm>
            <a:off x="1665819" y="3815868"/>
            <a:ext cx="5004786" cy="369332"/>
          </a:xfrm>
          <a:prstGeom prst="rect">
            <a:avLst/>
          </a:prstGeom>
          <a:noFill/>
        </p:spPr>
        <p:txBody>
          <a:bodyPr wrap="square" rtlCol="0">
            <a:spAutoFit/>
          </a:bodyPr>
          <a:lstStyle/>
          <a:p>
            <a:r>
              <a:rPr lang="en-IN" dirty="0">
                <a:latin typeface="Sagona Book" panose="02020503050505020204" pitchFamily="18" charset="0"/>
              </a:rPr>
              <a:t>Results and Outputs           	</a:t>
            </a:r>
          </a:p>
        </p:txBody>
      </p:sp>
      <p:sp>
        <p:nvSpPr>
          <p:cNvPr id="21" name="TextBox 20">
            <a:extLst>
              <a:ext uri="{FF2B5EF4-FFF2-40B4-BE49-F238E27FC236}">
                <a16:creationId xmlns:a16="http://schemas.microsoft.com/office/drawing/2014/main" id="{8419BD36-02F2-4878-B724-CF12CFD05F26}"/>
              </a:ext>
            </a:extLst>
          </p:cNvPr>
          <p:cNvSpPr txBox="1"/>
          <p:nvPr/>
        </p:nvSpPr>
        <p:spPr>
          <a:xfrm>
            <a:off x="1665820" y="2556067"/>
            <a:ext cx="4562259" cy="369332"/>
          </a:xfrm>
          <a:prstGeom prst="rect">
            <a:avLst/>
          </a:prstGeom>
          <a:noFill/>
        </p:spPr>
        <p:txBody>
          <a:bodyPr wrap="square" rtlCol="0">
            <a:spAutoFit/>
          </a:bodyPr>
          <a:lstStyle/>
          <a:p>
            <a:r>
              <a:rPr lang="en-IN" dirty="0">
                <a:latin typeface="Sagona Book" panose="02020503050505020204" pitchFamily="18" charset="0"/>
              </a:rPr>
              <a:t>Objectives of the work</a:t>
            </a:r>
          </a:p>
        </p:txBody>
      </p:sp>
      <p:sp>
        <p:nvSpPr>
          <p:cNvPr id="22" name="TextBox 21">
            <a:extLst>
              <a:ext uri="{FF2B5EF4-FFF2-40B4-BE49-F238E27FC236}">
                <a16:creationId xmlns:a16="http://schemas.microsoft.com/office/drawing/2014/main" id="{E70D8D4C-6D2C-46D7-92D0-D755B39267D5}"/>
              </a:ext>
            </a:extLst>
          </p:cNvPr>
          <p:cNvSpPr txBox="1"/>
          <p:nvPr/>
        </p:nvSpPr>
        <p:spPr>
          <a:xfrm>
            <a:off x="1736515" y="4386689"/>
            <a:ext cx="4643538" cy="369332"/>
          </a:xfrm>
          <a:prstGeom prst="rect">
            <a:avLst/>
          </a:prstGeom>
          <a:noFill/>
        </p:spPr>
        <p:txBody>
          <a:bodyPr wrap="square" rtlCol="0">
            <a:spAutoFit/>
          </a:bodyPr>
          <a:lstStyle/>
          <a:p>
            <a:r>
              <a:rPr lang="en-IN" dirty="0">
                <a:latin typeface="Sagona Book" panose="02020503050505020204" pitchFamily="18" charset="0"/>
              </a:rPr>
              <a:t>Conclusion</a:t>
            </a:r>
          </a:p>
        </p:txBody>
      </p:sp>
      <p:sp>
        <p:nvSpPr>
          <p:cNvPr id="23" name="TextBox 22">
            <a:extLst>
              <a:ext uri="{FF2B5EF4-FFF2-40B4-BE49-F238E27FC236}">
                <a16:creationId xmlns:a16="http://schemas.microsoft.com/office/drawing/2014/main" id="{3B728C85-DB78-4EEE-8A01-B5139083A319}"/>
              </a:ext>
            </a:extLst>
          </p:cNvPr>
          <p:cNvSpPr txBox="1"/>
          <p:nvPr/>
        </p:nvSpPr>
        <p:spPr>
          <a:xfrm>
            <a:off x="1665819" y="5744269"/>
            <a:ext cx="4643540" cy="646331"/>
          </a:xfrm>
          <a:prstGeom prst="rect">
            <a:avLst/>
          </a:prstGeom>
          <a:noFill/>
        </p:spPr>
        <p:txBody>
          <a:bodyPr wrap="square" rtlCol="0">
            <a:spAutoFit/>
          </a:bodyPr>
          <a:lstStyle/>
          <a:p>
            <a:r>
              <a:rPr lang="en-IN" dirty="0">
                <a:latin typeface="Sagona Book" panose="02020503050505020204" pitchFamily="18" charset="0"/>
              </a:rPr>
              <a:t>References</a:t>
            </a:r>
          </a:p>
          <a:p>
            <a:endParaRPr lang="en-IN" dirty="0"/>
          </a:p>
        </p:txBody>
      </p:sp>
      <p:sp>
        <p:nvSpPr>
          <p:cNvPr id="24" name="TextBox 23">
            <a:extLst>
              <a:ext uri="{FF2B5EF4-FFF2-40B4-BE49-F238E27FC236}">
                <a16:creationId xmlns:a16="http://schemas.microsoft.com/office/drawing/2014/main" id="{03E7FF64-A76D-4BD7-AFC0-DE25E28B3DE2}"/>
              </a:ext>
            </a:extLst>
          </p:cNvPr>
          <p:cNvSpPr txBox="1"/>
          <p:nvPr/>
        </p:nvSpPr>
        <p:spPr>
          <a:xfrm>
            <a:off x="1452460" y="5103337"/>
            <a:ext cx="4643540" cy="369332"/>
          </a:xfrm>
          <a:prstGeom prst="rect">
            <a:avLst/>
          </a:prstGeom>
          <a:noFill/>
        </p:spPr>
        <p:txBody>
          <a:bodyPr wrap="square" rtlCol="0">
            <a:spAutoFit/>
          </a:bodyPr>
          <a:lstStyle/>
          <a:p>
            <a:r>
              <a:rPr lang="en-IN" dirty="0">
                <a:latin typeface="Sagona Book" panose="02020503050505020204" pitchFamily="18" charset="0"/>
              </a:rPr>
              <a:t>      Future Scope</a:t>
            </a:r>
          </a:p>
        </p:txBody>
      </p:sp>
      <p:sp>
        <p:nvSpPr>
          <p:cNvPr id="25" name="TextBox 24">
            <a:extLst>
              <a:ext uri="{FF2B5EF4-FFF2-40B4-BE49-F238E27FC236}">
                <a16:creationId xmlns:a16="http://schemas.microsoft.com/office/drawing/2014/main" id="{F9D2CA41-C55A-478E-8553-58BE5910EB56}"/>
              </a:ext>
            </a:extLst>
          </p:cNvPr>
          <p:cNvSpPr txBox="1"/>
          <p:nvPr/>
        </p:nvSpPr>
        <p:spPr>
          <a:xfrm>
            <a:off x="1665819" y="3113277"/>
            <a:ext cx="5009723" cy="369332"/>
          </a:xfrm>
          <a:prstGeom prst="rect">
            <a:avLst/>
          </a:prstGeom>
          <a:noFill/>
        </p:spPr>
        <p:txBody>
          <a:bodyPr wrap="square" rtlCol="0">
            <a:spAutoFit/>
          </a:bodyPr>
          <a:lstStyle/>
          <a:p>
            <a:endParaRPr lang="en-IN" dirty="0">
              <a:latin typeface="Sagona Book" panose="02020503050505020204" pitchFamily="18" charset="0"/>
            </a:endParaRPr>
          </a:p>
        </p:txBody>
      </p:sp>
      <p:sp>
        <p:nvSpPr>
          <p:cNvPr id="26" name="TextBox 25">
            <a:extLst>
              <a:ext uri="{FF2B5EF4-FFF2-40B4-BE49-F238E27FC236}">
                <a16:creationId xmlns:a16="http://schemas.microsoft.com/office/drawing/2014/main" id="{3169C58A-3543-4048-9505-C1CE57DDA0B9}"/>
              </a:ext>
            </a:extLst>
          </p:cNvPr>
          <p:cNvSpPr txBox="1"/>
          <p:nvPr/>
        </p:nvSpPr>
        <p:spPr>
          <a:xfrm>
            <a:off x="1665960" y="1839865"/>
            <a:ext cx="5140959" cy="369332"/>
          </a:xfrm>
          <a:prstGeom prst="rect">
            <a:avLst/>
          </a:prstGeom>
          <a:noFill/>
        </p:spPr>
        <p:txBody>
          <a:bodyPr wrap="square" rtlCol="0">
            <a:spAutoFit/>
          </a:bodyPr>
          <a:lstStyle/>
          <a:p>
            <a:r>
              <a:rPr lang="en-IN" dirty="0">
                <a:latin typeface="Sagona Book" panose="02020503050505020204" pitchFamily="18" charset="0"/>
              </a:rPr>
              <a:t>Problem Formulation</a:t>
            </a:r>
          </a:p>
        </p:txBody>
      </p:sp>
      <p:sp>
        <p:nvSpPr>
          <p:cNvPr id="31" name="Arrow: Pentagon 30">
            <a:extLst>
              <a:ext uri="{FF2B5EF4-FFF2-40B4-BE49-F238E27FC236}">
                <a16:creationId xmlns:a16="http://schemas.microsoft.com/office/drawing/2014/main" id="{72CFDC48-1165-48A6-B67E-09711123C05E}"/>
              </a:ext>
            </a:extLst>
          </p:cNvPr>
          <p:cNvSpPr/>
          <p:nvPr/>
        </p:nvSpPr>
        <p:spPr>
          <a:xfrm>
            <a:off x="1010808" y="3784506"/>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a:t>
            </a:r>
            <a:endParaRPr lang="en-IN" b="1" dirty="0">
              <a:solidFill>
                <a:schemeClr val="tx1"/>
              </a:solidFill>
            </a:endParaRPr>
          </a:p>
        </p:txBody>
      </p:sp>
      <p:sp>
        <p:nvSpPr>
          <p:cNvPr id="32" name="TextBox 31">
            <a:extLst>
              <a:ext uri="{FF2B5EF4-FFF2-40B4-BE49-F238E27FC236}">
                <a16:creationId xmlns:a16="http://schemas.microsoft.com/office/drawing/2014/main" id="{8C496F13-1CA0-4FAD-925B-C4F40703864B}"/>
              </a:ext>
            </a:extLst>
          </p:cNvPr>
          <p:cNvSpPr txBox="1"/>
          <p:nvPr/>
        </p:nvSpPr>
        <p:spPr>
          <a:xfrm>
            <a:off x="1665819" y="3211218"/>
            <a:ext cx="4715085" cy="369332"/>
          </a:xfrm>
          <a:prstGeom prst="rect">
            <a:avLst/>
          </a:prstGeom>
          <a:noFill/>
        </p:spPr>
        <p:txBody>
          <a:bodyPr wrap="square" rtlCol="0">
            <a:spAutoFit/>
          </a:bodyPr>
          <a:lstStyle/>
          <a:p>
            <a:r>
              <a:rPr lang="en-IN" dirty="0">
                <a:latin typeface="Sagona Book" panose="02020503050505020204" pitchFamily="18" charset="0"/>
              </a:rPr>
              <a:t>Tools Platform and Language</a:t>
            </a:r>
          </a:p>
        </p:txBody>
      </p:sp>
      <p:pic>
        <p:nvPicPr>
          <p:cNvPr id="13" name="Picture 12">
            <a:extLst>
              <a:ext uri="{FF2B5EF4-FFF2-40B4-BE49-F238E27FC236}">
                <a16:creationId xmlns:a16="http://schemas.microsoft.com/office/drawing/2014/main" id="{1B988F88-26DF-49D0-9E13-100061B7BD03}"/>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16188" r="19999" b="8864"/>
          <a:stretch/>
        </p:blipFill>
        <p:spPr>
          <a:xfrm>
            <a:off x="7035567" y="386129"/>
            <a:ext cx="2327307" cy="2106337"/>
          </a:xfrm>
          <a:prstGeom prst="rect">
            <a:avLst/>
          </a:prstGeom>
        </p:spPr>
      </p:pic>
      <p:pic>
        <p:nvPicPr>
          <p:cNvPr id="3" name="Picture 2">
            <a:extLst>
              <a:ext uri="{FF2B5EF4-FFF2-40B4-BE49-F238E27FC236}">
                <a16:creationId xmlns:a16="http://schemas.microsoft.com/office/drawing/2014/main" id="{5D955ADD-68F6-4313-ABBE-939B0B919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09359" y="3033224"/>
            <a:ext cx="5388201" cy="3231160"/>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7362B26-B8CA-4003-BD73-FBBB5B7D5A44}"/>
              </a:ext>
            </a:extLst>
          </p:cNvPr>
          <p:cNvPicPr>
            <a:picLocks noChangeAspect="1"/>
          </p:cNvPicPr>
          <p:nvPr/>
        </p:nvPicPr>
        <p:blipFill>
          <a:blip r:embed="rId2"/>
          <a:stretch>
            <a:fillRect/>
          </a:stretch>
        </p:blipFill>
        <p:spPr>
          <a:xfrm>
            <a:off x="2583674" y="0"/>
            <a:ext cx="9047248" cy="3810330"/>
          </a:xfrm>
          <a:prstGeom prst="rect">
            <a:avLst/>
          </a:prstGeom>
        </p:spPr>
      </p:pic>
      <p:pic>
        <p:nvPicPr>
          <p:cNvPr id="16" name="Picture 15">
            <a:extLst>
              <a:ext uri="{FF2B5EF4-FFF2-40B4-BE49-F238E27FC236}">
                <a16:creationId xmlns:a16="http://schemas.microsoft.com/office/drawing/2014/main" id="{6218C3C2-3E18-4282-8B28-61C02AAEB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8416"/>
            <a:ext cx="1560934" cy="1560934"/>
          </a:xfrm>
          <a:prstGeom prst="rect">
            <a:avLst/>
          </a:prstGeom>
        </p:spPr>
      </p:pic>
      <p:pic>
        <p:nvPicPr>
          <p:cNvPr id="12" name="Picture 11">
            <a:extLst>
              <a:ext uri="{FF2B5EF4-FFF2-40B4-BE49-F238E27FC236}">
                <a16:creationId xmlns:a16="http://schemas.microsoft.com/office/drawing/2014/main" id="{114D1B1B-F9FB-434E-9252-98CA63B46EDB}"/>
              </a:ext>
            </a:extLst>
          </p:cNvPr>
          <p:cNvPicPr>
            <a:picLocks noChangeAspect="1"/>
          </p:cNvPicPr>
          <p:nvPr/>
        </p:nvPicPr>
        <p:blipFill>
          <a:blip r:embed="rId4" cstate="print">
            <a:extLst>
              <a:ext uri="{28A0092B-C50C-407E-A947-70E740481C1C}">
                <a14:useLocalDpi xmlns:a14="http://schemas.microsoft.com/office/drawing/2010/main" val="0"/>
              </a:ext>
            </a:extLst>
          </a:blip>
          <a:srcRect t="20639" b="20639"/>
          <a:stretch/>
        </p:blipFill>
        <p:spPr>
          <a:xfrm>
            <a:off x="9078284" y="5311727"/>
            <a:ext cx="2677488" cy="1409748"/>
          </a:xfrm>
          <a:prstGeom prst="rect">
            <a:avLst/>
          </a:prstGeom>
        </p:spPr>
      </p:pic>
      <p:sp>
        <p:nvSpPr>
          <p:cNvPr id="2" name="Title 1"/>
          <p:cNvSpPr>
            <a:spLocks noGrp="1"/>
          </p:cNvSpPr>
          <p:nvPr>
            <p:ph type="title"/>
          </p:nvPr>
        </p:nvSpPr>
        <p:spPr>
          <a:xfrm>
            <a:off x="838200" y="18162"/>
            <a:ext cx="10515600" cy="1149292"/>
          </a:xfrm>
        </p:spPr>
        <p:txBody>
          <a:bodyPr/>
          <a:lstStyle/>
          <a:p>
            <a:r>
              <a:rPr lang="en-US" dirty="0">
                <a:latin typeface="Times New Roman" panose="02020603050405020304" pitchFamily="18" charset="0"/>
                <a:cs typeface="Times New Roman" panose="02020603050405020304" pitchFamily="18" charset="0"/>
              </a:rPr>
              <a:t>What is </a:t>
            </a:r>
            <a:r>
              <a:rPr lang="en-US" b="1" u="sng" dirty="0">
                <a:solidFill>
                  <a:srgbClr val="00B0F0"/>
                </a:solidFill>
                <a:latin typeface="Times New Roman" panose="02020603050405020304" pitchFamily="18" charset="0"/>
                <a:cs typeface="Times New Roman" panose="02020603050405020304" pitchFamily="18" charset="0"/>
              </a:rPr>
              <a:t>SRMS</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7" name="Flowchart: Terminator 6">
            <a:extLst>
              <a:ext uri="{FF2B5EF4-FFF2-40B4-BE49-F238E27FC236}">
                <a16:creationId xmlns:a16="http://schemas.microsoft.com/office/drawing/2014/main" id="{07A876D9-EAD6-4689-9D94-15A5568CB14C}"/>
              </a:ext>
            </a:extLst>
          </p:cNvPr>
          <p:cNvSpPr/>
          <p:nvPr/>
        </p:nvSpPr>
        <p:spPr>
          <a:xfrm>
            <a:off x="197958" y="1708660"/>
            <a:ext cx="4390237" cy="1438713"/>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rgbClr val="FFFF00"/>
                </a:solidFill>
                <a:latin typeface="Sagona Book" panose="02020503050505020204" pitchFamily="18" charset="0"/>
              </a:rPr>
              <a:t>Student Report management system is a distributed application developed to maintain the details of student report in any school.</a:t>
            </a:r>
            <a:endParaRPr lang="en-IN" sz="1600" dirty="0">
              <a:solidFill>
                <a:srgbClr val="FFFF00"/>
              </a:solidFill>
              <a:latin typeface="Sagona Book" panose="02020503050505020204" pitchFamily="18" charset="0"/>
            </a:endParaRPr>
          </a:p>
        </p:txBody>
      </p:sp>
      <p:sp>
        <p:nvSpPr>
          <p:cNvPr id="8" name="Flowchart: Terminator 7">
            <a:extLst>
              <a:ext uri="{FF2B5EF4-FFF2-40B4-BE49-F238E27FC236}">
                <a16:creationId xmlns:a16="http://schemas.microsoft.com/office/drawing/2014/main" id="{493D3151-BA2C-4881-B78A-8BA00BE64375}"/>
              </a:ext>
            </a:extLst>
          </p:cNvPr>
          <p:cNvSpPr/>
          <p:nvPr/>
        </p:nvSpPr>
        <p:spPr>
          <a:xfrm>
            <a:off x="7603805" y="1708661"/>
            <a:ext cx="4390237" cy="1438712"/>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rgbClr val="FFFF00"/>
                </a:solidFill>
                <a:latin typeface="Sagona Book" panose="02020503050505020204" pitchFamily="18" charset="0"/>
              </a:rPr>
              <a:t>It maintains the information about the students academic performance.</a:t>
            </a:r>
            <a:endParaRPr lang="en-IN" sz="1600" dirty="0">
              <a:solidFill>
                <a:srgbClr val="FFFF00"/>
              </a:solidFill>
              <a:latin typeface="Sagona Book" panose="02020503050505020204" pitchFamily="18" charset="0"/>
            </a:endParaRPr>
          </a:p>
        </p:txBody>
      </p:sp>
      <p:sp>
        <p:nvSpPr>
          <p:cNvPr id="9" name="Flowchart: Terminator 8">
            <a:extLst>
              <a:ext uri="{FF2B5EF4-FFF2-40B4-BE49-F238E27FC236}">
                <a16:creationId xmlns:a16="http://schemas.microsoft.com/office/drawing/2014/main" id="{95E31606-C96F-4A90-A482-79465828DE7F}"/>
              </a:ext>
            </a:extLst>
          </p:cNvPr>
          <p:cNvSpPr/>
          <p:nvPr/>
        </p:nvSpPr>
        <p:spPr>
          <a:xfrm>
            <a:off x="689129" y="3292951"/>
            <a:ext cx="5237526" cy="1854272"/>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numCol="1" rtlCol="0" anchor="ctr"/>
          <a:lstStyle/>
          <a:p>
            <a:pPr algn="ctr"/>
            <a:r>
              <a:rPr lang="en-US" sz="1600" dirty="0">
                <a:solidFill>
                  <a:srgbClr val="FFFF00"/>
                </a:solidFill>
                <a:latin typeface="Sagona Book" panose="02020503050505020204" pitchFamily="18" charset="0"/>
              </a:rPr>
              <a:t>This software allows the administrator to edit students report, add new students, transfer/promote/terminate students. Each student in the database is associated with a position can be added and edited when need arises.</a:t>
            </a:r>
            <a:endParaRPr lang="en-IN" sz="1600" dirty="0">
              <a:solidFill>
                <a:srgbClr val="FFFF00"/>
              </a:solidFill>
              <a:latin typeface="Sagona Book" panose="02020503050505020204" pitchFamily="18" charset="0"/>
            </a:endParaRPr>
          </a:p>
        </p:txBody>
      </p:sp>
      <p:sp>
        <p:nvSpPr>
          <p:cNvPr id="10" name="Flowchart: Terminator 9">
            <a:extLst>
              <a:ext uri="{FF2B5EF4-FFF2-40B4-BE49-F238E27FC236}">
                <a16:creationId xmlns:a16="http://schemas.microsoft.com/office/drawing/2014/main" id="{085A54F7-8196-414A-B0D6-9DB2C8EC26D9}"/>
              </a:ext>
            </a:extLst>
          </p:cNvPr>
          <p:cNvSpPr/>
          <p:nvPr/>
        </p:nvSpPr>
        <p:spPr>
          <a:xfrm>
            <a:off x="6518247" y="3292951"/>
            <a:ext cx="5237525" cy="1854272"/>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rgbClr val="FFFF00"/>
                </a:solidFill>
                <a:latin typeface="Sagona Book" panose="02020503050505020204" pitchFamily="18" charset="0"/>
              </a:rPr>
              <a:t>This system brings about an easy way of maintaining the details of students report  in any schools. It is simple to understand and can be used by anyone who is not even familiar with simple students’ system. </a:t>
            </a:r>
            <a:endParaRPr lang="en-IN" sz="1600" dirty="0">
              <a:solidFill>
                <a:srgbClr val="FFFF00"/>
              </a:solidFill>
              <a:latin typeface="Sagona Book" panose="02020503050505020204" pitchFamily="18" charset="0"/>
            </a:endParaRPr>
          </a:p>
        </p:txBody>
      </p:sp>
      <p:sp>
        <p:nvSpPr>
          <p:cNvPr id="11" name="Flowchart: Terminator 10">
            <a:extLst>
              <a:ext uri="{FF2B5EF4-FFF2-40B4-BE49-F238E27FC236}">
                <a16:creationId xmlns:a16="http://schemas.microsoft.com/office/drawing/2014/main" id="{DC267691-3B83-4FEC-9D22-CC8110D8AC19}"/>
              </a:ext>
            </a:extLst>
          </p:cNvPr>
          <p:cNvSpPr/>
          <p:nvPr/>
        </p:nvSpPr>
        <p:spPr>
          <a:xfrm>
            <a:off x="3998751" y="5611256"/>
            <a:ext cx="4194497" cy="1149291"/>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rgbClr val="FFFF00"/>
                </a:solidFill>
                <a:latin typeface="Sagona Book" panose="02020503050505020204" pitchFamily="18" charset="0"/>
              </a:rPr>
              <a:t>It is user friendly and just asks the user to follow step by step operations by giving easy to follow options.</a:t>
            </a:r>
            <a:endParaRPr lang="en-IN" sz="1600" dirty="0">
              <a:solidFill>
                <a:srgbClr val="FFFF00"/>
              </a:solidFill>
              <a:latin typeface="Sagona Book" panose="02020503050505020204" pitchFamily="18" charset="0"/>
            </a:endParaRP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FAA85C-C015-4B8E-BBBD-0705F7197D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63302" y="3613405"/>
            <a:ext cx="3076095" cy="3076095"/>
          </a:xfrm>
          <a:prstGeom prst="rect">
            <a:avLst/>
          </a:prstGeom>
        </p:spPr>
      </p:pic>
      <p:sp>
        <p:nvSpPr>
          <p:cNvPr id="2" name="Title 1"/>
          <p:cNvSpPr>
            <a:spLocks noGrp="1"/>
          </p:cNvSpPr>
          <p:nvPr>
            <p:ph type="title"/>
          </p:nvPr>
        </p:nvSpPr>
        <p:spPr>
          <a:xfrm>
            <a:off x="771088" y="293615"/>
            <a:ext cx="5411598" cy="1178960"/>
          </a:xfrm>
        </p:spPr>
        <p:txBody>
          <a:bodyPr/>
          <a:lstStyle/>
          <a:p>
            <a:r>
              <a:rPr lang="en-US" b="1" u="sng" dirty="0">
                <a:solidFill>
                  <a:srgbClr val="FFC000"/>
                </a:solidFill>
                <a:latin typeface="Times New Roman" panose="02020603050405020304" pitchFamily="18" charset="0"/>
                <a:cs typeface="Times New Roman" panose="02020603050405020304" pitchFamily="18" charset="0"/>
              </a:rPr>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6" name="Rectangle: Rounded Corners 5">
            <a:extLst>
              <a:ext uri="{FF2B5EF4-FFF2-40B4-BE49-F238E27FC236}">
                <a16:creationId xmlns:a16="http://schemas.microsoft.com/office/drawing/2014/main" id="{4B2E2D92-7A79-44B4-B21B-BB0882A78F30}"/>
              </a:ext>
            </a:extLst>
          </p:cNvPr>
          <p:cNvSpPr/>
          <p:nvPr/>
        </p:nvSpPr>
        <p:spPr>
          <a:xfrm>
            <a:off x="6277762" y="2449436"/>
            <a:ext cx="4826466" cy="19812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Sagona Book" panose="02020503050505020204" pitchFamily="18" charset="0"/>
              </a:rPr>
              <a:t>The use of paper work in handling some of these processes could lead to human error, papers may end up in the wrong hands and not forgetting the fact that this is time consuming. </a:t>
            </a:r>
          </a:p>
          <a:p>
            <a:pPr algn="ctr"/>
            <a:endParaRPr lang="en-IN" dirty="0"/>
          </a:p>
        </p:txBody>
      </p:sp>
      <p:sp>
        <p:nvSpPr>
          <p:cNvPr id="14" name="Rectangle: Rounded Corners 13">
            <a:extLst>
              <a:ext uri="{FF2B5EF4-FFF2-40B4-BE49-F238E27FC236}">
                <a16:creationId xmlns:a16="http://schemas.microsoft.com/office/drawing/2014/main" id="{5036C6BC-B917-4F22-9590-401F5D9AAEFD}"/>
              </a:ext>
            </a:extLst>
          </p:cNvPr>
          <p:cNvSpPr/>
          <p:nvPr/>
        </p:nvSpPr>
        <p:spPr>
          <a:xfrm>
            <a:off x="6252595" y="136525"/>
            <a:ext cx="4851633" cy="198119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Sagona Book" panose="02020503050505020204" pitchFamily="18" charset="0"/>
              </a:rPr>
              <a:t>Another challenge is that teachers are struggling to watch student’s activities including attendance, leave, discipline,</a:t>
            </a:r>
          </a:p>
          <a:p>
            <a:pPr algn="ctr"/>
            <a:r>
              <a:rPr lang="en-US" dirty="0">
                <a:latin typeface="Sagona Book" panose="02020503050505020204" pitchFamily="18" charset="0"/>
              </a:rPr>
              <a:t>etc.</a:t>
            </a:r>
            <a:endParaRPr lang="en-IN" dirty="0">
              <a:latin typeface="Sagona Book" panose="02020503050505020204" pitchFamily="18" charset="0"/>
            </a:endParaRPr>
          </a:p>
        </p:txBody>
      </p:sp>
      <p:sp>
        <p:nvSpPr>
          <p:cNvPr id="16" name="Rectangle: Rounded Corners 15">
            <a:extLst>
              <a:ext uri="{FF2B5EF4-FFF2-40B4-BE49-F238E27FC236}">
                <a16:creationId xmlns:a16="http://schemas.microsoft.com/office/drawing/2014/main" id="{39574883-1CE5-4559-AF59-33C582F6473E}"/>
              </a:ext>
            </a:extLst>
          </p:cNvPr>
          <p:cNvSpPr/>
          <p:nvPr/>
        </p:nvSpPr>
        <p:spPr>
          <a:xfrm>
            <a:off x="6252595" y="4762348"/>
            <a:ext cx="4851633" cy="19812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Sagona Book" panose="02020503050505020204" pitchFamily="18" charset="0"/>
              </a:rPr>
              <a:t>The project is aimed at setting up an student information system about the status of the students, the previous class report and the class performance in order to help monitor the performance and achievements of the students through a password protected system.</a:t>
            </a:r>
            <a:endParaRPr lang="en-IN" dirty="0">
              <a:latin typeface="Sagona Book" panose="02020503050505020204" pitchFamily="18" charset="0"/>
            </a:endParaRPr>
          </a:p>
        </p:txBody>
      </p:sp>
      <p:sp>
        <p:nvSpPr>
          <p:cNvPr id="17" name="Rectangle: Rounded Corners 16">
            <a:extLst>
              <a:ext uri="{FF2B5EF4-FFF2-40B4-BE49-F238E27FC236}">
                <a16:creationId xmlns:a16="http://schemas.microsoft.com/office/drawing/2014/main" id="{701860D4-70D2-4F46-9C61-DB45CC957328}"/>
              </a:ext>
            </a:extLst>
          </p:cNvPr>
          <p:cNvSpPr/>
          <p:nvPr/>
        </p:nvSpPr>
        <p:spPr>
          <a:xfrm>
            <a:off x="1417739" y="1529353"/>
            <a:ext cx="3598877" cy="171524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Sagona Book" panose="02020503050505020204" pitchFamily="18" charset="0"/>
                <a:cs typeface="Times New Roman" panose="02020603050405020304" pitchFamily="18" charset="0"/>
              </a:rPr>
              <a:t>Manual handling of students information poses a number of challenges.</a:t>
            </a:r>
            <a:endParaRPr lang="en-IN" dirty="0">
              <a:latin typeface="Sagona Book" panose="02020503050505020204" pitchFamily="18" charset="0"/>
              <a:cs typeface="Times New Roman" panose="02020603050405020304" pitchFamily="18" charset="0"/>
            </a:endParaRPr>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B05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lstStyle/>
          <a:p>
            <a:pPr marL="342900" lvl="0" indent="-342900">
              <a:lnSpc>
                <a:spcPct val="150000"/>
              </a:lnSpc>
              <a:spcAft>
                <a:spcPts val="1000"/>
              </a:spcAft>
              <a:buFont typeface="Wingdings" panose="05000000000000000000" pitchFamily="2" charset="2"/>
              <a:buChar char=""/>
              <a:tabLst>
                <a:tab pos="342900" algn="l"/>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Develop a well-designed database to store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student</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information.</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A user friendly front-end for the user to interact with the system.</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342900" algn="l"/>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Easy retrieval of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student</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information.</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342900" algn="l"/>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Ability to sort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students</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queries by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school</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342900" algn="l"/>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Remove details of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students</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no longer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reading</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in the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school</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CDF4E6-8E06-4392-AD6D-D1B2EF4C6F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1564" y="1351648"/>
            <a:ext cx="1765943" cy="1215384"/>
          </a:xfrm>
          <a:prstGeom prst="rect">
            <a:avLst/>
          </a:prstGeom>
        </p:spPr>
      </p:pic>
      <p:sp>
        <p:nvSpPr>
          <p:cNvPr id="2" name="Title 1">
            <a:extLst>
              <a:ext uri="{FF2B5EF4-FFF2-40B4-BE49-F238E27FC236}">
                <a16:creationId xmlns:a16="http://schemas.microsoft.com/office/drawing/2014/main" id="{9F9C382E-4E0B-4D05-9DEB-466EC2596754}"/>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Tools, Platform and Language used</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208006-2E94-415E-AE3A-D782B51C431F}"/>
              </a:ext>
            </a:extLst>
          </p:cNvPr>
          <p:cNvSpPr>
            <a:spLocks noGrp="1"/>
          </p:cNvSpPr>
          <p:nvPr>
            <p:ph idx="1"/>
          </p:nvPr>
        </p:nvSpPr>
        <p:spPr>
          <a:xfrm>
            <a:off x="838200" y="1825625"/>
            <a:ext cx="10515600" cy="4835234"/>
          </a:xfrm>
        </p:spPr>
        <p:txBody>
          <a:bodyPr>
            <a:normAutofit/>
          </a:bodyPr>
          <a:lstStyle/>
          <a:p>
            <a:pPr marL="0" indent="0">
              <a:buNone/>
            </a:pPr>
            <a:r>
              <a:rPr lang="en-US" sz="2000" b="1" u="sng" dirty="0">
                <a:latin typeface="Sagona Book" panose="02020503050505020204" pitchFamily="18" charset="0"/>
              </a:rPr>
              <a:t>FRONT END:</a:t>
            </a:r>
          </a:p>
          <a:p>
            <a:pPr marL="0" indent="0">
              <a:buNone/>
            </a:pPr>
            <a:r>
              <a:rPr lang="en-US" sz="2000" dirty="0">
                <a:solidFill>
                  <a:srgbClr val="BC8F00"/>
                </a:solidFill>
                <a:latin typeface="Sagona Book" panose="02020503050505020204" pitchFamily="18" charset="0"/>
              </a:rPr>
              <a:t>The programming has been done using the language C++. It is easy to use, efficient and flexible. This language is preferred because one can build a program using this object oriented and platform independent programming.</a:t>
            </a:r>
          </a:p>
          <a:p>
            <a:pPr marL="0" indent="0">
              <a:buNone/>
            </a:pPr>
            <a:endParaRPr lang="en-US" sz="2000" b="1" u="sng" dirty="0">
              <a:latin typeface="Sagona Book" panose="02020503050505020204" pitchFamily="18" charset="0"/>
            </a:endParaRPr>
          </a:p>
          <a:p>
            <a:pPr marL="0" indent="0">
              <a:buNone/>
            </a:pPr>
            <a:r>
              <a:rPr lang="en-US" sz="2000" b="1" u="sng" dirty="0">
                <a:latin typeface="Sagona Book" panose="02020503050505020204" pitchFamily="18" charset="0"/>
              </a:rPr>
              <a:t>BACK END: </a:t>
            </a:r>
          </a:p>
          <a:p>
            <a:pPr marL="0" indent="0">
              <a:buNone/>
            </a:pPr>
            <a:r>
              <a:rPr lang="en-US" sz="2000" dirty="0">
                <a:solidFill>
                  <a:srgbClr val="BC8F00"/>
                </a:solidFill>
                <a:latin typeface="Sagona Book" panose="02020503050505020204" pitchFamily="18" charset="0"/>
              </a:rPr>
              <a:t>SQLite database management system is used to store the records of Students. It is easy to use and administer, and it comes with tools and wizards that make it easy to develop applications. The database itself has been redesigned to automatically perform many tuning functions, leaving you free to focus on most important tasks.</a:t>
            </a:r>
          </a:p>
          <a:p>
            <a:pPr marL="0" indent="0">
              <a:buNone/>
            </a:pPr>
            <a:endParaRPr lang="en-US" sz="2000" b="1" u="sng" dirty="0">
              <a:latin typeface="Sagona Book" panose="02020503050505020204" pitchFamily="18" charset="0"/>
            </a:endParaRPr>
          </a:p>
          <a:p>
            <a:pPr marL="0" indent="0">
              <a:buNone/>
            </a:pPr>
            <a:r>
              <a:rPr lang="en-US" sz="2000" b="1" u="sng" dirty="0">
                <a:latin typeface="Sagona Book" panose="02020503050505020204" pitchFamily="18" charset="0"/>
              </a:rPr>
              <a:t>PLATFORM USED:</a:t>
            </a:r>
          </a:p>
          <a:p>
            <a:pPr marL="0" indent="0">
              <a:buNone/>
            </a:pPr>
            <a:r>
              <a:rPr lang="en-US" sz="2000" dirty="0">
                <a:solidFill>
                  <a:srgbClr val="BC8F00"/>
                </a:solidFill>
                <a:latin typeface="Sagona Book" panose="02020503050505020204" pitchFamily="18" charset="0"/>
              </a:rPr>
              <a:t>QT creator. </a:t>
            </a:r>
            <a:endParaRPr lang="en-IN" sz="2000" dirty="0">
              <a:solidFill>
                <a:srgbClr val="BC8F00"/>
              </a:solidFill>
              <a:latin typeface="Sagona Book" panose="02020503050505020204" pitchFamily="18" charset="0"/>
            </a:endParaRPr>
          </a:p>
        </p:txBody>
      </p:sp>
      <p:sp>
        <p:nvSpPr>
          <p:cNvPr id="4" name="Slide Number Placeholder 3">
            <a:extLst>
              <a:ext uri="{FF2B5EF4-FFF2-40B4-BE49-F238E27FC236}">
                <a16:creationId xmlns:a16="http://schemas.microsoft.com/office/drawing/2014/main" id="{F1C7BD07-EBC8-46DD-AB4E-8EBFB19CC8BF}"/>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8" name="Picture 7">
            <a:extLst>
              <a:ext uri="{FF2B5EF4-FFF2-40B4-BE49-F238E27FC236}">
                <a16:creationId xmlns:a16="http://schemas.microsoft.com/office/drawing/2014/main" id="{D564CAD7-CA51-483E-A7C2-09F3656B9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817" y="3229504"/>
            <a:ext cx="1947906" cy="922961"/>
          </a:xfrm>
          <a:prstGeom prst="rect">
            <a:avLst/>
          </a:prstGeom>
        </p:spPr>
      </p:pic>
      <p:pic>
        <p:nvPicPr>
          <p:cNvPr id="10" name="Picture 9">
            <a:extLst>
              <a:ext uri="{FF2B5EF4-FFF2-40B4-BE49-F238E27FC236}">
                <a16:creationId xmlns:a16="http://schemas.microsoft.com/office/drawing/2014/main" id="{B2694DE9-BD93-479E-91A7-A8BA9CD2CF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9733" y="5304109"/>
            <a:ext cx="935547" cy="922972"/>
          </a:xfrm>
          <a:prstGeom prst="rect">
            <a:avLst/>
          </a:prstGeom>
        </p:spPr>
      </p:pic>
    </p:spTree>
    <p:extLst>
      <p:ext uri="{BB962C8B-B14F-4D97-AF65-F5344CB8AC3E}">
        <p14:creationId xmlns:p14="http://schemas.microsoft.com/office/powerpoint/2010/main" val="136892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Up 8">
            <a:extLst>
              <a:ext uri="{FF2B5EF4-FFF2-40B4-BE49-F238E27FC236}">
                <a16:creationId xmlns:a16="http://schemas.microsoft.com/office/drawing/2014/main" id="{87960A6B-FBE4-4FDA-8C5B-943DD65D4A5C}"/>
              </a:ext>
            </a:extLst>
          </p:cNvPr>
          <p:cNvSpPr/>
          <p:nvPr/>
        </p:nvSpPr>
        <p:spPr>
          <a:xfrm>
            <a:off x="2755783" y="4643715"/>
            <a:ext cx="520118" cy="543288"/>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27171"/>
            <a:ext cx="5257800" cy="1220905"/>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8" name="Flowchart: Alternate Process 7">
            <a:extLst>
              <a:ext uri="{FF2B5EF4-FFF2-40B4-BE49-F238E27FC236}">
                <a16:creationId xmlns:a16="http://schemas.microsoft.com/office/drawing/2014/main" id="{6B000D05-BF13-40C1-A185-07D05FB46DE5}"/>
              </a:ext>
            </a:extLst>
          </p:cNvPr>
          <p:cNvSpPr/>
          <p:nvPr/>
        </p:nvSpPr>
        <p:spPr>
          <a:xfrm>
            <a:off x="1098957" y="5187003"/>
            <a:ext cx="3833769" cy="117645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rgbClr val="7030A0"/>
                </a:solidFill>
                <a:latin typeface="Sagona Book" panose="02020503050505020204" pitchFamily="18" charset="0"/>
              </a:rPr>
              <a:t>This is the 1</a:t>
            </a:r>
            <a:r>
              <a:rPr lang="en-IN" sz="1400" baseline="30000" dirty="0">
                <a:solidFill>
                  <a:srgbClr val="7030A0"/>
                </a:solidFill>
                <a:latin typeface="Sagona Book" panose="02020503050505020204" pitchFamily="18" charset="0"/>
              </a:rPr>
              <a:t>st</a:t>
            </a:r>
            <a:r>
              <a:rPr lang="en-IN" sz="1400" dirty="0">
                <a:solidFill>
                  <a:srgbClr val="7030A0"/>
                </a:solidFill>
                <a:latin typeface="Sagona Book" panose="02020503050505020204" pitchFamily="18" charset="0"/>
              </a:rPr>
              <a:t> user-interface that appears on starting of the application.</a:t>
            </a:r>
          </a:p>
          <a:p>
            <a:pPr algn="ctr"/>
            <a:r>
              <a:rPr lang="en-IN" sz="1400" dirty="0">
                <a:solidFill>
                  <a:srgbClr val="7030A0"/>
                </a:solidFill>
                <a:latin typeface="Sagona Book" panose="02020503050505020204" pitchFamily="18" charset="0"/>
              </a:rPr>
              <a:t>It includes options name of school.</a:t>
            </a:r>
          </a:p>
        </p:txBody>
      </p:sp>
      <p:sp>
        <p:nvSpPr>
          <p:cNvPr id="11" name="Arrow: Up 10">
            <a:extLst>
              <a:ext uri="{FF2B5EF4-FFF2-40B4-BE49-F238E27FC236}">
                <a16:creationId xmlns:a16="http://schemas.microsoft.com/office/drawing/2014/main" id="{C5FCA552-031E-40A8-95BF-56118EC63E4D}"/>
              </a:ext>
            </a:extLst>
          </p:cNvPr>
          <p:cNvSpPr/>
          <p:nvPr/>
        </p:nvSpPr>
        <p:spPr>
          <a:xfrm rot="10800000">
            <a:off x="10645628" y="1436716"/>
            <a:ext cx="520118" cy="574953"/>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Arrow: Bent 13">
            <a:extLst>
              <a:ext uri="{FF2B5EF4-FFF2-40B4-BE49-F238E27FC236}">
                <a16:creationId xmlns:a16="http://schemas.microsoft.com/office/drawing/2014/main" id="{621C18F4-95AE-49FB-8D07-F80C630A5CBC}"/>
              </a:ext>
            </a:extLst>
          </p:cNvPr>
          <p:cNvSpPr/>
          <p:nvPr/>
        </p:nvSpPr>
        <p:spPr>
          <a:xfrm rot="16200000">
            <a:off x="6927786" y="5562882"/>
            <a:ext cx="858719" cy="815218"/>
          </a:xfrm>
          <a:prstGeom prst="ben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15" name="Flowchart: Alternate Process 14">
            <a:extLst>
              <a:ext uri="{FF2B5EF4-FFF2-40B4-BE49-F238E27FC236}">
                <a16:creationId xmlns:a16="http://schemas.microsoft.com/office/drawing/2014/main" id="{551BD9F2-71FA-44F6-8F58-EA7D95FF4746}"/>
              </a:ext>
            </a:extLst>
          </p:cNvPr>
          <p:cNvSpPr/>
          <p:nvPr/>
        </p:nvSpPr>
        <p:spPr>
          <a:xfrm>
            <a:off x="7764755" y="5449006"/>
            <a:ext cx="3518483" cy="1309017"/>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rgbClr val="7030A0"/>
                </a:solidFill>
                <a:latin typeface="Sagona Book" panose="02020503050505020204" pitchFamily="18" charset="0"/>
              </a:rPr>
              <a:t>The window opened is the update request tab, any request when raised from the student end will pop up here. You can see student B has requested for update in details from his end, </a:t>
            </a:r>
          </a:p>
        </p:txBody>
      </p:sp>
      <p:sp>
        <p:nvSpPr>
          <p:cNvPr id="16" name="Arrow: Up 15">
            <a:extLst>
              <a:ext uri="{FF2B5EF4-FFF2-40B4-BE49-F238E27FC236}">
                <a16:creationId xmlns:a16="http://schemas.microsoft.com/office/drawing/2014/main" id="{61D84EE8-C533-4E84-8E0D-DA4EC84A894E}"/>
              </a:ext>
            </a:extLst>
          </p:cNvPr>
          <p:cNvSpPr/>
          <p:nvPr/>
        </p:nvSpPr>
        <p:spPr>
          <a:xfrm rot="5400000">
            <a:off x="5539809" y="1561893"/>
            <a:ext cx="274638" cy="440666"/>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 name="Flowchart: Alternate Process 16">
            <a:extLst>
              <a:ext uri="{FF2B5EF4-FFF2-40B4-BE49-F238E27FC236}">
                <a16:creationId xmlns:a16="http://schemas.microsoft.com/office/drawing/2014/main" id="{CB997643-D2AD-4207-BD8B-E4AA9621A65F}"/>
              </a:ext>
            </a:extLst>
          </p:cNvPr>
          <p:cNvSpPr/>
          <p:nvPr/>
        </p:nvSpPr>
        <p:spPr>
          <a:xfrm>
            <a:off x="5897461" y="1644907"/>
            <a:ext cx="3154260" cy="274638"/>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dirty="0">
                <a:solidFill>
                  <a:srgbClr val="7030A0"/>
                </a:solidFill>
                <a:latin typeface="Sagona Book" panose="02020503050505020204" pitchFamily="18" charset="0"/>
              </a:rPr>
              <a:t>1. </a:t>
            </a:r>
          </a:p>
        </p:txBody>
      </p:sp>
      <p:pic>
        <p:nvPicPr>
          <p:cNvPr id="12" name="Picture 11">
            <a:extLst>
              <a:ext uri="{FF2B5EF4-FFF2-40B4-BE49-F238E27FC236}">
                <a16:creationId xmlns:a16="http://schemas.microsoft.com/office/drawing/2014/main" id="{48C5D440-EE9F-4683-A828-FE0107830B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3333" y="2316651"/>
            <a:ext cx="4995551" cy="1929958"/>
          </a:xfrm>
          <a:prstGeom prst="rect">
            <a:avLst/>
          </a:prstGeom>
        </p:spPr>
      </p:pic>
      <p:pic>
        <p:nvPicPr>
          <p:cNvPr id="18" name="Picture 17">
            <a:extLst>
              <a:ext uri="{FF2B5EF4-FFF2-40B4-BE49-F238E27FC236}">
                <a16:creationId xmlns:a16="http://schemas.microsoft.com/office/drawing/2014/main" id="{B2FCE24E-B0D7-4391-B5B7-8753175497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95794" y="2402224"/>
            <a:ext cx="5199750" cy="2674157"/>
          </a:xfrm>
          <a:prstGeom prst="rect">
            <a:avLst/>
          </a:prstGeom>
        </p:spPr>
      </p:pic>
      <p:sp>
        <p:nvSpPr>
          <p:cNvPr id="7" name="Arrow: Striped Right 6">
            <a:extLst>
              <a:ext uri="{FF2B5EF4-FFF2-40B4-BE49-F238E27FC236}">
                <a16:creationId xmlns:a16="http://schemas.microsoft.com/office/drawing/2014/main" id="{EBCB0066-5783-4EC6-97E5-F49DFFB4E8A8}"/>
              </a:ext>
            </a:extLst>
          </p:cNvPr>
          <p:cNvSpPr/>
          <p:nvPr/>
        </p:nvSpPr>
        <p:spPr>
          <a:xfrm>
            <a:off x="5456795" y="3699545"/>
            <a:ext cx="1392482" cy="511728"/>
          </a:xfrm>
          <a:prstGeom prst="striped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rgbClr val="FF0000"/>
                </a:solidFill>
                <a:latin typeface="Sagona Book" panose="02020503050505020204" pitchFamily="18" charset="0"/>
              </a:rPr>
              <a:t>2</a:t>
            </a:r>
          </a:p>
        </p:txBody>
      </p:sp>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D19CDD-19E3-4D35-BE5E-563531C50C93}"/>
              </a:ext>
            </a:extLst>
          </p:cNvPr>
          <p:cNvSpPr>
            <a:spLocks noGrp="1"/>
          </p:cNvSpPr>
          <p:nvPr>
            <p:ph type="sldNum" sz="quarter" idx="12"/>
          </p:nvPr>
        </p:nvSpPr>
        <p:spPr>
          <a:xfrm>
            <a:off x="10972798" y="6356350"/>
            <a:ext cx="381001" cy="365125"/>
          </a:xfrm>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BE1476A1-671C-4757-9B1F-B044782D0B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6739" y="3316342"/>
            <a:ext cx="5659838" cy="3034067"/>
          </a:xfrm>
          <a:prstGeom prst="rect">
            <a:avLst/>
          </a:prstGeom>
        </p:spPr>
      </p:pic>
      <p:sp>
        <p:nvSpPr>
          <p:cNvPr id="8" name="Arrow: Up 7">
            <a:extLst>
              <a:ext uri="{FF2B5EF4-FFF2-40B4-BE49-F238E27FC236}">
                <a16:creationId xmlns:a16="http://schemas.microsoft.com/office/drawing/2014/main" id="{BAE87D63-7183-48EF-B765-7BC0927B4244}"/>
              </a:ext>
            </a:extLst>
          </p:cNvPr>
          <p:cNvSpPr/>
          <p:nvPr/>
        </p:nvSpPr>
        <p:spPr>
          <a:xfrm rot="10800000">
            <a:off x="1317070" y="2388253"/>
            <a:ext cx="520118" cy="574953"/>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Flowchart: Alternate Process 8">
            <a:extLst>
              <a:ext uri="{FF2B5EF4-FFF2-40B4-BE49-F238E27FC236}">
                <a16:creationId xmlns:a16="http://schemas.microsoft.com/office/drawing/2014/main" id="{B9EA939F-B1A7-4339-BF1C-EB31A8E8DC7F}"/>
              </a:ext>
            </a:extLst>
          </p:cNvPr>
          <p:cNvSpPr/>
          <p:nvPr/>
        </p:nvSpPr>
        <p:spPr>
          <a:xfrm>
            <a:off x="1057013" y="1300294"/>
            <a:ext cx="3716323" cy="1087959"/>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rgbClr val="7030A0"/>
                </a:solidFill>
                <a:latin typeface="Sagona Book" panose="02020503050505020204" pitchFamily="18" charset="0"/>
              </a:rPr>
              <a:t>This window shows the option of class and student report card.</a:t>
            </a:r>
          </a:p>
        </p:txBody>
      </p:sp>
      <p:sp>
        <p:nvSpPr>
          <p:cNvPr id="10" name="Arrow: Left-Up 9">
            <a:extLst>
              <a:ext uri="{FF2B5EF4-FFF2-40B4-BE49-F238E27FC236}">
                <a16:creationId xmlns:a16="http://schemas.microsoft.com/office/drawing/2014/main" id="{38552BFA-551F-4B04-9919-4C8B14ABD343}"/>
              </a:ext>
            </a:extLst>
          </p:cNvPr>
          <p:cNvSpPr/>
          <p:nvPr/>
        </p:nvSpPr>
        <p:spPr>
          <a:xfrm>
            <a:off x="5936576" y="3995462"/>
            <a:ext cx="1160510" cy="1037934"/>
          </a:xfrm>
          <a:prstGeom prst="lef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rgbClr val="FF0000"/>
                </a:solidFill>
                <a:latin typeface="Sagona Book" panose="02020503050505020204" pitchFamily="18" charset="0"/>
              </a:rPr>
              <a:t>    </a:t>
            </a:r>
            <a:r>
              <a:rPr lang="en-IN" sz="1400" dirty="0">
                <a:solidFill>
                  <a:srgbClr val="FF0000"/>
                </a:solidFill>
                <a:latin typeface="Sagona Book" panose="02020503050505020204" pitchFamily="18" charset="0"/>
              </a:rPr>
              <a:t>3</a:t>
            </a:r>
            <a:r>
              <a:rPr lang="en-IN" sz="1400" dirty="0">
                <a:solidFill>
                  <a:srgbClr val="FF0000"/>
                </a:solidFill>
                <a:latin typeface="Sagona Book" panose="02020503050505020204" pitchFamily="18" charset="0"/>
                <a:sym typeface="Wingdings" panose="05000000000000000000" pitchFamily="2" charset="2"/>
              </a:rPr>
              <a:t>4</a:t>
            </a:r>
            <a:endParaRPr lang="en-IN" dirty="0">
              <a:solidFill>
                <a:srgbClr val="FF0000"/>
              </a:solidFill>
              <a:latin typeface="Sagona Book" panose="02020503050505020204" pitchFamily="18" charset="0"/>
            </a:endParaRPr>
          </a:p>
        </p:txBody>
      </p:sp>
      <p:sp>
        <p:nvSpPr>
          <p:cNvPr id="11" name="Arrow: Up 10">
            <a:extLst>
              <a:ext uri="{FF2B5EF4-FFF2-40B4-BE49-F238E27FC236}">
                <a16:creationId xmlns:a16="http://schemas.microsoft.com/office/drawing/2014/main" id="{8AA23E7A-30E7-40D2-9FCE-9173DD485121}"/>
              </a:ext>
            </a:extLst>
          </p:cNvPr>
          <p:cNvSpPr/>
          <p:nvPr/>
        </p:nvSpPr>
        <p:spPr>
          <a:xfrm>
            <a:off x="10416298" y="3987074"/>
            <a:ext cx="556501" cy="576538"/>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Flowchart: Alternate Process 11">
            <a:extLst>
              <a:ext uri="{FF2B5EF4-FFF2-40B4-BE49-F238E27FC236}">
                <a16:creationId xmlns:a16="http://schemas.microsoft.com/office/drawing/2014/main" id="{6D77C822-8EE3-40B0-9976-72C38B0FA9B1}"/>
              </a:ext>
            </a:extLst>
          </p:cNvPr>
          <p:cNvSpPr/>
          <p:nvPr/>
        </p:nvSpPr>
        <p:spPr>
          <a:xfrm>
            <a:off x="7980375" y="4563612"/>
            <a:ext cx="3182923" cy="1323792"/>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rgbClr val="7030A0"/>
                </a:solidFill>
                <a:latin typeface="Sagona Book" panose="02020503050505020204" pitchFamily="18" charset="0"/>
              </a:rPr>
              <a:t>This window shows all option what you want see about student . </a:t>
            </a:r>
          </a:p>
        </p:txBody>
      </p:sp>
      <p:pic>
        <p:nvPicPr>
          <p:cNvPr id="3" name="Picture 2">
            <a:extLst>
              <a:ext uri="{FF2B5EF4-FFF2-40B4-BE49-F238E27FC236}">
                <a16:creationId xmlns:a16="http://schemas.microsoft.com/office/drawing/2014/main" id="{A635585A-B8BC-492A-A243-32C0146FF4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47406" y="821604"/>
            <a:ext cx="5567855" cy="3012458"/>
          </a:xfrm>
          <a:prstGeom prst="rect">
            <a:avLst/>
          </a:prstGeom>
        </p:spPr>
      </p:pic>
    </p:spTree>
    <p:extLst>
      <p:ext uri="{BB962C8B-B14F-4D97-AF65-F5344CB8AC3E}">
        <p14:creationId xmlns:p14="http://schemas.microsoft.com/office/powerpoint/2010/main" val="286583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03B43F-39A2-4021-8AB9-BC95CAB11D16}"/>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11" name="Arrow: Up 10">
            <a:extLst>
              <a:ext uri="{FF2B5EF4-FFF2-40B4-BE49-F238E27FC236}">
                <a16:creationId xmlns:a16="http://schemas.microsoft.com/office/drawing/2014/main" id="{A3E3F4DC-80CF-4C67-B6BF-4CD883B82CCE}"/>
              </a:ext>
            </a:extLst>
          </p:cNvPr>
          <p:cNvSpPr/>
          <p:nvPr/>
        </p:nvSpPr>
        <p:spPr>
          <a:xfrm>
            <a:off x="3353294" y="4115086"/>
            <a:ext cx="671120" cy="906011"/>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Flowchart: Alternate Process 11">
            <a:extLst>
              <a:ext uri="{FF2B5EF4-FFF2-40B4-BE49-F238E27FC236}">
                <a16:creationId xmlns:a16="http://schemas.microsoft.com/office/drawing/2014/main" id="{521D9FFF-CE86-4326-B768-9B27FA627E7C}"/>
              </a:ext>
            </a:extLst>
          </p:cNvPr>
          <p:cNvSpPr/>
          <p:nvPr/>
        </p:nvSpPr>
        <p:spPr>
          <a:xfrm>
            <a:off x="406790" y="5047871"/>
            <a:ext cx="3754149" cy="101227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IN" sz="1400" dirty="0">
                <a:solidFill>
                  <a:srgbClr val="7030A0"/>
                </a:solidFill>
                <a:latin typeface="Sagona Book" panose="02020503050505020204" pitchFamily="18" charset="0"/>
              </a:rPr>
              <a:t>This window shows when you go for any student report card. If the student report card exist.			</a:t>
            </a:r>
          </a:p>
          <a:p>
            <a:pPr algn="ctr"/>
            <a:endParaRPr lang="en-IN" dirty="0"/>
          </a:p>
        </p:txBody>
      </p:sp>
      <p:pic>
        <p:nvPicPr>
          <p:cNvPr id="3" name="Picture 2">
            <a:extLst>
              <a:ext uri="{FF2B5EF4-FFF2-40B4-BE49-F238E27FC236}">
                <a16:creationId xmlns:a16="http://schemas.microsoft.com/office/drawing/2014/main" id="{AAC3FF7C-0195-4A2B-9609-5C2C03C8C1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99039" y="1442619"/>
            <a:ext cx="5411561" cy="2672467"/>
          </a:xfrm>
          <a:prstGeom prst="rect">
            <a:avLst/>
          </a:prstGeom>
        </p:spPr>
      </p:pic>
    </p:spTree>
    <p:extLst>
      <p:ext uri="{BB962C8B-B14F-4D97-AF65-F5344CB8AC3E}">
        <p14:creationId xmlns:p14="http://schemas.microsoft.com/office/powerpoint/2010/main" val="8490135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7211</TotalTime>
  <Words>916</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Calibri</vt:lpstr>
      <vt:lpstr>Calibri Light</vt:lpstr>
      <vt:lpstr>Casper</vt:lpstr>
      <vt:lpstr>Georgia</vt:lpstr>
      <vt:lpstr>Sagona Book</vt:lpstr>
      <vt:lpstr>Segoe UI</vt:lpstr>
      <vt:lpstr>Times New Roman</vt:lpstr>
      <vt:lpstr>Wingdings</vt:lpstr>
      <vt:lpstr>1_Office Theme</vt:lpstr>
      <vt:lpstr>2_Office Theme</vt:lpstr>
      <vt:lpstr>Contents Slide Master</vt:lpstr>
      <vt:lpstr>PowerPoint Presentation</vt:lpstr>
      <vt:lpstr>Outline</vt:lpstr>
      <vt:lpstr>What is SRMS?</vt:lpstr>
      <vt:lpstr>Problem Formulation</vt:lpstr>
      <vt:lpstr>Objectives</vt:lpstr>
      <vt:lpstr>Tools, Platform and Language used</vt:lpstr>
      <vt:lpstr>Results and Outputs</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Raj</dc:creator>
  <cp:lastModifiedBy>Harshith Kaduluri</cp:lastModifiedBy>
  <cp:revision>551</cp:revision>
  <dcterms:created xsi:type="dcterms:W3CDTF">2019-01-09T10:33:58Z</dcterms:created>
  <dcterms:modified xsi:type="dcterms:W3CDTF">2024-01-29T09:58:38Z</dcterms:modified>
</cp:coreProperties>
</file>