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6" r:id="rId1"/>
  </p:sldMasterIdLst>
  <p:sldIdLst>
    <p:sldId id="286" r:id="rId2"/>
    <p:sldId id="257" r:id="rId3"/>
    <p:sldId id="258" r:id="rId4"/>
    <p:sldId id="307" r:id="rId5"/>
    <p:sldId id="261" r:id="rId6"/>
    <p:sldId id="308" r:id="rId7"/>
    <p:sldId id="259" r:id="rId8"/>
    <p:sldId id="309" r:id="rId9"/>
    <p:sldId id="265" r:id="rId10"/>
    <p:sldId id="266" r:id="rId11"/>
    <p:sldId id="310" r:id="rId12"/>
    <p:sldId id="268" r:id="rId13"/>
    <p:sldId id="301" r:id="rId14"/>
    <p:sldId id="312" r:id="rId15"/>
    <p:sldId id="313" r:id="rId16"/>
    <p:sldId id="314" r:id="rId17"/>
    <p:sldId id="303" r:id="rId18"/>
    <p:sldId id="305" r:id="rId19"/>
    <p:sldId id="306" r:id="rId20"/>
    <p:sldId id="300" r:id="rId21"/>
    <p:sldId id="288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yan V Kustagi" initials="NVK" lastIdx="1" clrIdx="0">
    <p:extLst>
      <p:ext uri="{19B8F6BF-5375-455C-9EA6-DF929625EA0E}">
        <p15:presenceInfo xmlns:p15="http://schemas.microsoft.com/office/powerpoint/2012/main" userId="8b77fba66e6426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B75D-4F58-4940-959C-316D746B73C3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FC5F205-8AB6-44C4-80E4-41826474A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69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B75D-4F58-4940-959C-316D746B73C3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C5F205-8AB6-44C4-80E4-41826474A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93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B75D-4F58-4940-959C-316D746B73C3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C5F205-8AB6-44C4-80E4-41826474A6F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8776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B75D-4F58-4940-959C-316D746B73C3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C5F205-8AB6-44C4-80E4-41826474A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30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B75D-4F58-4940-959C-316D746B73C3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C5F205-8AB6-44C4-80E4-41826474A6FB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5504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B75D-4F58-4940-959C-316D746B73C3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C5F205-8AB6-44C4-80E4-41826474A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964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B75D-4F58-4940-959C-316D746B73C3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F205-8AB6-44C4-80E4-41826474A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073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B75D-4F58-4940-959C-316D746B73C3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F205-8AB6-44C4-80E4-41826474A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40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B75D-4F58-4940-959C-316D746B73C3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F205-8AB6-44C4-80E4-41826474A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90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B75D-4F58-4940-959C-316D746B73C3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C5F205-8AB6-44C4-80E4-41826474A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7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B75D-4F58-4940-959C-316D746B73C3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C5F205-8AB6-44C4-80E4-41826474A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99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B75D-4F58-4940-959C-316D746B73C3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C5F205-8AB6-44C4-80E4-41826474A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98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B75D-4F58-4940-959C-316D746B73C3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F205-8AB6-44C4-80E4-41826474A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97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B75D-4F58-4940-959C-316D746B73C3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F205-8AB6-44C4-80E4-41826474A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72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B75D-4F58-4940-959C-316D746B73C3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F205-8AB6-44C4-80E4-41826474A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9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B75D-4F58-4940-959C-316D746B73C3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C5F205-8AB6-44C4-80E4-41826474A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56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CB75D-4F58-4940-959C-316D746B73C3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C5F205-8AB6-44C4-80E4-41826474A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27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  <p:sldLayoutId id="2147484029" r:id="rId13"/>
    <p:sldLayoutId id="2147484030" r:id="rId14"/>
    <p:sldLayoutId id="2147484031" r:id="rId15"/>
    <p:sldLayoutId id="21474840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" TargetMode="External"/><Relationship Id="rId2" Type="http://schemas.openxmlformats.org/officeDocument/2006/relationships/hyperlink" Target="https://www.javatpoint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19400" y="498986"/>
            <a:ext cx="6553200" cy="768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PROJECT WORK</a:t>
            </a: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43200" y="1369205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ACADEMIC PROGRESS SCORE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15870" y="1828327"/>
            <a:ext cx="4760259" cy="1876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2857500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by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AISHWARYA R                         (1AP18IS002)</a:t>
            </a:r>
          </a:p>
          <a:p>
            <a:r>
              <a:rPr lang="en-IN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HARSHITH S                            (1AP18IS008)</a:t>
            </a:r>
          </a:p>
          <a:p>
            <a:r>
              <a:rPr lang="en-IN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NAYAN V KUSTAGI                 (1AP18IS017)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AJITHGOPAL S KULKARNI (1AP17IS002)</a:t>
            </a:r>
            <a:r>
              <a:rPr lang="en-IN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06588" y="3810000"/>
            <a:ext cx="5360894" cy="1444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Under the Guidance of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 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 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Mrs. Pallavi H B</a:t>
            </a:r>
            <a:r>
              <a:rPr lang="en-IN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Designation: </a:t>
            </a:r>
            <a:r>
              <a:rPr lang="en-IN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Asst. Professor </a:t>
            </a: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             </a:t>
            </a:r>
            <a:endParaRPr lang="en-US" dirty="0"/>
          </a:p>
        </p:txBody>
      </p:sp>
      <p:pic>
        <p:nvPicPr>
          <p:cNvPr id="7" name="Picture 6" descr="VTU Logo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96401" y="228600"/>
            <a:ext cx="1143000" cy="1257299"/>
          </a:xfrm>
          <a:prstGeom prst="rect">
            <a:avLst/>
          </a:prstGeom>
        </p:spPr>
      </p:pic>
      <p:pic>
        <p:nvPicPr>
          <p:cNvPr id="8" name="Picture 7" descr="APSCE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940" y="5498211"/>
            <a:ext cx="1461247" cy="12192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496235" y="5567746"/>
            <a:ext cx="5181600" cy="967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Information Science &amp; Engineering</a:t>
            </a:r>
          </a:p>
          <a:p>
            <a:pPr algn="ctr">
              <a:lnSpc>
                <a:spcPct val="107000"/>
              </a:lnSpc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 S College of Engineering</a:t>
            </a:r>
          </a:p>
          <a:p>
            <a:pPr algn="ctr">
              <a:lnSpc>
                <a:spcPct val="107000"/>
              </a:lnSpc>
            </a:pP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Somanahalli, Kanakapura Road, Bangalore - 560082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23999" y="5252654"/>
            <a:ext cx="9144000" cy="1588"/>
          </a:xfrm>
          <a:prstGeom prst="line">
            <a:avLst/>
          </a:prstGeom>
          <a:ln w="317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265025" y="1519885"/>
            <a:ext cx="1295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VTU, Belagavi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366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6228-802F-4CEC-B69E-70288A1A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466" y="606181"/>
            <a:ext cx="8911687" cy="774384"/>
          </a:xfrm>
        </p:spPr>
        <p:txBody>
          <a:bodyPr/>
          <a:lstStyle/>
          <a:p>
            <a:pPr algn="ctr"/>
            <a:r>
              <a:rPr lang="en-US" sz="3600" b="1" i="0" u="none" strike="noStrike" baseline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D6DE5-E943-45D8-A046-5EB445FE0B1C}"/>
              </a:ext>
            </a:extLst>
          </p:cNvPr>
          <p:cNvSpPr txBox="1"/>
          <p:nvPr/>
        </p:nvSpPr>
        <p:spPr>
          <a:xfrm>
            <a:off x="1413900" y="1330074"/>
            <a:ext cx="4536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</a:t>
            </a:r>
          </a:p>
        </p:txBody>
      </p:sp>
      <p:sp>
        <p:nvSpPr>
          <p:cNvPr id="7" name="Rectangle 43">
            <a:extLst>
              <a:ext uri="{FF2B5EF4-FFF2-40B4-BE49-F238E27FC236}">
                <a16:creationId xmlns:a16="http://schemas.microsoft.com/office/drawing/2014/main" id="{DBDC9761-BECB-9140-9C1D-367D14B4E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4D177ED-56C7-4C68-F088-008FE870EBF9}"/>
              </a:ext>
            </a:extLst>
          </p:cNvPr>
          <p:cNvGrpSpPr/>
          <p:nvPr/>
        </p:nvGrpSpPr>
        <p:grpSpPr>
          <a:xfrm>
            <a:off x="1864658" y="2043251"/>
            <a:ext cx="8830316" cy="4707169"/>
            <a:chOff x="3792" y="1068"/>
            <a:chExt cx="10376" cy="8282"/>
          </a:xfrm>
        </p:grpSpPr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44CABBF6-CC70-0C0E-93A0-9FEBFC3A2BB8}"/>
                </a:ext>
              </a:extLst>
            </p:cNvPr>
            <p:cNvSpPr/>
            <p:nvPr/>
          </p:nvSpPr>
          <p:spPr>
            <a:xfrm>
              <a:off x="6060" y="1068"/>
              <a:ext cx="2004" cy="625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ZW" sz="100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Student Feedback</a:t>
              </a:r>
              <a:endParaRPr lang="en-IN" sz="1000"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Flowchart: Alternate Process 9">
              <a:extLst>
                <a:ext uri="{FF2B5EF4-FFF2-40B4-BE49-F238E27FC236}">
                  <a16:creationId xmlns:a16="http://schemas.microsoft.com/office/drawing/2014/main" id="{B3428AFF-DC75-241A-9EFE-254D8B28110A}"/>
                </a:ext>
              </a:extLst>
            </p:cNvPr>
            <p:cNvSpPr/>
            <p:nvPr/>
          </p:nvSpPr>
          <p:spPr>
            <a:xfrm>
              <a:off x="4452" y="1812"/>
              <a:ext cx="1956" cy="877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ZW" sz="10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VTU Individual Subject outcome</a:t>
              </a:r>
              <a:endParaRPr lang="en-IN" sz="1000" dirty="0"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88EF86DF-2512-DE84-2468-48157234E709}"/>
                </a:ext>
              </a:extLst>
            </p:cNvPr>
            <p:cNvSpPr/>
            <p:nvPr/>
          </p:nvSpPr>
          <p:spPr>
            <a:xfrm>
              <a:off x="3792" y="5076"/>
              <a:ext cx="2004" cy="625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ZW" sz="10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Workshop &amp; FDP’s</a:t>
              </a:r>
              <a:endParaRPr lang="en-IN" sz="1000" dirty="0"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5B4368ED-4D2E-AE7B-43ED-9BDDFD6B1EF1}"/>
                </a:ext>
              </a:extLst>
            </p:cNvPr>
            <p:cNvSpPr/>
            <p:nvPr/>
          </p:nvSpPr>
          <p:spPr>
            <a:xfrm>
              <a:off x="3816" y="2868"/>
              <a:ext cx="2016" cy="841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ZW" sz="10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Faculty Qualification</a:t>
              </a:r>
              <a:endParaRPr lang="en-IN" sz="1000" dirty="0"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89D0F574-FCBB-EFA4-5385-FB3330D8F45B}"/>
                </a:ext>
              </a:extLst>
            </p:cNvPr>
            <p:cNvSpPr/>
            <p:nvPr/>
          </p:nvSpPr>
          <p:spPr>
            <a:xfrm>
              <a:off x="3828" y="3900"/>
              <a:ext cx="2004" cy="100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ZW" sz="10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Research Work Contribution</a:t>
              </a:r>
              <a:endParaRPr lang="en-IN" sz="1000" dirty="0"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Flowchart: Alternate Process 13">
              <a:extLst>
                <a:ext uri="{FF2B5EF4-FFF2-40B4-BE49-F238E27FC236}">
                  <a16:creationId xmlns:a16="http://schemas.microsoft.com/office/drawing/2014/main" id="{C60E5135-4E17-9C04-65A2-964F2A53AF9A}"/>
                </a:ext>
              </a:extLst>
            </p:cNvPr>
            <p:cNvSpPr/>
            <p:nvPr/>
          </p:nvSpPr>
          <p:spPr>
            <a:xfrm>
              <a:off x="6060" y="7908"/>
              <a:ext cx="1908" cy="1442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ZW" sz="10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Department and College Level committee and activities</a:t>
              </a:r>
              <a:endParaRPr lang="en-IN" sz="1000" dirty="0"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34295D6A-75B1-5FF4-155E-2DDB874F4566}"/>
                </a:ext>
              </a:extLst>
            </p:cNvPr>
            <p:cNvSpPr/>
            <p:nvPr/>
          </p:nvSpPr>
          <p:spPr>
            <a:xfrm>
              <a:off x="4524" y="6900"/>
              <a:ext cx="1980" cy="877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ZW" sz="10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Contribution to Department Fund’s</a:t>
              </a:r>
              <a:endParaRPr lang="en-IN" sz="1000" dirty="0"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8E75FFD0-13F0-6764-FC7C-D2899777BC50}"/>
                </a:ext>
              </a:extLst>
            </p:cNvPr>
            <p:cNvSpPr/>
            <p:nvPr/>
          </p:nvSpPr>
          <p:spPr>
            <a:xfrm>
              <a:off x="3804" y="5964"/>
              <a:ext cx="1848" cy="80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ZW" sz="10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Contribution to Textbook</a:t>
              </a:r>
              <a:endParaRPr lang="en-IN" sz="1000" dirty="0"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Flowchart: Alternate Process 16">
              <a:extLst>
                <a:ext uri="{FF2B5EF4-FFF2-40B4-BE49-F238E27FC236}">
                  <a16:creationId xmlns:a16="http://schemas.microsoft.com/office/drawing/2014/main" id="{3382B2C1-F86E-9329-7392-4B149748F9F3}"/>
                </a:ext>
              </a:extLst>
            </p:cNvPr>
            <p:cNvSpPr/>
            <p:nvPr/>
          </p:nvSpPr>
          <p:spPr>
            <a:xfrm>
              <a:off x="7896" y="2472"/>
              <a:ext cx="3744" cy="4670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ZW" sz="1400" b="1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Consoling Data</a:t>
              </a:r>
              <a:endParaRPr lang="en-IN" sz="1000" dirty="0"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algn="just"/>
              <a:r>
                <a:rPr lang="en-ZW" sz="1000" b="1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en-IN" sz="1000" dirty="0"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algn="just"/>
              <a:r>
                <a:rPr lang="en-ZW" sz="1000" b="1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en-IN" sz="1000" dirty="0"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algn="just"/>
              <a:r>
                <a:rPr lang="en-ZW" sz="1000" b="1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en-IN" sz="1000" dirty="0"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algn="just"/>
              <a:r>
                <a:rPr lang="en-ZW" sz="1000" b="1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en-IN" sz="1000" dirty="0"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algn="just"/>
              <a:r>
                <a:rPr lang="en-ZW" sz="1000" b="1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en-IN" sz="1000" dirty="0"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algn="just"/>
              <a:r>
                <a:rPr lang="en-ZW" sz="1000" b="1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en-IN" sz="1000" dirty="0"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algn="just"/>
              <a:r>
                <a:rPr lang="en-ZW" sz="1000" b="1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en-IN" sz="1000" dirty="0"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algn="just"/>
              <a:r>
                <a:rPr lang="en-ZW" sz="1000" b="1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en-IN" sz="1000" dirty="0"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algn="just"/>
              <a:r>
                <a:rPr lang="en-ZW" sz="1000" b="1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en-IN" sz="1000" dirty="0"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algn="just"/>
              <a:r>
                <a:rPr lang="en-ZW" sz="1000" b="1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en-IN" sz="1000" dirty="0"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algn="just"/>
              <a:r>
                <a:rPr lang="en-ZW" sz="1000" b="1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en-IN" sz="1000" dirty="0"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algn="just"/>
              <a:r>
                <a:rPr lang="en-ZW" sz="1000" b="1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en-IN" sz="1000" dirty="0"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algn="just"/>
              <a:r>
                <a:rPr lang="en-ZW" sz="1000" b="1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en-IN" sz="1000" dirty="0"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B04C0F3C-E6D4-C24A-C7C1-749BAEF8BD4F}"/>
                </a:ext>
              </a:extLst>
            </p:cNvPr>
            <p:cNvSpPr/>
            <p:nvPr/>
          </p:nvSpPr>
          <p:spPr>
            <a:xfrm>
              <a:off x="8088" y="3732"/>
              <a:ext cx="746" cy="6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ZW" sz="100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SF</a:t>
              </a:r>
              <a:endParaRPr lang="en-IN" sz="1000"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ZW" sz="100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50%</a:t>
              </a:r>
              <a:endParaRPr lang="en-IN" sz="1000"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Flowchart: Alternate Process 18">
              <a:extLst>
                <a:ext uri="{FF2B5EF4-FFF2-40B4-BE49-F238E27FC236}">
                  <a16:creationId xmlns:a16="http://schemas.microsoft.com/office/drawing/2014/main" id="{834BB804-752C-193F-B12B-71416D728C45}"/>
                </a:ext>
              </a:extLst>
            </p:cNvPr>
            <p:cNvSpPr/>
            <p:nvPr/>
          </p:nvSpPr>
          <p:spPr>
            <a:xfrm>
              <a:off x="9132" y="3756"/>
              <a:ext cx="1355" cy="675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ZW" sz="100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VTU Score</a:t>
              </a:r>
              <a:endParaRPr lang="en-IN" sz="1000"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ZW" sz="100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20%</a:t>
              </a:r>
              <a:endParaRPr lang="en-IN" sz="1000"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2F8DB27A-23C3-A439-36C2-EB2F5866BE82}"/>
                </a:ext>
              </a:extLst>
            </p:cNvPr>
            <p:cNvSpPr/>
            <p:nvPr/>
          </p:nvSpPr>
          <p:spPr>
            <a:xfrm>
              <a:off x="10776" y="3744"/>
              <a:ext cx="757" cy="70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just"/>
              <a:r>
                <a:rPr lang="en-ZW" sz="100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 FQ</a:t>
              </a:r>
              <a:endParaRPr lang="en-IN" sz="1000"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algn="just"/>
              <a:r>
                <a:rPr lang="en-ZW" sz="100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5%</a:t>
              </a:r>
              <a:endParaRPr lang="en-IN" sz="1000"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Flowchart: Alternate Process 20">
              <a:extLst>
                <a:ext uri="{FF2B5EF4-FFF2-40B4-BE49-F238E27FC236}">
                  <a16:creationId xmlns:a16="http://schemas.microsoft.com/office/drawing/2014/main" id="{6D491D91-84A4-5D68-1246-7DC039BB24BC}"/>
                </a:ext>
              </a:extLst>
            </p:cNvPr>
            <p:cNvSpPr/>
            <p:nvPr/>
          </p:nvSpPr>
          <p:spPr>
            <a:xfrm>
              <a:off x="10752" y="4835"/>
              <a:ext cx="806" cy="76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ZW" sz="100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RWC</a:t>
              </a:r>
              <a:endParaRPr lang="en-IN" sz="1000"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ZW" sz="100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10%</a:t>
              </a:r>
              <a:endParaRPr lang="en-IN" sz="1000"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Flowchart: Alternate Process 21">
              <a:extLst>
                <a:ext uri="{FF2B5EF4-FFF2-40B4-BE49-F238E27FC236}">
                  <a16:creationId xmlns:a16="http://schemas.microsoft.com/office/drawing/2014/main" id="{170C5509-FA7F-69B1-DCA9-EE55A121F778}"/>
                </a:ext>
              </a:extLst>
            </p:cNvPr>
            <p:cNvSpPr/>
            <p:nvPr/>
          </p:nvSpPr>
          <p:spPr>
            <a:xfrm>
              <a:off x="9504" y="4812"/>
              <a:ext cx="877" cy="792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ZW" sz="100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FDP’s</a:t>
              </a:r>
              <a:endParaRPr lang="en-IN" sz="1000"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ZW" sz="100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5%</a:t>
              </a:r>
              <a:endParaRPr lang="en-IN" sz="1000"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Flowchart: Alternate Process 22">
              <a:extLst>
                <a:ext uri="{FF2B5EF4-FFF2-40B4-BE49-F238E27FC236}">
                  <a16:creationId xmlns:a16="http://schemas.microsoft.com/office/drawing/2014/main" id="{8E0F6FCC-2229-758C-5C76-811F20AD4539}"/>
                </a:ext>
              </a:extLst>
            </p:cNvPr>
            <p:cNvSpPr/>
            <p:nvPr/>
          </p:nvSpPr>
          <p:spPr>
            <a:xfrm>
              <a:off x="8004" y="4776"/>
              <a:ext cx="1177" cy="9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ZW" sz="100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TB&amp; Fund’s</a:t>
              </a:r>
              <a:endParaRPr lang="en-IN" sz="1000"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ZW" sz="100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5%</a:t>
              </a:r>
              <a:endParaRPr lang="en-IN" sz="1000"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1421151D-D980-B577-FC41-E6BE66574AC2}"/>
                </a:ext>
              </a:extLst>
            </p:cNvPr>
            <p:cNvSpPr/>
            <p:nvPr/>
          </p:nvSpPr>
          <p:spPr>
            <a:xfrm>
              <a:off x="8867" y="5831"/>
              <a:ext cx="1451" cy="951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ZW" sz="10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D&amp;C Committee</a:t>
              </a:r>
              <a:endParaRPr lang="en-IN" sz="1000" dirty="0"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ZW" sz="10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5%</a:t>
              </a:r>
              <a:endParaRPr lang="en-IN" sz="1000" dirty="0"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Plus 22">
              <a:extLst>
                <a:ext uri="{FF2B5EF4-FFF2-40B4-BE49-F238E27FC236}">
                  <a16:creationId xmlns:a16="http://schemas.microsoft.com/office/drawing/2014/main" id="{3FA7C7D7-7A7A-44D3-C032-B658AC0D9878}"/>
                </a:ext>
              </a:extLst>
            </p:cNvPr>
            <p:cNvSpPr/>
            <p:nvPr/>
          </p:nvSpPr>
          <p:spPr>
            <a:xfrm>
              <a:off x="8844" y="3948"/>
              <a:ext cx="252" cy="336"/>
            </a:xfrm>
            <a:prstGeom prst="mathPlus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IN"/>
            </a:p>
          </p:txBody>
        </p:sp>
        <p:sp>
          <p:nvSpPr>
            <p:cNvPr id="26" name="Plus 23">
              <a:extLst>
                <a:ext uri="{FF2B5EF4-FFF2-40B4-BE49-F238E27FC236}">
                  <a16:creationId xmlns:a16="http://schemas.microsoft.com/office/drawing/2014/main" id="{D83B3AFF-1F2C-E001-2507-6EAFB4FA6449}"/>
                </a:ext>
              </a:extLst>
            </p:cNvPr>
            <p:cNvSpPr/>
            <p:nvPr/>
          </p:nvSpPr>
          <p:spPr>
            <a:xfrm>
              <a:off x="10512" y="3972"/>
              <a:ext cx="252" cy="336"/>
            </a:xfrm>
            <a:prstGeom prst="mathPlus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IN"/>
            </a:p>
          </p:txBody>
        </p:sp>
        <p:sp>
          <p:nvSpPr>
            <p:cNvPr id="27" name="Plus 24">
              <a:extLst>
                <a:ext uri="{FF2B5EF4-FFF2-40B4-BE49-F238E27FC236}">
                  <a16:creationId xmlns:a16="http://schemas.microsoft.com/office/drawing/2014/main" id="{F1B94A88-CFFD-6E1F-B875-AD6B572A64CB}"/>
                </a:ext>
              </a:extLst>
            </p:cNvPr>
            <p:cNvSpPr/>
            <p:nvPr/>
          </p:nvSpPr>
          <p:spPr>
            <a:xfrm>
              <a:off x="10992" y="4476"/>
              <a:ext cx="252" cy="336"/>
            </a:xfrm>
            <a:prstGeom prst="mathPlus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IN"/>
            </a:p>
          </p:txBody>
        </p:sp>
        <p:sp>
          <p:nvSpPr>
            <p:cNvPr id="28" name="Plus 25">
              <a:extLst>
                <a:ext uri="{FF2B5EF4-FFF2-40B4-BE49-F238E27FC236}">
                  <a16:creationId xmlns:a16="http://schemas.microsoft.com/office/drawing/2014/main" id="{03D0983F-A962-E4C1-E181-9C3327F16343}"/>
                </a:ext>
              </a:extLst>
            </p:cNvPr>
            <p:cNvSpPr/>
            <p:nvPr/>
          </p:nvSpPr>
          <p:spPr>
            <a:xfrm>
              <a:off x="10488" y="5088"/>
              <a:ext cx="252" cy="336"/>
            </a:xfrm>
            <a:prstGeom prst="mathPlus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IN"/>
            </a:p>
          </p:txBody>
        </p:sp>
        <p:sp>
          <p:nvSpPr>
            <p:cNvPr id="29" name="Plus 26">
              <a:extLst>
                <a:ext uri="{FF2B5EF4-FFF2-40B4-BE49-F238E27FC236}">
                  <a16:creationId xmlns:a16="http://schemas.microsoft.com/office/drawing/2014/main" id="{5A396301-0468-9B13-FC09-3C96BA0C43B5}"/>
                </a:ext>
              </a:extLst>
            </p:cNvPr>
            <p:cNvSpPr/>
            <p:nvPr/>
          </p:nvSpPr>
          <p:spPr>
            <a:xfrm>
              <a:off x="9216" y="5064"/>
              <a:ext cx="252" cy="336"/>
            </a:xfrm>
            <a:prstGeom prst="mathPlus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IN"/>
            </a:p>
          </p:txBody>
        </p:sp>
        <p:sp>
          <p:nvSpPr>
            <p:cNvPr id="30" name="Plus 27">
              <a:extLst>
                <a:ext uri="{FF2B5EF4-FFF2-40B4-BE49-F238E27FC236}">
                  <a16:creationId xmlns:a16="http://schemas.microsoft.com/office/drawing/2014/main" id="{D1B2042C-9F80-D413-BF53-6EB875A85BAB}"/>
                </a:ext>
              </a:extLst>
            </p:cNvPr>
            <p:cNvSpPr/>
            <p:nvPr/>
          </p:nvSpPr>
          <p:spPr>
            <a:xfrm>
              <a:off x="8424" y="6048"/>
              <a:ext cx="252" cy="336"/>
            </a:xfrm>
            <a:prstGeom prst="mathPlus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IN"/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8E7410E6-2F2D-0770-D6CB-7A672AE37AEB}"/>
                </a:ext>
              </a:extLst>
            </p:cNvPr>
            <p:cNvSpPr/>
            <p:nvPr/>
          </p:nvSpPr>
          <p:spPr>
            <a:xfrm>
              <a:off x="10943" y="7583"/>
              <a:ext cx="1603" cy="685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just"/>
              <a:r>
                <a:rPr lang="en-ZW" sz="10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Additional Missing Values/Constraints</a:t>
              </a:r>
              <a:endParaRPr lang="en-IN" sz="1000" dirty="0"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A49AB8D0-91EE-547F-14E1-CF2B17C72878}"/>
                </a:ext>
              </a:extLst>
            </p:cNvPr>
            <p:cNvSpPr/>
            <p:nvPr/>
          </p:nvSpPr>
          <p:spPr>
            <a:xfrm>
              <a:off x="11782" y="1881"/>
              <a:ext cx="2208" cy="951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just"/>
              <a:r>
                <a:rPr lang="en-ZW" sz="100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Total Score with Addition of Previous 3 sem of Data</a:t>
              </a:r>
              <a:endParaRPr lang="en-IN" sz="1000"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DF84B0AC-FF2C-8DC8-707C-B7A84CABDB6B}"/>
                </a:ext>
              </a:extLst>
            </p:cNvPr>
            <p:cNvSpPr/>
            <p:nvPr/>
          </p:nvSpPr>
          <p:spPr>
            <a:xfrm>
              <a:off x="12791" y="3707"/>
              <a:ext cx="1377" cy="1250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just"/>
              <a:r>
                <a:rPr lang="en-ZW" sz="11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Final Faculty Academic Progress  Score</a:t>
              </a:r>
              <a:endParaRPr lang="en-IN" sz="1000" dirty="0"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96018D7-81B6-742C-6E7C-FBCE7E9E9946}"/>
                </a:ext>
              </a:extLst>
            </p:cNvPr>
            <p:cNvCxnSpPr>
              <a:stCxn id="9" idx="2"/>
            </p:cNvCxnSpPr>
            <p:nvPr/>
          </p:nvCxnSpPr>
          <p:spPr>
            <a:xfrm>
              <a:off x="7062" y="1693"/>
              <a:ext cx="1098" cy="9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F98B8A6-F1FC-527D-3C01-6464A25D3FB0}"/>
                </a:ext>
              </a:extLst>
            </p:cNvPr>
            <p:cNvCxnSpPr>
              <a:stCxn id="10" idx="3"/>
            </p:cNvCxnSpPr>
            <p:nvPr/>
          </p:nvCxnSpPr>
          <p:spPr>
            <a:xfrm>
              <a:off x="6408" y="2251"/>
              <a:ext cx="1536" cy="72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DA4093C-6FA9-0CFF-CC21-D0D5E090571B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5832" y="3289"/>
              <a:ext cx="2088" cy="1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D6B2238-5DD9-6038-C1DD-F8BF69755D7D}"/>
                </a:ext>
              </a:extLst>
            </p:cNvPr>
            <p:cNvCxnSpPr>
              <a:stCxn id="13" idx="3"/>
            </p:cNvCxnSpPr>
            <p:nvPr/>
          </p:nvCxnSpPr>
          <p:spPr>
            <a:xfrm flipV="1">
              <a:off x="5832" y="4392"/>
              <a:ext cx="2052" cy="1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CF15618-2AF3-0554-D96E-FD833BF65043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5796" y="5388"/>
              <a:ext cx="2100" cy="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5C7C675-6C9A-420F-4BF2-8CC85D335C3A}"/>
                </a:ext>
              </a:extLst>
            </p:cNvPr>
            <p:cNvCxnSpPr>
              <a:stCxn id="16" idx="3"/>
            </p:cNvCxnSpPr>
            <p:nvPr/>
          </p:nvCxnSpPr>
          <p:spPr>
            <a:xfrm flipV="1">
              <a:off x="5652" y="5964"/>
              <a:ext cx="2244" cy="40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20A63EC-B7D0-AE2E-6F00-5B1485E84A70}"/>
                </a:ext>
              </a:extLst>
            </p:cNvPr>
            <p:cNvCxnSpPr>
              <a:stCxn id="15" idx="3"/>
            </p:cNvCxnSpPr>
            <p:nvPr/>
          </p:nvCxnSpPr>
          <p:spPr>
            <a:xfrm flipV="1">
              <a:off x="6504" y="6468"/>
              <a:ext cx="1404" cy="87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3733CBE-E9F6-6FD4-7955-64D184C4FAB4}"/>
                </a:ext>
              </a:extLst>
            </p:cNvPr>
            <p:cNvCxnSpPr>
              <a:stCxn id="14" idx="0"/>
            </p:cNvCxnSpPr>
            <p:nvPr/>
          </p:nvCxnSpPr>
          <p:spPr>
            <a:xfrm flipV="1">
              <a:off x="7014" y="6876"/>
              <a:ext cx="990" cy="103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6D74E1EB-3891-AD5B-8F83-7584C9628BA2}"/>
                </a:ext>
              </a:extLst>
            </p:cNvPr>
            <p:cNvCxnSpPr>
              <a:cxnSpLocks/>
              <a:stCxn id="17" idx="2"/>
              <a:endCxn id="31" idx="1"/>
            </p:cNvCxnSpPr>
            <p:nvPr/>
          </p:nvCxnSpPr>
          <p:spPr>
            <a:xfrm rot="16200000" flipH="1">
              <a:off x="9964" y="6946"/>
              <a:ext cx="783" cy="1175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Elbow Connector 42">
              <a:extLst>
                <a:ext uri="{FF2B5EF4-FFF2-40B4-BE49-F238E27FC236}">
                  <a16:creationId xmlns:a16="http://schemas.microsoft.com/office/drawing/2014/main" id="{6CF1B561-87D9-2466-5841-F3CF2FA43579}"/>
                </a:ext>
              </a:extLst>
            </p:cNvPr>
            <p:cNvCxnSpPr>
              <a:cxnSpLocks/>
              <a:stCxn id="31" idx="0"/>
              <a:endCxn id="17" idx="3"/>
            </p:cNvCxnSpPr>
            <p:nvPr/>
          </p:nvCxnSpPr>
          <p:spPr>
            <a:xfrm rot="16200000" flipV="1">
              <a:off x="10304" y="6143"/>
              <a:ext cx="2776" cy="105"/>
            </a:xfrm>
            <a:prstGeom prst="bentConnector2">
              <a:avLst/>
            </a:prstGeom>
            <a:ln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Elbow Connector 43">
              <a:extLst>
                <a:ext uri="{FF2B5EF4-FFF2-40B4-BE49-F238E27FC236}">
                  <a16:creationId xmlns:a16="http://schemas.microsoft.com/office/drawing/2014/main" id="{590AF99B-FE10-7652-21EC-518FF8670399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11640" y="2832"/>
              <a:ext cx="1246" cy="648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Elbow Connector 44">
              <a:extLst>
                <a:ext uri="{FF2B5EF4-FFF2-40B4-BE49-F238E27FC236}">
                  <a16:creationId xmlns:a16="http://schemas.microsoft.com/office/drawing/2014/main" id="{DCCADD91-99AF-9FE8-9723-DD979580482A}"/>
                </a:ext>
              </a:extLst>
            </p:cNvPr>
            <p:cNvCxnSpPr>
              <a:stCxn id="32" idx="0"/>
              <a:endCxn id="17" idx="0"/>
            </p:cNvCxnSpPr>
            <p:nvPr/>
          </p:nvCxnSpPr>
          <p:spPr>
            <a:xfrm rot="16200000" flipH="1" flipV="1">
              <a:off x="11031" y="617"/>
              <a:ext cx="591" cy="3118"/>
            </a:xfrm>
            <a:prstGeom prst="bentConnector3">
              <a:avLst>
                <a:gd name="adj1" fmla="val -63536"/>
              </a:avLst>
            </a:prstGeom>
            <a:ln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F7A8E96-8042-9590-1C22-0999A0DC6155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>
              <a:off x="11640" y="4236"/>
              <a:ext cx="1151" cy="9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 Box 46">
              <a:extLst>
                <a:ext uri="{FF2B5EF4-FFF2-40B4-BE49-F238E27FC236}">
                  <a16:creationId xmlns:a16="http://schemas.microsoft.com/office/drawing/2014/main" id="{BC849E48-CB3C-0618-3A46-4743A0711485}"/>
                </a:ext>
              </a:extLst>
            </p:cNvPr>
            <p:cNvSpPr txBox="1"/>
            <p:nvPr/>
          </p:nvSpPr>
          <p:spPr>
            <a:xfrm>
              <a:off x="9786" y="7876"/>
              <a:ext cx="852" cy="456"/>
            </a:xfrm>
            <a:prstGeom prst="rect">
              <a:avLst/>
            </a:prstGeom>
            <a:noFill/>
            <a:ln w="63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r>
                <a:rPr lang="en-ZW" sz="10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TUNE</a:t>
              </a:r>
              <a:endParaRPr lang="en-IN" sz="1000" dirty="0"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Text Box 47">
              <a:extLst>
                <a:ext uri="{FF2B5EF4-FFF2-40B4-BE49-F238E27FC236}">
                  <a16:creationId xmlns:a16="http://schemas.microsoft.com/office/drawing/2014/main" id="{7F1E4AFF-6C18-88DA-1A21-2D7A780914C7}"/>
                </a:ext>
              </a:extLst>
            </p:cNvPr>
            <p:cNvSpPr txBox="1"/>
            <p:nvPr/>
          </p:nvSpPr>
          <p:spPr>
            <a:xfrm>
              <a:off x="9864" y="1152"/>
              <a:ext cx="2460" cy="624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r>
                <a:rPr lang="en-ZW" sz="10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Previous 3 </a:t>
              </a:r>
              <a:r>
                <a:rPr lang="en-ZW" sz="1000" dirty="0" err="1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sem</a:t>
              </a:r>
              <a:r>
                <a:rPr lang="en-ZW" sz="10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rPr>
                <a:t> plus present /4</a:t>
              </a:r>
              <a:endParaRPr lang="en-IN" sz="1000" dirty="0">
                <a:effectLst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9" name="Rectangle 65">
            <a:extLst>
              <a:ext uri="{FF2B5EF4-FFF2-40B4-BE49-F238E27FC236}">
                <a16:creationId xmlns:a16="http://schemas.microsoft.com/office/drawing/2014/main" id="{897C86BD-3926-690C-08A0-C7CD18101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60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13A8B-FED1-60EE-2FCA-242E4DAA5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415" y="1120588"/>
            <a:ext cx="6042597" cy="70266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DATA FLOW</a:t>
            </a:r>
            <a:endParaRPr lang="en-IN" sz="2800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EBC34C-0413-ADCC-AB69-A245A0DD560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082364"/>
              </p:ext>
            </p:extLst>
          </p:nvPr>
        </p:nvGraphicFramePr>
        <p:xfrm>
          <a:off x="1945341" y="2604247"/>
          <a:ext cx="92964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686800" imgH="2712600" progId="Paint.Picture">
                  <p:embed/>
                </p:oleObj>
              </mc:Choice>
              <mc:Fallback>
                <p:oleObj name="Bitmap Image" r:id="rId2" imgW="8686800" imgH="2712600" progId="Paint.Pictur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41F39B6B-0C98-4FD7-BFF5-A427FA9D31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45341" y="2604247"/>
                        <a:ext cx="9296400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4319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0846B-BABB-4346-BA3A-040E71FA5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86863"/>
            <a:ext cx="8911687" cy="846102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F1558-A309-45E8-B8B0-C73AEA6F3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6706" y="1999129"/>
            <a:ext cx="3774141" cy="3299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IN" sz="24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2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Frontend: Java and XML </a:t>
            </a:r>
          </a:p>
          <a:p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Backend: PHP</a:t>
            </a:r>
          </a:p>
          <a:p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Database: MySQL</a:t>
            </a:r>
          </a:p>
          <a:p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XAMPP Server 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Android</a:t>
            </a: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Studio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7E852C-D008-4219-AB22-DD2FB9848B07}"/>
              </a:ext>
            </a:extLst>
          </p:cNvPr>
          <p:cNvSpPr txBox="1">
            <a:spLocks/>
          </p:cNvSpPr>
          <p:nvPr/>
        </p:nvSpPr>
        <p:spPr>
          <a:xfrm>
            <a:off x="6230473" y="1999129"/>
            <a:ext cx="5271245" cy="293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HARDWARE</a:t>
            </a:r>
            <a:endParaRPr lang="en-IN" sz="2800" dirty="0">
              <a:solidFill>
                <a:schemeClr val="tx1"/>
              </a:solidFill>
              <a:latin typeface="Symbol" panose="05050102010706020507" pitchFamily="18" charset="2"/>
            </a:endParaRPr>
          </a:p>
          <a:p>
            <a:r>
              <a:rPr lang="nl-NL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Processor: AMD Ryzen 5 3500U 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RAM: 8GB 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Hard disk: 1TB 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Android Phone (Project Deployment)</a:t>
            </a:r>
          </a:p>
        </p:txBody>
      </p:sp>
    </p:spTree>
    <p:extLst>
      <p:ext uri="{BB962C8B-B14F-4D97-AF65-F5344CB8AC3E}">
        <p14:creationId xmlns:p14="http://schemas.microsoft.com/office/powerpoint/2010/main" val="3095526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3AB05D-3FF3-4B0C-B54C-BA39EB6D8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620" y="704791"/>
            <a:ext cx="8911687" cy="684737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DESIGN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7FACA9-C293-43D6-BC71-085CC04FE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5412" y="1955595"/>
            <a:ext cx="9789843" cy="462792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have Seven modules, as listed:</a:t>
            </a:r>
          </a:p>
          <a:p>
            <a:pPr marL="457200" indent="-457200" algn="just">
              <a:buAutoNum type="alphaLcParenR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Feedback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57200" indent="-457200" algn="just">
              <a:buAutoNum type="alphaLcParenR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Achieved in Subjects Handled</a:t>
            </a:r>
          </a:p>
          <a:p>
            <a:pPr marL="457200" indent="-457200" algn="just">
              <a:buAutoNum type="alphaLcParenR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Work Contribution </a:t>
            </a:r>
          </a:p>
          <a:p>
            <a:pPr marL="457200" indent="-457200" algn="just">
              <a:buAutoNum type="alphaLcParenR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Qualification</a:t>
            </a:r>
          </a:p>
          <a:p>
            <a:pPr marL="457200" indent="-457200" algn="just">
              <a:buAutoNum type="alphaLcParenR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Workshop, Conference &amp; Faculty Development Programs (FDPs)</a:t>
            </a:r>
          </a:p>
          <a:p>
            <a:pPr marL="457200" indent="-457200" algn="just">
              <a:buAutoNum type="alphaLcParenR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Textbook and Funds</a:t>
            </a:r>
          </a:p>
          <a:p>
            <a:pPr marL="457200" indent="-457200" algn="just">
              <a:buAutoNum type="alphaLcParenR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&amp; College Level Committees &amp; Activities</a:t>
            </a:r>
          </a:p>
        </p:txBody>
      </p:sp>
    </p:spTree>
    <p:extLst>
      <p:ext uri="{BB962C8B-B14F-4D97-AF65-F5344CB8AC3E}">
        <p14:creationId xmlns:p14="http://schemas.microsoft.com/office/powerpoint/2010/main" val="362877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092F-2DE5-AA8D-B1B0-3E65D1621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255" y="552392"/>
            <a:ext cx="8911687" cy="128089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279FD-6A73-DE76-0897-1E907770A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824" y="1833281"/>
            <a:ext cx="8915400" cy="4119283"/>
          </a:xfrm>
        </p:spPr>
        <p:txBody>
          <a:bodyPr>
            <a:normAutofit fontScale="92500" lnSpcReduction="10000"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66AC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a)	STUDENT FEEDBACK: 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66AC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Form created in an application to collect feedback through students with eight parameters. </a:t>
            </a:r>
          </a:p>
          <a:p>
            <a:pPr marL="400050" marR="0" lvl="1" indent="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66AC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Time Management </a:t>
            </a:r>
          </a:p>
          <a:p>
            <a:pPr marL="400050" marR="0" lvl="1" indent="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66AC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Coverage of Syllabus                                            </a:t>
            </a:r>
          </a:p>
          <a:p>
            <a:pPr marL="400050" marR="0" lvl="1" indent="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66AC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 Control over Class</a:t>
            </a:r>
          </a:p>
          <a:p>
            <a:pPr marL="400050" marR="0" lvl="1" indent="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66AC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 Command on Subject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66AC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Using these parameters the output of this module will have 50% of progress score.</a:t>
            </a:r>
          </a:p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F3B5D3-D248-04C4-900A-73980AA5B70A}"/>
              </a:ext>
            </a:extLst>
          </p:cNvPr>
          <p:cNvSpPr txBox="1">
            <a:spLocks/>
          </p:cNvSpPr>
          <p:nvPr/>
        </p:nvSpPr>
        <p:spPr>
          <a:xfrm>
            <a:off x="6457098" y="3133164"/>
            <a:ext cx="4114800" cy="19722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Board Management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Communication Skills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Interaction with Students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Motivation for Students</a:t>
            </a:r>
          </a:p>
        </p:txBody>
      </p:sp>
    </p:spTree>
    <p:extLst>
      <p:ext uri="{BB962C8B-B14F-4D97-AF65-F5344CB8AC3E}">
        <p14:creationId xmlns:p14="http://schemas.microsoft.com/office/powerpoint/2010/main" val="1725580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57246-C7F8-642C-B0FD-7B73F9C69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0189" y="1272988"/>
            <a:ext cx="9846141" cy="5023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	RESULTS ACHIEVED IN SUBJECTS HANDELED: </a:t>
            </a:r>
          </a:p>
          <a:p>
            <a:pPr marL="0" indent="0">
              <a:buNone/>
            </a:pPr>
            <a:r>
              <a:rPr lang="en-I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The number of students passed in the subject reflects on the faculty score. This module includes 20% of the progress. </a:t>
            </a:r>
          </a:p>
          <a:p>
            <a:pPr marL="0" indent="0">
              <a:buNone/>
            </a:pPr>
            <a:r>
              <a:rPr lang="en-IN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	RESEARCH WORK CONTRIBUTION:</a:t>
            </a:r>
            <a:r>
              <a:rPr lang="en-I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This module includes Paper Published by the faculty and contributes total 10%. This 10% is divided into Journal Paper, International Conference Paper and National Conference Paper.</a:t>
            </a:r>
          </a:p>
          <a:p>
            <a:pPr marL="0" indent="0">
              <a:buNone/>
            </a:pPr>
            <a:r>
              <a:rPr lang="en-IN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	QUALIFICATION: </a:t>
            </a:r>
          </a:p>
          <a:p>
            <a:pPr marL="0" indent="0">
              <a:buNone/>
            </a:pPr>
            <a:r>
              <a:rPr lang="en-IN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module system evaluate on the basis of their degree completion and have 5% progress. </a:t>
            </a:r>
          </a:p>
          <a:p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587935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18ED24-41CD-BEF8-8C3C-95E75BC63EBB}"/>
              </a:ext>
            </a:extLst>
          </p:cNvPr>
          <p:cNvSpPr txBox="1"/>
          <p:nvPr/>
        </p:nvSpPr>
        <p:spPr>
          <a:xfrm>
            <a:off x="1416423" y="865616"/>
            <a:ext cx="10533529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e) WORKSHOP, CONFERENCE &amp; FACULTY DEVELOPMENT 	PROGRAMS(FDPs):</a:t>
            </a:r>
          </a:p>
          <a:p>
            <a:pPr marL="0" indent="0">
              <a:buNone/>
            </a:pPr>
            <a:r>
              <a:rPr lang="en-I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 the faculty conducts any above programs will be rewarded with 5% and attended will be rewarded with 2%.</a:t>
            </a:r>
          </a:p>
          <a:p>
            <a:pPr marL="0" indent="0">
              <a:buNone/>
            </a:pPr>
            <a:endParaRPr lang="en-IN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f) TEXTBOOK AND FUNDS:</a:t>
            </a:r>
          </a:p>
          <a:p>
            <a:pPr marL="0" indent="0">
              <a:buNone/>
            </a:pPr>
            <a:r>
              <a:rPr lang="en-IN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either have to publish a technical paper or combinedly be an author to technical textbooks. If they publish and bring potential grants or funds to college then progressed 5%.</a:t>
            </a:r>
          </a:p>
          <a:p>
            <a:pPr marL="0" indent="0">
              <a:buNone/>
            </a:pPr>
            <a:endParaRPr lang="en-IN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g) DEPARTMENT &amp; COLLEGE LEVEL COMMITTEES &amp; 	ACTIVITIES:</a:t>
            </a:r>
          </a:p>
          <a:p>
            <a:pPr marL="0" indent="0">
              <a:buNone/>
            </a:pPr>
            <a:r>
              <a:rPr lang="en-I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Faculty will be activity organizer or be a part of college/department level committee member and this module it contribute 5%.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4162427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F7580-9E6F-4978-BCC3-3E022B6AB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012" y="932329"/>
            <a:ext cx="9837177" cy="55850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Dr. ABC                          QUALIFICTAION: B.E., M.TECH, PhD.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Feedback = 45</a:t>
            </a:r>
          </a:p>
          <a:p>
            <a:pPr lvl="1" algn="just"/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Achieved in Subject Handled = 20</a:t>
            </a:r>
          </a:p>
          <a:p>
            <a:pPr lvl="1" algn="just"/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Work Contribution = 10</a:t>
            </a:r>
          </a:p>
          <a:p>
            <a:pPr lvl="1" algn="just"/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Qualification = 5</a:t>
            </a:r>
          </a:p>
          <a:p>
            <a:pPr lvl="1" algn="just"/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Workshop and Faculty Development Programs = 5</a:t>
            </a:r>
          </a:p>
          <a:p>
            <a:pPr lvl="1" algn="just"/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Textbook and Funds = 5</a:t>
            </a:r>
          </a:p>
          <a:p>
            <a:pPr lvl="1" algn="just"/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and College Level Committees and Activities = 5</a:t>
            </a:r>
          </a:p>
          <a:p>
            <a:pPr lvl="1" algn="just"/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system rewarded this faculty will have the progress of 95% </a:t>
            </a:r>
          </a:p>
          <a:p>
            <a:pPr marL="457200" lvl="1" indent="0" algn="just">
              <a:buNone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i.e., score = (total score obtained/total score)*100 = (95/100)*100 = 95%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Academic Progress Score = average of four scores including current score</a:t>
            </a:r>
          </a:p>
          <a:p>
            <a:pPr marL="457200" lvl="1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i.e., APS = (score1+score2+score3+score4)/4 = (95+95+95+95)/4 = 95%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4D29C3-6489-4CC8-A92F-ABAFCE75E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4515" y="247592"/>
            <a:ext cx="8911687" cy="684737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AN EXAMPLE</a:t>
            </a:r>
          </a:p>
        </p:txBody>
      </p:sp>
    </p:spTree>
    <p:extLst>
      <p:ext uri="{BB962C8B-B14F-4D97-AF65-F5344CB8AC3E}">
        <p14:creationId xmlns:p14="http://schemas.microsoft.com/office/powerpoint/2010/main" val="548653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4A78-F01A-6D45-B7D1-FEC6A1FB1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7859922" cy="765419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ED61FCC-C8D7-CB47-C535-B9AC23B10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095" y="1550894"/>
            <a:ext cx="3188504" cy="46829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695BC8-27E7-5E5B-7EB5-50D3AFC69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29" y="1550894"/>
            <a:ext cx="3241477" cy="468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70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14234BB-89C1-35B7-C460-F5A0EB1B9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77" y="878541"/>
            <a:ext cx="3056964" cy="55939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16F795-0B99-792B-3129-3A25D931E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477" y="878541"/>
            <a:ext cx="3254951" cy="55939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F09CC8-E95B-FD26-DB3C-A922AEB73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904" y="878540"/>
            <a:ext cx="3252192" cy="559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476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8DDC3-7724-4FEF-A55F-B1BB8BD4D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821" y="609600"/>
            <a:ext cx="8911687" cy="864031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 OF 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C235-9A62-4AEB-A875-BE7FAB53E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5984" y="1366054"/>
            <a:ext cx="6918627" cy="53574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>
              <a:lnSpc>
                <a:spcPct val="150000"/>
              </a:lnSpc>
            </a:pPr>
            <a:r>
              <a:rPr lang="en-IN" sz="24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LITERATURE SURVEY</a:t>
            </a: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 TO PROJECT</a:t>
            </a:r>
            <a:endParaRPr lang="en-IN" sz="2400" b="1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DESIGN &amp; CALCULATION</a:t>
            </a:r>
            <a:endParaRPr lang="en-IN" sz="2400" b="1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</a:p>
          <a:p>
            <a:pPr>
              <a:lnSpc>
                <a:spcPct val="150000"/>
              </a:lnSpc>
            </a:pPr>
            <a:r>
              <a:rPr lang="en-IN" sz="24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A2188-0DD3-7674-5AFB-C378D7C997AF}"/>
              </a:ext>
            </a:extLst>
          </p:cNvPr>
          <p:cNvSpPr txBox="1"/>
          <p:nvPr/>
        </p:nvSpPr>
        <p:spPr>
          <a:xfrm>
            <a:off x="5182016" y="251756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98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8645F-CDB6-48C9-BCE1-136C9D897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8422" y="2390642"/>
            <a:ext cx="5298142" cy="207671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developed in order to automate the process of feedback system. It also displays the faculty profile with respective feedback score.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234BD2-2E5B-27BF-CFCF-E554DC98F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518" y="954739"/>
            <a:ext cx="3436967" cy="532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61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59D0B31-B21D-4751-A818-141368FAD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719" y="672648"/>
            <a:ext cx="8919285" cy="845344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6F91D43-9907-4E2A-B859-5C946A013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23" y="1517993"/>
            <a:ext cx="9655373" cy="1613351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is designed to collect student feedback  in digital form and give respective feedback score.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can use this application to view their score and profile.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A125F8-43DE-FF95-B15A-FE2CC0DD16D9}"/>
              </a:ext>
            </a:extLst>
          </p:cNvPr>
          <p:cNvSpPr txBox="1">
            <a:spLocks/>
          </p:cNvSpPr>
          <p:nvPr/>
        </p:nvSpPr>
        <p:spPr>
          <a:xfrm>
            <a:off x="1940719" y="2929213"/>
            <a:ext cx="8911687" cy="6847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076594-723D-7365-1B2B-B2CC174ABEC2}"/>
              </a:ext>
            </a:extLst>
          </p:cNvPr>
          <p:cNvSpPr txBox="1">
            <a:spLocks/>
          </p:cNvSpPr>
          <p:nvPr/>
        </p:nvSpPr>
        <p:spPr>
          <a:xfrm>
            <a:off x="1671723" y="3726657"/>
            <a:ext cx="9655373" cy="3068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https://www.javatpoint.com/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https://developer.android.com/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Effect of student feedback on the motivation of Indian university teachers: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Ananta Kumar Jena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Assam University, Assam.</a:t>
            </a:r>
          </a:p>
          <a:p>
            <a:pPr algn="just"/>
            <a:r>
              <a:rPr lang="en-US" sz="24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Rating and matching in peer review systems: Florian Dofler, </a:t>
            </a:r>
            <a:r>
              <a:rPr lang="en-IN" sz="24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Monticello, IL, USA.</a:t>
            </a:r>
            <a:endParaRPr lang="en-US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902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06D64-802E-419D-8E51-E2BBDE5FA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678" y="285632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01996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40695-820C-48C3-BE17-65351B833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851" y="767545"/>
            <a:ext cx="8601075" cy="765419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320FD-5022-4929-9E30-C08CB5ABA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731" y="1882588"/>
            <a:ext cx="9404537" cy="4527178"/>
          </a:xfrm>
        </p:spPr>
        <p:txBody>
          <a:bodyPr>
            <a:noAutofit/>
          </a:bodyPr>
          <a:lstStyle/>
          <a:p>
            <a:pPr lvl="1" algn="just">
              <a:lnSpc>
                <a:spcPct val="90000"/>
              </a:lnSpc>
            </a:pPr>
            <a:r>
              <a:rPr lang="en-US" sz="28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Academic Progress Score (APS)</a:t>
            </a:r>
            <a:r>
              <a:rPr lang="en-US" sz="28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 application designed for both student and faculties.</a:t>
            </a:r>
          </a:p>
          <a:p>
            <a:pPr lvl="1" algn="just">
              <a:lnSpc>
                <a:spcPct val="90000"/>
              </a:lnSpc>
            </a:pP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provides a platform to students to give feedback for lecturers through online mode.</a:t>
            </a:r>
          </a:p>
          <a:p>
            <a:pPr lvl="1" algn="just"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any institution, company or industries feedback plays an important role for their development and growth.</a:t>
            </a:r>
          </a:p>
          <a:p>
            <a:pPr lvl="1" algn="just"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Reviewing the employee will not only benefit the organizations it will also help in the overall development of individuals.</a:t>
            </a:r>
            <a:endParaRPr lang="en-US" sz="2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631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1D738-26AF-BCA1-8786-A0C3F5311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5342" y="1050077"/>
            <a:ext cx="9188823" cy="521625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 today many institutions considers only the student feedback and doesn’t not consider the individual  previous efforts and achievements.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 individuals only on one factor will not provide scope for betterment and growth.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Hence our application have made an attempt to consider student feedback along with the faculty qualification, works and achievements.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focus to provide unbiased cumulative way of providing academic progress score to each faculty.</a:t>
            </a:r>
          </a:p>
        </p:txBody>
      </p:sp>
    </p:spTree>
    <p:extLst>
      <p:ext uri="{BB962C8B-B14F-4D97-AF65-F5344CB8AC3E}">
        <p14:creationId xmlns:p14="http://schemas.microsoft.com/office/powerpoint/2010/main" val="830153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AE861-96AD-494D-A8B3-6CCDF9254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922" y="570321"/>
            <a:ext cx="8915400" cy="702666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LITERATURE SURVEY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B7D364-51A2-4C42-AA1D-19F3C4700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389726"/>
              </p:ext>
            </p:extLst>
          </p:nvPr>
        </p:nvGraphicFramePr>
        <p:xfrm>
          <a:off x="950258" y="1787397"/>
          <a:ext cx="10291484" cy="4500282"/>
        </p:xfrm>
        <a:graphic>
          <a:graphicData uri="http://schemas.openxmlformats.org/drawingml/2006/table">
            <a:tbl>
              <a:tblPr firstRow="1">
                <a:tableStyleId>{D7AC3CCA-C797-4891-BE02-D94E43425B78}</a:tableStyleId>
              </a:tblPr>
              <a:tblGrid>
                <a:gridCol w="547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5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7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1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43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No.</a:t>
                      </a:r>
                    </a:p>
                  </a:txBody>
                  <a:tcPr marL="91439" marR="91439" marT="45718" marB="4571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the Article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18" marB="4571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of Publication</a:t>
                      </a:r>
                    </a:p>
                  </a:txBody>
                  <a:tcPr marL="91439" marR="91439" marT="45718" marB="4571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Findings</a:t>
                      </a:r>
                    </a:p>
                  </a:txBody>
                  <a:tcPr marL="91439" marR="91439" marT="45718" marB="45718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681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</a:t>
                      </a:r>
                    </a:p>
                  </a:txBody>
                  <a:tcPr marL="91439" marR="91439" marT="45718" marB="4571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Effect of student feedback on the motivation of Indian university teachers: 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Ananta Kumar Jena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from Assam University, Assam.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1971</a:t>
                      </a:r>
                    </a:p>
                  </a:txBody>
                  <a:tcPr marL="91439" marR="91439" marT="45718" marB="4571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Discovered student feedback help for advancement to the enhancement of teaching learning </a:t>
                      </a: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method.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9" marR="91439" marT="45718" marB="457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90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02.</a:t>
                      </a:r>
                    </a:p>
                  </a:txBody>
                  <a:tcPr marL="91439" marR="91439" marT="45718" marB="4571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Rating and matching in peer review systems: Florian Dofler, 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Monticello, IL, USA.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9" marR="91439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</a:t>
                      </a:r>
                    </a:p>
                  </a:txBody>
                  <a:tcPr marL="91439" marR="91439" marT="45718" marB="45718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Mechanism which assigns and updates ratings for the researchers and matches researcher’s papers to reviewers with similar ratings.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9" marR="91439" marT="45718" marB="457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899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7FDFF6C-FFC9-5EFE-8E16-3D7359BCA4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2996666"/>
              </p:ext>
            </p:extLst>
          </p:nvPr>
        </p:nvGraphicFramePr>
        <p:xfrm>
          <a:off x="759107" y="1869141"/>
          <a:ext cx="10841221" cy="3840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6901">
                  <a:extLst>
                    <a:ext uri="{9D8B030D-6E8A-4147-A177-3AD203B41FA5}">
                      <a16:colId xmlns:a16="http://schemas.microsoft.com/office/drawing/2014/main" val="3724255095"/>
                    </a:ext>
                  </a:extLst>
                </a:gridCol>
                <a:gridCol w="4109744">
                  <a:extLst>
                    <a:ext uri="{9D8B030D-6E8A-4147-A177-3AD203B41FA5}">
                      <a16:colId xmlns:a16="http://schemas.microsoft.com/office/drawing/2014/main" val="1632332526"/>
                    </a:ext>
                  </a:extLst>
                </a:gridCol>
                <a:gridCol w="1319440">
                  <a:extLst>
                    <a:ext uri="{9D8B030D-6E8A-4147-A177-3AD203B41FA5}">
                      <a16:colId xmlns:a16="http://schemas.microsoft.com/office/drawing/2014/main" val="2741826474"/>
                    </a:ext>
                  </a:extLst>
                </a:gridCol>
                <a:gridCol w="4745136">
                  <a:extLst>
                    <a:ext uri="{9D8B030D-6E8A-4147-A177-3AD203B41FA5}">
                      <a16:colId xmlns:a16="http://schemas.microsoft.com/office/drawing/2014/main" val="144477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the Article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Year of Publication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308208"/>
                  </a:ext>
                </a:extLst>
              </a:tr>
              <a:tr h="925754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Identifying the influence of various factor of apps on google play apps ratings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Ahsan Mahmood from COMSATS University, Islamabad.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   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App ratings have a very small scale, even a minor change in the rating can help getting a better outcome and more downloads and visibility.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3472"/>
                  </a:ext>
                </a:extLst>
              </a:tr>
              <a:tr h="1357854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Feature-Level Rating System Using Customer Reviews and Review Votes: Ankit Rai.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   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tells how we can obtain feature-level ratings of the mobile products from the customer reviews and review votes to influence decision-making, both for new customers and manufacturers.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345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112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494AB-6B10-4A37-846F-0B0D32A7B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9260" y="736312"/>
            <a:ext cx="7723834" cy="68011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 TO PROJECT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9F514-3905-41B8-9207-885D0EEF1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635" y="1685365"/>
            <a:ext cx="5665694" cy="4796117"/>
          </a:xfrm>
        </p:spPr>
        <p:txBody>
          <a:bodyPr>
            <a:noAutofit/>
          </a:bodyPr>
          <a:lstStyle/>
          <a:p>
            <a:pPr algn="just"/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In the present system, the student feedback is collected by the institution through pen and paper mode.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This system is time consuming and requires lot of hard materials. Going paper less is our motivation.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The demand in making of Digitalized system for feedback for better data utilizations.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Can reveal the students identity in the paper system.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4" descr="FREE 9+ Sample Students Feedback Forms in PDF | MS Word">
            <a:extLst>
              <a:ext uri="{FF2B5EF4-FFF2-40B4-BE49-F238E27FC236}">
                <a16:creationId xmlns:a16="http://schemas.microsoft.com/office/drawing/2014/main" id="{8A9E5B3A-8154-4331-94FF-DA424795F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9319" y="1551246"/>
            <a:ext cx="4316271" cy="493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779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294BB-5E81-D6DB-8E36-88FB61EE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079" y="624109"/>
            <a:ext cx="8911687" cy="1280890"/>
          </a:xfrm>
        </p:spPr>
        <p:txBody>
          <a:bodyPr/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629DD1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PROBLEM IDENTIFICATION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7B149-B1E4-40FF-461A-B9822615A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1382" y="2052918"/>
            <a:ext cx="8915400" cy="3777622"/>
          </a:xfrm>
        </p:spPr>
        <p:txBody>
          <a:bodyPr>
            <a:norm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66AC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Collected feedback is not utilized effectively or can be sabotaged by different means of issues.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66AC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 the present system the collected results is not taken cumulatively as the older results are neglected. 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66AC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For present there is no application which helps with cumulative faculty academic progress. </a:t>
            </a:r>
          </a:p>
        </p:txBody>
      </p:sp>
    </p:spTree>
    <p:extLst>
      <p:ext uri="{BB962C8B-B14F-4D97-AF65-F5344CB8AC3E}">
        <p14:creationId xmlns:p14="http://schemas.microsoft.com/office/powerpoint/2010/main" val="1088222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3783E-B7A0-4B96-A691-C48E9902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626" y="633075"/>
            <a:ext cx="8911687" cy="7743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i="0" u="none" strike="noStrike" baseline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 </a:t>
            </a:r>
            <a:br>
              <a:rPr lang="en-US" sz="36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24F2C3-6502-49FB-BAD5-AAD2504B0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626" y="1796360"/>
            <a:ext cx="8837224" cy="4428565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design and develop an application which can collect the feedback in digital format.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feedback score to each faculty in response to the collected feedback from students and to consider other works and achievements of faculty.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rating system which help in overall development of faculty and institution.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display cumulative academic progress score to each faculty.</a:t>
            </a:r>
          </a:p>
        </p:txBody>
      </p:sp>
    </p:spTree>
    <p:extLst>
      <p:ext uri="{BB962C8B-B14F-4D97-AF65-F5344CB8AC3E}">
        <p14:creationId xmlns:p14="http://schemas.microsoft.com/office/powerpoint/2010/main" val="852113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1772</TotalTime>
  <Words>1350</Words>
  <Application>Microsoft Office PowerPoint</Application>
  <PresentationFormat>Widescreen</PresentationFormat>
  <Paragraphs>190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Century Gothic</vt:lpstr>
      <vt:lpstr>Symbol</vt:lpstr>
      <vt:lpstr>Times New Roman</vt:lpstr>
      <vt:lpstr>Wingdings 3</vt:lpstr>
      <vt:lpstr>Wisp</vt:lpstr>
      <vt:lpstr>Bitmap Image</vt:lpstr>
      <vt:lpstr>PowerPoint Presentation</vt:lpstr>
      <vt:lpstr>AGENDA OF THE PRESENTATION</vt:lpstr>
      <vt:lpstr>INTRODUCTION </vt:lpstr>
      <vt:lpstr>PowerPoint Presentation</vt:lpstr>
      <vt:lpstr>SUMMARY OF LITERATURE SURVEY </vt:lpstr>
      <vt:lpstr>PowerPoint Presentation</vt:lpstr>
      <vt:lpstr>MOTIVATION TO PROJECT</vt:lpstr>
      <vt:lpstr>                PROBLEM IDENTIFICATION</vt:lpstr>
      <vt:lpstr>OBJECTIVE OF THE PROJECT  </vt:lpstr>
      <vt:lpstr>METHODOLOGY</vt:lpstr>
      <vt:lpstr>HIERARCHICAL DATA FLOW</vt:lpstr>
      <vt:lpstr>SYSTEM REQUIREMENTS</vt:lpstr>
      <vt:lpstr>APPLICATION DESIGN</vt:lpstr>
      <vt:lpstr>CALCULATION </vt:lpstr>
      <vt:lpstr>PowerPoint Presentation</vt:lpstr>
      <vt:lpstr>PowerPoint Presentation</vt:lpstr>
      <vt:lpstr>WORKING WITH AN EXAMPLE</vt:lpstr>
      <vt:lpstr>RESULTS </vt:lpstr>
      <vt:lpstr>PowerPoint Presentation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PROGRESS SCORE</dc:title>
  <dc:creator>HARSHITH S</dc:creator>
  <cp:lastModifiedBy>HARSHITH S</cp:lastModifiedBy>
  <cp:revision>97</cp:revision>
  <dcterms:created xsi:type="dcterms:W3CDTF">2022-01-02T12:51:46Z</dcterms:created>
  <dcterms:modified xsi:type="dcterms:W3CDTF">2022-07-25T04:33:32Z</dcterms:modified>
</cp:coreProperties>
</file>