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EA20-6E18-4328-EA90-E89A359C69EF}"/>
              </a:ext>
            </a:extLst>
          </p:cNvPr>
          <p:cNvSpPr>
            <a:spLocks noGrp="1"/>
          </p:cNvSpPr>
          <p:nvPr>
            <p:ph type="ctrTitle"/>
          </p:nvPr>
        </p:nvSpPr>
        <p:spPr>
          <a:xfrm>
            <a:off x="724927" y="697959"/>
            <a:ext cx="11467073" cy="2144095"/>
          </a:xfrm>
        </p:spPr>
        <p:txBody>
          <a:bodyPr>
            <a:normAutofit/>
          </a:bodyPr>
          <a:lstStyle/>
          <a:p>
            <a:pPr algn="l"/>
            <a:r>
              <a:rPr lang="en-US" sz="4400" i="1" dirty="0">
                <a:solidFill>
                  <a:schemeClr val="accent1">
                    <a:lumMod val="75000"/>
                  </a:schemeClr>
                </a:solidFill>
                <a:effectLst>
                  <a:outerShdw blurRad="38100" dist="38100" dir="2700000" algn="tl">
                    <a:srgbClr val="000000">
                      <a:alpha val="43137"/>
                    </a:srgbClr>
                  </a:outerShdw>
                </a:effectLst>
                <a:highlight>
                  <a:srgbClr val="000000"/>
                </a:highlight>
                <a:latin typeface="Algerian" panose="04020705040A02060702" pitchFamily="82" charset="0"/>
              </a:rPr>
              <a:t>ADVANCED INTELLIGENT TOURIST GUIDE</a:t>
            </a:r>
            <a:br>
              <a:rPr lang="en-US" sz="4400" i="1" dirty="0">
                <a:solidFill>
                  <a:schemeClr val="accent1">
                    <a:lumMod val="75000"/>
                  </a:schemeClr>
                </a:solidFill>
                <a:effectLst>
                  <a:outerShdw blurRad="38100" dist="38100" dir="2700000" algn="tl">
                    <a:srgbClr val="000000">
                      <a:alpha val="43137"/>
                    </a:srgbClr>
                  </a:outerShdw>
                </a:effectLst>
                <a:highlight>
                  <a:srgbClr val="000000"/>
                </a:highlight>
                <a:latin typeface="Algerian" panose="04020705040A02060702" pitchFamily="82" charset="0"/>
              </a:rPr>
            </a:br>
            <a:r>
              <a:rPr lang="en-US" sz="4400" i="1"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                           </a:t>
            </a:r>
            <a:r>
              <a:rPr lang="en-US" sz="4400" i="1" dirty="0">
                <a:solidFill>
                  <a:schemeClr val="accent5"/>
                </a:solidFill>
                <a:effectLst>
                  <a:outerShdw blurRad="38100" dist="38100" dir="2700000" algn="tl">
                    <a:srgbClr val="000000">
                      <a:alpha val="43137"/>
                    </a:srgbClr>
                  </a:outerShdw>
                </a:effectLst>
                <a:latin typeface="Algerian" panose="04020705040A02060702" pitchFamily="82" charset="0"/>
              </a:rPr>
              <a:t>-&gt; </a:t>
            </a:r>
            <a:r>
              <a:rPr lang="en-US" sz="2200" i="1" dirty="0">
                <a:solidFill>
                  <a:schemeClr val="accent5">
                    <a:lumMod val="60000"/>
                    <a:lumOff val="40000"/>
                  </a:schemeClr>
                </a:solidFill>
                <a:effectLst>
                  <a:outerShdw blurRad="38100" dist="38100" dir="2700000" algn="tl">
                    <a:srgbClr val="000000">
                      <a:alpha val="43137"/>
                    </a:srgbClr>
                  </a:outerShdw>
                </a:effectLst>
                <a:latin typeface="Algerian" panose="04020705040A02060702" pitchFamily="82" charset="0"/>
              </a:rPr>
              <a:t>Explore the world with advanced intelligence</a:t>
            </a:r>
          </a:p>
        </p:txBody>
      </p:sp>
      <p:sp>
        <p:nvSpPr>
          <p:cNvPr id="3" name="Subtitle 2">
            <a:extLst>
              <a:ext uri="{FF2B5EF4-FFF2-40B4-BE49-F238E27FC236}">
                <a16:creationId xmlns:a16="http://schemas.microsoft.com/office/drawing/2014/main" id="{FFFD0C31-B3F4-B19B-25C3-6FD7E09F1807}"/>
              </a:ext>
            </a:extLst>
          </p:cNvPr>
          <p:cNvSpPr>
            <a:spLocks noGrp="1"/>
          </p:cNvSpPr>
          <p:nvPr>
            <p:ph type="subTitle" idx="1"/>
          </p:nvPr>
        </p:nvSpPr>
        <p:spPr>
          <a:xfrm>
            <a:off x="5593492" y="3429000"/>
            <a:ext cx="6376083" cy="3210698"/>
          </a:xfrm>
        </p:spPr>
        <p:txBody>
          <a:bodyPr>
            <a:normAutofit fontScale="92500" lnSpcReduction="10000"/>
          </a:bodyPr>
          <a:lstStyle/>
          <a:p>
            <a:pPr algn="l"/>
            <a:r>
              <a:rPr lang="en-US" b="1" i="1" dirty="0">
                <a:solidFill>
                  <a:schemeClr val="bg1"/>
                </a:solidFill>
                <a:latin typeface="Bahnschrift Light" panose="020B0502040204020203" pitchFamily="34" charset="0"/>
              </a:rPr>
              <a:t>PROJECT GUIDE : </a:t>
            </a:r>
          </a:p>
          <a:p>
            <a:pPr algn="l"/>
            <a:r>
              <a:rPr lang="en-US" b="1" i="1" dirty="0">
                <a:solidFill>
                  <a:schemeClr val="bg1"/>
                </a:solidFill>
                <a:latin typeface="Bahnschrift Light" panose="020B0502040204020203" pitchFamily="34" charset="0"/>
              </a:rPr>
              <a:t>                            G. RAMADEVI MAM</a:t>
            </a:r>
          </a:p>
          <a:p>
            <a:endParaRPr lang="en-US" dirty="0">
              <a:solidFill>
                <a:schemeClr val="accent4">
                  <a:lumMod val="75000"/>
                </a:schemeClr>
              </a:solidFill>
              <a:latin typeface="Bahnschrift Light" panose="020B0502040204020203" pitchFamily="34" charset="0"/>
            </a:endParaRPr>
          </a:p>
          <a:p>
            <a:endParaRPr lang="en-US" dirty="0">
              <a:solidFill>
                <a:schemeClr val="accent4">
                  <a:lumMod val="75000"/>
                </a:schemeClr>
              </a:solidFill>
              <a:latin typeface="Bahnschrift Light" panose="020B0502040204020203" pitchFamily="34" charset="0"/>
            </a:endParaRPr>
          </a:p>
          <a:p>
            <a:r>
              <a:rPr lang="en-US" dirty="0">
                <a:solidFill>
                  <a:schemeClr val="accent4">
                    <a:lumMod val="75000"/>
                  </a:schemeClr>
                </a:solidFill>
                <a:latin typeface="Bahnschrift Light" panose="020B0502040204020203" pitchFamily="34" charset="0"/>
              </a:rPr>
              <a:t>A. DHANUSH - 211801360004</a:t>
            </a:r>
          </a:p>
          <a:p>
            <a:r>
              <a:rPr lang="en-US" dirty="0">
                <a:solidFill>
                  <a:schemeClr val="accent2"/>
                </a:solidFill>
                <a:latin typeface="Bahnschrift Light" panose="020B0502040204020203" pitchFamily="34" charset="0"/>
              </a:rPr>
              <a:t>K. Manohar – 211801390034</a:t>
            </a:r>
          </a:p>
          <a:p>
            <a:r>
              <a:rPr lang="en-US" dirty="0">
                <a:solidFill>
                  <a:schemeClr val="accent1"/>
                </a:solidFill>
                <a:latin typeface="Bahnschrift Light" panose="020B0502040204020203" pitchFamily="34" charset="0"/>
              </a:rPr>
              <a:t>v. Harshith – 211801390035</a:t>
            </a:r>
          </a:p>
          <a:p>
            <a:r>
              <a:rPr lang="en-US" dirty="0">
                <a:solidFill>
                  <a:srgbClr val="FFFF00"/>
                </a:solidFill>
                <a:latin typeface="Bahnschrift Light" panose="020B0502040204020203" pitchFamily="34" charset="0"/>
              </a:rPr>
              <a:t>y. </a:t>
            </a:r>
            <a:r>
              <a:rPr lang="en-US" dirty="0" err="1">
                <a:solidFill>
                  <a:srgbClr val="FFFF00"/>
                </a:solidFill>
                <a:latin typeface="Bahnschrift Light" panose="020B0502040204020203" pitchFamily="34" charset="0"/>
              </a:rPr>
              <a:t>Narayanarao</a:t>
            </a:r>
            <a:r>
              <a:rPr lang="en-US" dirty="0">
                <a:solidFill>
                  <a:srgbClr val="FFFF00"/>
                </a:solidFill>
                <a:latin typeface="Bahnschrift Light" panose="020B0502040204020203" pitchFamily="34" charset="0"/>
              </a:rPr>
              <a:t> – 211801340008</a:t>
            </a:r>
          </a:p>
          <a:p>
            <a:r>
              <a:rPr lang="en-US" dirty="0">
                <a:solidFill>
                  <a:srgbClr val="00B050"/>
                </a:solidFill>
                <a:latin typeface="Bahnschrift Light" panose="020B0502040204020203" pitchFamily="34" charset="0"/>
              </a:rPr>
              <a:t>e. </a:t>
            </a:r>
            <a:r>
              <a:rPr lang="en-US" dirty="0" err="1">
                <a:solidFill>
                  <a:srgbClr val="00B050"/>
                </a:solidFill>
                <a:latin typeface="Bahnschrift Light" panose="020B0502040204020203" pitchFamily="34" charset="0"/>
              </a:rPr>
              <a:t>Ayyappa</a:t>
            </a:r>
            <a:r>
              <a:rPr lang="en-US" dirty="0">
                <a:solidFill>
                  <a:srgbClr val="00B050"/>
                </a:solidFill>
                <a:latin typeface="Bahnschrift Light" panose="020B0502040204020203" pitchFamily="34" charset="0"/>
              </a:rPr>
              <a:t> - 211801340018</a:t>
            </a:r>
          </a:p>
        </p:txBody>
      </p:sp>
      <p:pic>
        <p:nvPicPr>
          <p:cNvPr id="1026" name="Picture 2" descr="Centurion University of Technology and Management - Wikipedia">
            <a:extLst>
              <a:ext uri="{FF2B5EF4-FFF2-40B4-BE49-F238E27FC236}">
                <a16:creationId xmlns:a16="http://schemas.microsoft.com/office/drawing/2014/main" id="{1249603B-9614-1C70-4C35-7257EB4C6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3" y="2660821"/>
            <a:ext cx="3342503" cy="383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20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E071F-226C-EDAF-BF65-DF5BBC5F2230}"/>
              </a:ext>
            </a:extLst>
          </p:cNvPr>
          <p:cNvSpPr txBox="1"/>
          <p:nvPr/>
        </p:nvSpPr>
        <p:spPr>
          <a:xfrm>
            <a:off x="1477221" y="1663189"/>
            <a:ext cx="8690881" cy="3782061"/>
          </a:xfrm>
          <a:prstGeom prst="rect">
            <a:avLst/>
          </a:prstGeom>
          <a:noFill/>
        </p:spPr>
        <p:txBody>
          <a:bodyPr wrap="square">
            <a:sp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Management Application is divided into five modules: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User Authentication </a:t>
            </a:r>
            <a:r>
              <a:rPr lang="en-US" sz="1800" dirty="0">
                <a:latin typeface="Times New Roman" panose="02020603050405020304" pitchFamily="18" charset="0"/>
                <a:cs typeface="Times New Roman" panose="02020603050405020304" pitchFamily="18" charset="0"/>
              </a:rPr>
              <a:t>– Users who do not have an account must first register in order to create one. Logging in is done by a person who already has an account.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Search Destination</a:t>
            </a:r>
            <a:r>
              <a:rPr lang="en-US" sz="1800" dirty="0">
                <a:latin typeface="Times New Roman" panose="02020603050405020304" pitchFamily="18" charset="0"/>
                <a:cs typeface="Times New Roman" panose="02020603050405020304" pitchFamily="18" charset="0"/>
              </a:rPr>
              <a:t>: After logging in, the user searches for the destination he wishes to visit.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three sub-modules in this: </a:t>
            </a:r>
          </a:p>
          <a:p>
            <a:pPr algn="just">
              <a:lnSpc>
                <a:spcPct val="150000"/>
              </a:lnSpc>
            </a:pPr>
            <a:r>
              <a:rPr lang="en-US" sz="1800" dirty="0">
                <a:latin typeface="Times New Roman" panose="02020603050405020304" pitchFamily="18" charset="0"/>
                <a:cs typeface="Times New Roman" panose="02020603050405020304" pitchFamily="18" charset="0"/>
              </a:rPr>
              <a:t>The user views the map of the specified place. </a:t>
            </a:r>
          </a:p>
          <a:p>
            <a:pPr algn="just">
              <a:lnSpc>
                <a:spcPct val="150000"/>
              </a:lnSpc>
            </a:pPr>
            <a:r>
              <a:rPr lang="en-US" sz="1800" dirty="0">
                <a:latin typeface="Times New Roman" panose="02020603050405020304" pitchFamily="18" charset="0"/>
                <a:cs typeface="Times New Roman" panose="02020603050405020304" pitchFamily="18" charset="0"/>
              </a:rPr>
              <a:t>The user can examine the description of the selected site by clicking on it.  </a:t>
            </a:r>
          </a:p>
          <a:p>
            <a:pPr algn="just">
              <a:lnSpc>
                <a:spcPct val="150000"/>
              </a:lnSpc>
            </a:pPr>
            <a:r>
              <a:rPr lang="en-US" sz="1800" dirty="0">
                <a:latin typeface="Times New Roman" panose="02020603050405020304" pitchFamily="18" charset="0"/>
                <a:cs typeface="Times New Roman" panose="02020603050405020304" pitchFamily="18" charset="0"/>
              </a:rPr>
              <a:t>View weather- The user can see the current weather conditions in the chosen location.</a:t>
            </a:r>
          </a:p>
        </p:txBody>
      </p:sp>
    </p:spTree>
    <p:extLst>
      <p:ext uri="{BB962C8B-B14F-4D97-AF65-F5344CB8AC3E}">
        <p14:creationId xmlns:p14="http://schemas.microsoft.com/office/powerpoint/2010/main" val="1078132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7369C-1DA5-2316-1324-58D478DE69EF}"/>
              </a:ext>
            </a:extLst>
          </p:cNvPr>
          <p:cNvSpPr txBox="1"/>
          <p:nvPr/>
        </p:nvSpPr>
        <p:spPr>
          <a:xfrm>
            <a:off x="1436915" y="1745718"/>
            <a:ext cx="7809138" cy="3782061"/>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Organize a Tour- </a:t>
            </a:r>
            <a:r>
              <a:rPr lang="en-US" sz="1800" dirty="0">
                <a:latin typeface="Times New Roman" panose="02020603050405020304" pitchFamily="18" charset="0"/>
                <a:cs typeface="Times New Roman" panose="02020603050405020304" pitchFamily="18" charset="0"/>
              </a:rPr>
              <a:t>The user can plan a tour by choosing from a variety of options such as travel, hotels, and restaurants. The price is then calculated depending on the options chosen</a:t>
            </a:r>
            <a:r>
              <a:rPr lang="en-US"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View Orders</a:t>
            </a:r>
            <a:r>
              <a:rPr lang="en-US" dirty="0">
                <a:latin typeface="Times New Roman" panose="02020603050405020304" pitchFamily="18" charset="0"/>
                <a:cs typeface="Times New Roman" panose="02020603050405020304" pitchFamily="18" charset="0"/>
              </a:rPr>
              <a:t>-Users  </a:t>
            </a:r>
            <a:r>
              <a:rPr lang="en-US" sz="1800" dirty="0">
                <a:latin typeface="Times New Roman" panose="02020603050405020304" pitchFamily="18" charset="0"/>
                <a:cs typeface="Times New Roman" panose="02020603050405020304" pitchFamily="18" charset="0"/>
              </a:rPr>
              <a:t>and payment is made </a:t>
            </a:r>
            <a:r>
              <a:rPr lang="en-US" sz="1800" dirty="0" err="1">
                <a:latin typeface="Times New Roman" panose="02020603050405020304" pitchFamily="18" charset="0"/>
                <a:cs typeface="Times New Roman" panose="02020603050405020304" pitchFamily="18" charset="0"/>
              </a:rPr>
              <a:t>onlinecan</a:t>
            </a:r>
            <a:r>
              <a:rPr lang="en-US" sz="1800" dirty="0">
                <a:latin typeface="Times New Roman" panose="02020603050405020304" pitchFamily="18" charset="0"/>
                <a:cs typeface="Times New Roman" panose="02020603050405020304" pitchFamily="18" charset="0"/>
              </a:rPr>
              <a:t> see the orders that they have placed.</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 Provide Feedback-The user has the option to provide feedback on the application. </a:t>
            </a:r>
          </a:p>
          <a:p>
            <a:pPr algn="just">
              <a:lnSpc>
                <a:spcPct val="150000"/>
              </a:lnSpc>
              <a:buFont typeface="Wingdings" panose="05000000000000000000" pitchFamily="2" charset="2"/>
              <a:buChar char="Ø"/>
            </a:pPr>
            <a:r>
              <a:rPr lang="en-US" sz="1800" b="1" dirty="0">
                <a:solidFill>
                  <a:schemeClr val="bg1"/>
                </a:solidFill>
                <a:latin typeface="Times New Roman" panose="02020603050405020304" pitchFamily="18" charset="0"/>
                <a:cs typeface="Times New Roman" panose="02020603050405020304" pitchFamily="18" charset="0"/>
              </a:rPr>
              <a:t>Share an image- </a:t>
            </a:r>
            <a:r>
              <a:rPr lang="en-US" sz="1800" dirty="0">
                <a:latin typeface="Times New Roman" panose="02020603050405020304" pitchFamily="18" charset="0"/>
                <a:cs typeface="Times New Roman" panose="02020603050405020304" pitchFamily="18" charset="0"/>
              </a:rPr>
              <a:t>The user can share their tour experience by uploading an image of the location they visited.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30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B388-28F5-58E1-FFBF-0E7BDFF4270A}"/>
              </a:ext>
            </a:extLst>
          </p:cNvPr>
          <p:cNvSpPr>
            <a:spLocks noGrp="1"/>
          </p:cNvSpPr>
          <p:nvPr>
            <p:ph type="title"/>
          </p:nvPr>
        </p:nvSpPr>
        <p:spPr>
          <a:xfrm>
            <a:off x="257433" y="1209360"/>
            <a:ext cx="4298091" cy="1220802"/>
          </a:xfrm>
        </p:spPr>
        <p:txBody>
          <a:bodyPr/>
          <a:lstStyle/>
          <a:p>
            <a:r>
              <a:rPr lang="en-US" dirty="0">
                <a:solidFill>
                  <a:schemeClr val="accent6">
                    <a:lumMod val="40000"/>
                    <a:lumOff val="60000"/>
                  </a:schemeClr>
                </a:solidFill>
                <a:latin typeface="Dubai Medium" panose="020B0603030403030204" pitchFamily="34" charset="-78"/>
                <a:cs typeface="Dubai Medium" panose="020B0603030403030204" pitchFamily="34" charset="-78"/>
              </a:rPr>
              <a:t>conclusion</a:t>
            </a:r>
          </a:p>
        </p:txBody>
      </p:sp>
      <p:sp>
        <p:nvSpPr>
          <p:cNvPr id="4" name="Text Placeholder 3">
            <a:extLst>
              <a:ext uri="{FF2B5EF4-FFF2-40B4-BE49-F238E27FC236}">
                <a16:creationId xmlns:a16="http://schemas.microsoft.com/office/drawing/2014/main" id="{67E9951F-EC3B-3F80-D007-6E0D8EE13830}"/>
              </a:ext>
            </a:extLst>
          </p:cNvPr>
          <p:cNvSpPr>
            <a:spLocks noGrp="1"/>
          </p:cNvSpPr>
          <p:nvPr>
            <p:ph type="body" sz="half" idx="2"/>
          </p:nvPr>
        </p:nvSpPr>
        <p:spPr>
          <a:xfrm>
            <a:off x="528252" y="2940106"/>
            <a:ext cx="4390768" cy="977787"/>
          </a:xfrm>
        </p:spPr>
        <p:txBody>
          <a:bodyPr/>
          <a:lstStyle/>
          <a:p>
            <a:r>
              <a:rPr lang="en-US" dirty="0"/>
              <a:t>An advanced intelligent tourist guide has the potential to transform the way we travel. </a:t>
            </a:r>
          </a:p>
        </p:txBody>
      </p:sp>
      <p:pic>
        <p:nvPicPr>
          <p:cNvPr id="4098" name="Picture 2" descr="best PHP project on Intelligent Tourist Guide Application">
            <a:extLst>
              <a:ext uri="{FF2B5EF4-FFF2-40B4-BE49-F238E27FC236}">
                <a16:creationId xmlns:a16="http://schemas.microsoft.com/office/drawing/2014/main" id="{C8FC8AA0-FA49-8A71-3BCA-4E3AC0B61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19020" y="1209360"/>
            <a:ext cx="3080951" cy="20539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ravel Assistant Guide – Travel Smart, Travel Safe – Engineering Academy">
            <a:extLst>
              <a:ext uri="{FF2B5EF4-FFF2-40B4-BE49-F238E27FC236}">
                <a16:creationId xmlns:a16="http://schemas.microsoft.com/office/drawing/2014/main" id="{88D8F372-D5FD-7BDF-4245-F1AEC8B334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58" b="-1"/>
          <a:stretch/>
        </p:blipFill>
        <p:spPr bwMode="auto">
          <a:xfrm>
            <a:off x="8189441" y="3428999"/>
            <a:ext cx="3259302" cy="194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3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3967-5BA8-98C3-F116-938294D3D797}"/>
              </a:ext>
            </a:extLst>
          </p:cNvPr>
          <p:cNvSpPr>
            <a:spLocks noGrp="1"/>
          </p:cNvSpPr>
          <p:nvPr>
            <p:ph type="title"/>
          </p:nvPr>
        </p:nvSpPr>
        <p:spPr>
          <a:xfrm>
            <a:off x="875273" y="724930"/>
            <a:ext cx="4405182" cy="1456267"/>
          </a:xfrm>
        </p:spPr>
        <p:txBody>
          <a:bodyPr>
            <a:normAutofit/>
          </a:bodyPr>
          <a:lstStyle/>
          <a:p>
            <a:r>
              <a:rPr lang="en-US" sz="4400" i="1" dirty="0">
                <a:solidFill>
                  <a:schemeClr val="bg1"/>
                </a:solidFill>
                <a:latin typeface="Brush Script MT" panose="03060802040406070304" pitchFamily="66" charset="0"/>
              </a:rPr>
              <a:t>abstract</a:t>
            </a:r>
          </a:p>
        </p:txBody>
      </p:sp>
      <p:sp>
        <p:nvSpPr>
          <p:cNvPr id="3" name="Content Placeholder 2">
            <a:extLst>
              <a:ext uri="{FF2B5EF4-FFF2-40B4-BE49-F238E27FC236}">
                <a16:creationId xmlns:a16="http://schemas.microsoft.com/office/drawing/2014/main" id="{D04DA968-5600-712A-DF8E-04B6F7A6BBB1}"/>
              </a:ext>
            </a:extLst>
          </p:cNvPr>
          <p:cNvSpPr>
            <a:spLocks noGrp="1"/>
          </p:cNvSpPr>
          <p:nvPr>
            <p:ph idx="1"/>
          </p:nvPr>
        </p:nvSpPr>
        <p:spPr>
          <a:xfrm>
            <a:off x="743468" y="2181197"/>
            <a:ext cx="10322956" cy="5051855"/>
          </a:xfrm>
        </p:spPr>
        <p:txBody>
          <a:bodyPr/>
          <a:lstStyle/>
          <a:p>
            <a:pPr>
              <a:buFont typeface="Wingdings" panose="05000000000000000000" pitchFamily="2" charset="2"/>
              <a:buChar char="v"/>
            </a:pPr>
            <a:r>
              <a:rPr lang="en-US" dirty="0"/>
              <a:t>An advanced intelligent tourist guide is an AI-based system designed to provide personalized recommendations and guidance to tourists during their travels. </a:t>
            </a:r>
          </a:p>
          <a:p>
            <a:pPr>
              <a:buFont typeface="Wingdings" panose="05000000000000000000" pitchFamily="2" charset="2"/>
              <a:buChar char="v"/>
            </a:pPr>
            <a:r>
              <a:rPr lang="en-US" dirty="0"/>
              <a:t>The system uses machine learning algorithms and natural language processing to understand the preferences and interests of individual users and suggest relevant activities, attractions, and services based on their location, schedule, and budget. </a:t>
            </a:r>
          </a:p>
          <a:p>
            <a:pPr>
              <a:buFont typeface="Wingdings" panose="05000000000000000000" pitchFamily="2" charset="2"/>
              <a:buChar char="v"/>
            </a:pPr>
            <a:r>
              <a:rPr lang="en-US" dirty="0"/>
              <a:t>It can also assist with itinerary planning, booking, and real-time navigation, making it a valuable tool for both independent and group travelers. </a:t>
            </a:r>
          </a:p>
          <a:p>
            <a:pPr>
              <a:buFont typeface="Wingdings" panose="05000000000000000000" pitchFamily="2" charset="2"/>
              <a:buChar char="v"/>
            </a:pPr>
            <a:r>
              <a:rPr lang="en-US" dirty="0"/>
              <a:t>With the ability to learn from user feedback and improve over time, an advanced intelligent tourist guide has the potential to revolutionize the tourism industry and enhance the overall travel experience for millions of people worldwide.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834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DA63-AD96-94E3-1323-20BE145CE40B}"/>
              </a:ext>
            </a:extLst>
          </p:cNvPr>
          <p:cNvSpPr>
            <a:spLocks noGrp="1"/>
          </p:cNvSpPr>
          <p:nvPr>
            <p:ph type="title"/>
          </p:nvPr>
        </p:nvSpPr>
        <p:spPr>
          <a:xfrm>
            <a:off x="413951" y="609601"/>
            <a:ext cx="3680885" cy="832021"/>
          </a:xfrm>
        </p:spPr>
        <p:txBody>
          <a:bodyPr/>
          <a:lstStyle/>
          <a:p>
            <a:r>
              <a:rPr lang="en-US" i="1" dirty="0">
                <a:solidFill>
                  <a:schemeClr val="bg1"/>
                </a:solidFill>
                <a:latin typeface="Bahnschrift Light" panose="020B0502040204020203" pitchFamily="34" charset="0"/>
              </a:rPr>
              <a:t>introduction</a:t>
            </a:r>
          </a:p>
        </p:txBody>
      </p:sp>
      <p:sp>
        <p:nvSpPr>
          <p:cNvPr id="4" name="Text Placeholder 3">
            <a:extLst>
              <a:ext uri="{FF2B5EF4-FFF2-40B4-BE49-F238E27FC236}">
                <a16:creationId xmlns:a16="http://schemas.microsoft.com/office/drawing/2014/main" id="{071EA39C-0137-5682-8527-AF54761F9309}"/>
              </a:ext>
            </a:extLst>
          </p:cNvPr>
          <p:cNvSpPr>
            <a:spLocks noGrp="1"/>
          </p:cNvSpPr>
          <p:nvPr>
            <p:ph type="body" sz="half" idx="2"/>
          </p:nvPr>
        </p:nvSpPr>
        <p:spPr>
          <a:xfrm>
            <a:off x="133864" y="1872505"/>
            <a:ext cx="5855044" cy="3243193"/>
          </a:xfrm>
        </p:spPr>
        <p:txBody>
          <a:bodyPr>
            <a:normAutofit fontScale="77500" lnSpcReduction="20000"/>
          </a:bodyPr>
          <a:lstStyle/>
          <a:p>
            <a:pPr marL="285750" indent="-285750">
              <a:buFont typeface="Wingdings" panose="05000000000000000000" pitchFamily="2" charset="2"/>
              <a:buChar char="Ø"/>
            </a:pPr>
            <a:r>
              <a:rPr lang="en-US" dirty="0"/>
              <a:t>The concept of an advanced intelligent tourist guide is not new, but recent advancements in technology have made it more feasible than ever before. </a:t>
            </a:r>
          </a:p>
          <a:p>
            <a:pPr marL="285750" indent="-285750">
              <a:buFont typeface="Wingdings" panose="05000000000000000000" pitchFamily="2" charset="2"/>
              <a:buChar char="Ø"/>
            </a:pPr>
            <a:r>
              <a:rPr lang="en-US" dirty="0"/>
              <a:t>This type of guide would use artificial intelligence and machine learning to provide personalized recommendations and insights to travelers.</a:t>
            </a:r>
          </a:p>
          <a:p>
            <a:pPr marL="285750" indent="-285750">
              <a:buFont typeface="Wingdings" panose="05000000000000000000" pitchFamily="2" charset="2"/>
              <a:buChar char="Ø"/>
            </a:pPr>
            <a:r>
              <a:rPr lang="en-US" dirty="0"/>
              <a:t>Imagine having a virtual assistant that can help you plan your trip, suggest the best places to visit based on your interests, and even make reservations for you.</a:t>
            </a:r>
          </a:p>
          <a:p>
            <a:pPr marL="285750" indent="-285750">
              <a:buFont typeface="Wingdings" panose="05000000000000000000" pitchFamily="2" charset="2"/>
              <a:buChar char="Ø"/>
            </a:pPr>
            <a:r>
              <a:rPr lang="en-US" dirty="0"/>
              <a:t>This is the future of travel, and it’s closer than you might think.</a:t>
            </a:r>
          </a:p>
          <a:p>
            <a:pPr marL="285750" indent="-285750">
              <a:buFont typeface="Wingdings" panose="05000000000000000000" pitchFamily="2" charset="2"/>
              <a:buChar char="Ø"/>
            </a:pPr>
            <a:r>
              <a:rPr lang="en-US" dirty="0"/>
              <a:t>The benefits of an Advanced intelligent tourist guide is that it would save travelers time and effort. </a:t>
            </a:r>
          </a:p>
          <a:p>
            <a:pPr marL="285750" indent="-285750">
              <a:buFont typeface="Arial" panose="020B0604020202020204" pitchFamily="34" charset="0"/>
              <a:buChar char="•"/>
            </a:pPr>
            <a:r>
              <a:rPr lang="en-US" dirty="0"/>
              <a:t>Instead of spending hours researching and planning their trip, they could simply input their preferences into the system and receive personalized recommendations.</a:t>
            </a:r>
          </a:p>
          <a:p>
            <a:pPr marL="285750" indent="-285750">
              <a:buFont typeface="Arial" panose="020B0604020202020204" pitchFamily="34" charset="0"/>
              <a:buChar char="•"/>
            </a:pPr>
            <a:r>
              <a:rPr lang="en-US" dirty="0"/>
              <a:t>The system would be able to provide recommendations based on real-time data.</a:t>
            </a:r>
          </a:p>
          <a:p>
            <a:r>
              <a:rPr lang="en-US" dirty="0"/>
              <a:t>         If there is a </a:t>
            </a:r>
            <a:r>
              <a:rPr lang="en-US" dirty="0" err="1"/>
              <a:t>suddeen</a:t>
            </a:r>
            <a:r>
              <a:rPr lang="en-US" dirty="0"/>
              <a:t> change in whether or a new attraction opens up the system would be able to update its recommendations accordingly.</a:t>
            </a:r>
          </a:p>
        </p:txBody>
      </p:sp>
      <p:pic>
        <p:nvPicPr>
          <p:cNvPr id="3078" name="Picture 6" descr="Travel Guide | Devpost">
            <a:extLst>
              <a:ext uri="{FF2B5EF4-FFF2-40B4-BE49-F238E27FC236}">
                <a16:creationId xmlns:a16="http://schemas.microsoft.com/office/drawing/2014/main" id="{2733DE49-975C-4C98-2211-0C74D1B2F9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9071" y="1173683"/>
            <a:ext cx="4221843" cy="22553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ourist-guide · GitHub Topics · GitHub">
            <a:extLst>
              <a:ext uri="{FF2B5EF4-FFF2-40B4-BE49-F238E27FC236}">
                <a16:creationId xmlns:a16="http://schemas.microsoft.com/office/drawing/2014/main" id="{7A1CA69C-B996-E3C9-0A22-4C2057C65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35" y="4060711"/>
            <a:ext cx="4221843" cy="23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2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DB172-3146-1237-2465-4CD8C6BFD450}"/>
              </a:ext>
            </a:extLst>
          </p:cNvPr>
          <p:cNvSpPr txBox="1"/>
          <p:nvPr/>
        </p:nvSpPr>
        <p:spPr>
          <a:xfrm>
            <a:off x="1404257" y="1813821"/>
            <a:ext cx="8429624" cy="4191981"/>
          </a:xfrm>
          <a:prstGeom prst="rect">
            <a:avLst/>
          </a:prstGeom>
          <a:noFill/>
        </p:spPr>
        <p:txBody>
          <a:bodyPr wrap="square">
            <a:sp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current system, a user must contact several authorities in order to obtain information on specific locations . After that, the user can examine package details before booking tickets.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sometimes takes a lot of time and effort because he or she must first signup/</a:t>
            </a:r>
            <a:r>
              <a:rPr lang="en-US" sz="2000" dirty="0" err="1">
                <a:latin typeface="Times New Roman" panose="02020603050405020304" pitchFamily="18" charset="0"/>
                <a:cs typeface="Times New Roman" panose="02020603050405020304" pitchFamily="18" charset="0"/>
              </a:rPr>
              <a:t>signin</a:t>
            </a:r>
            <a:r>
              <a:rPr lang="en-US" sz="2000" dirty="0">
                <a:latin typeface="Times New Roman" panose="02020603050405020304" pitchFamily="18" charset="0"/>
                <a:cs typeface="Times New Roman" panose="02020603050405020304" pitchFamily="18" charset="0"/>
              </a:rPr>
              <a:t> before being able to examine package details.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pages may not provide the information that the user seeks, and the user may be misled as a result. Each operation is completed by hand, and processing is a time-consuming procedure. Previously, travelers had to manually record time table information on paper, which was both time consuming and costly. </a:t>
            </a:r>
          </a:p>
        </p:txBody>
      </p:sp>
      <p:sp>
        <p:nvSpPr>
          <p:cNvPr id="5" name="TextBox 4">
            <a:extLst>
              <a:ext uri="{FF2B5EF4-FFF2-40B4-BE49-F238E27FC236}">
                <a16:creationId xmlns:a16="http://schemas.microsoft.com/office/drawing/2014/main" id="{7F49556F-4427-3851-A0FB-571A94459356}"/>
              </a:ext>
            </a:extLst>
          </p:cNvPr>
          <p:cNvSpPr txBox="1"/>
          <p:nvPr/>
        </p:nvSpPr>
        <p:spPr>
          <a:xfrm>
            <a:off x="1309815" y="1229046"/>
            <a:ext cx="6093903" cy="584775"/>
          </a:xfrm>
          <a:prstGeom prst="rect">
            <a:avLst/>
          </a:prstGeom>
          <a:noFill/>
        </p:spPr>
        <p:txBody>
          <a:bodyPr wrap="square">
            <a:spAutoFit/>
          </a:bodyPr>
          <a:lstStyle/>
          <a:p>
            <a:r>
              <a:rPr lang="en-US" sz="3200" b="1" i="1"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EXISTING  SYSTEM</a:t>
            </a:r>
            <a:endParaRPr lang="en-US" sz="3200" b="1" i="1"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429200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8485BA-0735-F69D-57E0-4D5EFADE6FD8}"/>
              </a:ext>
            </a:extLst>
          </p:cNvPr>
          <p:cNvSpPr txBox="1"/>
          <p:nvPr/>
        </p:nvSpPr>
        <p:spPr>
          <a:xfrm>
            <a:off x="1719244" y="1773341"/>
            <a:ext cx="6098720" cy="753732"/>
          </a:xfrm>
          <a:prstGeom prst="rect">
            <a:avLst/>
          </a:prstGeom>
          <a:noFill/>
        </p:spPr>
        <p:txBody>
          <a:bodyPr wrap="square">
            <a:spAutoFit/>
          </a:bodyPr>
          <a:lstStyle/>
          <a:p>
            <a:pPr algn="just">
              <a:lnSpc>
                <a:spcPct val="150000"/>
              </a:lnSpc>
            </a:pPr>
            <a:r>
              <a:rPr lang="en-US" sz="32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DISADVANTAGES</a:t>
            </a:r>
          </a:p>
        </p:txBody>
      </p:sp>
      <p:sp>
        <p:nvSpPr>
          <p:cNvPr id="5" name="TextBox 4">
            <a:extLst>
              <a:ext uri="{FF2B5EF4-FFF2-40B4-BE49-F238E27FC236}">
                <a16:creationId xmlns:a16="http://schemas.microsoft.com/office/drawing/2014/main" id="{05E27A9F-087B-4F96-0AB0-9D18D30B7926}"/>
              </a:ext>
            </a:extLst>
          </p:cNvPr>
          <p:cNvSpPr txBox="1"/>
          <p:nvPr/>
        </p:nvSpPr>
        <p:spPr>
          <a:xfrm>
            <a:off x="1719244" y="2778064"/>
            <a:ext cx="6098720" cy="2241960"/>
          </a:xfrm>
          <a:prstGeom prst="rect">
            <a:avLst/>
          </a:prstGeom>
          <a:noFill/>
        </p:spPr>
        <p:txBody>
          <a:bodyPr wrap="square">
            <a:sp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Accuracy</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by Criminals</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Irrelevant Content</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Too Slow to load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11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BC3046-DACC-BD3F-48DA-83AB8812E89A}"/>
              </a:ext>
            </a:extLst>
          </p:cNvPr>
          <p:cNvSpPr txBox="1"/>
          <p:nvPr/>
        </p:nvSpPr>
        <p:spPr>
          <a:xfrm>
            <a:off x="1395026" y="1098525"/>
            <a:ext cx="8543924" cy="671081"/>
          </a:xfrm>
          <a:prstGeom prst="rect">
            <a:avLst/>
          </a:prstGeom>
          <a:noFill/>
        </p:spPr>
        <p:txBody>
          <a:bodyPr wrap="square">
            <a:spAutoFit/>
          </a:bodyPr>
          <a:lstStyle/>
          <a:p>
            <a:pPr algn="just">
              <a:lnSpc>
                <a:spcPct val="150000"/>
              </a:lnSpc>
            </a:pPr>
            <a:r>
              <a:rPr lang="en-US" sz="2800" b="1"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PROPOSED SYSTEM </a:t>
            </a:r>
            <a:endParaRPr lang="en-IN" sz="2800" dirty="0">
              <a:solidFill>
                <a:schemeClr val="bg1"/>
              </a:solidFill>
              <a:latin typeface="STCaiyun" panose="02010800040101010101" pitchFamily="2" charset="-122"/>
              <a:ea typeface="STCaiyun" panose="0201080004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9FDBAAE0-11BA-8AB5-4FF0-1DED619A976C}"/>
              </a:ext>
            </a:extLst>
          </p:cNvPr>
          <p:cNvSpPr txBox="1"/>
          <p:nvPr/>
        </p:nvSpPr>
        <p:spPr>
          <a:xfrm>
            <a:off x="1395026" y="1780060"/>
            <a:ext cx="8858249" cy="4613058"/>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the proposed system, “planned time to return” is also considered at the time of the use. In this way, this system can propose a sightseeing route and sightseeing plan that it can guide that used present time from time to return time automatically.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system automatically searches for places of interest around the location.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 the traveler will not miss out on any attractions which he is unaware of. The interests and preferences of the user is also considered and the places are chosen accordingly. In this application system, we make a list of sightseeing information according to sightseeing categories. In the result, we display both guidance routes on the map and guidance routes by text.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application displays a menu with the main categories of attractions available in the city, by clicking on one of the categories all the related information is displayed.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95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AC14F-C71D-5F81-2B2B-32B949AB626A}"/>
              </a:ext>
            </a:extLst>
          </p:cNvPr>
          <p:cNvSpPr txBox="1"/>
          <p:nvPr/>
        </p:nvSpPr>
        <p:spPr>
          <a:xfrm>
            <a:off x="1522566" y="2549267"/>
            <a:ext cx="6098720" cy="2951064"/>
          </a:xfrm>
          <a:prstGeom prst="rect">
            <a:avLst/>
          </a:prstGeom>
          <a:noFill/>
        </p:spPr>
        <p:txBody>
          <a:bodyPr wrap="square">
            <a:sp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Gives accurate information.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Simplifies the manual work.</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minimizes the documentation related work.</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Provides up to date information.</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Friendly Environment by providing warning messages.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Travelers details can be provided.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Booking confirmation notification.</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AAACF9-36E8-72B2-2DF9-D10E12F7DA5E}"/>
              </a:ext>
            </a:extLst>
          </p:cNvPr>
          <p:cNvSpPr txBox="1"/>
          <p:nvPr/>
        </p:nvSpPr>
        <p:spPr>
          <a:xfrm>
            <a:off x="1655549" y="1695421"/>
            <a:ext cx="6098720" cy="523220"/>
          </a:xfrm>
          <a:prstGeom prst="rect">
            <a:avLst/>
          </a:prstGeom>
          <a:noFill/>
        </p:spPr>
        <p:txBody>
          <a:bodyPr wrap="square">
            <a:spAutoFit/>
          </a:bodyPr>
          <a:lstStyle/>
          <a:p>
            <a:r>
              <a:rPr lang="en-US" sz="28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ADVANATGES</a:t>
            </a:r>
            <a:endParaRPr lang="en-US" sz="28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33485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CEF8225-BC9B-612A-7779-CB051AFA06DD}"/>
              </a:ext>
            </a:extLst>
          </p:cNvPr>
          <p:cNvPicPr>
            <a:picLocks noChangeAspect="1"/>
          </p:cNvPicPr>
          <p:nvPr/>
        </p:nvPicPr>
        <p:blipFill>
          <a:blip r:embed="rId2"/>
          <a:stretch>
            <a:fillRect/>
          </a:stretch>
        </p:blipFill>
        <p:spPr>
          <a:xfrm>
            <a:off x="2543992" y="2461623"/>
            <a:ext cx="6827519" cy="3415951"/>
          </a:xfrm>
          <a:prstGeom prst="rect">
            <a:avLst/>
          </a:prstGeom>
        </p:spPr>
      </p:pic>
      <p:sp>
        <p:nvSpPr>
          <p:cNvPr id="5" name="TextBox 4">
            <a:extLst>
              <a:ext uri="{FF2B5EF4-FFF2-40B4-BE49-F238E27FC236}">
                <a16:creationId xmlns:a16="http://schemas.microsoft.com/office/drawing/2014/main" id="{2A2CF0C0-DB45-60C5-E1AE-923178CC5C29}"/>
              </a:ext>
            </a:extLst>
          </p:cNvPr>
          <p:cNvSpPr txBox="1"/>
          <p:nvPr/>
        </p:nvSpPr>
        <p:spPr>
          <a:xfrm>
            <a:off x="3530391" y="1219591"/>
            <a:ext cx="6098720" cy="584775"/>
          </a:xfrm>
          <a:prstGeom prst="rect">
            <a:avLst/>
          </a:prstGeom>
          <a:noFill/>
        </p:spPr>
        <p:txBody>
          <a:bodyPr wrap="square">
            <a:spAutoFit/>
          </a:bodyPr>
          <a:lstStyle/>
          <a:p>
            <a:r>
              <a:rPr lang="en-US" sz="32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SYSTEM ARCHITECTURE </a:t>
            </a:r>
            <a:endParaRPr lang="en-US" sz="32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99615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8FC22F6-E6BC-9453-D7DE-BC7D51D42FEA}"/>
              </a:ext>
            </a:extLst>
          </p:cNvPr>
          <p:cNvPicPr>
            <a:picLocks noChangeAspect="1"/>
          </p:cNvPicPr>
          <p:nvPr/>
        </p:nvPicPr>
        <p:blipFill>
          <a:blip r:embed="rId2"/>
          <a:stretch>
            <a:fillRect/>
          </a:stretch>
        </p:blipFill>
        <p:spPr>
          <a:xfrm>
            <a:off x="1702689" y="1871319"/>
            <a:ext cx="8786621" cy="4259949"/>
          </a:xfrm>
          <a:prstGeom prst="rect">
            <a:avLst/>
          </a:prstGeom>
        </p:spPr>
      </p:pic>
      <p:sp>
        <p:nvSpPr>
          <p:cNvPr id="4" name="TextBox 3">
            <a:extLst>
              <a:ext uri="{FF2B5EF4-FFF2-40B4-BE49-F238E27FC236}">
                <a16:creationId xmlns:a16="http://schemas.microsoft.com/office/drawing/2014/main" id="{F4DDD640-EE39-B2F1-C701-3E39FB7F93A1}"/>
              </a:ext>
            </a:extLst>
          </p:cNvPr>
          <p:cNvSpPr txBox="1"/>
          <p:nvPr/>
        </p:nvSpPr>
        <p:spPr>
          <a:xfrm>
            <a:off x="4833882" y="991874"/>
            <a:ext cx="6098720" cy="461665"/>
          </a:xfrm>
          <a:prstGeom prst="rect">
            <a:avLst/>
          </a:prstGeom>
          <a:noFill/>
        </p:spPr>
        <p:txBody>
          <a:bodyPr wrap="square">
            <a:spAutoFit/>
          </a:bodyPr>
          <a:lstStyle/>
          <a:p>
            <a:r>
              <a:rPr lang="en-US" sz="2400" dirty="0">
                <a:solidFill>
                  <a:schemeClr val="bg1"/>
                </a:solidFill>
                <a:latin typeface="STCaiyun" panose="02010800040101010101" pitchFamily="2" charset="-122"/>
                <a:ea typeface="STCaiyun" panose="02010800040101010101" pitchFamily="2" charset="-122"/>
                <a:cs typeface="Times New Roman" panose="02020603050405020304" pitchFamily="18" charset="0"/>
              </a:rPr>
              <a:t>METHODOLOGY</a:t>
            </a:r>
            <a:endParaRPr lang="en-US" sz="2400" dirty="0">
              <a:solidFill>
                <a:schemeClr val="bg1"/>
              </a:solidFill>
              <a:latin typeface="STCaiyun" panose="02010800040101010101" pitchFamily="2" charset="-122"/>
              <a:ea typeface="STCaiyun" panose="02010800040101010101" pitchFamily="2" charset="-122"/>
            </a:endParaRPr>
          </a:p>
        </p:txBody>
      </p:sp>
    </p:spTree>
    <p:extLst>
      <p:ext uri="{BB962C8B-B14F-4D97-AF65-F5344CB8AC3E}">
        <p14:creationId xmlns:p14="http://schemas.microsoft.com/office/powerpoint/2010/main" val="2979306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115</TotalTime>
  <Words>892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STCaiyun</vt:lpstr>
      <vt:lpstr>Algerian</vt:lpstr>
      <vt:lpstr>Arial</vt:lpstr>
      <vt:lpstr>Bahnschrift Light</vt:lpstr>
      <vt:lpstr>Brush Script MT</vt:lpstr>
      <vt:lpstr>Calibri</vt:lpstr>
      <vt:lpstr>Calibri Light</vt:lpstr>
      <vt:lpstr>Dubai Medium</vt:lpstr>
      <vt:lpstr>Times New Roman</vt:lpstr>
      <vt:lpstr>Wingdings</vt:lpstr>
      <vt:lpstr>Celestial</vt:lpstr>
      <vt:lpstr>ADVANCED INTELLIGENT TOURIST GUIDE                            -&gt; Explore the world with advanced intelligence</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INTELLIGENT TOURIST GUIDE                            -&gt; Explore the world with advanced intelligence</dc:title>
  <dc:creator>Harshi Harshith</dc:creator>
  <cp:lastModifiedBy>Harshi Harshith</cp:lastModifiedBy>
  <cp:revision>5</cp:revision>
  <dcterms:created xsi:type="dcterms:W3CDTF">2023-04-02T15:01:20Z</dcterms:created>
  <dcterms:modified xsi:type="dcterms:W3CDTF">2023-05-27T04:18:52Z</dcterms:modified>
</cp:coreProperties>
</file>