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19"/>
  </p:notesMasterIdLst>
  <p:sldIdLst>
    <p:sldId id="298" r:id="rId3"/>
    <p:sldId id="300" r:id="rId4"/>
    <p:sldId id="323" r:id="rId5"/>
    <p:sldId id="334" r:id="rId6"/>
    <p:sldId id="313" r:id="rId7"/>
    <p:sldId id="330" r:id="rId8"/>
    <p:sldId id="333" r:id="rId9"/>
    <p:sldId id="324" r:id="rId10"/>
    <p:sldId id="332" r:id="rId11"/>
    <p:sldId id="336" r:id="rId12"/>
    <p:sldId id="325" r:id="rId13"/>
    <p:sldId id="314" r:id="rId14"/>
    <p:sldId id="315" r:id="rId15"/>
    <p:sldId id="335" r:id="rId16"/>
    <p:sldId id="331"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613D30"/>
    <a:srgbClr val="737373"/>
    <a:srgbClr val="505050"/>
    <a:srgbClr val="282828"/>
    <a:srgbClr val="409AE1"/>
    <a:srgbClr val="40C5AF"/>
    <a:srgbClr val="E6E6E6"/>
    <a:srgbClr val="005291"/>
    <a:srgbClr val="40C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022" autoAdjust="0"/>
  </p:normalViewPr>
  <p:slideViewPr>
    <p:cSldViewPr snapToGrid="0">
      <p:cViewPr>
        <p:scale>
          <a:sx n="90" d="100"/>
          <a:sy n="90" d="100"/>
        </p:scale>
        <p:origin x="700" y="1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effectLst>
              <a:outerShdw blurRad="127000" sx="106000" sy="106000" algn="ctr" rotWithShape="0">
                <a:prstClr val="black">
                  <a:alpha val="40000"/>
                </a:prstClr>
              </a:outerShdw>
            </a:effectLst>
          </c:spPr>
          <c:dPt>
            <c:idx val="0"/>
            <c:bubble3D val="0"/>
            <c:spPr>
              <a:solidFill>
                <a:srgbClr val="093667"/>
              </a:solidFill>
              <a:ln w="19050">
                <a:solidFill>
                  <a:schemeClr val="lt1"/>
                </a:solidFill>
              </a:ln>
              <a:effectLst>
                <a:outerShdw blurRad="127000" sx="106000" sy="106000" algn="ctr" rotWithShape="0">
                  <a:prstClr val="black">
                    <a:alpha val="40000"/>
                  </a:prstClr>
                </a:outerShdw>
              </a:effectLst>
            </c:spPr>
            <c:extLst>
              <c:ext xmlns:c16="http://schemas.microsoft.com/office/drawing/2014/chart" uri="{C3380CC4-5D6E-409C-BE32-E72D297353CC}">
                <c16:uniqueId val="{00000001-DB10-4DB2-A1FE-8CD429873234}"/>
              </c:ext>
            </c:extLst>
          </c:dPt>
          <c:dPt>
            <c:idx val="1"/>
            <c:bubble3D val="0"/>
            <c:spPr>
              <a:solidFill>
                <a:schemeClr val="bg2">
                  <a:lumMod val="25000"/>
                </a:schemeClr>
              </a:solidFill>
              <a:ln w="19050">
                <a:solidFill>
                  <a:schemeClr val="lt1"/>
                </a:solidFill>
              </a:ln>
              <a:effectLst>
                <a:outerShdw blurRad="127000" sx="106000" sy="106000" algn="ctr" rotWithShape="0">
                  <a:prstClr val="black">
                    <a:alpha val="40000"/>
                  </a:prstClr>
                </a:outerShdw>
              </a:effectLst>
            </c:spPr>
            <c:extLst>
              <c:ext xmlns:c16="http://schemas.microsoft.com/office/drawing/2014/chart" uri="{C3380CC4-5D6E-409C-BE32-E72D297353CC}">
                <c16:uniqueId val="{00000003-DB10-4DB2-A1FE-8CD429873234}"/>
              </c:ext>
            </c:extLst>
          </c:dPt>
          <c:dPt>
            <c:idx val="2"/>
            <c:bubble3D val="0"/>
            <c:spPr>
              <a:solidFill>
                <a:schemeClr val="bg2">
                  <a:lumMod val="25000"/>
                </a:schemeClr>
              </a:solidFill>
              <a:ln w="19050">
                <a:solidFill>
                  <a:schemeClr val="lt1"/>
                </a:solidFill>
              </a:ln>
              <a:effectLst>
                <a:outerShdw blurRad="127000" sx="106000" sy="106000" algn="ctr" rotWithShape="0">
                  <a:prstClr val="black">
                    <a:alpha val="40000"/>
                  </a:prstClr>
                </a:outerShdw>
              </a:effectLst>
            </c:spPr>
            <c:extLst>
              <c:ext xmlns:c16="http://schemas.microsoft.com/office/drawing/2014/chart" uri="{C3380CC4-5D6E-409C-BE32-E72D297353CC}">
                <c16:uniqueId val="{00000005-DB10-4DB2-A1FE-8CD429873234}"/>
              </c:ext>
            </c:extLst>
          </c:dPt>
          <c:dPt>
            <c:idx val="3"/>
            <c:bubble3D val="0"/>
            <c:spPr>
              <a:solidFill>
                <a:schemeClr val="bg2">
                  <a:lumMod val="25000"/>
                </a:schemeClr>
              </a:solidFill>
              <a:ln w="19050">
                <a:solidFill>
                  <a:schemeClr val="lt1"/>
                </a:solidFill>
              </a:ln>
              <a:effectLst>
                <a:outerShdw blurRad="127000" sx="106000" sy="106000" algn="ctr" rotWithShape="0">
                  <a:prstClr val="black">
                    <a:alpha val="40000"/>
                  </a:prstClr>
                </a:outerShdw>
              </a:effectLst>
            </c:spPr>
            <c:extLst>
              <c:ext xmlns:c16="http://schemas.microsoft.com/office/drawing/2014/chart" uri="{C3380CC4-5D6E-409C-BE32-E72D297353CC}">
                <c16:uniqueId val="{00000007-DB10-4DB2-A1FE-8CD42987323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DB10-4DB2-A1FE-8CD42987323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11/1/2016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rgbClr val="003867"/>
                </a:solidFill>
                <a:cs typeface="Segoe UI Semilight" panose="020B0402040204020203" pitchFamily="34" charset="0"/>
              </a:rPr>
              <a:t>Data Collection:</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Data can be sourced directly from smart meters, or be already aggregated on an on premise database</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This ongoing flow of data must be orchestrated, scheduled &amp; stored using Azure Data Factory</a:t>
            </a:r>
          </a:p>
          <a:p>
            <a:pPr marL="0" indent="0">
              <a:buFont typeface="Wingdings" panose="05000000000000000000" pitchFamily="2" charset="2"/>
              <a:buNone/>
            </a:pPr>
            <a:endParaRPr lang="en-US" sz="1200" b="1" kern="1200" dirty="0">
              <a:solidFill>
                <a:schemeClr val="tx1">
                  <a:lumMod val="75000"/>
                </a:schemeClr>
              </a:solidFill>
              <a:latin typeface="+mn-lt"/>
              <a:ea typeface="+mn-ea"/>
              <a:cs typeface="Segoe UI Semilight" panose="020B0402040204020203" pitchFamily="34" charset="0"/>
            </a:endParaRPr>
          </a:p>
          <a:p>
            <a:pPr marL="0" indent="0">
              <a:buFont typeface="Wingdings" panose="05000000000000000000" pitchFamily="2" charset="2"/>
              <a:buNone/>
            </a:pPr>
            <a:r>
              <a:rPr lang="en-US" sz="1200" b="1" kern="1200" dirty="0">
                <a:solidFill>
                  <a:schemeClr val="tx1">
                    <a:lumMod val="75000"/>
                  </a:schemeClr>
                </a:solidFill>
                <a:latin typeface="+mn-lt"/>
                <a:ea typeface="+mn-ea"/>
                <a:cs typeface="Segoe UI Semilight" panose="020B0402040204020203" pitchFamily="34" charset="0"/>
              </a:rPr>
              <a:t>Modelling:</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Azure ML Studio utilizes the most advanced ML algorithms &amp; perform data preparation, feature extraction, &amp; model evaluation</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Output of this phase is a working model that is fully evaluated &amp; ready for deployment</a:t>
            </a:r>
            <a:endParaRPr lang="en-US" sz="1200" kern="1200" dirty="0">
              <a:solidFill>
                <a:schemeClr val="tx1"/>
              </a:solidFill>
              <a:latin typeface="+mn-lt"/>
              <a:ea typeface="+mn-ea"/>
              <a:cs typeface="+mn-cs"/>
            </a:endParaRPr>
          </a:p>
          <a:p>
            <a:pPr marL="0" indent="0">
              <a:buFont typeface="Wingdings" panose="05000000000000000000" pitchFamily="2" charset="2"/>
              <a:buNone/>
            </a:pPr>
            <a:endParaRPr lang="en-US" sz="1200" b="1" kern="1200" dirty="0">
              <a:solidFill>
                <a:schemeClr val="tx1"/>
              </a:solidFill>
              <a:latin typeface="+mn-lt"/>
              <a:ea typeface="+mn-ea"/>
              <a:cs typeface="+mn-cs"/>
            </a:endParaRPr>
          </a:p>
          <a:p>
            <a:pPr marL="0" indent="0">
              <a:buFont typeface="Wingdings" panose="05000000000000000000" pitchFamily="2" charset="2"/>
              <a:buNone/>
            </a:pPr>
            <a:r>
              <a:rPr lang="en-US" sz="1200" b="1" kern="1200" dirty="0">
                <a:solidFill>
                  <a:schemeClr val="tx1"/>
                </a:solidFill>
                <a:latin typeface="+mn-lt"/>
                <a:ea typeface="+mn-ea"/>
                <a:cs typeface="+mn-cs"/>
              </a:rPr>
              <a:t>Deployment:</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Model is converted into a web service exposing a restful API</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Azure ML provides a simple way of deploying a model directly from the Azure ML Studio with a single click</a:t>
            </a:r>
          </a:p>
          <a:p>
            <a:pPr marL="0" indent="0">
              <a:buFont typeface="Wingdings" panose="05000000000000000000" pitchFamily="2" charset="2"/>
              <a:buNone/>
            </a:pPr>
            <a:endParaRPr lang="en-US" sz="1200" kern="1200" dirty="0">
              <a:solidFill>
                <a:schemeClr val="tx1">
                  <a:lumMod val="75000"/>
                </a:schemeClr>
              </a:solidFill>
              <a:latin typeface="+mn-lt"/>
              <a:ea typeface="+mn-ea"/>
              <a:cs typeface="Segoe UI Semilight" panose="020B0402040204020203" pitchFamily="34" charset="0"/>
            </a:endParaRPr>
          </a:p>
          <a:p>
            <a:pPr marL="0" indent="0">
              <a:buFont typeface="Wingdings" panose="05000000000000000000" pitchFamily="2" charset="2"/>
              <a:buNone/>
            </a:pPr>
            <a:r>
              <a:rPr lang="en-US" sz="1200" b="1" kern="1200" dirty="0">
                <a:solidFill>
                  <a:schemeClr val="tx1">
                    <a:lumMod val="75000"/>
                  </a:schemeClr>
                </a:solidFill>
                <a:latin typeface="+mn-lt"/>
                <a:ea typeface="+mn-ea"/>
                <a:cs typeface="Segoe UI Semilight" panose="020B0402040204020203" pitchFamily="34" charset="0"/>
              </a:rPr>
              <a:t>Consumption:</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This phase make use of the forecasting model to produce predictions</a:t>
            </a:r>
          </a:p>
          <a:p>
            <a:pPr marL="150813" indent="-150813">
              <a:buFont typeface="Wingdings" panose="05000000000000000000" pitchFamily="2" charset="2"/>
              <a:buChar char="Ø"/>
            </a:pPr>
            <a:r>
              <a:rPr lang="en-US" sz="1200" kern="1200" dirty="0">
                <a:solidFill>
                  <a:schemeClr val="tx1">
                    <a:lumMod val="75000"/>
                  </a:schemeClr>
                </a:solidFill>
                <a:latin typeface="+mn-lt"/>
                <a:ea typeface="+mn-ea"/>
                <a:cs typeface="Segoe UI Semilight" panose="020B0402040204020203" pitchFamily="34" charset="0"/>
              </a:rPr>
              <a:t>The consumption can be driven from a user app or directly from operational system such as demand/ supply balancing system</a:t>
            </a:r>
          </a:p>
        </p:txBody>
      </p:sp>
      <p:sp>
        <p:nvSpPr>
          <p:cNvPr id="4" name="Slide Number Placeholder 3"/>
          <p:cNvSpPr>
            <a:spLocks noGrp="1"/>
          </p:cNvSpPr>
          <p:nvPr>
            <p:ph type="sldNum" sz="quarter" idx="10"/>
          </p:nvPr>
        </p:nvSpPr>
        <p:spPr/>
        <p:txBody>
          <a:bodyPr/>
          <a:lstStyle/>
          <a:p>
            <a:fld id="{A7178F21-7BB5-4F00-9D27-A734FECBAC34}" type="slidenum">
              <a:rPr lang="en-US" smtClean="0"/>
              <a:t>8</a:t>
            </a:fld>
            <a:endParaRPr lang="en-US" dirty="0"/>
          </a:p>
        </p:txBody>
      </p:sp>
    </p:spTree>
    <p:extLst>
      <p:ext uri="{BB962C8B-B14F-4D97-AF65-F5344CB8AC3E}">
        <p14:creationId xmlns:p14="http://schemas.microsoft.com/office/powerpoint/2010/main" val="23272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13</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Cortana Intelligence Suite delivers an end-to-end platform with integrated and comprehensive set of tools and services to help you build intelligent applications that let you easily take advantage of Advanced Intelligence.</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First Cortana Intelligence Suite provides services to bring data in, so that you can analyze it.  It provides information management capabilities like Azure Data Factory so that you can pull data from any source (relational DB like SQL or non-relational ones like your Hadoop cluster) in an automated and scheduled way, while performing the necessary data transforms (like setting certain data columns as dates vs. currency etc.).  Think ETL (Extract, Transform, Load) in the cloud. Event hub does the same for IoT type ingestion of data that streams in from lots of end points.</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data brought in then can be persisted in flexible big data storage services like Data Lake and Azure SQL DW.</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You can then use a wide range of analytics services from Azure ML to Azure HDInsight to Azure Stream Analytics to analyze the data that are stored in the big data storage.  This means you can create analytics services and models specific to your business need (say real time demand forecasting).</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 resultant analytics services and models created by taking these steps can then be surfaced as interactive dashboards and visualizations via Power BI</a:t>
            </a:r>
          </a:p>
          <a:p>
            <a:endParaRPr lang="en-US" sz="1200" kern="1200" dirty="0">
              <a:solidFill>
                <a:schemeClr val="tx1"/>
              </a:solidFill>
              <a:effectLst/>
              <a:latin typeface="Segoe UI Light" pitchFamily="34" charset="0"/>
              <a:ea typeface="+mn-ea"/>
              <a:cs typeface="+mn-cs"/>
            </a:endParaRPr>
          </a:p>
          <a:p>
            <a:r>
              <a:rPr lang="en-US" sz="1200" kern="1200" dirty="0">
                <a:solidFill>
                  <a:schemeClr val="tx1"/>
                </a:solidFill>
                <a:effectLst/>
                <a:latin typeface="Segoe UI Light" pitchFamily="34" charset="0"/>
                <a:ea typeface="+mn-ea"/>
                <a:cs typeface="+mn-cs"/>
              </a:rPr>
              <a:t>These same analytics services and models created can also be integrated into various different UI (web apps or mobile apps or rich client apps) as well as via integrations with Cortana, so end users can naturally interact with them via speech etc., and so that end users can get proactively be notified by Cortana if the analytics model finds a new anomaly (unusual growth in certain product purchases- in the case of real time demand forecasting example given above) or whatever deserves the attention of the business users. </a:t>
            </a: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144772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28225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a:blip r:embed="rId2"/>
            <a:stretch>
              <a:fillRect t="-18000" b="-10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9239"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68293"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68293"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67870" y="483108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5" name="Group 14"/>
          <p:cNvGrpSpPr>
            <a:grpSpLocks noChangeAspect="1"/>
          </p:cNvGrpSpPr>
          <p:nvPr userDrawn="1"/>
        </p:nvGrpSpPr>
        <p:grpSpPr bwMode="gray">
          <a:xfrm>
            <a:off x="390213" y="374938"/>
            <a:ext cx="1681413" cy="360979"/>
            <a:chOff x="457200" y="1643393"/>
            <a:chExt cx="4492753" cy="964539"/>
          </a:xfrm>
        </p:grpSpPr>
        <p:pic>
          <p:nvPicPr>
            <p:cNvPr id="16" name="Picture 15"/>
            <p:cNvPicPr>
              <a:picLocks noChangeAspect="1"/>
            </p:cNvPicPr>
            <p:nvPr/>
          </p:nvPicPr>
          <p:blipFill>
            <a:blip r:embed="rId3"/>
            <a:stretch>
              <a:fillRect/>
            </a:stretch>
          </p:blipFill>
          <p:spPr bwMode="gray">
            <a:xfrm>
              <a:off x="457200" y="1643393"/>
              <a:ext cx="964540" cy="964539"/>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sp>
        <p:nvSpPr>
          <p:cNvPr id="9" name="Freeform 5"/>
          <p:cNvSpPr>
            <a:spLocks/>
          </p:cNvSpPr>
          <p:nvPr userDrawn="1"/>
        </p:nvSpPr>
        <p:spPr bwMode="auto">
          <a:xfrm>
            <a:off x="1"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06642"/>
            <a:ext cx="12188952" cy="6551358"/>
          </a:xfrm>
          <a:prstGeom prst="rect">
            <a:avLst/>
          </a:prstGeom>
        </p:spPr>
      </p:pic>
      <p:sp>
        <p:nvSpPr>
          <p:cNvPr id="14" name="Freeform 5"/>
          <p:cNvSpPr>
            <a:spLocks/>
          </p:cNvSpPr>
          <p:nvPr userDrawn="1"/>
        </p:nvSpPr>
        <p:spPr bwMode="auto">
          <a:xfrm>
            <a:off x="1" y="0"/>
            <a:ext cx="12191999" cy="6858000"/>
          </a:xfrm>
          <a:custGeom>
            <a:avLst/>
            <a:gdLst>
              <a:gd name="T0" fmla="*/ 7676 w 7676"/>
              <a:gd name="T1" fmla="*/ 4320 h 4320"/>
              <a:gd name="T2" fmla="*/ 0 w 7676"/>
              <a:gd name="T3" fmla="*/ 4320 h 4320"/>
              <a:gd name="T4" fmla="*/ 0 w 7676"/>
              <a:gd name="T5" fmla="*/ 0 h 4320"/>
              <a:gd name="T6" fmla="*/ 7676 w 7676"/>
              <a:gd name="T7" fmla="*/ 0 h 4320"/>
              <a:gd name="T8" fmla="*/ 7676 w 7676"/>
              <a:gd name="T9" fmla="*/ 4320 h 4320"/>
              <a:gd name="T10" fmla="*/ 7676 w 7676"/>
              <a:gd name="T11" fmla="*/ 4320 h 4320"/>
            </a:gdLst>
            <a:ahLst/>
            <a:cxnLst>
              <a:cxn ang="0">
                <a:pos x="T0" y="T1"/>
              </a:cxn>
              <a:cxn ang="0">
                <a:pos x="T2" y="T3"/>
              </a:cxn>
              <a:cxn ang="0">
                <a:pos x="T4" y="T5"/>
              </a:cxn>
              <a:cxn ang="0">
                <a:pos x="T6" y="T7"/>
              </a:cxn>
              <a:cxn ang="0">
                <a:pos x="T8" y="T9"/>
              </a:cxn>
              <a:cxn ang="0">
                <a:pos x="T10" y="T11"/>
              </a:cxn>
            </a:cxnLst>
            <a:rect l="0" t="0" r="r" b="b"/>
            <a:pathLst>
              <a:path w="7676" h="4320">
                <a:moveTo>
                  <a:pt x="7676" y="4320"/>
                </a:moveTo>
                <a:lnTo>
                  <a:pt x="0" y="4320"/>
                </a:lnTo>
                <a:lnTo>
                  <a:pt x="0" y="0"/>
                </a:lnTo>
                <a:lnTo>
                  <a:pt x="7676" y="0"/>
                </a:lnTo>
                <a:lnTo>
                  <a:pt x="7676" y="4320"/>
                </a:lnTo>
                <a:lnTo>
                  <a:pt x="7676" y="4320"/>
                </a:lnTo>
                <a:close/>
              </a:path>
            </a:pathLst>
          </a:custGeom>
          <a:solidFill>
            <a:srgbClr val="00B0E3">
              <a:alpha val="6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
        <p:nvSpPr>
          <p:cNvPr id="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9975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A3286-082C-4BD0-823A-D22371644752}" type="slidenum">
              <a:rPr lang="en-US" smtClean="0"/>
              <a:t>‹#›</a:t>
            </a:fld>
            <a:endParaRPr lang="en-US" dirty="0"/>
          </a:p>
        </p:txBody>
      </p:sp>
    </p:spTree>
    <p:extLst>
      <p:ext uri="{BB962C8B-B14F-4D97-AF65-F5344CB8AC3E}">
        <p14:creationId xmlns:p14="http://schemas.microsoft.com/office/powerpoint/2010/main" val="510108253"/>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customers.microsoft.com/en-US/doclink/making-cloud-technologies-the-brain-of-the-modern-smar" TargetMode="External"/><Relationship Id="rId7"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8.xml"/><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Energy Demand</a:t>
            </a:r>
            <a:br>
              <a:rPr lang="en-US" dirty="0"/>
            </a:br>
            <a:r>
              <a:rPr lang="en-US" dirty="0"/>
              <a:t>Forecasting</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kumimoji="0" lang="en-US" sz="3400" b="0" i="0" u="none" strike="noStrike" kern="1200" cap="none" spc="0" normalizeH="0" baseline="0" noProof="0" dirty="0">
                <a:ln>
                  <a:noFill/>
                </a:ln>
                <a:solidFill>
                  <a:srgbClr val="505050">
                    <a:lumMod val="75000"/>
                  </a:srgbClr>
                </a:solidFill>
                <a:effectLst/>
                <a:uLnTx/>
                <a:uFillTx/>
                <a:cs typeface="+mn-cs"/>
              </a:rPr>
              <a:t>Energy Demand Forecasting | </a:t>
            </a:r>
            <a:r>
              <a:rPr lang="en-US" sz="3400" spc="0" dirty="0">
                <a:ln>
                  <a:noFill/>
                </a:ln>
                <a:solidFill>
                  <a:schemeClr val="accent2">
                    <a:lumMod val="75000"/>
                  </a:schemeClr>
                </a:solidFill>
                <a:cs typeface="+mn-cs"/>
              </a:rPr>
              <a:t>Dashboard Example</a:t>
            </a:r>
          </a:p>
        </p:txBody>
      </p:sp>
      <p:grpSp>
        <p:nvGrpSpPr>
          <p:cNvPr id="12" name="Group 11"/>
          <p:cNvGrpSpPr/>
          <p:nvPr/>
        </p:nvGrpSpPr>
        <p:grpSpPr>
          <a:xfrm>
            <a:off x="1424792" y="805218"/>
            <a:ext cx="9656064" cy="6054472"/>
            <a:chOff x="1863704" y="1018079"/>
            <a:chExt cx="8778240" cy="5504065"/>
          </a:xfrm>
        </p:grpSpPr>
        <p:grpSp>
          <p:nvGrpSpPr>
            <p:cNvPr id="11" name="Group 10"/>
            <p:cNvGrpSpPr/>
            <p:nvPr/>
          </p:nvGrpSpPr>
          <p:grpSpPr>
            <a:xfrm>
              <a:off x="5183680" y="5486400"/>
              <a:ext cx="2138289" cy="1035744"/>
              <a:chOff x="5183680" y="5486400"/>
              <a:chExt cx="2138289" cy="1035744"/>
            </a:xfrm>
          </p:grpSpPr>
          <p:grpSp>
            <p:nvGrpSpPr>
              <p:cNvPr id="10" name="Group 9"/>
              <p:cNvGrpSpPr/>
              <p:nvPr/>
            </p:nvGrpSpPr>
            <p:grpSpPr>
              <a:xfrm>
                <a:off x="5754061" y="5486400"/>
                <a:ext cx="997527" cy="789710"/>
                <a:chOff x="5728855" y="5486400"/>
                <a:chExt cx="997527" cy="789710"/>
              </a:xfrm>
            </p:grpSpPr>
            <p:sp>
              <p:nvSpPr>
                <p:cNvPr id="87" name="Rectangle 86"/>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9" name="Rectangle 88"/>
              <p:cNvSpPr/>
              <p:nvPr/>
            </p:nvSpPr>
            <p:spPr bwMode="auto">
              <a:xfrm>
                <a:off x="5183680" y="6276110"/>
                <a:ext cx="2138289" cy="246034"/>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1863704" y="1018079"/>
              <a:ext cx="8778240" cy="4572000"/>
              <a:chOff x="1863704" y="1018079"/>
              <a:chExt cx="8778240" cy="4572000"/>
            </a:xfrm>
          </p:grpSpPr>
          <p:sp>
            <p:nvSpPr>
              <p:cNvPr id="4" name="Rectangle: Rounded Corners 3"/>
              <p:cNvSpPr/>
              <p:nvPr/>
            </p:nvSpPr>
            <p:spPr bwMode="auto">
              <a:xfrm>
                <a:off x="1863704" y="1018079"/>
                <a:ext cx="8778240" cy="45720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801" y="1232595"/>
                <a:ext cx="8326046" cy="4142968"/>
              </a:xfrm>
              <a:prstGeom prst="rect">
                <a:avLst/>
              </a:prstGeom>
            </p:spPr>
          </p:pic>
        </p:grpSp>
      </p:grpSp>
    </p:spTree>
    <p:extLst>
      <p:ext uri="{BB962C8B-B14F-4D97-AF65-F5344CB8AC3E}">
        <p14:creationId xmlns:p14="http://schemas.microsoft.com/office/powerpoint/2010/main" val="22915069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txBox="1">
            <a:spLocks/>
          </p:cNvSpPr>
          <p:nvPr/>
        </p:nvSpPr>
        <p:spPr>
          <a:xfrm>
            <a:off x="0" y="0"/>
            <a:ext cx="12192000" cy="87294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Demand Forecast Solution </a:t>
            </a:r>
            <a:r>
              <a:rPr kumimoji="0" lang="en-US" sz="3400" b="0" i="0" u="none" strike="noStrike" kern="1200" cap="none" spc="0" normalizeH="0" baseline="0" noProof="0" dirty="0">
                <a:ln>
                  <a:noFill/>
                </a:ln>
                <a:solidFill>
                  <a:srgbClr val="505050">
                    <a:lumMod val="75000"/>
                  </a:srgbClr>
                </a:solidFill>
                <a:effectLst/>
                <a:uLnTx/>
                <a:uFillTx/>
                <a:cs typeface="+mn-cs"/>
              </a:rPr>
              <a:t>|</a:t>
            </a:r>
            <a:r>
              <a:rPr kumimoji="0" lang="en-US" sz="3400" b="0" i="0" u="none" strike="noStrike" kern="1200" cap="none" spc="0" normalizeH="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Business Case Justification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108"/>
            <a:ext cx="12198096" cy="5989541"/>
          </a:xfrm>
          <a:prstGeom prst="rect">
            <a:avLst/>
          </a:prstGeom>
        </p:spPr>
      </p:pic>
    </p:spTree>
    <p:extLst>
      <p:ext uri="{BB962C8B-B14F-4D97-AF65-F5344CB8AC3E}">
        <p14:creationId xmlns:p14="http://schemas.microsoft.com/office/powerpoint/2010/main" val="7533843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3" name="Group 92"/>
          <p:cNvGrpSpPr/>
          <p:nvPr/>
        </p:nvGrpSpPr>
        <p:grpSpPr>
          <a:xfrm>
            <a:off x="9588714" y="1434930"/>
            <a:ext cx="2241039" cy="4615293"/>
            <a:chOff x="9588714" y="1666194"/>
            <a:chExt cx="2241039" cy="4615293"/>
          </a:xfrm>
        </p:grpSpPr>
        <p:sp>
          <p:nvSpPr>
            <p:cNvPr id="94" name="Rectangle 93"/>
            <p:cNvSpPr/>
            <p:nvPr/>
          </p:nvSpPr>
          <p:spPr>
            <a:xfrm>
              <a:off x="10329146" y="5953575"/>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666194"/>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97877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5204331"/>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2016920"/>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5129436"/>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3060921"/>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grpSp>
      <p:grpSp>
        <p:nvGrpSpPr>
          <p:cNvPr id="120" name="Group 119"/>
          <p:cNvGrpSpPr/>
          <p:nvPr/>
        </p:nvGrpSpPr>
        <p:grpSpPr>
          <a:xfrm>
            <a:off x="7329456" y="1425784"/>
            <a:ext cx="2567731" cy="4551232"/>
            <a:chOff x="7329456" y="1657048"/>
            <a:chExt cx="2567731" cy="4551232"/>
          </a:xfrm>
        </p:grpSpPr>
        <p:sp>
          <p:nvSpPr>
            <p:cNvPr id="121" name="Rectangle 120"/>
            <p:cNvSpPr/>
            <p:nvPr/>
          </p:nvSpPr>
          <p:spPr bwMode="auto">
            <a:xfrm>
              <a:off x="7759316" y="1657048"/>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491484"/>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282077" y="3724639"/>
              <a:ext cx="1268870"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7886100" y="3695712"/>
              <a:ext cx="315759" cy="315759"/>
              <a:chOff x="3236100" y="589298"/>
              <a:chExt cx="5641200" cy="5641200"/>
            </a:xfrm>
          </p:grpSpPr>
          <p:sp>
            <p:nvSpPr>
              <p:cNvPr id="143" name="Freeform 530"/>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6028138"/>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cxnSp>
          <p:nvCxnSpPr>
            <p:cNvPr id="127" name="Straight Connector 126"/>
            <p:cNvCxnSpPr/>
            <p:nvPr/>
          </p:nvCxnSpPr>
          <p:spPr>
            <a:xfrm flipH="1">
              <a:off x="9588715" y="3765778"/>
              <a:ext cx="308472" cy="0"/>
            </a:xfrm>
            <a:prstGeom prst="line">
              <a:avLst/>
            </a:prstGeom>
            <a:noFill/>
            <a:ln w="12700" cap="flat" cmpd="sng" algn="ctr">
              <a:solidFill>
                <a:srgbClr val="0078D7"/>
              </a:solidFill>
              <a:prstDash val="solid"/>
              <a:headEnd type="none"/>
              <a:tailEnd type="none"/>
            </a:ln>
            <a:effectLst/>
          </p:spPr>
        </p:cxnSp>
        <p:sp>
          <p:nvSpPr>
            <p:cNvPr id="128" name="Rectangle 127"/>
            <p:cNvSpPr/>
            <p:nvPr/>
          </p:nvSpPr>
          <p:spPr>
            <a:xfrm>
              <a:off x="8282077" y="3055939"/>
              <a:ext cx="1268870"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282077" y="2443589"/>
              <a:ext cx="1268870"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830264" y="2521994"/>
              <a:ext cx="427431" cy="274077"/>
              <a:chOff x="7822816" y="2717080"/>
              <a:chExt cx="427431" cy="274077"/>
            </a:xfrm>
          </p:grpSpPr>
          <p:sp>
            <p:nvSpPr>
              <p:cNvPr id="139" name="Freeform 526"/>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241821" y="529716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7884058" y="5324140"/>
              <a:ext cx="324905" cy="207663"/>
              <a:chOff x="7884058" y="5368509"/>
              <a:chExt cx="324905" cy="207663"/>
            </a:xfrm>
          </p:grpSpPr>
          <p:sp>
            <p:nvSpPr>
              <p:cNvPr id="134"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857300" y="3140323"/>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145" name="Group 144"/>
          <p:cNvGrpSpPr/>
          <p:nvPr/>
        </p:nvGrpSpPr>
        <p:grpSpPr>
          <a:xfrm>
            <a:off x="2019368" y="1425784"/>
            <a:ext cx="2377440" cy="4551232"/>
            <a:chOff x="2019368" y="1657048"/>
            <a:chExt cx="2377440" cy="4551232"/>
          </a:xfrm>
        </p:grpSpPr>
        <p:sp>
          <p:nvSpPr>
            <p:cNvPr id="146" name="Rectangle 145"/>
            <p:cNvSpPr/>
            <p:nvPr/>
          </p:nvSpPr>
          <p:spPr bwMode="auto">
            <a:xfrm>
              <a:off x="2186019" y="1657048"/>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724639"/>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6118143"/>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6028138"/>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3161800"/>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3119355"/>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528227"/>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466963"/>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729564"/>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160" name="Group 159"/>
          <p:cNvGrpSpPr/>
          <p:nvPr/>
        </p:nvGrpSpPr>
        <p:grpSpPr>
          <a:xfrm>
            <a:off x="496692" y="1434930"/>
            <a:ext cx="1854737" cy="4611909"/>
            <a:chOff x="496692" y="1666194"/>
            <a:chExt cx="1854737" cy="4611909"/>
          </a:xfrm>
        </p:grpSpPr>
        <p:sp>
          <p:nvSpPr>
            <p:cNvPr id="161" name="TextBox 160"/>
            <p:cNvSpPr txBox="1"/>
            <p:nvPr/>
          </p:nvSpPr>
          <p:spPr>
            <a:xfrm>
              <a:off x="1261370" y="2312450"/>
              <a:ext cx="1090059"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3" name="TextBox 162"/>
            <p:cNvSpPr txBox="1"/>
            <p:nvPr/>
          </p:nvSpPr>
          <p:spPr>
            <a:xfrm>
              <a:off x="1261370" y="4587800"/>
              <a:ext cx="974964"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4" name="Rectangle 163"/>
            <p:cNvSpPr/>
            <p:nvPr/>
          </p:nvSpPr>
          <p:spPr>
            <a:xfrm>
              <a:off x="813890" y="5956959"/>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666194"/>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sp>
          <p:nvSpPr>
            <p:cNvPr id="166" name="Freeform 34"/>
            <p:cNvSpPr>
              <a:spLocks noChangeAspect="1" noEditPoints="1"/>
            </p:cNvSpPr>
            <p:nvPr/>
          </p:nvSpPr>
          <p:spPr bwMode="auto">
            <a:xfrm>
              <a:off x="496692" y="2434915"/>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sp>
          <p:nvSpPr>
            <p:cNvPr id="169" name="Freeform 574"/>
            <p:cNvSpPr>
              <a:spLocks noChangeAspect="1"/>
            </p:cNvSpPr>
            <p:nvPr/>
          </p:nvSpPr>
          <p:spPr bwMode="auto">
            <a:xfrm>
              <a:off x="594076" y="4758794"/>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183" name="Group 182"/>
          <p:cNvGrpSpPr/>
          <p:nvPr/>
        </p:nvGrpSpPr>
        <p:grpSpPr>
          <a:xfrm>
            <a:off x="4043785" y="1425785"/>
            <a:ext cx="3595126" cy="4645148"/>
            <a:chOff x="4043785" y="1293980"/>
            <a:chExt cx="3595126" cy="4645148"/>
          </a:xfrm>
        </p:grpSpPr>
        <p:sp>
          <p:nvSpPr>
            <p:cNvPr id="184" name="Rectangle 183"/>
            <p:cNvSpPr/>
            <p:nvPr/>
          </p:nvSpPr>
          <p:spPr>
            <a:xfrm>
              <a:off x="5123071" y="5569796"/>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293980"/>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293980"/>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spTree>
    <p:extLst>
      <p:ext uri="{BB962C8B-B14F-4D97-AF65-F5344CB8AC3E}">
        <p14:creationId xmlns:p14="http://schemas.microsoft.com/office/powerpoint/2010/main" val="3516205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500"/>
                                        <p:tgtEl>
                                          <p:spTgt spid="14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3"/>
                                        </p:tgtEl>
                                        <p:attrNameLst>
                                          <p:attrName>style.visibility</p:attrName>
                                        </p:attrNameLst>
                                      </p:cBhvr>
                                      <p:to>
                                        <p:strVal val="visible"/>
                                      </p:to>
                                    </p:set>
                                    <p:animEffect transition="in" filter="fade">
                                      <p:cBhvr>
                                        <p:cTn id="15" dur="500"/>
                                        <p:tgtEl>
                                          <p:spTgt spid="18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fade">
                                      <p:cBhvr>
                                        <p:cTn id="19" dur="500"/>
                                        <p:tgtEl>
                                          <p:spTgt spid="1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27023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Energy Sector </a:t>
            </a:r>
            <a:r>
              <a:rPr kumimoji="0" lang="en-US" sz="3400" b="0" i="0" u="none" strike="noStrike" kern="1200" cap="none" spc="0" normalizeH="0" baseline="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Industry Use Case</a:t>
            </a:r>
          </a:p>
        </p:txBody>
      </p:sp>
      <p:sp>
        <p:nvSpPr>
          <p:cNvPr id="24" name="Title 1"/>
          <p:cNvSpPr txBox="1">
            <a:spLocks/>
          </p:cNvSpPr>
          <p:nvPr/>
        </p:nvSpPr>
        <p:spPr>
          <a:xfrm>
            <a:off x="-4126" y="1065957"/>
            <a:ext cx="6531429" cy="603257"/>
          </a:xfrm>
          <a:prstGeom prst="rect">
            <a:avLst/>
          </a:prstGeom>
        </p:spPr>
        <p:txBody>
          <a:bodyPr lIns="1800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1800" spc="0" dirty="0">
                <a:ln>
                  <a:noFill/>
                </a:ln>
                <a:solidFill>
                  <a:schemeClr val="tx1">
                    <a:lumMod val="75000"/>
                  </a:schemeClr>
                </a:solidFill>
                <a:latin typeface="Segoe UI Semilight" panose="020B0402040204020203" pitchFamily="34" charset="0"/>
                <a:cs typeface="Segoe UI Semilight" panose="020B0402040204020203" pitchFamily="34" charset="0"/>
                <a:hlinkClick r:id="rId3"/>
              </a:rPr>
              <a:t>Learn more on our customer story</a:t>
            </a:r>
            <a:endParaRPr lang="en-US" sz="1800" spc="0" dirty="0">
              <a:ln>
                <a:noFill/>
              </a:ln>
              <a:solidFill>
                <a:schemeClr val="tx1">
                  <a:lumMod val="75000"/>
                </a:schemeClr>
              </a:solidFill>
              <a:latin typeface="Segoe UI Semilight" panose="020B0402040204020203" pitchFamily="34" charset="0"/>
              <a:cs typeface="Segoe UI Semilight" panose="020B0402040204020203" pitchFamily="34" charset="0"/>
            </a:endParaRPr>
          </a:p>
        </p:txBody>
      </p:sp>
      <p:sp>
        <p:nvSpPr>
          <p:cNvPr id="11" name="Left Bracket 10"/>
          <p:cNvSpPr/>
          <p:nvPr/>
        </p:nvSpPr>
        <p:spPr>
          <a:xfrm rot="5400000">
            <a:off x="4984874" y="-4548566"/>
            <a:ext cx="326251" cy="11304000"/>
          </a:xfrm>
          <a:custGeom>
            <a:avLst/>
            <a:gdLst>
              <a:gd name="connsiteX0" fmla="*/ 500710 w 500710"/>
              <a:gd name="connsiteY0" fmla="*/ 11593811 h 11593811"/>
              <a:gd name="connsiteX1" fmla="*/ 0 w 500710"/>
              <a:gd name="connsiteY1" fmla="*/ 11089997 h 11593811"/>
              <a:gd name="connsiteX2" fmla="*/ 0 w 500710"/>
              <a:gd name="connsiteY2" fmla="*/ 503814 h 11593811"/>
              <a:gd name="connsiteX3" fmla="*/ 500710 w 500710"/>
              <a:gd name="connsiteY3" fmla="*/ 0 h 11593811"/>
              <a:gd name="connsiteX4" fmla="*/ 500710 w 500710"/>
              <a:gd name="connsiteY4" fmla="*/ 11593811 h 11593811"/>
              <a:gd name="connsiteX0" fmla="*/ 500710 w 500710"/>
              <a:gd name="connsiteY0" fmla="*/ 11593811 h 11593811"/>
              <a:gd name="connsiteX1" fmla="*/ 0 w 500710"/>
              <a:gd name="connsiteY1" fmla="*/ 11089997 h 11593811"/>
              <a:gd name="connsiteX2" fmla="*/ 0 w 500710"/>
              <a:gd name="connsiteY2" fmla="*/ 503814 h 11593811"/>
              <a:gd name="connsiteX3" fmla="*/ 500710 w 500710"/>
              <a:gd name="connsiteY3" fmla="*/ 0 h 11593811"/>
              <a:gd name="connsiteX0" fmla="*/ 500710 w 500710"/>
              <a:gd name="connsiteY0" fmla="*/ 11593811 h 11593811"/>
              <a:gd name="connsiteX1" fmla="*/ 0 w 500710"/>
              <a:gd name="connsiteY1" fmla="*/ 11089997 h 11593811"/>
              <a:gd name="connsiteX2" fmla="*/ 0 w 500710"/>
              <a:gd name="connsiteY2" fmla="*/ 503814 h 11593811"/>
              <a:gd name="connsiteX3" fmla="*/ 500710 w 500710"/>
              <a:gd name="connsiteY3" fmla="*/ 0 h 11593811"/>
              <a:gd name="connsiteX4" fmla="*/ 500710 w 500710"/>
              <a:gd name="connsiteY4" fmla="*/ 11593811 h 11593811"/>
              <a:gd name="connsiteX0" fmla="*/ 0 w 500710"/>
              <a:gd name="connsiteY0" fmla="*/ 11089997 h 11593811"/>
              <a:gd name="connsiteX1" fmla="*/ 0 w 500710"/>
              <a:gd name="connsiteY1" fmla="*/ 503814 h 11593811"/>
              <a:gd name="connsiteX2" fmla="*/ 500710 w 500710"/>
              <a:gd name="connsiteY2" fmla="*/ 0 h 11593811"/>
            </a:gdLst>
            <a:ahLst/>
            <a:cxnLst>
              <a:cxn ang="0">
                <a:pos x="connsiteX0" y="connsiteY0"/>
              </a:cxn>
              <a:cxn ang="0">
                <a:pos x="connsiteX1" y="connsiteY1"/>
              </a:cxn>
              <a:cxn ang="0">
                <a:pos x="connsiteX2" y="connsiteY2"/>
              </a:cxn>
            </a:cxnLst>
            <a:rect l="l" t="t" r="r" b="b"/>
            <a:pathLst>
              <a:path w="500710" h="11593811" stroke="0" extrusionOk="0">
                <a:moveTo>
                  <a:pt x="500710" y="11593811"/>
                </a:moveTo>
                <a:cubicBezTo>
                  <a:pt x="224176" y="11593811"/>
                  <a:pt x="0" y="11368246"/>
                  <a:pt x="0" y="11089997"/>
                </a:cubicBezTo>
                <a:lnTo>
                  <a:pt x="0" y="503814"/>
                </a:lnTo>
                <a:cubicBezTo>
                  <a:pt x="0" y="225565"/>
                  <a:pt x="224176" y="0"/>
                  <a:pt x="500710" y="0"/>
                </a:cubicBezTo>
                <a:lnTo>
                  <a:pt x="500710" y="11593811"/>
                </a:lnTo>
                <a:close/>
              </a:path>
              <a:path w="500710" h="11593811" fill="none">
                <a:moveTo>
                  <a:pt x="0" y="11089997"/>
                </a:moveTo>
                <a:lnTo>
                  <a:pt x="0" y="503814"/>
                </a:lnTo>
                <a:cubicBezTo>
                  <a:pt x="0" y="225565"/>
                  <a:pt x="224176" y="0"/>
                  <a:pt x="500710" y="0"/>
                </a:cubicBezTo>
              </a:path>
            </a:pathLst>
          </a:custGeom>
          <a:ln w="571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3"/>
          <p:cNvGrpSpPr/>
          <p:nvPr/>
        </p:nvGrpSpPr>
        <p:grpSpPr>
          <a:xfrm>
            <a:off x="10439229" y="1194960"/>
            <a:ext cx="725241" cy="675623"/>
            <a:chOff x="10874658" y="1194960"/>
            <a:chExt cx="725241" cy="675623"/>
          </a:xfrm>
        </p:grpSpPr>
        <p:sp>
          <p:nvSpPr>
            <p:cNvPr id="25" name="Freeform 24"/>
            <p:cNvSpPr/>
            <p:nvPr/>
          </p:nvSpPr>
          <p:spPr bwMode="auto">
            <a:xfrm>
              <a:off x="10957622" y="1194960"/>
              <a:ext cx="559313" cy="406991"/>
            </a:xfrm>
            <a:custGeom>
              <a:avLst/>
              <a:gdLst>
                <a:gd name="connsiteX0" fmla="*/ 36116 w 152400"/>
                <a:gd name="connsiteY0" fmla="*/ 0 h 76200"/>
                <a:gd name="connsiteX1" fmla="*/ 116284 w 152400"/>
                <a:gd name="connsiteY1" fmla="*/ 0 h 76200"/>
                <a:gd name="connsiteX2" fmla="*/ 152400 w 152400"/>
                <a:gd name="connsiteY2" fmla="*/ 36116 h 76200"/>
                <a:gd name="connsiteX3" fmla="*/ 152400 w 152400"/>
                <a:gd name="connsiteY3" fmla="*/ 76200 h 76200"/>
                <a:gd name="connsiteX4" fmla="*/ 0 w 152400"/>
                <a:gd name="connsiteY4" fmla="*/ 76200 h 76200"/>
                <a:gd name="connsiteX5" fmla="*/ 0 w 152400"/>
                <a:gd name="connsiteY5" fmla="*/ 36116 h 76200"/>
                <a:gd name="connsiteX6" fmla="*/ 36116 w 152400"/>
                <a:gd name="connsiteY6"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76200">
                  <a:moveTo>
                    <a:pt x="36116" y="0"/>
                  </a:moveTo>
                  <a:lnTo>
                    <a:pt x="116284" y="0"/>
                  </a:lnTo>
                  <a:cubicBezTo>
                    <a:pt x="136230" y="0"/>
                    <a:pt x="152400" y="16170"/>
                    <a:pt x="152400" y="36116"/>
                  </a:cubicBezTo>
                  <a:lnTo>
                    <a:pt x="152400" y="76200"/>
                  </a:lnTo>
                  <a:lnTo>
                    <a:pt x="0" y="76200"/>
                  </a:lnTo>
                  <a:lnTo>
                    <a:pt x="0" y="36116"/>
                  </a:lnTo>
                  <a:cubicBezTo>
                    <a:pt x="0" y="16170"/>
                    <a:pt x="16170" y="0"/>
                    <a:pt x="36116" y="0"/>
                  </a:cubicBezTo>
                  <a:close/>
                </a:path>
              </a:pathLst>
            </a:custGeom>
            <a:solidFill>
              <a:srgbClr val="68686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0874658" y="1601951"/>
              <a:ext cx="725241" cy="103003"/>
            </a:xfrm>
            <a:prstGeom prst="rect">
              <a:avLst/>
            </a:prstGeom>
            <a:solidFill>
              <a:srgbClr val="68686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Freeform 30"/>
            <p:cNvSpPr/>
            <p:nvPr/>
          </p:nvSpPr>
          <p:spPr bwMode="auto">
            <a:xfrm>
              <a:off x="11025202" y="1432189"/>
              <a:ext cx="90106" cy="438394"/>
            </a:xfrm>
            <a:custGeom>
              <a:avLst/>
              <a:gdLst>
                <a:gd name="connsiteX0" fmla="*/ 0 w 97631"/>
                <a:gd name="connsiteY0" fmla="*/ 0 h 415529"/>
                <a:gd name="connsiteX1" fmla="*/ 97631 w 97631"/>
                <a:gd name="connsiteY1" fmla="*/ 0 h 415529"/>
                <a:gd name="connsiteX2" fmla="*/ 97631 w 97631"/>
                <a:gd name="connsiteY2" fmla="*/ 415529 h 415529"/>
                <a:gd name="connsiteX3" fmla="*/ 0 w 97631"/>
                <a:gd name="connsiteY3" fmla="*/ 415529 h 415529"/>
                <a:gd name="connsiteX4" fmla="*/ 0 w 97631"/>
                <a:gd name="connsiteY4" fmla="*/ 0 h 415529"/>
                <a:gd name="connsiteX5" fmla="*/ 48816 w 97631"/>
                <a:gd name="connsiteY5" fmla="*/ 307181 h 415529"/>
                <a:gd name="connsiteX6" fmla="*/ 9227 w 97631"/>
                <a:gd name="connsiteY6" fmla="*/ 346770 h 415529"/>
                <a:gd name="connsiteX7" fmla="*/ 48816 w 97631"/>
                <a:gd name="connsiteY7" fmla="*/ 386359 h 415529"/>
                <a:gd name="connsiteX8" fmla="*/ 88405 w 97631"/>
                <a:gd name="connsiteY8" fmla="*/ 346770 h 415529"/>
                <a:gd name="connsiteX9" fmla="*/ 48816 w 97631"/>
                <a:gd name="connsiteY9" fmla="*/ 307181 h 41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31" h="415529">
                  <a:moveTo>
                    <a:pt x="0" y="0"/>
                  </a:moveTo>
                  <a:lnTo>
                    <a:pt x="97631" y="0"/>
                  </a:lnTo>
                  <a:lnTo>
                    <a:pt x="97631" y="415529"/>
                  </a:lnTo>
                  <a:lnTo>
                    <a:pt x="0" y="415529"/>
                  </a:lnTo>
                  <a:lnTo>
                    <a:pt x="0" y="0"/>
                  </a:lnTo>
                  <a:close/>
                  <a:moveTo>
                    <a:pt x="48816" y="307181"/>
                  </a:moveTo>
                  <a:cubicBezTo>
                    <a:pt x="26952" y="307181"/>
                    <a:pt x="9227" y="324906"/>
                    <a:pt x="9227" y="346770"/>
                  </a:cubicBezTo>
                  <a:cubicBezTo>
                    <a:pt x="9227" y="368634"/>
                    <a:pt x="26952" y="386359"/>
                    <a:pt x="48816" y="386359"/>
                  </a:cubicBezTo>
                  <a:cubicBezTo>
                    <a:pt x="70680" y="386359"/>
                    <a:pt x="88405" y="368634"/>
                    <a:pt x="88405" y="346770"/>
                  </a:cubicBezTo>
                  <a:cubicBezTo>
                    <a:pt x="88405" y="324906"/>
                    <a:pt x="70680" y="307181"/>
                    <a:pt x="48816" y="307181"/>
                  </a:cubicBezTo>
                  <a:close/>
                </a:path>
              </a:pathLst>
            </a:custGeom>
            <a:solidFill>
              <a:srgbClr val="68686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32"/>
            <p:cNvSpPr/>
            <p:nvPr/>
          </p:nvSpPr>
          <p:spPr bwMode="auto">
            <a:xfrm>
              <a:off x="11368042" y="1432189"/>
              <a:ext cx="90106" cy="438394"/>
            </a:xfrm>
            <a:custGeom>
              <a:avLst/>
              <a:gdLst>
                <a:gd name="connsiteX0" fmla="*/ 0 w 97631"/>
                <a:gd name="connsiteY0" fmla="*/ 0 h 415529"/>
                <a:gd name="connsiteX1" fmla="*/ 97631 w 97631"/>
                <a:gd name="connsiteY1" fmla="*/ 0 h 415529"/>
                <a:gd name="connsiteX2" fmla="*/ 97631 w 97631"/>
                <a:gd name="connsiteY2" fmla="*/ 415529 h 415529"/>
                <a:gd name="connsiteX3" fmla="*/ 0 w 97631"/>
                <a:gd name="connsiteY3" fmla="*/ 415529 h 415529"/>
                <a:gd name="connsiteX4" fmla="*/ 0 w 97631"/>
                <a:gd name="connsiteY4" fmla="*/ 0 h 415529"/>
                <a:gd name="connsiteX5" fmla="*/ 48816 w 97631"/>
                <a:gd name="connsiteY5" fmla="*/ 307181 h 415529"/>
                <a:gd name="connsiteX6" fmla="*/ 9227 w 97631"/>
                <a:gd name="connsiteY6" fmla="*/ 346770 h 415529"/>
                <a:gd name="connsiteX7" fmla="*/ 48816 w 97631"/>
                <a:gd name="connsiteY7" fmla="*/ 386359 h 415529"/>
                <a:gd name="connsiteX8" fmla="*/ 88405 w 97631"/>
                <a:gd name="connsiteY8" fmla="*/ 346770 h 415529"/>
                <a:gd name="connsiteX9" fmla="*/ 48816 w 97631"/>
                <a:gd name="connsiteY9" fmla="*/ 307181 h 41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31" h="415529">
                  <a:moveTo>
                    <a:pt x="0" y="0"/>
                  </a:moveTo>
                  <a:lnTo>
                    <a:pt x="97631" y="0"/>
                  </a:lnTo>
                  <a:lnTo>
                    <a:pt x="97631" y="415529"/>
                  </a:lnTo>
                  <a:lnTo>
                    <a:pt x="0" y="415529"/>
                  </a:lnTo>
                  <a:lnTo>
                    <a:pt x="0" y="0"/>
                  </a:lnTo>
                  <a:close/>
                  <a:moveTo>
                    <a:pt x="48816" y="307181"/>
                  </a:moveTo>
                  <a:cubicBezTo>
                    <a:pt x="26952" y="307181"/>
                    <a:pt x="9227" y="324906"/>
                    <a:pt x="9227" y="346770"/>
                  </a:cubicBezTo>
                  <a:cubicBezTo>
                    <a:pt x="9227" y="368634"/>
                    <a:pt x="26952" y="386359"/>
                    <a:pt x="48816" y="386359"/>
                  </a:cubicBezTo>
                  <a:cubicBezTo>
                    <a:pt x="70680" y="386359"/>
                    <a:pt x="88405" y="368634"/>
                    <a:pt x="88405" y="346770"/>
                  </a:cubicBezTo>
                  <a:cubicBezTo>
                    <a:pt x="88405" y="324906"/>
                    <a:pt x="70680" y="307181"/>
                    <a:pt x="48816" y="307181"/>
                  </a:cubicBezTo>
                  <a:close/>
                </a:path>
              </a:pathLst>
            </a:custGeom>
            <a:solidFill>
              <a:srgbClr val="68686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51" name="Picture 50"/>
          <p:cNvPicPr>
            <a:picLocks noChangeAspect="1"/>
          </p:cNvPicPr>
          <p:nvPr/>
        </p:nvPicPr>
        <p:blipFill>
          <a:blip r:embed="rId4" cstate="email">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rot="1115408">
            <a:off x="11266956" y="1254585"/>
            <a:ext cx="312154" cy="356836"/>
          </a:xfrm>
          <a:prstGeom prst="rect">
            <a:avLst/>
          </a:prstGeom>
        </p:spPr>
      </p:pic>
      <p:pic>
        <p:nvPicPr>
          <p:cNvPr id="52" name="Picture 51"/>
          <p:cNvPicPr>
            <a:picLocks noChangeAspect="1"/>
          </p:cNvPicPr>
          <p:nvPr/>
        </p:nvPicPr>
        <p:blipFill>
          <a:blip r:embed="rId6" cstate="email">
            <a:extLst>
              <a:ext uri="{BEBA8EAE-BF5A-486C-A8C5-ECC9F3942E4B}">
                <a14:imgProps xmlns:a14="http://schemas.microsoft.com/office/drawing/2010/main">
                  <a14:imgLayer r:embed="rId7">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rot="1115408">
            <a:off x="11559938" y="1375613"/>
            <a:ext cx="173062" cy="197835"/>
          </a:xfrm>
          <a:prstGeom prst="rect">
            <a:avLst/>
          </a:prstGeom>
        </p:spPr>
      </p:pic>
      <p:pic>
        <p:nvPicPr>
          <p:cNvPr id="53" name="Picture 52"/>
          <p:cNvPicPr>
            <a:picLocks noChangeAspect="1"/>
          </p:cNvPicPr>
          <p:nvPr/>
        </p:nvPicPr>
        <p:blipFill>
          <a:blip r:embed="rId4" cstate="email">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rot="1115408">
            <a:off x="11654061" y="1274852"/>
            <a:ext cx="312154" cy="356836"/>
          </a:xfrm>
          <a:prstGeom prst="rect">
            <a:avLst/>
          </a:prstGeom>
        </p:spPr>
      </p:pic>
      <p:sp>
        <p:nvSpPr>
          <p:cNvPr id="47" name="Left Bracket 46"/>
          <p:cNvSpPr/>
          <p:nvPr/>
        </p:nvSpPr>
        <p:spPr>
          <a:xfrm rot="5400000">
            <a:off x="5963471" y="-1281686"/>
            <a:ext cx="265058" cy="6533148"/>
          </a:xfrm>
          <a:prstGeom prst="leftBracket">
            <a:avLst>
              <a:gd name="adj" fmla="val 100620"/>
            </a:avLst>
          </a:prstGeom>
          <a:ln w="76200">
            <a:solidFill>
              <a:srgbClr val="E2E2E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3" name="Group 12"/>
          <p:cNvGrpSpPr/>
          <p:nvPr/>
        </p:nvGrpSpPr>
        <p:grpSpPr>
          <a:xfrm>
            <a:off x="2333120" y="2075546"/>
            <a:ext cx="1014854" cy="412747"/>
            <a:chOff x="1851548" y="2641603"/>
            <a:chExt cx="1014854" cy="412747"/>
          </a:xfrm>
          <a:solidFill>
            <a:srgbClr val="0060B3"/>
          </a:solidFill>
        </p:grpSpPr>
        <p:sp>
          <p:nvSpPr>
            <p:cNvPr id="8" name="Rectangle 7"/>
            <p:cNvSpPr/>
            <p:nvPr/>
          </p:nvSpPr>
          <p:spPr bwMode="auto">
            <a:xfrm>
              <a:off x="1851548" y="2641603"/>
              <a:ext cx="1014854" cy="326588"/>
            </a:xfrm>
            <a:custGeom>
              <a:avLst/>
              <a:gdLst>
                <a:gd name="connsiteX0" fmla="*/ 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0 w 424244"/>
                <a:gd name="connsiteY4" fmla="*/ 0 h 136525"/>
                <a:gd name="connsiteX0" fmla="*/ 19050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90500 w 424244"/>
                <a:gd name="connsiteY0" fmla="*/ 0 h 136525"/>
                <a:gd name="connsiteX1" fmla="*/ 240094 w 424244"/>
                <a:gd name="connsiteY1" fmla="*/ 0 h 136525"/>
                <a:gd name="connsiteX2" fmla="*/ 424244 w 424244"/>
                <a:gd name="connsiteY2" fmla="*/ 136525 h 136525"/>
                <a:gd name="connsiteX3" fmla="*/ 0 w 424244"/>
                <a:gd name="connsiteY3" fmla="*/ 136525 h 136525"/>
                <a:gd name="connsiteX4" fmla="*/ 190500 w 424244"/>
                <a:gd name="connsiteY4" fmla="*/ 0 h 13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244" h="136525">
                  <a:moveTo>
                    <a:pt x="190500" y="0"/>
                  </a:moveTo>
                  <a:lnTo>
                    <a:pt x="240094" y="0"/>
                  </a:lnTo>
                  <a:lnTo>
                    <a:pt x="424244" y="136525"/>
                  </a:lnTo>
                  <a:lnTo>
                    <a:pt x="0" y="136525"/>
                  </a:lnTo>
                  <a:lnTo>
                    <a:pt x="19050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1851548" y="2999941"/>
              <a:ext cx="1014854" cy="544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4" name="Group 53"/>
          <p:cNvGrpSpPr/>
          <p:nvPr/>
        </p:nvGrpSpPr>
        <p:grpSpPr>
          <a:xfrm>
            <a:off x="8844026" y="2075546"/>
            <a:ext cx="1014854" cy="412747"/>
            <a:chOff x="1851548" y="2641603"/>
            <a:chExt cx="1014854" cy="412747"/>
          </a:xfrm>
          <a:solidFill>
            <a:srgbClr val="00A6ED"/>
          </a:solidFill>
        </p:grpSpPr>
        <p:sp>
          <p:nvSpPr>
            <p:cNvPr id="55" name="Rectangle 7"/>
            <p:cNvSpPr/>
            <p:nvPr/>
          </p:nvSpPr>
          <p:spPr bwMode="auto">
            <a:xfrm>
              <a:off x="1851548" y="2641603"/>
              <a:ext cx="1014854" cy="326588"/>
            </a:xfrm>
            <a:custGeom>
              <a:avLst/>
              <a:gdLst>
                <a:gd name="connsiteX0" fmla="*/ 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0 w 424244"/>
                <a:gd name="connsiteY4" fmla="*/ 0 h 136525"/>
                <a:gd name="connsiteX0" fmla="*/ 19050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90500 w 424244"/>
                <a:gd name="connsiteY0" fmla="*/ 0 h 136525"/>
                <a:gd name="connsiteX1" fmla="*/ 240094 w 424244"/>
                <a:gd name="connsiteY1" fmla="*/ 0 h 136525"/>
                <a:gd name="connsiteX2" fmla="*/ 424244 w 424244"/>
                <a:gd name="connsiteY2" fmla="*/ 136525 h 136525"/>
                <a:gd name="connsiteX3" fmla="*/ 0 w 424244"/>
                <a:gd name="connsiteY3" fmla="*/ 136525 h 136525"/>
                <a:gd name="connsiteX4" fmla="*/ 190500 w 424244"/>
                <a:gd name="connsiteY4" fmla="*/ 0 h 136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244" h="136525">
                  <a:moveTo>
                    <a:pt x="190500" y="0"/>
                  </a:moveTo>
                  <a:lnTo>
                    <a:pt x="240094" y="0"/>
                  </a:lnTo>
                  <a:lnTo>
                    <a:pt x="424244" y="136525"/>
                  </a:lnTo>
                  <a:lnTo>
                    <a:pt x="0" y="136525"/>
                  </a:lnTo>
                  <a:lnTo>
                    <a:pt x="19050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851548" y="2999941"/>
              <a:ext cx="1014854" cy="544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257" name="Straight Connector 256"/>
          <p:cNvCxnSpPr/>
          <p:nvPr/>
        </p:nvCxnSpPr>
        <p:spPr>
          <a:xfrm>
            <a:off x="6066971" y="1857829"/>
            <a:ext cx="11947" cy="4695371"/>
          </a:xfrm>
          <a:prstGeom prst="line">
            <a:avLst/>
          </a:prstGeom>
          <a:ln w="76200">
            <a:solidFill>
              <a:srgbClr val="E2E2E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8" name="Rounded Rectangle 257"/>
          <p:cNvSpPr/>
          <p:nvPr/>
        </p:nvSpPr>
        <p:spPr bwMode="auto">
          <a:xfrm>
            <a:off x="5471160" y="6520695"/>
            <a:ext cx="1219200" cy="182880"/>
          </a:xfrm>
          <a:prstGeom prst="roundRect">
            <a:avLst>
              <a:gd name="adj" fmla="val 19272"/>
            </a:avLst>
          </a:prstGeom>
          <a:solidFill>
            <a:schemeClr val="bg1">
              <a:lumMod val="75000"/>
            </a:schemeClr>
          </a:solidFill>
          <a:ln>
            <a:solidFill>
              <a:srgbClr val="E2E2E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8" name="Rounded Rectangle 67"/>
          <p:cNvSpPr/>
          <p:nvPr/>
        </p:nvSpPr>
        <p:spPr bwMode="auto">
          <a:xfrm>
            <a:off x="5251878" y="6650235"/>
            <a:ext cx="1688244" cy="182880"/>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1" y="6682740"/>
            <a:ext cx="12192000" cy="1752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
          <p:cNvSpPr/>
          <p:nvPr/>
        </p:nvSpPr>
        <p:spPr bwMode="auto">
          <a:xfrm>
            <a:off x="335035" y="2494646"/>
            <a:ext cx="4894212" cy="1425106"/>
          </a:xfrm>
          <a:custGeom>
            <a:avLst/>
            <a:gdLst>
              <a:gd name="connsiteX0" fmla="*/ 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0 w 424244"/>
              <a:gd name="connsiteY4" fmla="*/ 0 h 136525"/>
              <a:gd name="connsiteX0" fmla="*/ 19050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90500 w 424244"/>
              <a:gd name="connsiteY0" fmla="*/ 0 h 136525"/>
              <a:gd name="connsiteX1" fmla="*/ 24009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73987 w 424244"/>
              <a:gd name="connsiteY0" fmla="*/ 466 h 136525"/>
              <a:gd name="connsiteX1" fmla="*/ 240094 w 424244"/>
              <a:gd name="connsiteY1" fmla="*/ 0 h 136525"/>
              <a:gd name="connsiteX2" fmla="*/ 424244 w 424244"/>
              <a:gd name="connsiteY2" fmla="*/ 136525 h 136525"/>
              <a:gd name="connsiteX3" fmla="*/ 0 w 424244"/>
              <a:gd name="connsiteY3" fmla="*/ 136525 h 136525"/>
              <a:gd name="connsiteX4" fmla="*/ 173987 w 424244"/>
              <a:gd name="connsiteY4" fmla="*/ 466 h 136525"/>
              <a:gd name="connsiteX0" fmla="*/ 173987 w 424244"/>
              <a:gd name="connsiteY0" fmla="*/ 0 h 136059"/>
              <a:gd name="connsiteX1" fmla="*/ 261011 w 424244"/>
              <a:gd name="connsiteY1" fmla="*/ 0 h 136059"/>
              <a:gd name="connsiteX2" fmla="*/ 424244 w 424244"/>
              <a:gd name="connsiteY2" fmla="*/ 136059 h 136059"/>
              <a:gd name="connsiteX3" fmla="*/ 0 w 424244"/>
              <a:gd name="connsiteY3" fmla="*/ 136059 h 136059"/>
              <a:gd name="connsiteX4" fmla="*/ 173987 w 424244"/>
              <a:gd name="connsiteY4" fmla="*/ 0 h 136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244" h="136059">
                <a:moveTo>
                  <a:pt x="173987" y="0"/>
                </a:moveTo>
                <a:lnTo>
                  <a:pt x="261011" y="0"/>
                </a:lnTo>
                <a:lnTo>
                  <a:pt x="424244" y="136059"/>
                </a:lnTo>
                <a:lnTo>
                  <a:pt x="0" y="136059"/>
                </a:lnTo>
                <a:lnTo>
                  <a:pt x="173987" y="0"/>
                </a:lnTo>
                <a:close/>
              </a:path>
            </a:pathLst>
          </a:custGeom>
          <a:gradFill>
            <a:gsLst>
              <a:gs pos="0">
                <a:schemeClr val="bg1">
                  <a:lumMod val="75000"/>
                </a:schemeClr>
              </a:gs>
              <a:gs pos="100000">
                <a:schemeClr val="bg1">
                  <a:alpha val="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
          <p:cNvSpPr/>
          <p:nvPr/>
        </p:nvSpPr>
        <p:spPr bwMode="auto">
          <a:xfrm>
            <a:off x="6874165" y="2494646"/>
            <a:ext cx="4894212" cy="1425106"/>
          </a:xfrm>
          <a:custGeom>
            <a:avLst/>
            <a:gdLst>
              <a:gd name="connsiteX0" fmla="*/ 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0 w 424244"/>
              <a:gd name="connsiteY4" fmla="*/ 0 h 136525"/>
              <a:gd name="connsiteX0" fmla="*/ 190500 w 424244"/>
              <a:gd name="connsiteY0" fmla="*/ 0 h 136525"/>
              <a:gd name="connsiteX1" fmla="*/ 42424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90500 w 424244"/>
              <a:gd name="connsiteY0" fmla="*/ 0 h 136525"/>
              <a:gd name="connsiteX1" fmla="*/ 240094 w 424244"/>
              <a:gd name="connsiteY1" fmla="*/ 0 h 136525"/>
              <a:gd name="connsiteX2" fmla="*/ 424244 w 424244"/>
              <a:gd name="connsiteY2" fmla="*/ 136525 h 136525"/>
              <a:gd name="connsiteX3" fmla="*/ 0 w 424244"/>
              <a:gd name="connsiteY3" fmla="*/ 136525 h 136525"/>
              <a:gd name="connsiteX4" fmla="*/ 190500 w 424244"/>
              <a:gd name="connsiteY4" fmla="*/ 0 h 136525"/>
              <a:gd name="connsiteX0" fmla="*/ 173987 w 424244"/>
              <a:gd name="connsiteY0" fmla="*/ 466 h 136525"/>
              <a:gd name="connsiteX1" fmla="*/ 240094 w 424244"/>
              <a:gd name="connsiteY1" fmla="*/ 0 h 136525"/>
              <a:gd name="connsiteX2" fmla="*/ 424244 w 424244"/>
              <a:gd name="connsiteY2" fmla="*/ 136525 h 136525"/>
              <a:gd name="connsiteX3" fmla="*/ 0 w 424244"/>
              <a:gd name="connsiteY3" fmla="*/ 136525 h 136525"/>
              <a:gd name="connsiteX4" fmla="*/ 173987 w 424244"/>
              <a:gd name="connsiteY4" fmla="*/ 466 h 136525"/>
              <a:gd name="connsiteX0" fmla="*/ 173987 w 424244"/>
              <a:gd name="connsiteY0" fmla="*/ 0 h 136059"/>
              <a:gd name="connsiteX1" fmla="*/ 261011 w 424244"/>
              <a:gd name="connsiteY1" fmla="*/ 0 h 136059"/>
              <a:gd name="connsiteX2" fmla="*/ 424244 w 424244"/>
              <a:gd name="connsiteY2" fmla="*/ 136059 h 136059"/>
              <a:gd name="connsiteX3" fmla="*/ 0 w 424244"/>
              <a:gd name="connsiteY3" fmla="*/ 136059 h 136059"/>
              <a:gd name="connsiteX4" fmla="*/ 173987 w 424244"/>
              <a:gd name="connsiteY4" fmla="*/ 0 h 136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244" h="136059">
                <a:moveTo>
                  <a:pt x="173987" y="0"/>
                </a:moveTo>
                <a:lnTo>
                  <a:pt x="261011" y="0"/>
                </a:lnTo>
                <a:lnTo>
                  <a:pt x="424244" y="136059"/>
                </a:lnTo>
                <a:lnTo>
                  <a:pt x="0" y="136059"/>
                </a:lnTo>
                <a:lnTo>
                  <a:pt x="173987" y="0"/>
                </a:lnTo>
                <a:close/>
              </a:path>
            </a:pathLst>
          </a:custGeom>
          <a:gradFill>
            <a:gsLst>
              <a:gs pos="0">
                <a:schemeClr val="bg1">
                  <a:lumMod val="75000"/>
                </a:schemeClr>
              </a:gs>
              <a:gs pos="100000">
                <a:schemeClr val="bg1">
                  <a:alpha val="0"/>
                </a:schemeClr>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p:cNvSpPr/>
          <p:nvPr/>
        </p:nvSpPr>
        <p:spPr bwMode="auto">
          <a:xfrm>
            <a:off x="8882514" y="2678154"/>
            <a:ext cx="1037096" cy="1037096"/>
          </a:xfrm>
          <a:prstGeom prst="ellipse">
            <a:avLst/>
          </a:prstGeom>
          <a:solidFill>
            <a:srgbClr val="00A6E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a:spLocks noChangeAspect="1" noEditPoints="1"/>
          </p:cNvSpPr>
          <p:nvPr/>
        </p:nvSpPr>
        <p:spPr bwMode="auto">
          <a:xfrm>
            <a:off x="9114905" y="2901299"/>
            <a:ext cx="572314" cy="590808"/>
          </a:xfrm>
          <a:custGeom>
            <a:avLst/>
            <a:gdLst>
              <a:gd name="T0" fmla="*/ 123 w 246"/>
              <a:gd name="T1" fmla="*/ 43 h 254"/>
              <a:gd name="T2" fmla="*/ 111 w 246"/>
              <a:gd name="T3" fmla="*/ 12 h 254"/>
              <a:gd name="T4" fmla="*/ 135 w 246"/>
              <a:gd name="T5" fmla="*/ 12 h 254"/>
              <a:gd name="T6" fmla="*/ 147 w 246"/>
              <a:gd name="T7" fmla="*/ 222 h 254"/>
              <a:gd name="T8" fmla="*/ 131 w 246"/>
              <a:gd name="T9" fmla="*/ 254 h 254"/>
              <a:gd name="T10" fmla="*/ 99 w 246"/>
              <a:gd name="T11" fmla="*/ 238 h 254"/>
              <a:gd name="T12" fmla="*/ 147 w 246"/>
              <a:gd name="T13" fmla="*/ 222 h 254"/>
              <a:gd name="T14" fmla="*/ 99 w 246"/>
              <a:gd name="T15" fmla="*/ 198 h 254"/>
              <a:gd name="T16" fmla="*/ 60 w 246"/>
              <a:gd name="T17" fmla="*/ 123 h 254"/>
              <a:gd name="T18" fmla="*/ 187 w 246"/>
              <a:gd name="T19" fmla="*/ 123 h 254"/>
              <a:gd name="T20" fmla="*/ 147 w 246"/>
              <a:gd name="T21" fmla="*/ 198 h 254"/>
              <a:gd name="T22" fmla="*/ 99 w 246"/>
              <a:gd name="T23" fmla="*/ 206 h 254"/>
              <a:gd name="T24" fmla="*/ 210 w 246"/>
              <a:gd name="T25" fmla="*/ 53 h 254"/>
              <a:gd name="T26" fmla="*/ 193 w 246"/>
              <a:gd name="T27" fmla="*/ 36 h 254"/>
              <a:gd name="T28" fmla="*/ 179 w 246"/>
              <a:gd name="T29" fmla="*/ 67 h 254"/>
              <a:gd name="T30" fmla="*/ 214 w 246"/>
              <a:gd name="T31" fmla="*/ 135 h 254"/>
              <a:gd name="T32" fmla="*/ 214 w 246"/>
              <a:gd name="T33" fmla="*/ 111 h 254"/>
              <a:gd name="T34" fmla="*/ 246 w 246"/>
              <a:gd name="T35" fmla="*/ 123 h 254"/>
              <a:gd name="T36" fmla="*/ 214 w 246"/>
              <a:gd name="T37" fmla="*/ 135 h 254"/>
              <a:gd name="T38" fmla="*/ 193 w 246"/>
              <a:gd name="T39" fmla="*/ 210 h 254"/>
              <a:gd name="T40" fmla="*/ 210 w 246"/>
              <a:gd name="T41" fmla="*/ 193 h 254"/>
              <a:gd name="T42" fmla="*/ 179 w 246"/>
              <a:gd name="T43" fmla="*/ 179 h 254"/>
              <a:gd name="T44" fmla="*/ 50 w 246"/>
              <a:gd name="T45" fmla="*/ 179 h 254"/>
              <a:gd name="T46" fmla="*/ 36 w 246"/>
              <a:gd name="T47" fmla="*/ 210 h 254"/>
              <a:gd name="T48" fmla="*/ 67 w 246"/>
              <a:gd name="T49" fmla="*/ 196 h 254"/>
              <a:gd name="T50" fmla="*/ 50 w 246"/>
              <a:gd name="T51" fmla="*/ 179 h 254"/>
              <a:gd name="T52" fmla="*/ 44 w 246"/>
              <a:gd name="T53" fmla="*/ 123 h 254"/>
              <a:gd name="T54" fmla="*/ 12 w 246"/>
              <a:gd name="T55" fmla="*/ 135 h 254"/>
              <a:gd name="T56" fmla="*/ 12 w 246"/>
              <a:gd name="T57" fmla="*/ 111 h 254"/>
              <a:gd name="T58" fmla="*/ 67 w 246"/>
              <a:gd name="T59" fmla="*/ 50 h 254"/>
              <a:gd name="T60" fmla="*/ 36 w 246"/>
              <a:gd name="T61" fmla="*/ 36 h 254"/>
              <a:gd name="T62" fmla="*/ 50 w 246"/>
              <a:gd name="T63" fmla="*/ 67 h 254"/>
              <a:gd name="T64" fmla="*/ 67 w 246"/>
              <a:gd name="T65" fmla="*/ 5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54">
                <a:moveTo>
                  <a:pt x="135" y="31"/>
                </a:moveTo>
                <a:cubicBezTo>
                  <a:pt x="135" y="38"/>
                  <a:pt x="130" y="43"/>
                  <a:pt x="123" y="43"/>
                </a:cubicBezTo>
                <a:cubicBezTo>
                  <a:pt x="116" y="43"/>
                  <a:pt x="111" y="38"/>
                  <a:pt x="111" y="31"/>
                </a:cubicBezTo>
                <a:cubicBezTo>
                  <a:pt x="111" y="12"/>
                  <a:pt x="111" y="12"/>
                  <a:pt x="111" y="12"/>
                </a:cubicBezTo>
                <a:cubicBezTo>
                  <a:pt x="111" y="5"/>
                  <a:pt x="116" y="0"/>
                  <a:pt x="123" y="0"/>
                </a:cubicBezTo>
                <a:cubicBezTo>
                  <a:pt x="130" y="0"/>
                  <a:pt x="135" y="5"/>
                  <a:pt x="135" y="12"/>
                </a:cubicBezTo>
                <a:cubicBezTo>
                  <a:pt x="135" y="31"/>
                  <a:pt x="135" y="31"/>
                  <a:pt x="135" y="31"/>
                </a:cubicBezTo>
                <a:close/>
                <a:moveTo>
                  <a:pt x="147" y="222"/>
                </a:moveTo>
                <a:cubicBezTo>
                  <a:pt x="147" y="238"/>
                  <a:pt x="147" y="238"/>
                  <a:pt x="147" y="238"/>
                </a:cubicBezTo>
                <a:cubicBezTo>
                  <a:pt x="147" y="247"/>
                  <a:pt x="140" y="254"/>
                  <a:pt x="131" y="254"/>
                </a:cubicBezTo>
                <a:cubicBezTo>
                  <a:pt x="115" y="254"/>
                  <a:pt x="115" y="254"/>
                  <a:pt x="115" y="254"/>
                </a:cubicBezTo>
                <a:cubicBezTo>
                  <a:pt x="106" y="254"/>
                  <a:pt x="99" y="247"/>
                  <a:pt x="99" y="238"/>
                </a:cubicBezTo>
                <a:cubicBezTo>
                  <a:pt x="99" y="222"/>
                  <a:pt x="99" y="222"/>
                  <a:pt x="99" y="222"/>
                </a:cubicBezTo>
                <a:cubicBezTo>
                  <a:pt x="147" y="222"/>
                  <a:pt x="147" y="222"/>
                  <a:pt x="147" y="222"/>
                </a:cubicBezTo>
                <a:close/>
                <a:moveTo>
                  <a:pt x="99" y="206"/>
                </a:moveTo>
                <a:cubicBezTo>
                  <a:pt x="99" y="198"/>
                  <a:pt x="99" y="198"/>
                  <a:pt x="99" y="198"/>
                </a:cubicBezTo>
                <a:cubicBezTo>
                  <a:pt x="99" y="180"/>
                  <a:pt x="80" y="172"/>
                  <a:pt x="71" y="159"/>
                </a:cubicBezTo>
                <a:cubicBezTo>
                  <a:pt x="64" y="148"/>
                  <a:pt x="60" y="136"/>
                  <a:pt x="60" y="123"/>
                </a:cubicBezTo>
                <a:cubicBezTo>
                  <a:pt x="60" y="88"/>
                  <a:pt x="88" y="59"/>
                  <a:pt x="123" y="59"/>
                </a:cubicBezTo>
                <a:cubicBezTo>
                  <a:pt x="158" y="59"/>
                  <a:pt x="187" y="88"/>
                  <a:pt x="187" y="123"/>
                </a:cubicBezTo>
                <a:cubicBezTo>
                  <a:pt x="187" y="136"/>
                  <a:pt x="183" y="148"/>
                  <a:pt x="175" y="159"/>
                </a:cubicBezTo>
                <a:cubicBezTo>
                  <a:pt x="166" y="172"/>
                  <a:pt x="147" y="180"/>
                  <a:pt x="147" y="198"/>
                </a:cubicBezTo>
                <a:cubicBezTo>
                  <a:pt x="147" y="206"/>
                  <a:pt x="147" y="206"/>
                  <a:pt x="147" y="206"/>
                </a:cubicBezTo>
                <a:cubicBezTo>
                  <a:pt x="99" y="206"/>
                  <a:pt x="99" y="206"/>
                  <a:pt x="99" y="206"/>
                </a:cubicBezTo>
                <a:close/>
                <a:moveTo>
                  <a:pt x="196" y="67"/>
                </a:moveTo>
                <a:cubicBezTo>
                  <a:pt x="210" y="53"/>
                  <a:pt x="210" y="53"/>
                  <a:pt x="210" y="53"/>
                </a:cubicBezTo>
                <a:cubicBezTo>
                  <a:pt x="215" y="48"/>
                  <a:pt x="215" y="40"/>
                  <a:pt x="210" y="36"/>
                </a:cubicBezTo>
                <a:cubicBezTo>
                  <a:pt x="206" y="31"/>
                  <a:pt x="198" y="31"/>
                  <a:pt x="193" y="36"/>
                </a:cubicBezTo>
                <a:cubicBezTo>
                  <a:pt x="179" y="50"/>
                  <a:pt x="179" y="50"/>
                  <a:pt x="179" y="50"/>
                </a:cubicBezTo>
                <a:cubicBezTo>
                  <a:pt x="175" y="54"/>
                  <a:pt x="175" y="62"/>
                  <a:pt x="179" y="67"/>
                </a:cubicBezTo>
                <a:cubicBezTo>
                  <a:pt x="184" y="71"/>
                  <a:pt x="191" y="71"/>
                  <a:pt x="196" y="67"/>
                </a:cubicBezTo>
                <a:close/>
                <a:moveTo>
                  <a:pt x="214" y="135"/>
                </a:moveTo>
                <a:cubicBezTo>
                  <a:pt x="208" y="135"/>
                  <a:pt x="203" y="129"/>
                  <a:pt x="203" y="123"/>
                </a:cubicBezTo>
                <a:cubicBezTo>
                  <a:pt x="203" y="116"/>
                  <a:pt x="208" y="111"/>
                  <a:pt x="214" y="111"/>
                </a:cubicBezTo>
                <a:cubicBezTo>
                  <a:pt x="234" y="111"/>
                  <a:pt x="234" y="111"/>
                  <a:pt x="234" y="111"/>
                </a:cubicBezTo>
                <a:cubicBezTo>
                  <a:pt x="241" y="111"/>
                  <a:pt x="246" y="116"/>
                  <a:pt x="246" y="123"/>
                </a:cubicBezTo>
                <a:cubicBezTo>
                  <a:pt x="246" y="129"/>
                  <a:pt x="241" y="135"/>
                  <a:pt x="234" y="135"/>
                </a:cubicBezTo>
                <a:cubicBezTo>
                  <a:pt x="214" y="135"/>
                  <a:pt x="214" y="135"/>
                  <a:pt x="214" y="135"/>
                </a:cubicBezTo>
                <a:close/>
                <a:moveTo>
                  <a:pt x="179" y="196"/>
                </a:moveTo>
                <a:cubicBezTo>
                  <a:pt x="193" y="210"/>
                  <a:pt x="193" y="210"/>
                  <a:pt x="193" y="210"/>
                </a:cubicBezTo>
                <a:cubicBezTo>
                  <a:pt x="198" y="214"/>
                  <a:pt x="206" y="214"/>
                  <a:pt x="210" y="210"/>
                </a:cubicBezTo>
                <a:cubicBezTo>
                  <a:pt x="215" y="205"/>
                  <a:pt x="215" y="198"/>
                  <a:pt x="210" y="193"/>
                </a:cubicBezTo>
                <a:cubicBezTo>
                  <a:pt x="196" y="179"/>
                  <a:pt x="196" y="179"/>
                  <a:pt x="196" y="179"/>
                </a:cubicBezTo>
                <a:cubicBezTo>
                  <a:pt x="191" y="174"/>
                  <a:pt x="184" y="174"/>
                  <a:pt x="179" y="179"/>
                </a:cubicBezTo>
                <a:cubicBezTo>
                  <a:pt x="175" y="184"/>
                  <a:pt x="175" y="191"/>
                  <a:pt x="179" y="196"/>
                </a:cubicBezTo>
                <a:close/>
                <a:moveTo>
                  <a:pt x="50" y="179"/>
                </a:moveTo>
                <a:cubicBezTo>
                  <a:pt x="36" y="193"/>
                  <a:pt x="36" y="193"/>
                  <a:pt x="36" y="193"/>
                </a:cubicBezTo>
                <a:cubicBezTo>
                  <a:pt x="31" y="198"/>
                  <a:pt x="31" y="205"/>
                  <a:pt x="36" y="210"/>
                </a:cubicBezTo>
                <a:cubicBezTo>
                  <a:pt x="41" y="214"/>
                  <a:pt x="48" y="214"/>
                  <a:pt x="53" y="210"/>
                </a:cubicBezTo>
                <a:cubicBezTo>
                  <a:pt x="67" y="196"/>
                  <a:pt x="67" y="196"/>
                  <a:pt x="67" y="196"/>
                </a:cubicBezTo>
                <a:cubicBezTo>
                  <a:pt x="72" y="191"/>
                  <a:pt x="72" y="184"/>
                  <a:pt x="67" y="179"/>
                </a:cubicBezTo>
                <a:cubicBezTo>
                  <a:pt x="62" y="174"/>
                  <a:pt x="55" y="174"/>
                  <a:pt x="50" y="179"/>
                </a:cubicBezTo>
                <a:close/>
                <a:moveTo>
                  <a:pt x="32" y="111"/>
                </a:moveTo>
                <a:cubicBezTo>
                  <a:pt x="38" y="111"/>
                  <a:pt x="44" y="116"/>
                  <a:pt x="44" y="123"/>
                </a:cubicBezTo>
                <a:cubicBezTo>
                  <a:pt x="44" y="129"/>
                  <a:pt x="38" y="135"/>
                  <a:pt x="32" y="135"/>
                </a:cubicBezTo>
                <a:cubicBezTo>
                  <a:pt x="12" y="135"/>
                  <a:pt x="12" y="135"/>
                  <a:pt x="12" y="135"/>
                </a:cubicBezTo>
                <a:cubicBezTo>
                  <a:pt x="5" y="135"/>
                  <a:pt x="0" y="129"/>
                  <a:pt x="0" y="123"/>
                </a:cubicBezTo>
                <a:cubicBezTo>
                  <a:pt x="0" y="116"/>
                  <a:pt x="5" y="111"/>
                  <a:pt x="12" y="111"/>
                </a:cubicBezTo>
                <a:cubicBezTo>
                  <a:pt x="32" y="111"/>
                  <a:pt x="32" y="111"/>
                  <a:pt x="32" y="111"/>
                </a:cubicBezTo>
                <a:close/>
                <a:moveTo>
                  <a:pt x="67" y="50"/>
                </a:moveTo>
                <a:cubicBezTo>
                  <a:pt x="53" y="36"/>
                  <a:pt x="53" y="36"/>
                  <a:pt x="53" y="36"/>
                </a:cubicBezTo>
                <a:cubicBezTo>
                  <a:pt x="48" y="31"/>
                  <a:pt x="41" y="31"/>
                  <a:pt x="36" y="36"/>
                </a:cubicBezTo>
                <a:cubicBezTo>
                  <a:pt x="31" y="40"/>
                  <a:pt x="31" y="48"/>
                  <a:pt x="36" y="53"/>
                </a:cubicBezTo>
                <a:cubicBezTo>
                  <a:pt x="50" y="67"/>
                  <a:pt x="50" y="67"/>
                  <a:pt x="50" y="67"/>
                </a:cubicBezTo>
                <a:cubicBezTo>
                  <a:pt x="55" y="71"/>
                  <a:pt x="62" y="71"/>
                  <a:pt x="67" y="67"/>
                </a:cubicBezTo>
                <a:cubicBezTo>
                  <a:pt x="72" y="62"/>
                  <a:pt x="72" y="54"/>
                  <a:pt x="6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Verdana"/>
            </a:endParaRPr>
          </a:p>
        </p:txBody>
      </p:sp>
      <p:sp>
        <p:nvSpPr>
          <p:cNvPr id="89" name="Rectangle 88"/>
          <p:cNvSpPr/>
          <p:nvPr/>
        </p:nvSpPr>
        <p:spPr>
          <a:xfrm>
            <a:off x="716109" y="4184613"/>
            <a:ext cx="1571171" cy="338554"/>
          </a:xfrm>
          <a:prstGeom prst="rect">
            <a:avLst/>
          </a:prstGeom>
        </p:spPr>
        <p:txBody>
          <a:bodyPr wrap="square" lIns="91440" tIns="45720" rIns="91440" bIns="45720">
            <a:spAutoFit/>
          </a:bodyPr>
          <a:lstStyle/>
          <a:p>
            <a:r>
              <a:rPr lang="en-US" sz="1600" dirty="0">
                <a:solidFill>
                  <a:srgbClr val="004782"/>
                </a:solidFill>
                <a:latin typeface="Segoe UI Semibold" panose="020B0702040204020203" pitchFamily="34" charset="0"/>
                <a:cs typeface="Segoe UI Semilight" panose="020B0402040204020203" pitchFamily="34" charset="0"/>
              </a:rPr>
              <a:t>Business need</a:t>
            </a:r>
            <a:endParaRPr lang="en-US" sz="1801" dirty="0">
              <a:solidFill>
                <a:srgbClr val="004782"/>
              </a:solidFill>
              <a:latin typeface="Segoe UI Semibold" panose="020B0702040204020203" pitchFamily="34" charset="0"/>
              <a:cs typeface="Segoe UI Semilight" panose="020B0402040204020203" pitchFamily="34" charset="0"/>
            </a:endParaRPr>
          </a:p>
        </p:txBody>
      </p:sp>
      <p:sp>
        <p:nvSpPr>
          <p:cNvPr id="90" name="Rectangle 89"/>
          <p:cNvSpPr/>
          <p:nvPr/>
        </p:nvSpPr>
        <p:spPr>
          <a:xfrm>
            <a:off x="425823" y="4498512"/>
            <a:ext cx="5205703" cy="1436291"/>
          </a:xfrm>
          <a:prstGeom prst="rect">
            <a:avLst/>
          </a:prstGeom>
        </p:spPr>
        <p:txBody>
          <a:bodyPr wrap="square" lIns="91440" tIns="45720" rIns="91440" bIns="45720">
            <a:spAutoFit/>
          </a:bodyPr>
          <a:lstStyle/>
          <a:p>
            <a:pPr marL="285750" indent="-285750">
              <a:spcAft>
                <a:spcPts val="400"/>
              </a:spcAft>
              <a:buFont typeface="Wingdings" panose="05000000000000000000" pitchFamily="2" charset="2"/>
              <a:buChar char="Ø"/>
            </a:pPr>
            <a:r>
              <a:rPr lang="en-US" sz="1400" dirty="0">
                <a:latin typeface="Segoe UI Semilight" panose="020B0402040204020203" pitchFamily="34" charset="0"/>
                <a:cs typeface="Segoe UI Semilight" panose="020B0402040204020203" pitchFamily="34" charset="0"/>
              </a:rPr>
              <a:t>eSmart wanted to deploy a cloud-based solution that enables predicting the propensity of an overload situation on any given substation of the grid.</a:t>
            </a:r>
          </a:p>
          <a:p>
            <a:pPr marL="285750" indent="-285750">
              <a:buFont typeface="Wingdings" panose="05000000000000000000" pitchFamily="2" charset="2"/>
              <a:buChar char="Ø"/>
            </a:pPr>
            <a:r>
              <a:rPr lang="en-US" sz="1400" dirty="0">
                <a:latin typeface="Segoe UI Semilight" panose="020B0402040204020203" pitchFamily="34" charset="0"/>
                <a:cs typeface="Segoe UI Semilight" panose="020B0402040204020203" pitchFamily="34" charset="0"/>
              </a:rPr>
              <a:t>In particular, eSmart wanted to identify substations that are likely to overload within the next hour, so an immediate action could be taken to avoid or resolve that situation.</a:t>
            </a:r>
          </a:p>
        </p:txBody>
      </p:sp>
      <p:sp>
        <p:nvSpPr>
          <p:cNvPr id="91" name="Rectangle 90"/>
          <p:cNvSpPr/>
          <p:nvPr/>
        </p:nvSpPr>
        <p:spPr>
          <a:xfrm>
            <a:off x="6803075" y="4184613"/>
            <a:ext cx="1571171" cy="338554"/>
          </a:xfrm>
          <a:prstGeom prst="rect">
            <a:avLst/>
          </a:prstGeom>
        </p:spPr>
        <p:txBody>
          <a:bodyPr wrap="square" lIns="91440" tIns="45720" rIns="91440" bIns="45720">
            <a:spAutoFit/>
          </a:bodyPr>
          <a:lstStyle/>
          <a:p>
            <a:r>
              <a:rPr lang="en-US" sz="1600" dirty="0">
                <a:solidFill>
                  <a:srgbClr val="008AC8"/>
                </a:solidFill>
                <a:latin typeface="Segoe UI Semibold" panose="020B0702040204020203" pitchFamily="34" charset="0"/>
                <a:cs typeface="Segoe UI Semilight" panose="020B0402040204020203" pitchFamily="34" charset="0"/>
              </a:rPr>
              <a:t>Solution</a:t>
            </a:r>
          </a:p>
        </p:txBody>
      </p:sp>
      <p:sp>
        <p:nvSpPr>
          <p:cNvPr id="93" name="Rectangle 92"/>
          <p:cNvSpPr/>
          <p:nvPr/>
        </p:nvSpPr>
        <p:spPr>
          <a:xfrm>
            <a:off x="6527303" y="4517000"/>
            <a:ext cx="5359898" cy="1908215"/>
          </a:xfrm>
          <a:prstGeom prst="rect">
            <a:avLst/>
          </a:prstGeom>
        </p:spPr>
        <p:txBody>
          <a:bodyPr wrap="square">
            <a:spAutoFit/>
          </a:bodyPr>
          <a:lstStyle/>
          <a:p>
            <a:pPr marL="285750" indent="-285750">
              <a:spcAft>
                <a:spcPts val="400"/>
              </a:spcAft>
              <a:buFont typeface="Wingdings" panose="05000000000000000000" pitchFamily="2" charset="2"/>
              <a:buChar char="Ø"/>
            </a:pPr>
            <a:r>
              <a:rPr lang="en-US" sz="1400" dirty="0">
                <a:latin typeface="Segoe UI Semilight" panose="020B0402040204020203" pitchFamily="34" charset="0"/>
                <a:cs typeface="Segoe UI Semilight" panose="020B0402040204020203" pitchFamily="34" charset="0"/>
              </a:rPr>
              <a:t>To achieve the business need, an accurate and fast performing prediction is needed which requires implementation of three predictive models.</a:t>
            </a:r>
          </a:p>
          <a:p>
            <a:pPr marL="623888" lvl="1" indent="-166688">
              <a:spcAft>
                <a:spcPts val="400"/>
              </a:spcAft>
              <a:buFont typeface="Wingdings" panose="05000000000000000000" pitchFamily="2" charset="2"/>
              <a:buChar char="§"/>
            </a:pPr>
            <a:r>
              <a:rPr lang="en-US" sz="1100" i="1" dirty="0">
                <a:solidFill>
                  <a:srgbClr val="0090D0"/>
                </a:solidFill>
                <a:cs typeface="Segoe UI Semilight" panose="020B0402040204020203" pitchFamily="34" charset="0"/>
              </a:rPr>
              <a:t>Long term model </a:t>
            </a:r>
            <a:r>
              <a:rPr lang="en-US" sz="1100" i="1" dirty="0">
                <a:latin typeface="Segoe UI Semilight" panose="020B0402040204020203" pitchFamily="34" charset="0"/>
                <a:cs typeface="Segoe UI Semilight" panose="020B0402040204020203" pitchFamily="34" charset="0"/>
              </a:rPr>
              <a:t>that enables forecasting of power consumption on each substation during the next few weeks or months</a:t>
            </a:r>
          </a:p>
          <a:p>
            <a:pPr marL="623888" lvl="1" indent="-166688">
              <a:spcAft>
                <a:spcPts val="400"/>
              </a:spcAft>
              <a:buFont typeface="Wingdings" panose="05000000000000000000" pitchFamily="2" charset="2"/>
              <a:buChar char="§"/>
            </a:pPr>
            <a:r>
              <a:rPr lang="en-US" sz="1100" i="1" dirty="0">
                <a:solidFill>
                  <a:srgbClr val="0090D0"/>
                </a:solidFill>
                <a:cs typeface="Segoe UI Semilight" panose="020B0402040204020203" pitchFamily="34" charset="0"/>
              </a:rPr>
              <a:t>Short term model </a:t>
            </a:r>
            <a:r>
              <a:rPr lang="en-US" sz="1100" i="1" dirty="0">
                <a:latin typeface="Segoe UI Semilight" panose="020B0402040204020203" pitchFamily="34" charset="0"/>
                <a:cs typeface="Segoe UI Semilight" panose="020B0402040204020203" pitchFamily="34" charset="0"/>
              </a:rPr>
              <a:t>that enables prediction of overload situation on a given substation during the next hour</a:t>
            </a:r>
          </a:p>
          <a:p>
            <a:pPr marL="623888" lvl="1" indent="-166688">
              <a:spcAft>
                <a:spcPts val="400"/>
              </a:spcAft>
              <a:buFont typeface="Wingdings" panose="05000000000000000000" pitchFamily="2" charset="2"/>
              <a:buChar char="§"/>
            </a:pPr>
            <a:r>
              <a:rPr lang="en-US" sz="1100" i="1" dirty="0">
                <a:solidFill>
                  <a:srgbClr val="0090D0"/>
                </a:solidFill>
                <a:cs typeface="Segoe UI Semilight" panose="020B0402040204020203" pitchFamily="34" charset="0"/>
              </a:rPr>
              <a:t>Temperature model </a:t>
            </a:r>
            <a:r>
              <a:rPr lang="en-US" sz="1100" i="1" dirty="0">
                <a:latin typeface="Segoe UI Semilight" panose="020B0402040204020203" pitchFamily="34" charset="0"/>
                <a:cs typeface="Segoe UI Semilight" panose="020B0402040204020203" pitchFamily="34" charset="0"/>
              </a:rPr>
              <a:t>that provides forecasting of future temperature over multiple scenarios</a:t>
            </a:r>
          </a:p>
        </p:txBody>
      </p:sp>
      <p:sp>
        <p:nvSpPr>
          <p:cNvPr id="96" name="Oval 95"/>
          <p:cNvSpPr/>
          <p:nvPr/>
        </p:nvSpPr>
        <p:spPr bwMode="auto">
          <a:xfrm>
            <a:off x="2321999" y="2678154"/>
            <a:ext cx="1037096" cy="1037096"/>
          </a:xfrm>
          <a:prstGeom prst="ellipse">
            <a:avLst/>
          </a:prstGeom>
          <a:solidFill>
            <a:srgbClr val="006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30" descr="service-based.pn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2496295" y="2874436"/>
            <a:ext cx="653305" cy="677263"/>
          </a:xfrm>
          <a:prstGeom prst="rect">
            <a:avLst/>
          </a:prstGeom>
          <a:noFill/>
          <a:ln>
            <a:noFill/>
          </a:ln>
        </p:spPr>
      </p:pic>
      <p:sp>
        <p:nvSpPr>
          <p:cNvPr id="3" name="Slide Number Placeholder 2"/>
          <p:cNvSpPr>
            <a:spLocks noGrp="1"/>
          </p:cNvSpPr>
          <p:nvPr>
            <p:ph type="sldNum" sz="quarter" idx="4"/>
          </p:nvPr>
        </p:nvSpPr>
        <p:spPr/>
        <p:txBody>
          <a:bodyPr/>
          <a:lstStyle/>
          <a:p>
            <a:fld id="{A34B8C21-472C-43AD-8B9F-5964D09AB204}" type="slidenum">
              <a:rPr lang="en-IN" smtClean="0"/>
              <a:pPr/>
              <a:t>16</a:t>
            </a:fld>
            <a:endParaRPr lang="en-IN" dirty="0"/>
          </a:p>
        </p:txBody>
      </p:sp>
      <p:pic>
        <p:nvPicPr>
          <p:cNvPr id="1026" name="Picture 2" descr="https://ms-f1-sites-01-cdn.azureedge.net/docs/stories/making-cloud-technologies-the-brain-of-the-modern-smar/resources/ce70ea1e-9d30-45fc-9ab8-1f0719a0e34b/d9485fbdacf0428ba3ec9416a6b91d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8671" y="1096570"/>
            <a:ext cx="2736599" cy="54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0187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642"/>
            <a:ext cx="12198096" cy="6556272"/>
          </a:xfrm>
          <a:prstGeom prst="rect">
            <a:avLst/>
          </a:prstGeom>
        </p:spPr>
      </p:pic>
      <p:sp>
        <p:nvSpPr>
          <p:cNvPr id="86" name="Rectangle 85"/>
          <p:cNvSpPr/>
          <p:nvPr/>
        </p:nvSpPr>
        <p:spPr>
          <a:xfrm>
            <a:off x="136407" y="740643"/>
            <a:ext cx="6523949" cy="5097806"/>
          </a:xfrm>
          <a:prstGeom prst="rect">
            <a:avLst/>
          </a:prstGeom>
        </p:spPr>
        <p:txBody>
          <a:bodyPr wrap="square">
            <a:spAutoFit/>
          </a:bodyPr>
          <a:lstStyle/>
          <a:p>
            <a:pPr>
              <a:lnSpc>
                <a:spcPct val="106000"/>
              </a:lnSpc>
              <a:spcAft>
                <a:spcPts val="1200"/>
              </a:spcAft>
            </a:pPr>
            <a:r>
              <a:rPr lang="en-US" dirty="0">
                <a:solidFill>
                  <a:srgbClr val="282828"/>
                </a:solidFill>
                <a:latin typeface="+mj-lt"/>
                <a:ea typeface="Calibri" panose="020F0502020204030204" pitchFamily="34" charset="0"/>
              </a:rPr>
              <a:t>Internet of Things (IoT), alternative energy sources, and big data have merged to create vast opportunities in the utility and energy sector. Simultaneously, the utility and energy sector have seen consumption flattening out and consumers demanding better ways to control their use of energy. To be effective and efficient, utility and smart grid companies need to innovate and renew themselves. </a:t>
            </a:r>
          </a:p>
          <a:p>
            <a:pPr>
              <a:lnSpc>
                <a:spcPct val="106000"/>
              </a:lnSpc>
              <a:spcAft>
                <a:spcPts val="1200"/>
              </a:spcAft>
            </a:pPr>
            <a:r>
              <a:rPr lang="en-US" dirty="0">
                <a:solidFill>
                  <a:srgbClr val="282828"/>
                </a:solidFill>
                <a:latin typeface="+mj-lt"/>
                <a:ea typeface="Calibri" panose="020F0502020204030204" pitchFamily="34" charset="0"/>
              </a:rPr>
              <a:t>Demand forecasts play an important role in empowering the energy sector to realize current and future business value and have become the building block for future use cases. These use cases include short and long-term power load forecasting, trading, load balancing, grid optimization, lowering costs and optimizing revenue potential.</a:t>
            </a:r>
          </a:p>
          <a:p>
            <a:pPr>
              <a:lnSpc>
                <a:spcPct val="106000"/>
              </a:lnSpc>
              <a:spcAft>
                <a:spcPts val="1200"/>
              </a:spcAft>
            </a:pPr>
            <a:r>
              <a:rPr lang="en-US" dirty="0">
                <a:solidFill>
                  <a:srgbClr val="282828"/>
                </a:solidFill>
                <a:latin typeface="+mj-lt"/>
                <a:ea typeface="Calibri" panose="020F0502020204030204" pitchFamily="34" charset="0"/>
              </a:rPr>
              <a:t>Big data and advanced analytics methods, such as Machine Learning, are the key enablers for producing accurate and meaningful forecasts.</a:t>
            </a:r>
          </a:p>
        </p:txBody>
      </p:sp>
    </p:spTree>
    <p:extLst>
      <p:ext uri="{BB962C8B-B14F-4D97-AF65-F5344CB8AC3E}">
        <p14:creationId xmlns:p14="http://schemas.microsoft.com/office/powerpoint/2010/main" val="437280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p:cNvSpPr/>
          <p:nvPr/>
        </p:nvSpPr>
        <p:spPr bwMode="auto">
          <a:xfrm flipH="1">
            <a:off x="1" y="5400109"/>
            <a:ext cx="4243795" cy="1207066"/>
          </a:xfrm>
          <a:custGeom>
            <a:avLst/>
            <a:gdLst>
              <a:gd name="connsiteX0" fmla="*/ 4243795 w 4243795"/>
              <a:gd name="connsiteY0" fmla="*/ 0 h 1207066"/>
              <a:gd name="connsiteX1" fmla="*/ 4091149 w 4243795"/>
              <a:gd name="connsiteY1" fmla="*/ 0 h 1207066"/>
              <a:gd name="connsiteX2" fmla="*/ 4091149 w 4243795"/>
              <a:gd name="connsiteY2" fmla="*/ 405574 h 1207066"/>
              <a:gd name="connsiteX3" fmla="*/ 3776776 w 4243795"/>
              <a:gd name="connsiteY3" fmla="*/ 154505 h 1207066"/>
              <a:gd name="connsiteX4" fmla="*/ 3776776 w 4243795"/>
              <a:gd name="connsiteY4" fmla="*/ 568662 h 1207066"/>
              <a:gd name="connsiteX5" fmla="*/ 3183436 w 4243795"/>
              <a:gd name="connsiteY5" fmla="*/ 568662 h 1207066"/>
              <a:gd name="connsiteX6" fmla="*/ 3183436 w 4243795"/>
              <a:gd name="connsiteY6" fmla="*/ 896984 h 1207066"/>
              <a:gd name="connsiteX7" fmla="*/ 2953825 w 4243795"/>
              <a:gd name="connsiteY7" fmla="*/ 896984 h 1207066"/>
              <a:gd name="connsiteX8" fmla="*/ 2953825 w 4243795"/>
              <a:gd name="connsiteY8" fmla="*/ 1017155 h 1207066"/>
              <a:gd name="connsiteX9" fmla="*/ 2682369 w 4243795"/>
              <a:gd name="connsiteY9" fmla="*/ 1017155 h 1207066"/>
              <a:gd name="connsiteX10" fmla="*/ 2682369 w 4243795"/>
              <a:gd name="connsiteY10" fmla="*/ 792908 h 1207066"/>
              <a:gd name="connsiteX11" fmla="*/ 1833668 w 4243795"/>
              <a:gd name="connsiteY11" fmla="*/ 792908 h 1207066"/>
              <a:gd name="connsiteX12" fmla="*/ 1833668 w 4243795"/>
              <a:gd name="connsiteY12" fmla="*/ 784325 h 1207066"/>
              <a:gd name="connsiteX13" fmla="*/ 1833668 w 4243795"/>
              <a:gd name="connsiteY13" fmla="*/ 585830 h 1207066"/>
              <a:gd name="connsiteX14" fmla="*/ 1757489 w 4243795"/>
              <a:gd name="connsiteY14" fmla="*/ 585830 h 1207066"/>
              <a:gd name="connsiteX15" fmla="*/ 1757489 w 4243795"/>
              <a:gd name="connsiteY15" fmla="*/ 482827 h 1207066"/>
              <a:gd name="connsiteX16" fmla="*/ 1460282 w 4243795"/>
              <a:gd name="connsiteY16" fmla="*/ 482827 h 1207066"/>
              <a:gd name="connsiteX17" fmla="*/ 1460282 w 4243795"/>
              <a:gd name="connsiteY17" fmla="*/ 585830 h 1207066"/>
              <a:gd name="connsiteX18" fmla="*/ 1392686 w 4243795"/>
              <a:gd name="connsiteY18" fmla="*/ 585830 h 1207066"/>
              <a:gd name="connsiteX19" fmla="*/ 1392686 w 4243795"/>
              <a:gd name="connsiteY19" fmla="*/ 707073 h 1207066"/>
              <a:gd name="connsiteX20" fmla="*/ 900203 w 4243795"/>
              <a:gd name="connsiteY20" fmla="*/ 707073 h 1207066"/>
              <a:gd name="connsiteX21" fmla="*/ 891620 w 4243795"/>
              <a:gd name="connsiteY21" fmla="*/ 707073 h 1207066"/>
              <a:gd name="connsiteX22" fmla="*/ 891620 w 4243795"/>
              <a:gd name="connsiteY22" fmla="*/ 154505 h 1207066"/>
              <a:gd name="connsiteX23" fmla="*/ 551495 w 4243795"/>
              <a:gd name="connsiteY23" fmla="*/ 249997 h 1207066"/>
              <a:gd name="connsiteX24" fmla="*/ 551495 w 4243795"/>
              <a:gd name="connsiteY24" fmla="*/ 568662 h 1207066"/>
              <a:gd name="connsiteX25" fmla="*/ 144848 w 4243795"/>
              <a:gd name="connsiteY25" fmla="*/ 568662 h 1207066"/>
              <a:gd name="connsiteX26" fmla="*/ 144848 w 4243795"/>
              <a:gd name="connsiteY26" fmla="*/ 896984 h 1207066"/>
              <a:gd name="connsiteX27" fmla="*/ 0 w 4243795"/>
              <a:gd name="connsiteY27" fmla="*/ 896984 h 1207066"/>
              <a:gd name="connsiteX28" fmla="*/ 0 w 4243795"/>
              <a:gd name="connsiteY28" fmla="*/ 1207066 h 1207066"/>
              <a:gd name="connsiteX29" fmla="*/ 4243795 w 4243795"/>
              <a:gd name="connsiteY29" fmla="*/ 1207066 h 120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243795" h="1207066">
                <a:moveTo>
                  <a:pt x="4243795" y="0"/>
                </a:moveTo>
                <a:lnTo>
                  <a:pt x="4091149" y="0"/>
                </a:lnTo>
                <a:lnTo>
                  <a:pt x="4091149" y="405574"/>
                </a:lnTo>
                <a:lnTo>
                  <a:pt x="3776776" y="154505"/>
                </a:lnTo>
                <a:lnTo>
                  <a:pt x="3776776" y="568662"/>
                </a:lnTo>
                <a:lnTo>
                  <a:pt x="3183436" y="568662"/>
                </a:lnTo>
                <a:lnTo>
                  <a:pt x="3183436" y="896984"/>
                </a:lnTo>
                <a:lnTo>
                  <a:pt x="2953825" y="896984"/>
                </a:lnTo>
                <a:lnTo>
                  <a:pt x="2953825" y="1017155"/>
                </a:lnTo>
                <a:lnTo>
                  <a:pt x="2682369" y="1017155"/>
                </a:lnTo>
                <a:lnTo>
                  <a:pt x="2682369" y="792908"/>
                </a:lnTo>
                <a:lnTo>
                  <a:pt x="1833668" y="792908"/>
                </a:lnTo>
                <a:lnTo>
                  <a:pt x="1833668" y="784325"/>
                </a:lnTo>
                <a:lnTo>
                  <a:pt x="1833668" y="585830"/>
                </a:lnTo>
                <a:lnTo>
                  <a:pt x="1757489" y="585830"/>
                </a:lnTo>
                <a:lnTo>
                  <a:pt x="1757489" y="482827"/>
                </a:lnTo>
                <a:lnTo>
                  <a:pt x="1460282" y="482827"/>
                </a:lnTo>
                <a:lnTo>
                  <a:pt x="1460282" y="585830"/>
                </a:lnTo>
                <a:lnTo>
                  <a:pt x="1392686" y="585830"/>
                </a:lnTo>
                <a:lnTo>
                  <a:pt x="1392686" y="707073"/>
                </a:lnTo>
                <a:lnTo>
                  <a:pt x="900203" y="707073"/>
                </a:lnTo>
                <a:lnTo>
                  <a:pt x="891620" y="707073"/>
                </a:lnTo>
                <a:lnTo>
                  <a:pt x="891620" y="154505"/>
                </a:lnTo>
                <a:lnTo>
                  <a:pt x="551495" y="249997"/>
                </a:lnTo>
                <a:lnTo>
                  <a:pt x="551495" y="568662"/>
                </a:lnTo>
                <a:lnTo>
                  <a:pt x="144848" y="568662"/>
                </a:lnTo>
                <a:lnTo>
                  <a:pt x="144848" y="896984"/>
                </a:lnTo>
                <a:lnTo>
                  <a:pt x="0" y="896984"/>
                </a:lnTo>
                <a:lnTo>
                  <a:pt x="0" y="1207066"/>
                </a:lnTo>
                <a:lnTo>
                  <a:pt x="4243795" y="1207066"/>
                </a:lnTo>
                <a:close/>
              </a:path>
            </a:pathLst>
          </a:custGeom>
          <a:solidFill>
            <a:schemeClr val="bg1">
              <a:lumMod val="65000"/>
              <a:alpha val="2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5"/>
          <p:cNvSpPr>
            <a:spLocks/>
          </p:cNvSpPr>
          <p:nvPr/>
        </p:nvSpPr>
        <p:spPr bwMode="auto">
          <a:xfrm>
            <a:off x="4325273" y="5400109"/>
            <a:ext cx="7808913" cy="1207066"/>
          </a:xfrm>
          <a:custGeom>
            <a:avLst/>
            <a:gdLst>
              <a:gd name="T0" fmla="*/ 0 w 7278"/>
              <a:gd name="T1" fmla="*/ 948 h 1125"/>
              <a:gd name="T2" fmla="*/ 24 w 7278"/>
              <a:gd name="T3" fmla="*/ 579 h 1125"/>
              <a:gd name="T4" fmla="*/ 198 w 7278"/>
              <a:gd name="T5" fmla="*/ 474 h 1125"/>
              <a:gd name="T6" fmla="*/ 230 w 7278"/>
              <a:gd name="T7" fmla="*/ 546 h 1125"/>
              <a:gd name="T8" fmla="*/ 230 w 7278"/>
              <a:gd name="T9" fmla="*/ 659 h 1125"/>
              <a:gd name="T10" fmla="*/ 696 w 7278"/>
              <a:gd name="T11" fmla="*/ 659 h 1125"/>
              <a:gd name="T12" fmla="*/ 1013 w 7278"/>
              <a:gd name="T13" fmla="*/ 144 h 1125"/>
              <a:gd name="T14" fmla="*/ 1392 w 7278"/>
              <a:gd name="T15" fmla="*/ 530 h 1125"/>
              <a:gd name="T16" fmla="*/ 1598 w 7278"/>
              <a:gd name="T17" fmla="*/ 836 h 1125"/>
              <a:gd name="T18" fmla="*/ 1598 w 7278"/>
              <a:gd name="T19" fmla="*/ 635 h 1125"/>
              <a:gd name="T20" fmla="*/ 1883 w 7278"/>
              <a:gd name="T21" fmla="*/ 490 h 1125"/>
              <a:gd name="T22" fmla="*/ 2183 w 7278"/>
              <a:gd name="T23" fmla="*/ 587 h 1125"/>
              <a:gd name="T24" fmla="*/ 2397 w 7278"/>
              <a:gd name="T25" fmla="*/ 595 h 1125"/>
              <a:gd name="T26" fmla="*/ 2397 w 7278"/>
              <a:gd name="T27" fmla="*/ 120 h 1125"/>
              <a:gd name="T28" fmla="*/ 2642 w 7278"/>
              <a:gd name="T29" fmla="*/ 321 h 1125"/>
              <a:gd name="T30" fmla="*/ 2698 w 7278"/>
              <a:gd name="T31" fmla="*/ 321 h 1125"/>
              <a:gd name="T32" fmla="*/ 2903 w 7278"/>
              <a:gd name="T33" fmla="*/ 233 h 1125"/>
              <a:gd name="T34" fmla="*/ 2911 w 7278"/>
              <a:gd name="T35" fmla="*/ 321 h 1125"/>
              <a:gd name="T36" fmla="*/ 2990 w 7278"/>
              <a:gd name="T37" fmla="*/ 321 h 1125"/>
              <a:gd name="T38" fmla="*/ 3465 w 7278"/>
              <a:gd name="T39" fmla="*/ 0 h 1125"/>
              <a:gd name="T40" fmla="*/ 3758 w 7278"/>
              <a:gd name="T41" fmla="*/ 144 h 1125"/>
              <a:gd name="T42" fmla="*/ 4311 w 7278"/>
              <a:gd name="T43" fmla="*/ 530 h 1125"/>
              <a:gd name="T44" fmla="*/ 4311 w 7278"/>
              <a:gd name="T45" fmla="*/ 836 h 1125"/>
              <a:gd name="T46" fmla="*/ 4525 w 7278"/>
              <a:gd name="T47" fmla="*/ 948 h 1125"/>
              <a:gd name="T48" fmla="*/ 4778 w 7278"/>
              <a:gd name="T49" fmla="*/ 739 h 1125"/>
              <a:gd name="T50" fmla="*/ 5569 w 7278"/>
              <a:gd name="T51" fmla="*/ 731 h 1125"/>
              <a:gd name="T52" fmla="*/ 5640 w 7278"/>
              <a:gd name="T53" fmla="*/ 546 h 1125"/>
              <a:gd name="T54" fmla="*/ 5640 w 7278"/>
              <a:gd name="T55" fmla="*/ 450 h 1125"/>
              <a:gd name="T56" fmla="*/ 5917 w 7278"/>
              <a:gd name="T57" fmla="*/ 546 h 1125"/>
              <a:gd name="T58" fmla="*/ 5980 w 7278"/>
              <a:gd name="T59" fmla="*/ 546 h 1125"/>
              <a:gd name="T60" fmla="*/ 5980 w 7278"/>
              <a:gd name="T61" fmla="*/ 659 h 1125"/>
              <a:gd name="T62" fmla="*/ 6447 w 7278"/>
              <a:gd name="T63" fmla="*/ 659 h 1125"/>
              <a:gd name="T64" fmla="*/ 6764 w 7278"/>
              <a:gd name="T65" fmla="*/ 233 h 1125"/>
              <a:gd name="T66" fmla="*/ 7143 w 7278"/>
              <a:gd name="T67" fmla="*/ 530 h 1125"/>
              <a:gd name="T68" fmla="*/ 7278 w 7278"/>
              <a:gd name="T69" fmla="*/ 836 h 1125"/>
              <a:gd name="T70" fmla="*/ 0 w 7278"/>
              <a:gd name="T71" fmla="*/ 1125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78" h="1125">
                <a:moveTo>
                  <a:pt x="0" y="1125"/>
                </a:moveTo>
                <a:lnTo>
                  <a:pt x="0" y="948"/>
                </a:lnTo>
                <a:lnTo>
                  <a:pt x="24" y="948"/>
                </a:lnTo>
                <a:lnTo>
                  <a:pt x="24" y="579"/>
                </a:lnTo>
                <a:lnTo>
                  <a:pt x="24" y="474"/>
                </a:lnTo>
                <a:lnTo>
                  <a:pt x="198" y="474"/>
                </a:lnTo>
                <a:lnTo>
                  <a:pt x="198" y="546"/>
                </a:lnTo>
                <a:lnTo>
                  <a:pt x="230" y="546"/>
                </a:lnTo>
                <a:lnTo>
                  <a:pt x="230" y="651"/>
                </a:lnTo>
                <a:lnTo>
                  <a:pt x="230" y="659"/>
                </a:lnTo>
                <a:lnTo>
                  <a:pt x="696" y="659"/>
                </a:lnTo>
                <a:lnTo>
                  <a:pt x="696" y="659"/>
                </a:lnTo>
                <a:lnTo>
                  <a:pt x="696" y="402"/>
                </a:lnTo>
                <a:lnTo>
                  <a:pt x="1013" y="144"/>
                </a:lnTo>
                <a:lnTo>
                  <a:pt x="1013" y="530"/>
                </a:lnTo>
                <a:lnTo>
                  <a:pt x="1392" y="530"/>
                </a:lnTo>
                <a:lnTo>
                  <a:pt x="1392" y="836"/>
                </a:lnTo>
                <a:lnTo>
                  <a:pt x="1598" y="836"/>
                </a:lnTo>
                <a:lnTo>
                  <a:pt x="1598" y="836"/>
                </a:lnTo>
                <a:lnTo>
                  <a:pt x="1598" y="635"/>
                </a:lnTo>
                <a:lnTo>
                  <a:pt x="1883" y="635"/>
                </a:lnTo>
                <a:lnTo>
                  <a:pt x="1883" y="490"/>
                </a:lnTo>
                <a:lnTo>
                  <a:pt x="2183" y="490"/>
                </a:lnTo>
                <a:lnTo>
                  <a:pt x="2183" y="587"/>
                </a:lnTo>
                <a:lnTo>
                  <a:pt x="2183" y="595"/>
                </a:lnTo>
                <a:lnTo>
                  <a:pt x="2397" y="595"/>
                </a:lnTo>
                <a:lnTo>
                  <a:pt x="2397" y="587"/>
                </a:lnTo>
                <a:lnTo>
                  <a:pt x="2397" y="120"/>
                </a:lnTo>
                <a:lnTo>
                  <a:pt x="2642" y="120"/>
                </a:lnTo>
                <a:lnTo>
                  <a:pt x="2642" y="321"/>
                </a:lnTo>
                <a:lnTo>
                  <a:pt x="2650" y="321"/>
                </a:lnTo>
                <a:lnTo>
                  <a:pt x="2698" y="321"/>
                </a:lnTo>
                <a:lnTo>
                  <a:pt x="2698" y="233"/>
                </a:lnTo>
                <a:lnTo>
                  <a:pt x="2903" y="233"/>
                </a:lnTo>
                <a:lnTo>
                  <a:pt x="2903" y="321"/>
                </a:lnTo>
                <a:lnTo>
                  <a:pt x="2911" y="321"/>
                </a:lnTo>
                <a:lnTo>
                  <a:pt x="2990" y="321"/>
                </a:lnTo>
                <a:lnTo>
                  <a:pt x="2990" y="321"/>
                </a:lnTo>
                <a:lnTo>
                  <a:pt x="2990" y="0"/>
                </a:lnTo>
                <a:lnTo>
                  <a:pt x="3465" y="0"/>
                </a:lnTo>
                <a:lnTo>
                  <a:pt x="3465" y="378"/>
                </a:lnTo>
                <a:lnTo>
                  <a:pt x="3758" y="144"/>
                </a:lnTo>
                <a:lnTo>
                  <a:pt x="3758" y="530"/>
                </a:lnTo>
                <a:lnTo>
                  <a:pt x="4311" y="530"/>
                </a:lnTo>
                <a:lnTo>
                  <a:pt x="4311" y="836"/>
                </a:lnTo>
                <a:lnTo>
                  <a:pt x="4311" y="836"/>
                </a:lnTo>
                <a:lnTo>
                  <a:pt x="4525" y="836"/>
                </a:lnTo>
                <a:lnTo>
                  <a:pt x="4525" y="948"/>
                </a:lnTo>
                <a:lnTo>
                  <a:pt x="4778" y="948"/>
                </a:lnTo>
                <a:lnTo>
                  <a:pt x="4778" y="739"/>
                </a:lnTo>
                <a:lnTo>
                  <a:pt x="5569" y="739"/>
                </a:lnTo>
                <a:lnTo>
                  <a:pt x="5569" y="731"/>
                </a:lnTo>
                <a:lnTo>
                  <a:pt x="5569" y="546"/>
                </a:lnTo>
                <a:lnTo>
                  <a:pt x="5640" y="546"/>
                </a:lnTo>
                <a:lnTo>
                  <a:pt x="5640" y="546"/>
                </a:lnTo>
                <a:lnTo>
                  <a:pt x="5640" y="450"/>
                </a:lnTo>
                <a:lnTo>
                  <a:pt x="5917" y="450"/>
                </a:lnTo>
                <a:lnTo>
                  <a:pt x="5917" y="546"/>
                </a:lnTo>
                <a:lnTo>
                  <a:pt x="5917" y="546"/>
                </a:lnTo>
                <a:lnTo>
                  <a:pt x="5980" y="546"/>
                </a:lnTo>
                <a:lnTo>
                  <a:pt x="5980" y="659"/>
                </a:lnTo>
                <a:lnTo>
                  <a:pt x="5980" y="659"/>
                </a:lnTo>
                <a:lnTo>
                  <a:pt x="6439" y="659"/>
                </a:lnTo>
                <a:lnTo>
                  <a:pt x="6447" y="659"/>
                </a:lnTo>
                <a:lnTo>
                  <a:pt x="6447" y="144"/>
                </a:lnTo>
                <a:lnTo>
                  <a:pt x="6764" y="233"/>
                </a:lnTo>
                <a:lnTo>
                  <a:pt x="6764" y="530"/>
                </a:lnTo>
                <a:lnTo>
                  <a:pt x="7143" y="530"/>
                </a:lnTo>
                <a:lnTo>
                  <a:pt x="7143" y="836"/>
                </a:lnTo>
                <a:lnTo>
                  <a:pt x="7278" y="836"/>
                </a:lnTo>
                <a:lnTo>
                  <a:pt x="7278" y="1125"/>
                </a:lnTo>
                <a:lnTo>
                  <a:pt x="0" y="1125"/>
                </a:lnTo>
                <a:close/>
              </a:path>
            </a:pathLst>
          </a:custGeom>
          <a:solidFill>
            <a:schemeClr val="bg1">
              <a:lumMod val="65000"/>
              <a:alpha val="2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
          <p:cNvSpPr>
            <a:spLocks/>
          </p:cNvSpPr>
          <p:nvPr/>
        </p:nvSpPr>
        <p:spPr bwMode="auto">
          <a:xfrm>
            <a:off x="2366495" y="1451093"/>
            <a:ext cx="1387475" cy="777875"/>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9CE6FA">
              <a:alpha val="31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7"/>
          <p:cNvSpPr>
            <a:spLocks/>
          </p:cNvSpPr>
          <p:nvPr/>
        </p:nvSpPr>
        <p:spPr bwMode="auto">
          <a:xfrm>
            <a:off x="263232" y="3202741"/>
            <a:ext cx="2695575" cy="1098550"/>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9CE6FA">
              <a:alpha val="31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
          <p:cNvSpPr>
            <a:spLocks/>
          </p:cNvSpPr>
          <p:nvPr/>
        </p:nvSpPr>
        <p:spPr bwMode="auto">
          <a:xfrm>
            <a:off x="5767879" y="2669618"/>
            <a:ext cx="1668766" cy="935578"/>
          </a:xfrm>
          <a:custGeom>
            <a:avLst/>
            <a:gdLst>
              <a:gd name="T0" fmla="*/ 365 w 437"/>
              <a:gd name="T1" fmla="*/ 103 h 245"/>
              <a:gd name="T2" fmla="*/ 357 w 437"/>
              <a:gd name="T3" fmla="*/ 103 h 245"/>
              <a:gd name="T4" fmla="*/ 365 w 437"/>
              <a:gd name="T5" fmla="*/ 72 h 245"/>
              <a:gd name="T6" fmla="*/ 293 w 437"/>
              <a:gd name="T7" fmla="*/ 0 h 245"/>
              <a:gd name="T8" fmla="*/ 222 w 437"/>
              <a:gd name="T9" fmla="*/ 62 h 245"/>
              <a:gd name="T10" fmla="*/ 168 w 437"/>
              <a:gd name="T11" fmla="*/ 39 h 245"/>
              <a:gd name="T12" fmla="*/ 95 w 437"/>
              <a:gd name="T13" fmla="*/ 107 h 245"/>
              <a:gd name="T14" fmla="*/ 72 w 437"/>
              <a:gd name="T15" fmla="*/ 103 h 245"/>
              <a:gd name="T16" fmla="*/ 0 w 437"/>
              <a:gd name="T17" fmla="*/ 175 h 245"/>
              <a:gd name="T18" fmla="*/ 72 w 437"/>
              <a:gd name="T19" fmla="*/ 245 h 245"/>
              <a:gd name="T20" fmla="*/ 365 w 437"/>
              <a:gd name="T21" fmla="*/ 245 h 245"/>
              <a:gd name="T22" fmla="*/ 437 w 437"/>
              <a:gd name="T23" fmla="*/ 175 h 245"/>
              <a:gd name="T24" fmla="*/ 365 w 437"/>
              <a:gd name="T25"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7" h="245">
                <a:moveTo>
                  <a:pt x="365" y="103"/>
                </a:moveTo>
                <a:cubicBezTo>
                  <a:pt x="363" y="103"/>
                  <a:pt x="359" y="103"/>
                  <a:pt x="357" y="103"/>
                </a:cubicBezTo>
                <a:cubicBezTo>
                  <a:pt x="361" y="93"/>
                  <a:pt x="365" y="82"/>
                  <a:pt x="365" y="72"/>
                </a:cubicBezTo>
                <a:cubicBezTo>
                  <a:pt x="365" y="31"/>
                  <a:pt x="332" y="0"/>
                  <a:pt x="293" y="0"/>
                </a:cubicBezTo>
                <a:cubicBezTo>
                  <a:pt x="256" y="0"/>
                  <a:pt x="226" y="27"/>
                  <a:pt x="222" y="62"/>
                </a:cubicBezTo>
                <a:cubicBezTo>
                  <a:pt x="209" y="49"/>
                  <a:pt x="189" y="39"/>
                  <a:pt x="168" y="39"/>
                </a:cubicBezTo>
                <a:cubicBezTo>
                  <a:pt x="131" y="39"/>
                  <a:pt x="97" y="70"/>
                  <a:pt x="95" y="107"/>
                </a:cubicBezTo>
                <a:cubicBezTo>
                  <a:pt x="88" y="105"/>
                  <a:pt x="80" y="103"/>
                  <a:pt x="72" y="103"/>
                </a:cubicBezTo>
                <a:cubicBezTo>
                  <a:pt x="31" y="103"/>
                  <a:pt x="0" y="134"/>
                  <a:pt x="0" y="175"/>
                </a:cubicBezTo>
                <a:cubicBezTo>
                  <a:pt x="0" y="214"/>
                  <a:pt x="31" y="245"/>
                  <a:pt x="72" y="245"/>
                </a:cubicBezTo>
                <a:cubicBezTo>
                  <a:pt x="365" y="245"/>
                  <a:pt x="365" y="245"/>
                  <a:pt x="365" y="245"/>
                </a:cubicBezTo>
                <a:cubicBezTo>
                  <a:pt x="404" y="245"/>
                  <a:pt x="437" y="214"/>
                  <a:pt x="437" y="175"/>
                </a:cubicBezTo>
                <a:cubicBezTo>
                  <a:pt x="437" y="134"/>
                  <a:pt x="404" y="103"/>
                  <a:pt x="365" y="103"/>
                </a:cubicBezTo>
                <a:close/>
              </a:path>
            </a:pathLst>
          </a:custGeom>
          <a:solidFill>
            <a:srgbClr val="9CE6FA">
              <a:alpha val="31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7"/>
          <p:cNvSpPr>
            <a:spLocks/>
          </p:cNvSpPr>
          <p:nvPr/>
        </p:nvSpPr>
        <p:spPr bwMode="auto">
          <a:xfrm>
            <a:off x="8751239" y="439934"/>
            <a:ext cx="3242064" cy="1321265"/>
          </a:xfrm>
          <a:custGeom>
            <a:avLst/>
            <a:gdLst>
              <a:gd name="T0" fmla="*/ 757 w 849"/>
              <a:gd name="T1" fmla="*/ 163 h 346"/>
              <a:gd name="T2" fmla="*/ 742 w 849"/>
              <a:gd name="T3" fmla="*/ 165 h 346"/>
              <a:gd name="T4" fmla="*/ 571 w 849"/>
              <a:gd name="T5" fmla="*/ 0 h 346"/>
              <a:gd name="T6" fmla="*/ 406 w 849"/>
              <a:gd name="T7" fmla="*/ 128 h 346"/>
              <a:gd name="T8" fmla="*/ 315 w 849"/>
              <a:gd name="T9" fmla="*/ 91 h 346"/>
              <a:gd name="T10" fmla="*/ 189 w 849"/>
              <a:gd name="T11" fmla="*/ 205 h 346"/>
              <a:gd name="T12" fmla="*/ 128 w 849"/>
              <a:gd name="T13" fmla="*/ 233 h 346"/>
              <a:gd name="T14" fmla="*/ 70 w 849"/>
              <a:gd name="T15" fmla="*/ 205 h 346"/>
              <a:gd name="T16" fmla="*/ 0 w 849"/>
              <a:gd name="T17" fmla="*/ 274 h 346"/>
              <a:gd name="T18" fmla="*/ 70 w 849"/>
              <a:gd name="T19" fmla="*/ 346 h 346"/>
              <a:gd name="T20" fmla="*/ 89 w 849"/>
              <a:gd name="T21" fmla="*/ 346 h 346"/>
              <a:gd name="T22" fmla="*/ 321 w 849"/>
              <a:gd name="T23" fmla="*/ 346 h 346"/>
              <a:gd name="T24" fmla="*/ 451 w 849"/>
              <a:gd name="T25" fmla="*/ 346 h 346"/>
              <a:gd name="T26" fmla="*/ 764 w 849"/>
              <a:gd name="T27" fmla="*/ 346 h 346"/>
              <a:gd name="T28" fmla="*/ 849 w 849"/>
              <a:gd name="T29" fmla="*/ 255 h 346"/>
              <a:gd name="T30" fmla="*/ 757 w 849"/>
              <a:gd name="T31" fmla="*/ 16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9" h="346">
                <a:moveTo>
                  <a:pt x="757" y="163"/>
                </a:moveTo>
                <a:cubicBezTo>
                  <a:pt x="753" y="163"/>
                  <a:pt x="749" y="163"/>
                  <a:pt x="742" y="165"/>
                </a:cubicBezTo>
                <a:cubicBezTo>
                  <a:pt x="738" y="74"/>
                  <a:pt x="664" y="0"/>
                  <a:pt x="571" y="0"/>
                </a:cubicBezTo>
                <a:cubicBezTo>
                  <a:pt x="493" y="0"/>
                  <a:pt x="425" y="54"/>
                  <a:pt x="406" y="128"/>
                </a:cubicBezTo>
                <a:cubicBezTo>
                  <a:pt x="382" y="104"/>
                  <a:pt x="349" y="91"/>
                  <a:pt x="315" y="91"/>
                </a:cubicBezTo>
                <a:cubicBezTo>
                  <a:pt x="250" y="91"/>
                  <a:pt x="195" y="141"/>
                  <a:pt x="189" y="205"/>
                </a:cubicBezTo>
                <a:cubicBezTo>
                  <a:pt x="165" y="209"/>
                  <a:pt x="143" y="220"/>
                  <a:pt x="128" y="233"/>
                </a:cubicBezTo>
                <a:cubicBezTo>
                  <a:pt x="115" y="215"/>
                  <a:pt x="93" y="205"/>
                  <a:pt x="70" y="205"/>
                </a:cubicBezTo>
                <a:cubicBezTo>
                  <a:pt x="31" y="205"/>
                  <a:pt x="0" y="235"/>
                  <a:pt x="0" y="274"/>
                </a:cubicBezTo>
                <a:cubicBezTo>
                  <a:pt x="0" y="314"/>
                  <a:pt x="31" y="346"/>
                  <a:pt x="70" y="346"/>
                </a:cubicBezTo>
                <a:cubicBezTo>
                  <a:pt x="89" y="346"/>
                  <a:pt x="89" y="346"/>
                  <a:pt x="89" y="346"/>
                </a:cubicBezTo>
                <a:cubicBezTo>
                  <a:pt x="321" y="346"/>
                  <a:pt x="321" y="346"/>
                  <a:pt x="321" y="346"/>
                </a:cubicBezTo>
                <a:cubicBezTo>
                  <a:pt x="451" y="346"/>
                  <a:pt x="451" y="346"/>
                  <a:pt x="451" y="346"/>
                </a:cubicBezTo>
                <a:cubicBezTo>
                  <a:pt x="764" y="346"/>
                  <a:pt x="764" y="346"/>
                  <a:pt x="764" y="346"/>
                </a:cubicBezTo>
                <a:cubicBezTo>
                  <a:pt x="812" y="344"/>
                  <a:pt x="849" y="303"/>
                  <a:pt x="849" y="255"/>
                </a:cubicBezTo>
                <a:cubicBezTo>
                  <a:pt x="849" y="205"/>
                  <a:pt x="807" y="163"/>
                  <a:pt x="757" y="163"/>
                </a:cubicBezTo>
                <a:close/>
              </a:path>
            </a:pathLst>
          </a:custGeom>
          <a:solidFill>
            <a:srgbClr val="9CE6FA">
              <a:alpha val="31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 name="Slide Number Placeholder 1"/>
          <p:cNvSpPr>
            <a:spLocks noGrp="1"/>
          </p:cNvSpPr>
          <p:nvPr>
            <p:ph type="sldNum" sz="quarter" idx="4"/>
          </p:nvPr>
        </p:nvSpPr>
        <p:spPr/>
        <p:txBody>
          <a:bodyPr/>
          <a:lstStyle/>
          <a:p>
            <a:fld id="{A34B8C21-472C-43AD-8B9F-5964D09AB204}" type="slidenum">
              <a:rPr lang="en-IN" smtClean="0"/>
              <a:pPr/>
              <a:t>3</a:t>
            </a:fld>
            <a:endParaRPr lang="en-IN" dirty="0"/>
          </a:p>
        </p:txBody>
      </p:sp>
      <p:sp>
        <p:nvSpPr>
          <p:cNvPr id="165" name="Rectangle 164"/>
          <p:cNvSpPr>
            <a:spLocks/>
          </p:cNvSpPr>
          <p:nvPr/>
        </p:nvSpPr>
        <p:spPr>
          <a:xfrm>
            <a:off x="152452" y="4980347"/>
            <a:ext cx="2086790" cy="684803"/>
          </a:xfrm>
          <a:prstGeom prst="rect">
            <a:avLst/>
          </a:prstGeom>
        </p:spPr>
        <p:txBody>
          <a:bodyPr wrap="square" lIns="182880" anchor="ctr" anchorCtr="0">
            <a:noAutofit/>
          </a:bodyPr>
          <a:lstStyle/>
          <a:p>
            <a:pPr algn="r">
              <a:spcBef>
                <a:spcPts val="300"/>
              </a:spcBef>
            </a:pPr>
            <a:r>
              <a:rPr lang="en-IN" sz="2200" dirty="0">
                <a:solidFill>
                  <a:srgbClr val="0787C1"/>
                </a:solidFill>
                <a:ea typeface="Segoe UI" panose="020B0502040204020203" pitchFamily="34" charset="0"/>
                <a:cs typeface="Segoe UI Semilight" panose="020B0402040204020203" pitchFamily="34" charset="0"/>
              </a:rPr>
              <a:t>Balances</a:t>
            </a:r>
            <a:r>
              <a:rPr lang="en-IN" sz="1500" dirty="0">
                <a:solidFill>
                  <a:srgbClr val="0787C1"/>
                </a:solidFill>
                <a:latin typeface="Segoe UI Semilight" panose="020B0402040204020203" pitchFamily="34" charset="0"/>
                <a:ea typeface="Segoe UI" panose="020B0502040204020203" pitchFamily="34" charset="0"/>
                <a:cs typeface="Segoe UI Semilight" panose="020B0402040204020203" pitchFamily="34" charset="0"/>
              </a:rPr>
              <a:t> </a:t>
            </a:r>
          </a:p>
          <a:p>
            <a:pPr algn="r">
              <a:spcBef>
                <a:spcPts val="300"/>
              </a:spcBef>
            </a:pPr>
            <a:r>
              <a:rPr lang="en-IN" sz="1400" dirty="0">
                <a:solidFill>
                  <a:srgbClr val="0787C1"/>
                </a:solidFill>
                <a:latin typeface="Segoe UI Semilight" panose="020B0402040204020203" pitchFamily="34" charset="0"/>
                <a:ea typeface="Segoe UI" panose="020B0502040204020203" pitchFamily="34" charset="0"/>
                <a:cs typeface="Segoe UI Semilight" panose="020B0402040204020203" pitchFamily="34" charset="0"/>
              </a:rPr>
              <a:t>Supply and Demand</a:t>
            </a:r>
          </a:p>
        </p:txBody>
      </p:sp>
      <p:sp>
        <p:nvSpPr>
          <p:cNvPr id="126" name="Freeform 14"/>
          <p:cNvSpPr>
            <a:spLocks/>
          </p:cNvSpPr>
          <p:nvPr/>
        </p:nvSpPr>
        <p:spPr bwMode="auto">
          <a:xfrm>
            <a:off x="2351247" y="4599615"/>
            <a:ext cx="1322387" cy="1322388"/>
          </a:xfrm>
          <a:custGeom>
            <a:avLst/>
            <a:gdLst>
              <a:gd name="T0" fmla="*/ 73 w 118"/>
              <a:gd name="T1" fmla="*/ 8 h 118"/>
              <a:gd name="T2" fmla="*/ 7 w 118"/>
              <a:gd name="T3" fmla="*/ 45 h 118"/>
              <a:gd name="T4" fmla="*/ 45 w 118"/>
              <a:gd name="T5" fmla="*/ 111 h 118"/>
              <a:gd name="T6" fmla="*/ 111 w 118"/>
              <a:gd name="T7" fmla="*/ 73 h 118"/>
              <a:gd name="T8" fmla="*/ 73 w 118"/>
              <a:gd name="T9" fmla="*/ 8 h 118"/>
            </a:gdLst>
            <a:ahLst/>
            <a:cxnLst>
              <a:cxn ang="0">
                <a:pos x="T0" y="T1"/>
              </a:cxn>
              <a:cxn ang="0">
                <a:pos x="T2" y="T3"/>
              </a:cxn>
              <a:cxn ang="0">
                <a:pos x="T4" y="T5"/>
              </a:cxn>
              <a:cxn ang="0">
                <a:pos x="T6" y="T7"/>
              </a:cxn>
              <a:cxn ang="0">
                <a:pos x="T8" y="T9"/>
              </a:cxn>
            </a:cxnLst>
            <a:rect l="0" t="0" r="r" b="b"/>
            <a:pathLst>
              <a:path w="118" h="118">
                <a:moveTo>
                  <a:pt x="73" y="8"/>
                </a:moveTo>
                <a:cubicBezTo>
                  <a:pt x="44" y="0"/>
                  <a:pt x="15" y="17"/>
                  <a:pt x="7" y="45"/>
                </a:cubicBezTo>
                <a:cubicBezTo>
                  <a:pt x="0" y="74"/>
                  <a:pt x="17" y="103"/>
                  <a:pt x="45" y="111"/>
                </a:cubicBezTo>
                <a:cubicBezTo>
                  <a:pt x="74" y="118"/>
                  <a:pt x="103" y="102"/>
                  <a:pt x="111" y="73"/>
                </a:cubicBezTo>
                <a:cubicBezTo>
                  <a:pt x="118" y="45"/>
                  <a:pt x="101" y="15"/>
                  <a:pt x="73" y="8"/>
                </a:cubicBezTo>
                <a:close/>
              </a:path>
            </a:pathLst>
          </a:custGeom>
          <a:solidFill>
            <a:srgbClr val="00BCF2"/>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algn="ctr" defTabSz="814388" eaLnBrk="0" fontAlgn="base" hangingPunct="0">
              <a:lnSpc>
                <a:spcPct val="90000"/>
              </a:lnSpc>
              <a:spcBef>
                <a:spcPct val="0"/>
              </a:spcBef>
              <a:spcAft>
                <a:spcPct val="0"/>
              </a:spcAft>
              <a:defRPr/>
            </a:pPr>
            <a:endParaRPr lang="en-US" dirty="0"/>
          </a:p>
        </p:txBody>
      </p:sp>
      <p:sp>
        <p:nvSpPr>
          <p:cNvPr id="45" name="Freeform 24"/>
          <p:cNvSpPr>
            <a:spLocks noEditPoints="1"/>
          </p:cNvSpPr>
          <p:nvPr/>
        </p:nvSpPr>
        <p:spPr bwMode="auto">
          <a:xfrm>
            <a:off x="2658443" y="4941249"/>
            <a:ext cx="707995" cy="639121"/>
          </a:xfrm>
          <a:custGeom>
            <a:avLst/>
            <a:gdLst>
              <a:gd name="T0" fmla="*/ 31 w 1042"/>
              <a:gd name="T1" fmla="*/ 482 h 942"/>
              <a:gd name="T2" fmla="*/ 0 w 1042"/>
              <a:gd name="T3" fmla="*/ 482 h 942"/>
              <a:gd name="T4" fmla="*/ 137 w 1042"/>
              <a:gd name="T5" fmla="*/ 196 h 942"/>
              <a:gd name="T6" fmla="*/ 161 w 1042"/>
              <a:gd name="T7" fmla="*/ 211 h 942"/>
              <a:gd name="T8" fmla="*/ 31 w 1042"/>
              <a:gd name="T9" fmla="*/ 482 h 942"/>
              <a:gd name="T10" fmla="*/ 208 w 1042"/>
              <a:gd name="T11" fmla="*/ 206 h 942"/>
              <a:gd name="T12" fmla="*/ 179 w 1042"/>
              <a:gd name="T13" fmla="*/ 211 h 942"/>
              <a:gd name="T14" fmla="*/ 305 w 1042"/>
              <a:gd name="T15" fmla="*/ 482 h 942"/>
              <a:gd name="T16" fmla="*/ 336 w 1042"/>
              <a:gd name="T17" fmla="*/ 482 h 942"/>
              <a:gd name="T18" fmla="*/ 208 w 1042"/>
              <a:gd name="T19" fmla="*/ 206 h 942"/>
              <a:gd name="T20" fmla="*/ 737 w 1042"/>
              <a:gd name="T21" fmla="*/ 482 h 942"/>
              <a:gd name="T22" fmla="*/ 867 w 1042"/>
              <a:gd name="T23" fmla="*/ 211 h 942"/>
              <a:gd name="T24" fmla="*/ 838 w 1042"/>
              <a:gd name="T25" fmla="*/ 205 h 942"/>
              <a:gd name="T26" fmla="*/ 706 w 1042"/>
              <a:gd name="T27" fmla="*/ 482 h 942"/>
              <a:gd name="T28" fmla="*/ 737 w 1042"/>
              <a:gd name="T29" fmla="*/ 482 h 942"/>
              <a:gd name="T30" fmla="*/ 1011 w 1042"/>
              <a:gd name="T31" fmla="*/ 482 h 942"/>
              <a:gd name="T32" fmla="*/ 1042 w 1042"/>
              <a:gd name="T33" fmla="*/ 482 h 942"/>
              <a:gd name="T34" fmla="*/ 910 w 1042"/>
              <a:gd name="T35" fmla="*/ 197 h 942"/>
              <a:gd name="T36" fmla="*/ 885 w 1042"/>
              <a:gd name="T37" fmla="*/ 211 h 942"/>
              <a:gd name="T38" fmla="*/ 1011 w 1042"/>
              <a:gd name="T39" fmla="*/ 482 h 942"/>
              <a:gd name="T40" fmla="*/ 336 w 1042"/>
              <a:gd name="T41" fmla="*/ 518 h 942"/>
              <a:gd name="T42" fmla="*/ 0 w 1042"/>
              <a:gd name="T43" fmla="*/ 518 h 942"/>
              <a:gd name="T44" fmla="*/ 168 w 1042"/>
              <a:gd name="T45" fmla="*/ 685 h 942"/>
              <a:gd name="T46" fmla="*/ 168 w 1042"/>
              <a:gd name="T47" fmla="*/ 685 h 942"/>
              <a:gd name="T48" fmla="*/ 336 w 1042"/>
              <a:gd name="T49" fmla="*/ 518 h 942"/>
              <a:gd name="T50" fmla="*/ 874 w 1042"/>
              <a:gd name="T51" fmla="*/ 685 h 942"/>
              <a:gd name="T52" fmla="*/ 874 w 1042"/>
              <a:gd name="T53" fmla="*/ 685 h 942"/>
              <a:gd name="T54" fmla="*/ 1042 w 1042"/>
              <a:gd name="T55" fmla="*/ 518 h 942"/>
              <a:gd name="T56" fmla="*/ 706 w 1042"/>
              <a:gd name="T57" fmla="*/ 518 h 942"/>
              <a:gd name="T58" fmla="*/ 874 w 1042"/>
              <a:gd name="T59" fmla="*/ 685 h 942"/>
              <a:gd name="T60" fmla="*/ 795 w 1042"/>
              <a:gd name="T61" fmla="*/ 914 h 942"/>
              <a:gd name="T62" fmla="*/ 767 w 1042"/>
              <a:gd name="T63" fmla="*/ 942 h 942"/>
              <a:gd name="T64" fmla="*/ 280 w 1042"/>
              <a:gd name="T65" fmla="*/ 942 h 942"/>
              <a:gd name="T66" fmla="*/ 252 w 1042"/>
              <a:gd name="T67" fmla="*/ 914 h 942"/>
              <a:gd name="T68" fmla="*/ 280 w 1042"/>
              <a:gd name="T69" fmla="*/ 886 h 942"/>
              <a:gd name="T70" fmla="*/ 496 w 1042"/>
              <a:gd name="T71" fmla="*/ 886 h 942"/>
              <a:gd name="T72" fmla="*/ 496 w 1042"/>
              <a:gd name="T73" fmla="*/ 188 h 942"/>
              <a:gd name="T74" fmla="*/ 439 w 1042"/>
              <a:gd name="T75" fmla="*/ 142 h 942"/>
              <a:gd name="T76" fmla="*/ 176 w 1042"/>
              <a:gd name="T77" fmla="*/ 196 h 942"/>
              <a:gd name="T78" fmla="*/ 143 w 1042"/>
              <a:gd name="T79" fmla="*/ 174 h 942"/>
              <a:gd name="T80" fmla="*/ 165 w 1042"/>
              <a:gd name="T81" fmla="*/ 141 h 942"/>
              <a:gd name="T82" fmla="*/ 428 w 1042"/>
              <a:gd name="T83" fmla="*/ 87 h 942"/>
              <a:gd name="T84" fmla="*/ 524 w 1042"/>
              <a:gd name="T85" fmla="*/ 0 h 942"/>
              <a:gd name="T86" fmla="*/ 619 w 1042"/>
              <a:gd name="T87" fmla="*/ 87 h 942"/>
              <a:gd name="T88" fmla="*/ 882 w 1042"/>
              <a:gd name="T89" fmla="*/ 141 h 942"/>
              <a:gd name="T90" fmla="*/ 904 w 1042"/>
              <a:gd name="T91" fmla="*/ 174 h 942"/>
              <a:gd name="T92" fmla="*/ 877 w 1042"/>
              <a:gd name="T93" fmla="*/ 196 h 942"/>
              <a:gd name="T94" fmla="*/ 871 w 1042"/>
              <a:gd name="T95" fmla="*/ 196 h 942"/>
              <a:gd name="T96" fmla="*/ 608 w 1042"/>
              <a:gd name="T97" fmla="*/ 142 h 942"/>
              <a:gd name="T98" fmla="*/ 552 w 1042"/>
              <a:gd name="T99" fmla="*/ 188 h 942"/>
              <a:gd name="T100" fmla="*/ 552 w 1042"/>
              <a:gd name="T101" fmla="*/ 886 h 942"/>
              <a:gd name="T102" fmla="*/ 767 w 1042"/>
              <a:gd name="T103" fmla="*/ 886 h 942"/>
              <a:gd name="T104" fmla="*/ 795 w 1042"/>
              <a:gd name="T105" fmla="*/ 914 h 942"/>
              <a:gd name="T106" fmla="*/ 524 w 1042"/>
              <a:gd name="T107" fmla="*/ 136 h 942"/>
              <a:gd name="T108" fmla="*/ 564 w 1042"/>
              <a:gd name="T109" fmla="*/ 96 h 942"/>
              <a:gd name="T110" fmla="*/ 524 w 1042"/>
              <a:gd name="T111" fmla="*/ 56 h 942"/>
              <a:gd name="T112" fmla="*/ 484 w 1042"/>
              <a:gd name="T113" fmla="*/ 96 h 942"/>
              <a:gd name="T114" fmla="*/ 524 w 1042"/>
              <a:gd name="T115" fmla="*/ 136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42" h="942">
                <a:moveTo>
                  <a:pt x="31" y="482"/>
                </a:moveTo>
                <a:cubicBezTo>
                  <a:pt x="0" y="482"/>
                  <a:pt x="0" y="482"/>
                  <a:pt x="0" y="482"/>
                </a:cubicBezTo>
                <a:cubicBezTo>
                  <a:pt x="137" y="196"/>
                  <a:pt x="137" y="196"/>
                  <a:pt x="137" y="196"/>
                </a:cubicBezTo>
                <a:cubicBezTo>
                  <a:pt x="143" y="204"/>
                  <a:pt x="151" y="209"/>
                  <a:pt x="161" y="211"/>
                </a:cubicBezTo>
                <a:lnTo>
                  <a:pt x="31" y="482"/>
                </a:lnTo>
                <a:close/>
                <a:moveTo>
                  <a:pt x="208" y="206"/>
                </a:moveTo>
                <a:cubicBezTo>
                  <a:pt x="179" y="211"/>
                  <a:pt x="179" y="211"/>
                  <a:pt x="179" y="211"/>
                </a:cubicBezTo>
                <a:cubicBezTo>
                  <a:pt x="305" y="482"/>
                  <a:pt x="305" y="482"/>
                  <a:pt x="305" y="482"/>
                </a:cubicBezTo>
                <a:cubicBezTo>
                  <a:pt x="336" y="482"/>
                  <a:pt x="336" y="482"/>
                  <a:pt x="336" y="482"/>
                </a:cubicBezTo>
                <a:lnTo>
                  <a:pt x="208" y="206"/>
                </a:lnTo>
                <a:close/>
                <a:moveTo>
                  <a:pt x="737" y="482"/>
                </a:moveTo>
                <a:cubicBezTo>
                  <a:pt x="867" y="211"/>
                  <a:pt x="867" y="211"/>
                  <a:pt x="867" y="211"/>
                </a:cubicBezTo>
                <a:cubicBezTo>
                  <a:pt x="838" y="205"/>
                  <a:pt x="838" y="205"/>
                  <a:pt x="838" y="205"/>
                </a:cubicBezTo>
                <a:cubicBezTo>
                  <a:pt x="706" y="482"/>
                  <a:pt x="706" y="482"/>
                  <a:pt x="706" y="482"/>
                </a:cubicBezTo>
                <a:lnTo>
                  <a:pt x="737" y="482"/>
                </a:lnTo>
                <a:close/>
                <a:moveTo>
                  <a:pt x="1011" y="482"/>
                </a:moveTo>
                <a:cubicBezTo>
                  <a:pt x="1042" y="482"/>
                  <a:pt x="1042" y="482"/>
                  <a:pt x="1042" y="482"/>
                </a:cubicBezTo>
                <a:cubicBezTo>
                  <a:pt x="910" y="197"/>
                  <a:pt x="910" y="197"/>
                  <a:pt x="910" y="197"/>
                </a:cubicBezTo>
                <a:cubicBezTo>
                  <a:pt x="903" y="204"/>
                  <a:pt x="895" y="209"/>
                  <a:pt x="885" y="211"/>
                </a:cubicBezTo>
                <a:lnTo>
                  <a:pt x="1011" y="482"/>
                </a:lnTo>
                <a:close/>
                <a:moveTo>
                  <a:pt x="336" y="518"/>
                </a:moveTo>
                <a:cubicBezTo>
                  <a:pt x="0" y="518"/>
                  <a:pt x="0" y="518"/>
                  <a:pt x="0" y="518"/>
                </a:cubicBezTo>
                <a:cubicBezTo>
                  <a:pt x="0" y="610"/>
                  <a:pt x="75" y="685"/>
                  <a:pt x="168" y="685"/>
                </a:cubicBezTo>
                <a:cubicBezTo>
                  <a:pt x="168" y="685"/>
                  <a:pt x="168" y="685"/>
                  <a:pt x="168" y="685"/>
                </a:cubicBezTo>
                <a:cubicBezTo>
                  <a:pt x="261" y="685"/>
                  <a:pt x="336" y="610"/>
                  <a:pt x="336" y="518"/>
                </a:cubicBezTo>
                <a:close/>
                <a:moveTo>
                  <a:pt x="874" y="685"/>
                </a:moveTo>
                <a:cubicBezTo>
                  <a:pt x="874" y="685"/>
                  <a:pt x="874" y="685"/>
                  <a:pt x="874" y="685"/>
                </a:cubicBezTo>
                <a:cubicBezTo>
                  <a:pt x="967" y="685"/>
                  <a:pt x="1042" y="610"/>
                  <a:pt x="1042" y="518"/>
                </a:cubicBezTo>
                <a:cubicBezTo>
                  <a:pt x="706" y="518"/>
                  <a:pt x="706" y="518"/>
                  <a:pt x="706" y="518"/>
                </a:cubicBezTo>
                <a:cubicBezTo>
                  <a:pt x="706" y="610"/>
                  <a:pt x="781" y="685"/>
                  <a:pt x="874" y="685"/>
                </a:cubicBezTo>
                <a:close/>
                <a:moveTo>
                  <a:pt x="795" y="914"/>
                </a:moveTo>
                <a:cubicBezTo>
                  <a:pt x="795" y="929"/>
                  <a:pt x="783" y="942"/>
                  <a:pt x="767" y="942"/>
                </a:cubicBezTo>
                <a:cubicBezTo>
                  <a:pt x="280" y="942"/>
                  <a:pt x="280" y="942"/>
                  <a:pt x="280" y="942"/>
                </a:cubicBezTo>
                <a:cubicBezTo>
                  <a:pt x="264" y="942"/>
                  <a:pt x="252" y="929"/>
                  <a:pt x="252" y="914"/>
                </a:cubicBezTo>
                <a:cubicBezTo>
                  <a:pt x="252" y="898"/>
                  <a:pt x="264" y="886"/>
                  <a:pt x="280" y="886"/>
                </a:cubicBezTo>
                <a:cubicBezTo>
                  <a:pt x="496" y="886"/>
                  <a:pt x="496" y="886"/>
                  <a:pt x="496" y="886"/>
                </a:cubicBezTo>
                <a:cubicBezTo>
                  <a:pt x="496" y="188"/>
                  <a:pt x="496" y="188"/>
                  <a:pt x="496" y="188"/>
                </a:cubicBezTo>
                <a:cubicBezTo>
                  <a:pt x="471" y="181"/>
                  <a:pt x="451" y="164"/>
                  <a:pt x="439" y="142"/>
                </a:cubicBezTo>
                <a:cubicBezTo>
                  <a:pt x="176" y="196"/>
                  <a:pt x="176" y="196"/>
                  <a:pt x="176" y="196"/>
                </a:cubicBezTo>
                <a:cubicBezTo>
                  <a:pt x="161" y="199"/>
                  <a:pt x="146" y="189"/>
                  <a:pt x="143" y="174"/>
                </a:cubicBezTo>
                <a:cubicBezTo>
                  <a:pt x="140" y="159"/>
                  <a:pt x="150" y="144"/>
                  <a:pt x="165" y="141"/>
                </a:cubicBezTo>
                <a:cubicBezTo>
                  <a:pt x="428" y="87"/>
                  <a:pt x="428" y="87"/>
                  <a:pt x="428" y="87"/>
                </a:cubicBezTo>
                <a:cubicBezTo>
                  <a:pt x="433" y="38"/>
                  <a:pt x="474" y="0"/>
                  <a:pt x="524" y="0"/>
                </a:cubicBezTo>
                <a:cubicBezTo>
                  <a:pt x="573" y="0"/>
                  <a:pt x="614" y="38"/>
                  <a:pt x="619" y="87"/>
                </a:cubicBezTo>
                <a:cubicBezTo>
                  <a:pt x="882" y="141"/>
                  <a:pt x="882" y="141"/>
                  <a:pt x="882" y="141"/>
                </a:cubicBezTo>
                <a:cubicBezTo>
                  <a:pt x="897" y="144"/>
                  <a:pt x="907" y="159"/>
                  <a:pt x="904" y="174"/>
                </a:cubicBezTo>
                <a:cubicBezTo>
                  <a:pt x="901" y="187"/>
                  <a:pt x="890" y="196"/>
                  <a:pt x="877" y="196"/>
                </a:cubicBezTo>
                <a:cubicBezTo>
                  <a:pt x="875" y="196"/>
                  <a:pt x="873" y="196"/>
                  <a:pt x="871" y="196"/>
                </a:cubicBezTo>
                <a:cubicBezTo>
                  <a:pt x="608" y="142"/>
                  <a:pt x="608" y="142"/>
                  <a:pt x="608" y="142"/>
                </a:cubicBezTo>
                <a:cubicBezTo>
                  <a:pt x="596" y="164"/>
                  <a:pt x="576" y="181"/>
                  <a:pt x="552" y="188"/>
                </a:cubicBezTo>
                <a:cubicBezTo>
                  <a:pt x="552" y="886"/>
                  <a:pt x="552" y="886"/>
                  <a:pt x="552" y="886"/>
                </a:cubicBezTo>
                <a:cubicBezTo>
                  <a:pt x="767" y="886"/>
                  <a:pt x="767" y="886"/>
                  <a:pt x="767" y="886"/>
                </a:cubicBezTo>
                <a:cubicBezTo>
                  <a:pt x="783" y="886"/>
                  <a:pt x="795" y="898"/>
                  <a:pt x="795" y="914"/>
                </a:cubicBezTo>
                <a:close/>
                <a:moveTo>
                  <a:pt x="524" y="136"/>
                </a:moveTo>
                <a:cubicBezTo>
                  <a:pt x="546" y="136"/>
                  <a:pt x="564" y="118"/>
                  <a:pt x="564" y="96"/>
                </a:cubicBezTo>
                <a:cubicBezTo>
                  <a:pt x="564" y="74"/>
                  <a:pt x="546" y="56"/>
                  <a:pt x="524" y="56"/>
                </a:cubicBezTo>
                <a:cubicBezTo>
                  <a:pt x="501" y="56"/>
                  <a:pt x="484" y="74"/>
                  <a:pt x="484" y="96"/>
                </a:cubicBezTo>
                <a:cubicBezTo>
                  <a:pt x="484" y="118"/>
                  <a:pt x="501" y="136"/>
                  <a:pt x="524" y="136"/>
                </a:cubicBezTo>
                <a:close/>
              </a:path>
            </a:pathLst>
          </a:custGeom>
          <a:solidFill>
            <a:schemeClr val="bg1"/>
          </a:solidFill>
          <a:ln>
            <a:noFill/>
          </a:ln>
          <a:effectLst>
            <a:outerShdw dist="127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p:cNvSpPr>
            <a:spLocks/>
          </p:cNvSpPr>
          <p:nvPr/>
        </p:nvSpPr>
        <p:spPr>
          <a:xfrm>
            <a:off x="6054498" y="1190239"/>
            <a:ext cx="1886223" cy="684803"/>
          </a:xfrm>
          <a:prstGeom prst="rect">
            <a:avLst/>
          </a:prstGeom>
        </p:spPr>
        <p:txBody>
          <a:bodyPr wrap="square" lIns="182880" anchor="ctr" anchorCtr="0">
            <a:noAutofit/>
          </a:bodyPr>
          <a:lstStyle/>
          <a:p>
            <a:pPr algn="ctr">
              <a:spcBef>
                <a:spcPts val="300"/>
              </a:spcBef>
            </a:pPr>
            <a:r>
              <a:rPr lang="en-IN" sz="2200" dirty="0">
                <a:solidFill>
                  <a:srgbClr val="025663"/>
                </a:solidFill>
                <a:ea typeface="Segoe UI" panose="020B0502040204020203" pitchFamily="34" charset="0"/>
                <a:cs typeface="Segoe UI Semilight" panose="020B0402040204020203" pitchFamily="34" charset="0"/>
              </a:rPr>
              <a:t>Prevents</a:t>
            </a:r>
            <a:r>
              <a:rPr lang="en-IN" sz="2200" dirty="0">
                <a:solidFill>
                  <a:srgbClr val="025663"/>
                </a:solidFill>
                <a:latin typeface="Segoe UI Semilight" panose="020B0402040204020203" pitchFamily="34" charset="0"/>
                <a:ea typeface="Segoe UI" panose="020B0502040204020203" pitchFamily="34" charset="0"/>
                <a:cs typeface="Segoe UI Semilight" panose="020B0402040204020203" pitchFamily="34" charset="0"/>
              </a:rPr>
              <a:t> </a:t>
            </a:r>
          </a:p>
          <a:p>
            <a:pPr algn="ctr">
              <a:spcBef>
                <a:spcPts val="300"/>
              </a:spcBef>
            </a:pPr>
            <a:r>
              <a:rPr lang="en-IN" sz="1400" dirty="0">
                <a:solidFill>
                  <a:srgbClr val="025663"/>
                </a:solidFill>
                <a:latin typeface="Segoe UI Semilight" panose="020B0402040204020203" pitchFamily="34" charset="0"/>
                <a:ea typeface="Segoe UI" panose="020B0502040204020203" pitchFamily="34" charset="0"/>
                <a:cs typeface="Segoe UI Semilight" panose="020B0402040204020203" pitchFamily="34" charset="0"/>
              </a:rPr>
              <a:t>Energy Wastage</a:t>
            </a:r>
          </a:p>
        </p:txBody>
      </p:sp>
      <p:sp>
        <p:nvSpPr>
          <p:cNvPr id="138" name="Freeform 17"/>
          <p:cNvSpPr>
            <a:spLocks/>
          </p:cNvSpPr>
          <p:nvPr/>
        </p:nvSpPr>
        <p:spPr bwMode="auto">
          <a:xfrm>
            <a:off x="6331654" y="1969569"/>
            <a:ext cx="1331912" cy="1322388"/>
          </a:xfrm>
          <a:custGeom>
            <a:avLst/>
            <a:gdLst>
              <a:gd name="T0" fmla="*/ 8 w 119"/>
              <a:gd name="T1" fmla="*/ 45 h 118"/>
              <a:gd name="T2" fmla="*/ 46 w 119"/>
              <a:gd name="T3" fmla="*/ 111 h 118"/>
              <a:gd name="T4" fmla="*/ 111 w 119"/>
              <a:gd name="T5" fmla="*/ 73 h 118"/>
              <a:gd name="T6" fmla="*/ 74 w 119"/>
              <a:gd name="T7" fmla="*/ 8 h 118"/>
              <a:gd name="T8" fmla="*/ 8 w 119"/>
              <a:gd name="T9" fmla="*/ 45 h 118"/>
            </a:gdLst>
            <a:ahLst/>
            <a:cxnLst>
              <a:cxn ang="0">
                <a:pos x="T0" y="T1"/>
              </a:cxn>
              <a:cxn ang="0">
                <a:pos x="T2" y="T3"/>
              </a:cxn>
              <a:cxn ang="0">
                <a:pos x="T4" y="T5"/>
              </a:cxn>
              <a:cxn ang="0">
                <a:pos x="T6" y="T7"/>
              </a:cxn>
              <a:cxn ang="0">
                <a:pos x="T8" y="T9"/>
              </a:cxn>
            </a:cxnLst>
            <a:rect l="0" t="0" r="r" b="b"/>
            <a:pathLst>
              <a:path w="119" h="118">
                <a:moveTo>
                  <a:pt x="8" y="45"/>
                </a:moveTo>
                <a:cubicBezTo>
                  <a:pt x="0" y="74"/>
                  <a:pt x="17" y="103"/>
                  <a:pt x="46" y="111"/>
                </a:cubicBezTo>
                <a:cubicBezTo>
                  <a:pt x="74" y="118"/>
                  <a:pt x="104" y="101"/>
                  <a:pt x="111" y="73"/>
                </a:cubicBezTo>
                <a:cubicBezTo>
                  <a:pt x="119" y="44"/>
                  <a:pt x="102" y="15"/>
                  <a:pt x="74" y="8"/>
                </a:cubicBezTo>
                <a:cubicBezTo>
                  <a:pt x="45" y="0"/>
                  <a:pt x="16" y="17"/>
                  <a:pt x="8" y="45"/>
                </a:cubicBezTo>
                <a:close/>
              </a:path>
            </a:pathLst>
          </a:custGeom>
          <a:solidFill>
            <a:srgbClr val="004B50"/>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algn="ctr" defTabSz="814388" eaLnBrk="0" fontAlgn="base" hangingPunct="0">
              <a:lnSpc>
                <a:spcPct val="90000"/>
              </a:lnSpc>
              <a:spcBef>
                <a:spcPct val="0"/>
              </a:spcBef>
              <a:spcAft>
                <a:spcPct val="0"/>
              </a:spcAft>
              <a:defRPr/>
            </a:pPr>
            <a:endParaRPr lang="en-US" dirty="0"/>
          </a:p>
        </p:txBody>
      </p:sp>
      <p:sp>
        <p:nvSpPr>
          <p:cNvPr id="46" name="Freeform 28"/>
          <p:cNvSpPr>
            <a:spLocks noEditPoints="1"/>
          </p:cNvSpPr>
          <p:nvPr/>
        </p:nvSpPr>
        <p:spPr bwMode="auto">
          <a:xfrm>
            <a:off x="6669903" y="2303797"/>
            <a:ext cx="655414" cy="653933"/>
          </a:xfrm>
          <a:custGeom>
            <a:avLst/>
            <a:gdLst>
              <a:gd name="T0" fmla="*/ 482 w 964"/>
              <a:gd name="T1" fmla="*/ 0 h 964"/>
              <a:gd name="T2" fmla="*/ 0 w 964"/>
              <a:gd name="T3" fmla="*/ 482 h 964"/>
              <a:gd name="T4" fmla="*/ 482 w 964"/>
              <a:gd name="T5" fmla="*/ 964 h 964"/>
              <a:gd name="T6" fmla="*/ 964 w 964"/>
              <a:gd name="T7" fmla="*/ 482 h 964"/>
              <a:gd name="T8" fmla="*/ 482 w 964"/>
              <a:gd name="T9" fmla="*/ 0 h 964"/>
              <a:gd name="T10" fmla="*/ 120 w 964"/>
              <a:gd name="T11" fmla="*/ 482 h 964"/>
              <a:gd name="T12" fmla="*/ 482 w 964"/>
              <a:gd name="T13" fmla="*/ 120 h 964"/>
              <a:gd name="T14" fmla="*/ 694 w 964"/>
              <a:gd name="T15" fmla="*/ 189 h 964"/>
              <a:gd name="T16" fmla="*/ 647 w 964"/>
              <a:gd name="T17" fmla="*/ 236 h 964"/>
              <a:gd name="T18" fmla="*/ 443 w 964"/>
              <a:gd name="T19" fmla="*/ 439 h 964"/>
              <a:gd name="T20" fmla="*/ 189 w 964"/>
              <a:gd name="T21" fmla="*/ 695 h 964"/>
              <a:gd name="T22" fmla="*/ 120 w 964"/>
              <a:gd name="T23" fmla="*/ 482 h 964"/>
              <a:gd name="T24" fmla="*/ 482 w 964"/>
              <a:gd name="T25" fmla="*/ 844 h 964"/>
              <a:gd name="T26" fmla="*/ 275 w 964"/>
              <a:gd name="T27" fmla="*/ 779 h 964"/>
              <a:gd name="T28" fmla="*/ 778 w 964"/>
              <a:gd name="T29" fmla="*/ 274 h 964"/>
              <a:gd name="T30" fmla="*/ 844 w 964"/>
              <a:gd name="T31" fmla="*/ 482 h 964"/>
              <a:gd name="T32" fmla="*/ 482 w 964"/>
              <a:gd name="T33" fmla="*/ 8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4" h="964">
                <a:moveTo>
                  <a:pt x="482" y="0"/>
                </a:moveTo>
                <a:cubicBezTo>
                  <a:pt x="216" y="0"/>
                  <a:pt x="0" y="216"/>
                  <a:pt x="0" y="482"/>
                </a:cubicBezTo>
                <a:cubicBezTo>
                  <a:pt x="0" y="748"/>
                  <a:pt x="216" y="964"/>
                  <a:pt x="482" y="964"/>
                </a:cubicBezTo>
                <a:cubicBezTo>
                  <a:pt x="748" y="964"/>
                  <a:pt x="964" y="748"/>
                  <a:pt x="964" y="482"/>
                </a:cubicBezTo>
                <a:cubicBezTo>
                  <a:pt x="964" y="216"/>
                  <a:pt x="748" y="0"/>
                  <a:pt x="482" y="0"/>
                </a:cubicBezTo>
                <a:close/>
                <a:moveTo>
                  <a:pt x="120" y="482"/>
                </a:moveTo>
                <a:cubicBezTo>
                  <a:pt x="120" y="282"/>
                  <a:pt x="282" y="120"/>
                  <a:pt x="482" y="120"/>
                </a:cubicBezTo>
                <a:cubicBezTo>
                  <a:pt x="561" y="120"/>
                  <a:pt x="634" y="146"/>
                  <a:pt x="694" y="189"/>
                </a:cubicBezTo>
                <a:cubicBezTo>
                  <a:pt x="681" y="202"/>
                  <a:pt x="665" y="217"/>
                  <a:pt x="647" y="236"/>
                </a:cubicBezTo>
                <a:cubicBezTo>
                  <a:pt x="598" y="285"/>
                  <a:pt x="529" y="353"/>
                  <a:pt x="443" y="439"/>
                </a:cubicBezTo>
                <a:cubicBezTo>
                  <a:pt x="344" y="539"/>
                  <a:pt x="243" y="640"/>
                  <a:pt x="189" y="695"/>
                </a:cubicBezTo>
                <a:cubicBezTo>
                  <a:pt x="146" y="635"/>
                  <a:pt x="120" y="561"/>
                  <a:pt x="120" y="482"/>
                </a:cubicBezTo>
                <a:close/>
                <a:moveTo>
                  <a:pt x="482" y="844"/>
                </a:moveTo>
                <a:cubicBezTo>
                  <a:pt x="405" y="844"/>
                  <a:pt x="334" y="820"/>
                  <a:pt x="275" y="779"/>
                </a:cubicBezTo>
                <a:cubicBezTo>
                  <a:pt x="453" y="600"/>
                  <a:pt x="683" y="369"/>
                  <a:pt x="778" y="274"/>
                </a:cubicBezTo>
                <a:cubicBezTo>
                  <a:pt x="820" y="333"/>
                  <a:pt x="844" y="405"/>
                  <a:pt x="844" y="482"/>
                </a:cubicBezTo>
                <a:cubicBezTo>
                  <a:pt x="844" y="682"/>
                  <a:pt x="682" y="844"/>
                  <a:pt x="482" y="844"/>
                </a:cubicBezTo>
                <a:close/>
              </a:path>
            </a:pathLst>
          </a:custGeom>
          <a:solidFill>
            <a:schemeClr val="bg1"/>
          </a:solidFill>
          <a:ln>
            <a:noFill/>
          </a:ln>
          <a:effectLst>
            <a:outerShdw dist="127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p:cNvSpPr>
            <a:spLocks/>
          </p:cNvSpPr>
          <p:nvPr/>
        </p:nvSpPr>
        <p:spPr>
          <a:xfrm>
            <a:off x="826868" y="2496348"/>
            <a:ext cx="2273071" cy="861774"/>
          </a:xfrm>
          <a:prstGeom prst="rect">
            <a:avLst/>
          </a:prstGeom>
        </p:spPr>
        <p:txBody>
          <a:bodyPr wrap="square" lIns="182880" anchor="ctr" anchorCtr="0">
            <a:noAutofit/>
          </a:bodyPr>
          <a:lstStyle/>
          <a:p>
            <a:pPr algn="r">
              <a:spcBef>
                <a:spcPts val="300"/>
              </a:spcBef>
            </a:pPr>
            <a:r>
              <a:rPr lang="en-IN" sz="2200" dirty="0">
                <a:solidFill>
                  <a:srgbClr val="0560B3"/>
                </a:solidFill>
                <a:ea typeface="Segoe UI" panose="020B0502040204020203" pitchFamily="34" charset="0"/>
                <a:cs typeface="Segoe UI Semilight" panose="020B0402040204020203" pitchFamily="34" charset="0"/>
              </a:rPr>
              <a:t>Reduces</a:t>
            </a:r>
            <a:r>
              <a:rPr lang="en-IN" sz="1500" dirty="0">
                <a:solidFill>
                  <a:srgbClr val="0560B3"/>
                </a:solidFill>
                <a:latin typeface="Segoe UI Semilight" panose="020B0402040204020203" pitchFamily="34" charset="0"/>
                <a:ea typeface="Segoe UI" panose="020B0502040204020203" pitchFamily="34" charset="0"/>
                <a:cs typeface="Segoe UI Semilight" panose="020B0402040204020203" pitchFamily="34" charset="0"/>
              </a:rPr>
              <a:t> </a:t>
            </a:r>
            <a:r>
              <a:rPr lang="en-IN" sz="1400" dirty="0">
                <a:solidFill>
                  <a:srgbClr val="0560B3"/>
                </a:solidFill>
                <a:latin typeface="Segoe UI Semilight" panose="020B0402040204020203" pitchFamily="34" charset="0"/>
                <a:ea typeface="Segoe UI" panose="020B0502040204020203" pitchFamily="34" charset="0"/>
                <a:cs typeface="Segoe UI Semilight" panose="020B0402040204020203" pitchFamily="34" charset="0"/>
              </a:rPr>
              <a:t>Greenhouse Gas Emission</a:t>
            </a:r>
          </a:p>
        </p:txBody>
      </p:sp>
      <p:sp>
        <p:nvSpPr>
          <p:cNvPr id="129" name="Freeform 13"/>
          <p:cNvSpPr>
            <a:spLocks/>
          </p:cNvSpPr>
          <p:nvPr/>
        </p:nvSpPr>
        <p:spPr bwMode="auto">
          <a:xfrm>
            <a:off x="3041418" y="2987548"/>
            <a:ext cx="1311275" cy="1311275"/>
          </a:xfrm>
          <a:custGeom>
            <a:avLst/>
            <a:gdLst>
              <a:gd name="T0" fmla="*/ 96 w 117"/>
              <a:gd name="T1" fmla="*/ 21 h 117"/>
              <a:gd name="T2" fmla="*/ 21 w 117"/>
              <a:gd name="T3" fmla="*/ 21 h 117"/>
              <a:gd name="T4" fmla="*/ 21 w 117"/>
              <a:gd name="T5" fmla="*/ 96 h 117"/>
              <a:gd name="T6" fmla="*/ 96 w 117"/>
              <a:gd name="T7" fmla="*/ 96 h 117"/>
              <a:gd name="T8" fmla="*/ 96 w 117"/>
              <a:gd name="T9" fmla="*/ 21 h 117"/>
            </a:gdLst>
            <a:ahLst/>
            <a:cxnLst>
              <a:cxn ang="0">
                <a:pos x="T0" y="T1"/>
              </a:cxn>
              <a:cxn ang="0">
                <a:pos x="T2" y="T3"/>
              </a:cxn>
              <a:cxn ang="0">
                <a:pos x="T4" y="T5"/>
              </a:cxn>
              <a:cxn ang="0">
                <a:pos x="T6" y="T7"/>
              </a:cxn>
              <a:cxn ang="0">
                <a:pos x="T8" y="T9"/>
              </a:cxn>
            </a:cxnLst>
            <a:rect l="0" t="0" r="r" b="b"/>
            <a:pathLst>
              <a:path w="117" h="117">
                <a:moveTo>
                  <a:pt x="96" y="21"/>
                </a:moveTo>
                <a:cubicBezTo>
                  <a:pt x="75" y="0"/>
                  <a:pt x="41" y="0"/>
                  <a:pt x="21" y="21"/>
                </a:cubicBezTo>
                <a:cubicBezTo>
                  <a:pt x="0" y="41"/>
                  <a:pt x="0" y="75"/>
                  <a:pt x="21" y="96"/>
                </a:cubicBezTo>
                <a:cubicBezTo>
                  <a:pt x="41" y="117"/>
                  <a:pt x="75" y="117"/>
                  <a:pt x="96" y="96"/>
                </a:cubicBezTo>
                <a:cubicBezTo>
                  <a:pt x="117" y="75"/>
                  <a:pt x="117" y="41"/>
                  <a:pt x="96" y="21"/>
                </a:cubicBezTo>
                <a:close/>
              </a:path>
            </a:pathLst>
          </a:custGeom>
          <a:solidFill>
            <a:srgbClr val="0078D7"/>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algn="ctr" defTabSz="814388" eaLnBrk="0" fontAlgn="base" hangingPunct="0">
              <a:lnSpc>
                <a:spcPct val="90000"/>
              </a:lnSpc>
              <a:spcBef>
                <a:spcPct val="0"/>
              </a:spcBef>
              <a:spcAft>
                <a:spcPct val="0"/>
              </a:spcAft>
              <a:defRPr/>
            </a:pPr>
            <a:endParaRPr lang="en-US" dirty="0"/>
          </a:p>
        </p:txBody>
      </p:sp>
      <p:grpSp>
        <p:nvGrpSpPr>
          <p:cNvPr id="6" name="Group 5"/>
          <p:cNvGrpSpPr/>
          <p:nvPr/>
        </p:nvGrpSpPr>
        <p:grpSpPr>
          <a:xfrm>
            <a:off x="3427080" y="3320023"/>
            <a:ext cx="539950" cy="646325"/>
            <a:chOff x="7693261" y="3005887"/>
            <a:chExt cx="593945" cy="710958"/>
          </a:xfrm>
          <a:solidFill>
            <a:schemeClr val="bg1"/>
          </a:solidFill>
          <a:effectLst>
            <a:outerShdw dist="12700" dir="5400000" algn="t" rotWithShape="0">
              <a:prstClr val="black">
                <a:alpha val="60000"/>
              </a:prstClr>
            </a:outerShdw>
          </a:effectLst>
        </p:grpSpPr>
        <p:sp>
          <p:nvSpPr>
            <p:cNvPr id="47" name="Freeform 69"/>
            <p:cNvSpPr>
              <a:spLocks noEditPoints="1"/>
            </p:cNvSpPr>
            <p:nvPr/>
          </p:nvSpPr>
          <p:spPr bwMode="auto">
            <a:xfrm>
              <a:off x="7693261" y="3208806"/>
              <a:ext cx="519147" cy="508039"/>
            </a:xfrm>
            <a:custGeom>
              <a:avLst/>
              <a:gdLst>
                <a:gd name="T0" fmla="*/ 570 w 701"/>
                <a:gd name="T1" fmla="*/ 380 h 686"/>
                <a:gd name="T2" fmla="*/ 570 w 701"/>
                <a:gd name="T3" fmla="*/ 283 h 686"/>
                <a:gd name="T4" fmla="*/ 440 w 701"/>
                <a:gd name="T5" fmla="*/ 380 h 686"/>
                <a:gd name="T6" fmla="*/ 440 w 701"/>
                <a:gd name="T7" fmla="*/ 283 h 686"/>
                <a:gd name="T8" fmla="*/ 310 w 701"/>
                <a:gd name="T9" fmla="*/ 380 h 686"/>
                <a:gd name="T10" fmla="*/ 310 w 701"/>
                <a:gd name="T11" fmla="*/ 283 h 686"/>
                <a:gd name="T12" fmla="*/ 180 w 701"/>
                <a:gd name="T13" fmla="*/ 380 h 686"/>
                <a:gd name="T14" fmla="*/ 145 w 701"/>
                <a:gd name="T15" fmla="*/ 380 h 686"/>
                <a:gd name="T16" fmla="*/ 137 w 701"/>
                <a:gd name="T17" fmla="*/ 0 h 686"/>
                <a:gd name="T18" fmla="*/ 41 w 701"/>
                <a:gd name="T19" fmla="*/ 0 h 686"/>
                <a:gd name="T20" fmla="*/ 33 w 701"/>
                <a:gd name="T21" fmla="*/ 380 h 686"/>
                <a:gd name="T22" fmla="*/ 0 w 701"/>
                <a:gd name="T23" fmla="*/ 380 h 686"/>
                <a:gd name="T24" fmla="*/ 0 w 701"/>
                <a:gd name="T25" fmla="*/ 686 h 686"/>
                <a:gd name="T26" fmla="*/ 58 w 701"/>
                <a:gd name="T27" fmla="*/ 686 h 686"/>
                <a:gd name="T28" fmla="*/ 58 w 701"/>
                <a:gd name="T29" fmla="*/ 615 h 686"/>
                <a:gd name="T30" fmla="*/ 200 w 701"/>
                <a:gd name="T31" fmla="*/ 615 h 686"/>
                <a:gd name="T32" fmla="*/ 200 w 701"/>
                <a:gd name="T33" fmla="*/ 686 h 686"/>
                <a:gd name="T34" fmla="*/ 701 w 701"/>
                <a:gd name="T35" fmla="*/ 686 h 686"/>
                <a:gd name="T36" fmla="*/ 701 w 701"/>
                <a:gd name="T37" fmla="*/ 380 h 686"/>
                <a:gd name="T38" fmla="*/ 701 w 701"/>
                <a:gd name="T39" fmla="*/ 283 h 686"/>
                <a:gd name="T40" fmla="*/ 570 w 701"/>
                <a:gd name="T41" fmla="*/ 380 h 686"/>
                <a:gd name="T42" fmla="*/ 120 w 701"/>
                <a:gd name="T43" fmla="*/ 528 h 686"/>
                <a:gd name="T44" fmla="*/ 58 w 701"/>
                <a:gd name="T45" fmla="*/ 528 h 686"/>
                <a:gd name="T46" fmla="*/ 58 w 701"/>
                <a:gd name="T47" fmla="*/ 464 h 686"/>
                <a:gd name="T48" fmla="*/ 120 w 701"/>
                <a:gd name="T49" fmla="*/ 464 h 686"/>
                <a:gd name="T50" fmla="*/ 120 w 701"/>
                <a:gd name="T51" fmla="*/ 528 h 686"/>
                <a:gd name="T52" fmla="*/ 251 w 701"/>
                <a:gd name="T53" fmla="*/ 528 h 686"/>
                <a:gd name="T54" fmla="*/ 188 w 701"/>
                <a:gd name="T55" fmla="*/ 528 h 686"/>
                <a:gd name="T56" fmla="*/ 188 w 701"/>
                <a:gd name="T57" fmla="*/ 464 h 686"/>
                <a:gd name="T58" fmla="*/ 251 w 701"/>
                <a:gd name="T59" fmla="*/ 464 h 686"/>
                <a:gd name="T60" fmla="*/ 251 w 701"/>
                <a:gd name="T61" fmla="*/ 528 h 686"/>
                <a:gd name="T62" fmla="*/ 381 w 701"/>
                <a:gd name="T63" fmla="*/ 528 h 686"/>
                <a:gd name="T64" fmla="*/ 317 w 701"/>
                <a:gd name="T65" fmla="*/ 528 h 686"/>
                <a:gd name="T66" fmla="*/ 317 w 701"/>
                <a:gd name="T67" fmla="*/ 464 h 686"/>
                <a:gd name="T68" fmla="*/ 381 w 701"/>
                <a:gd name="T69" fmla="*/ 464 h 686"/>
                <a:gd name="T70" fmla="*/ 381 w 701"/>
                <a:gd name="T71" fmla="*/ 528 h 686"/>
                <a:gd name="T72" fmla="*/ 510 w 701"/>
                <a:gd name="T73" fmla="*/ 528 h 686"/>
                <a:gd name="T74" fmla="*/ 447 w 701"/>
                <a:gd name="T75" fmla="*/ 528 h 686"/>
                <a:gd name="T76" fmla="*/ 447 w 701"/>
                <a:gd name="T77" fmla="*/ 464 h 686"/>
                <a:gd name="T78" fmla="*/ 510 w 701"/>
                <a:gd name="T79" fmla="*/ 464 h 686"/>
                <a:gd name="T80" fmla="*/ 510 w 701"/>
                <a:gd name="T81" fmla="*/ 528 h 686"/>
                <a:gd name="T82" fmla="*/ 641 w 701"/>
                <a:gd name="T83" fmla="*/ 528 h 686"/>
                <a:gd name="T84" fmla="*/ 578 w 701"/>
                <a:gd name="T85" fmla="*/ 528 h 686"/>
                <a:gd name="T86" fmla="*/ 578 w 701"/>
                <a:gd name="T87" fmla="*/ 464 h 686"/>
                <a:gd name="T88" fmla="*/ 641 w 701"/>
                <a:gd name="T89" fmla="*/ 464 h 686"/>
                <a:gd name="T90" fmla="*/ 641 w 701"/>
                <a:gd name="T91" fmla="*/ 528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686">
                  <a:moveTo>
                    <a:pt x="570" y="380"/>
                  </a:moveTo>
                  <a:lnTo>
                    <a:pt x="570" y="283"/>
                  </a:lnTo>
                  <a:lnTo>
                    <a:pt x="440" y="380"/>
                  </a:lnTo>
                  <a:lnTo>
                    <a:pt x="440" y="283"/>
                  </a:lnTo>
                  <a:lnTo>
                    <a:pt x="310" y="380"/>
                  </a:lnTo>
                  <a:lnTo>
                    <a:pt x="310" y="283"/>
                  </a:lnTo>
                  <a:lnTo>
                    <a:pt x="180" y="380"/>
                  </a:lnTo>
                  <a:lnTo>
                    <a:pt x="145" y="380"/>
                  </a:lnTo>
                  <a:lnTo>
                    <a:pt x="137" y="0"/>
                  </a:lnTo>
                  <a:lnTo>
                    <a:pt x="41" y="0"/>
                  </a:lnTo>
                  <a:lnTo>
                    <a:pt x="33" y="380"/>
                  </a:lnTo>
                  <a:lnTo>
                    <a:pt x="0" y="380"/>
                  </a:lnTo>
                  <a:lnTo>
                    <a:pt x="0" y="686"/>
                  </a:lnTo>
                  <a:lnTo>
                    <a:pt x="58" y="686"/>
                  </a:lnTo>
                  <a:lnTo>
                    <a:pt x="58" y="615"/>
                  </a:lnTo>
                  <a:lnTo>
                    <a:pt x="200" y="615"/>
                  </a:lnTo>
                  <a:lnTo>
                    <a:pt x="200" y="686"/>
                  </a:lnTo>
                  <a:lnTo>
                    <a:pt x="701" y="686"/>
                  </a:lnTo>
                  <a:lnTo>
                    <a:pt x="701" y="380"/>
                  </a:lnTo>
                  <a:lnTo>
                    <a:pt x="701" y="283"/>
                  </a:lnTo>
                  <a:lnTo>
                    <a:pt x="570" y="380"/>
                  </a:lnTo>
                  <a:close/>
                  <a:moveTo>
                    <a:pt x="120" y="528"/>
                  </a:moveTo>
                  <a:lnTo>
                    <a:pt x="58" y="528"/>
                  </a:lnTo>
                  <a:lnTo>
                    <a:pt x="58" y="464"/>
                  </a:lnTo>
                  <a:lnTo>
                    <a:pt x="120" y="464"/>
                  </a:lnTo>
                  <a:lnTo>
                    <a:pt x="120" y="528"/>
                  </a:lnTo>
                  <a:close/>
                  <a:moveTo>
                    <a:pt x="251" y="528"/>
                  </a:moveTo>
                  <a:lnTo>
                    <a:pt x="188" y="528"/>
                  </a:lnTo>
                  <a:lnTo>
                    <a:pt x="188" y="464"/>
                  </a:lnTo>
                  <a:lnTo>
                    <a:pt x="251" y="464"/>
                  </a:lnTo>
                  <a:lnTo>
                    <a:pt x="251" y="528"/>
                  </a:lnTo>
                  <a:close/>
                  <a:moveTo>
                    <a:pt x="381" y="528"/>
                  </a:moveTo>
                  <a:lnTo>
                    <a:pt x="317" y="528"/>
                  </a:lnTo>
                  <a:lnTo>
                    <a:pt x="317" y="464"/>
                  </a:lnTo>
                  <a:lnTo>
                    <a:pt x="381" y="464"/>
                  </a:lnTo>
                  <a:lnTo>
                    <a:pt x="381" y="528"/>
                  </a:lnTo>
                  <a:close/>
                  <a:moveTo>
                    <a:pt x="510" y="528"/>
                  </a:moveTo>
                  <a:lnTo>
                    <a:pt x="447" y="528"/>
                  </a:lnTo>
                  <a:lnTo>
                    <a:pt x="447" y="464"/>
                  </a:lnTo>
                  <a:lnTo>
                    <a:pt x="510" y="464"/>
                  </a:lnTo>
                  <a:lnTo>
                    <a:pt x="510" y="528"/>
                  </a:lnTo>
                  <a:close/>
                  <a:moveTo>
                    <a:pt x="641" y="528"/>
                  </a:moveTo>
                  <a:lnTo>
                    <a:pt x="578" y="528"/>
                  </a:lnTo>
                  <a:lnTo>
                    <a:pt x="578" y="464"/>
                  </a:lnTo>
                  <a:lnTo>
                    <a:pt x="641" y="464"/>
                  </a:lnTo>
                  <a:lnTo>
                    <a:pt x="641" y="5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0"/>
            <p:cNvSpPr>
              <a:spLocks/>
            </p:cNvSpPr>
            <p:nvPr/>
          </p:nvSpPr>
          <p:spPr bwMode="auto">
            <a:xfrm>
              <a:off x="7695483" y="3005887"/>
              <a:ext cx="591723" cy="234764"/>
            </a:xfrm>
            <a:custGeom>
              <a:avLst/>
              <a:gdLst>
                <a:gd name="T0" fmla="*/ 869 w 869"/>
                <a:gd name="T1" fmla="*/ 135 h 346"/>
                <a:gd name="T2" fmla="*/ 758 w 869"/>
                <a:gd name="T3" fmla="*/ 25 h 346"/>
                <a:gd name="T4" fmla="*/ 689 w 869"/>
                <a:gd name="T5" fmla="*/ 50 h 346"/>
                <a:gd name="T6" fmla="*/ 629 w 869"/>
                <a:gd name="T7" fmla="*/ 18 h 346"/>
                <a:gd name="T8" fmla="*/ 582 w 869"/>
                <a:gd name="T9" fmla="*/ 37 h 346"/>
                <a:gd name="T10" fmla="*/ 549 w 869"/>
                <a:gd name="T11" fmla="*/ 28 h 346"/>
                <a:gd name="T12" fmla="*/ 532 w 869"/>
                <a:gd name="T13" fmla="*/ 31 h 346"/>
                <a:gd name="T14" fmla="*/ 469 w 869"/>
                <a:gd name="T15" fmla="*/ 0 h 346"/>
                <a:gd name="T16" fmla="*/ 406 w 869"/>
                <a:gd name="T17" fmla="*/ 32 h 346"/>
                <a:gd name="T18" fmla="*/ 369 w 869"/>
                <a:gd name="T19" fmla="*/ 21 h 346"/>
                <a:gd name="T20" fmla="*/ 317 w 869"/>
                <a:gd name="T21" fmla="*/ 44 h 346"/>
                <a:gd name="T22" fmla="*/ 311 w 869"/>
                <a:gd name="T23" fmla="*/ 44 h 346"/>
                <a:gd name="T24" fmla="*/ 284 w 869"/>
                <a:gd name="T25" fmla="*/ 50 h 346"/>
                <a:gd name="T26" fmla="*/ 232 w 869"/>
                <a:gd name="T27" fmla="*/ 25 h 346"/>
                <a:gd name="T28" fmla="*/ 179 w 869"/>
                <a:gd name="T29" fmla="*/ 50 h 346"/>
                <a:gd name="T30" fmla="*/ 154 w 869"/>
                <a:gd name="T31" fmla="*/ 44 h 346"/>
                <a:gd name="T32" fmla="*/ 103 w 869"/>
                <a:gd name="T33" fmla="*/ 74 h 346"/>
                <a:gd name="T34" fmla="*/ 70 w 869"/>
                <a:gd name="T35" fmla="*/ 64 h 346"/>
                <a:gd name="T36" fmla="*/ 12 w 869"/>
                <a:gd name="T37" fmla="*/ 123 h 346"/>
                <a:gd name="T38" fmla="*/ 14 w 869"/>
                <a:gd name="T39" fmla="*/ 137 h 346"/>
                <a:gd name="T40" fmla="*/ 0 w 869"/>
                <a:gd name="T41" fmla="*/ 170 h 346"/>
                <a:gd name="T42" fmla="*/ 48 w 869"/>
                <a:gd name="T43" fmla="*/ 218 h 346"/>
                <a:gd name="T44" fmla="*/ 50 w 869"/>
                <a:gd name="T45" fmla="*/ 218 h 346"/>
                <a:gd name="T46" fmla="*/ 94 w 869"/>
                <a:gd name="T47" fmla="*/ 252 h 346"/>
                <a:gd name="T48" fmla="*/ 140 w 869"/>
                <a:gd name="T49" fmla="*/ 212 h 346"/>
                <a:gd name="T50" fmla="*/ 165 w 869"/>
                <a:gd name="T51" fmla="*/ 218 h 346"/>
                <a:gd name="T52" fmla="*/ 209 w 869"/>
                <a:gd name="T53" fmla="*/ 199 h 346"/>
                <a:gd name="T54" fmla="*/ 253 w 869"/>
                <a:gd name="T55" fmla="*/ 218 h 346"/>
                <a:gd name="T56" fmla="*/ 274 w 869"/>
                <a:gd name="T57" fmla="*/ 214 h 346"/>
                <a:gd name="T58" fmla="*/ 339 w 869"/>
                <a:gd name="T59" fmla="*/ 252 h 346"/>
                <a:gd name="T60" fmla="*/ 362 w 869"/>
                <a:gd name="T61" fmla="*/ 249 h 346"/>
                <a:gd name="T62" fmla="*/ 417 w 869"/>
                <a:gd name="T63" fmla="*/ 270 h 346"/>
                <a:gd name="T64" fmla="*/ 427 w 869"/>
                <a:gd name="T65" fmla="*/ 269 h 346"/>
                <a:gd name="T66" fmla="*/ 501 w 869"/>
                <a:gd name="T67" fmla="*/ 307 h 346"/>
                <a:gd name="T68" fmla="*/ 542 w 869"/>
                <a:gd name="T69" fmla="*/ 297 h 346"/>
                <a:gd name="T70" fmla="*/ 593 w 869"/>
                <a:gd name="T71" fmla="*/ 313 h 346"/>
                <a:gd name="T72" fmla="*/ 621 w 869"/>
                <a:gd name="T73" fmla="*/ 309 h 346"/>
                <a:gd name="T74" fmla="*/ 705 w 869"/>
                <a:gd name="T75" fmla="*/ 346 h 346"/>
                <a:gd name="T76" fmla="*/ 801 w 869"/>
                <a:gd name="T77" fmla="*/ 290 h 346"/>
                <a:gd name="T78" fmla="*/ 869 w 869"/>
                <a:gd name="T79" fmla="*/ 222 h 346"/>
                <a:gd name="T80" fmla="*/ 857 w 869"/>
                <a:gd name="T81" fmla="*/ 185 h 346"/>
                <a:gd name="T82" fmla="*/ 869 w 869"/>
                <a:gd name="T83" fmla="*/ 13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9" h="346">
                  <a:moveTo>
                    <a:pt x="869" y="135"/>
                  </a:moveTo>
                  <a:cubicBezTo>
                    <a:pt x="869" y="75"/>
                    <a:pt x="819" y="25"/>
                    <a:pt x="758" y="25"/>
                  </a:cubicBezTo>
                  <a:cubicBezTo>
                    <a:pt x="732" y="25"/>
                    <a:pt x="708" y="34"/>
                    <a:pt x="689" y="50"/>
                  </a:cubicBezTo>
                  <a:cubicBezTo>
                    <a:pt x="676" y="31"/>
                    <a:pt x="654" y="18"/>
                    <a:pt x="629" y="18"/>
                  </a:cubicBezTo>
                  <a:cubicBezTo>
                    <a:pt x="611" y="18"/>
                    <a:pt x="594" y="25"/>
                    <a:pt x="582" y="37"/>
                  </a:cubicBezTo>
                  <a:cubicBezTo>
                    <a:pt x="572" y="31"/>
                    <a:pt x="561" y="28"/>
                    <a:pt x="549" y="28"/>
                  </a:cubicBezTo>
                  <a:cubicBezTo>
                    <a:pt x="543" y="28"/>
                    <a:pt x="538" y="29"/>
                    <a:pt x="532" y="31"/>
                  </a:cubicBezTo>
                  <a:cubicBezTo>
                    <a:pt x="517" y="12"/>
                    <a:pt x="495" y="0"/>
                    <a:pt x="469" y="0"/>
                  </a:cubicBezTo>
                  <a:cubicBezTo>
                    <a:pt x="443" y="0"/>
                    <a:pt x="420" y="13"/>
                    <a:pt x="406" y="32"/>
                  </a:cubicBezTo>
                  <a:cubicBezTo>
                    <a:pt x="395" y="25"/>
                    <a:pt x="382" y="21"/>
                    <a:pt x="369" y="21"/>
                  </a:cubicBezTo>
                  <a:cubicBezTo>
                    <a:pt x="348" y="21"/>
                    <a:pt x="330" y="30"/>
                    <a:pt x="317" y="44"/>
                  </a:cubicBezTo>
                  <a:cubicBezTo>
                    <a:pt x="315" y="44"/>
                    <a:pt x="313" y="44"/>
                    <a:pt x="311" y="44"/>
                  </a:cubicBezTo>
                  <a:cubicBezTo>
                    <a:pt x="301" y="44"/>
                    <a:pt x="292" y="46"/>
                    <a:pt x="284" y="50"/>
                  </a:cubicBezTo>
                  <a:cubicBezTo>
                    <a:pt x="272" y="35"/>
                    <a:pt x="253" y="25"/>
                    <a:pt x="232" y="25"/>
                  </a:cubicBezTo>
                  <a:cubicBezTo>
                    <a:pt x="210" y="25"/>
                    <a:pt x="192" y="35"/>
                    <a:pt x="179" y="50"/>
                  </a:cubicBezTo>
                  <a:cubicBezTo>
                    <a:pt x="171" y="46"/>
                    <a:pt x="163" y="44"/>
                    <a:pt x="154" y="44"/>
                  </a:cubicBezTo>
                  <a:cubicBezTo>
                    <a:pt x="132" y="44"/>
                    <a:pt x="113" y="56"/>
                    <a:pt x="103" y="74"/>
                  </a:cubicBezTo>
                  <a:cubicBezTo>
                    <a:pt x="93" y="68"/>
                    <a:pt x="82" y="64"/>
                    <a:pt x="70" y="64"/>
                  </a:cubicBezTo>
                  <a:cubicBezTo>
                    <a:pt x="38" y="64"/>
                    <a:pt x="12" y="91"/>
                    <a:pt x="12" y="123"/>
                  </a:cubicBezTo>
                  <a:cubicBezTo>
                    <a:pt x="12" y="128"/>
                    <a:pt x="13" y="132"/>
                    <a:pt x="14" y="137"/>
                  </a:cubicBezTo>
                  <a:cubicBezTo>
                    <a:pt x="6" y="145"/>
                    <a:pt x="0" y="157"/>
                    <a:pt x="0" y="170"/>
                  </a:cubicBezTo>
                  <a:cubicBezTo>
                    <a:pt x="0" y="196"/>
                    <a:pt x="22" y="218"/>
                    <a:pt x="48" y="218"/>
                  </a:cubicBezTo>
                  <a:cubicBezTo>
                    <a:pt x="49" y="218"/>
                    <a:pt x="49" y="218"/>
                    <a:pt x="50" y="218"/>
                  </a:cubicBezTo>
                  <a:cubicBezTo>
                    <a:pt x="55" y="238"/>
                    <a:pt x="73" y="252"/>
                    <a:pt x="94" y="252"/>
                  </a:cubicBezTo>
                  <a:cubicBezTo>
                    <a:pt x="117" y="252"/>
                    <a:pt x="137" y="235"/>
                    <a:pt x="140" y="212"/>
                  </a:cubicBezTo>
                  <a:cubicBezTo>
                    <a:pt x="147" y="216"/>
                    <a:pt x="156" y="218"/>
                    <a:pt x="165" y="218"/>
                  </a:cubicBezTo>
                  <a:cubicBezTo>
                    <a:pt x="183" y="218"/>
                    <a:pt x="198" y="211"/>
                    <a:pt x="209" y="199"/>
                  </a:cubicBezTo>
                  <a:cubicBezTo>
                    <a:pt x="220" y="211"/>
                    <a:pt x="235" y="218"/>
                    <a:pt x="253" y="218"/>
                  </a:cubicBezTo>
                  <a:cubicBezTo>
                    <a:pt x="260" y="218"/>
                    <a:pt x="267" y="217"/>
                    <a:pt x="274" y="214"/>
                  </a:cubicBezTo>
                  <a:cubicBezTo>
                    <a:pt x="287" y="237"/>
                    <a:pt x="311" y="252"/>
                    <a:pt x="339" y="252"/>
                  </a:cubicBezTo>
                  <a:cubicBezTo>
                    <a:pt x="347" y="252"/>
                    <a:pt x="355" y="251"/>
                    <a:pt x="362" y="249"/>
                  </a:cubicBezTo>
                  <a:cubicBezTo>
                    <a:pt x="377" y="262"/>
                    <a:pt x="396" y="270"/>
                    <a:pt x="417" y="270"/>
                  </a:cubicBezTo>
                  <a:cubicBezTo>
                    <a:pt x="421" y="270"/>
                    <a:pt x="424" y="270"/>
                    <a:pt x="427" y="269"/>
                  </a:cubicBezTo>
                  <a:cubicBezTo>
                    <a:pt x="443" y="292"/>
                    <a:pt x="471" y="307"/>
                    <a:pt x="501" y="307"/>
                  </a:cubicBezTo>
                  <a:cubicBezTo>
                    <a:pt x="516" y="307"/>
                    <a:pt x="530" y="303"/>
                    <a:pt x="542" y="297"/>
                  </a:cubicBezTo>
                  <a:cubicBezTo>
                    <a:pt x="557" y="307"/>
                    <a:pt x="574" y="313"/>
                    <a:pt x="593" y="313"/>
                  </a:cubicBezTo>
                  <a:cubicBezTo>
                    <a:pt x="603" y="313"/>
                    <a:pt x="612" y="311"/>
                    <a:pt x="621" y="309"/>
                  </a:cubicBezTo>
                  <a:cubicBezTo>
                    <a:pt x="642" y="332"/>
                    <a:pt x="671" y="346"/>
                    <a:pt x="705" y="346"/>
                  </a:cubicBezTo>
                  <a:cubicBezTo>
                    <a:pt x="746" y="346"/>
                    <a:pt x="782" y="323"/>
                    <a:pt x="801" y="290"/>
                  </a:cubicBezTo>
                  <a:cubicBezTo>
                    <a:pt x="839" y="290"/>
                    <a:pt x="869" y="260"/>
                    <a:pt x="869" y="222"/>
                  </a:cubicBezTo>
                  <a:cubicBezTo>
                    <a:pt x="869" y="208"/>
                    <a:pt x="864" y="195"/>
                    <a:pt x="857" y="185"/>
                  </a:cubicBezTo>
                  <a:cubicBezTo>
                    <a:pt x="865" y="170"/>
                    <a:pt x="869" y="153"/>
                    <a:pt x="869"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0" name="Rectangle 169"/>
          <p:cNvSpPr>
            <a:spLocks/>
          </p:cNvSpPr>
          <p:nvPr/>
        </p:nvSpPr>
        <p:spPr>
          <a:xfrm>
            <a:off x="9025573" y="2496348"/>
            <a:ext cx="2194560" cy="859536"/>
          </a:xfrm>
          <a:prstGeom prst="rect">
            <a:avLst/>
          </a:prstGeom>
        </p:spPr>
        <p:txBody>
          <a:bodyPr wrap="square" lIns="182880" anchor="ctr" anchorCtr="0">
            <a:noAutofit/>
          </a:bodyPr>
          <a:lstStyle/>
          <a:p>
            <a:pPr>
              <a:spcBef>
                <a:spcPts val="300"/>
              </a:spcBef>
            </a:pPr>
            <a:r>
              <a:rPr lang="en-IN" sz="2200" dirty="0">
                <a:solidFill>
                  <a:srgbClr val="0199A1"/>
                </a:solidFill>
                <a:ea typeface="Segoe UI" panose="020B0502040204020203" pitchFamily="34" charset="0"/>
                <a:cs typeface="Segoe UI Semilight" panose="020B0402040204020203" pitchFamily="34" charset="0"/>
              </a:rPr>
              <a:t>Determines</a:t>
            </a:r>
            <a:r>
              <a:rPr lang="en-IN" sz="2400" dirty="0">
                <a:solidFill>
                  <a:srgbClr val="0199A1"/>
                </a:solidFill>
                <a:ea typeface="Segoe UI" panose="020B0502040204020203" pitchFamily="34" charset="0"/>
                <a:cs typeface="Segoe UI Semilight" panose="020B0402040204020203" pitchFamily="34" charset="0"/>
              </a:rPr>
              <a:t> </a:t>
            </a:r>
            <a:r>
              <a:rPr lang="en-IN" sz="1400" dirty="0">
                <a:solidFill>
                  <a:srgbClr val="0199A1"/>
                </a:solidFill>
                <a:latin typeface="Segoe UI Semilight" panose="020B0402040204020203" pitchFamily="34" charset="0"/>
                <a:ea typeface="Segoe UI" panose="020B0502040204020203" pitchFamily="34" charset="0"/>
                <a:cs typeface="Segoe UI Semilight" panose="020B0402040204020203" pitchFamily="34" charset="0"/>
              </a:rPr>
              <a:t>Production Volumes</a:t>
            </a:r>
          </a:p>
        </p:txBody>
      </p:sp>
      <p:sp>
        <p:nvSpPr>
          <p:cNvPr id="146" name="Freeform 16"/>
          <p:cNvSpPr>
            <a:spLocks/>
          </p:cNvSpPr>
          <p:nvPr/>
        </p:nvSpPr>
        <p:spPr bwMode="auto">
          <a:xfrm>
            <a:off x="7852568" y="2987548"/>
            <a:ext cx="1311275" cy="1311275"/>
          </a:xfrm>
          <a:custGeom>
            <a:avLst/>
            <a:gdLst>
              <a:gd name="T0" fmla="*/ 21 w 117"/>
              <a:gd name="T1" fmla="*/ 21 h 117"/>
              <a:gd name="T2" fmla="*/ 21 w 117"/>
              <a:gd name="T3" fmla="*/ 96 h 117"/>
              <a:gd name="T4" fmla="*/ 96 w 117"/>
              <a:gd name="T5" fmla="*/ 96 h 117"/>
              <a:gd name="T6" fmla="*/ 96 w 117"/>
              <a:gd name="T7" fmla="*/ 21 h 117"/>
              <a:gd name="T8" fmla="*/ 21 w 117"/>
              <a:gd name="T9" fmla="*/ 21 h 117"/>
            </a:gdLst>
            <a:ahLst/>
            <a:cxnLst>
              <a:cxn ang="0">
                <a:pos x="T0" y="T1"/>
              </a:cxn>
              <a:cxn ang="0">
                <a:pos x="T2" y="T3"/>
              </a:cxn>
              <a:cxn ang="0">
                <a:pos x="T4" y="T5"/>
              </a:cxn>
              <a:cxn ang="0">
                <a:pos x="T6" y="T7"/>
              </a:cxn>
              <a:cxn ang="0">
                <a:pos x="T8" y="T9"/>
              </a:cxn>
            </a:cxnLst>
            <a:rect l="0" t="0" r="r" b="b"/>
            <a:pathLst>
              <a:path w="117" h="117">
                <a:moveTo>
                  <a:pt x="21" y="21"/>
                </a:moveTo>
                <a:cubicBezTo>
                  <a:pt x="0" y="41"/>
                  <a:pt x="0" y="75"/>
                  <a:pt x="21" y="96"/>
                </a:cubicBezTo>
                <a:cubicBezTo>
                  <a:pt x="42" y="117"/>
                  <a:pt x="75" y="117"/>
                  <a:pt x="96" y="96"/>
                </a:cubicBezTo>
                <a:cubicBezTo>
                  <a:pt x="117" y="75"/>
                  <a:pt x="117" y="41"/>
                  <a:pt x="96" y="21"/>
                </a:cubicBezTo>
                <a:cubicBezTo>
                  <a:pt x="75" y="0"/>
                  <a:pt x="42" y="0"/>
                  <a:pt x="21" y="21"/>
                </a:cubicBezTo>
                <a:close/>
              </a:path>
            </a:pathLst>
          </a:custGeom>
          <a:solidFill>
            <a:srgbClr val="008272"/>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algn="ctr" defTabSz="814388" eaLnBrk="0" fontAlgn="base" hangingPunct="0">
              <a:lnSpc>
                <a:spcPct val="90000"/>
              </a:lnSpc>
              <a:spcBef>
                <a:spcPct val="0"/>
              </a:spcBef>
              <a:spcAft>
                <a:spcPct val="0"/>
              </a:spcAft>
              <a:defRPr/>
            </a:pPr>
            <a:endParaRPr lang="en-US" dirty="0"/>
          </a:p>
        </p:txBody>
      </p:sp>
      <p:sp>
        <p:nvSpPr>
          <p:cNvPr id="49" name="Freeform 74"/>
          <p:cNvSpPr>
            <a:spLocks noEditPoints="1"/>
          </p:cNvSpPr>
          <p:nvPr/>
        </p:nvSpPr>
        <p:spPr bwMode="auto">
          <a:xfrm>
            <a:off x="8156059" y="3291780"/>
            <a:ext cx="704293" cy="702811"/>
          </a:xfrm>
          <a:custGeom>
            <a:avLst/>
            <a:gdLst>
              <a:gd name="T0" fmla="*/ 655 w 1036"/>
              <a:gd name="T1" fmla="*/ 477 h 1036"/>
              <a:gd name="T2" fmla="*/ 479 w 1036"/>
              <a:gd name="T3" fmla="*/ 834 h 1036"/>
              <a:gd name="T4" fmla="*/ 523 w 1036"/>
              <a:gd name="T5" fmla="*/ 553 h 1036"/>
              <a:gd name="T6" fmla="*/ 391 w 1036"/>
              <a:gd name="T7" fmla="*/ 553 h 1036"/>
              <a:gd name="T8" fmla="*/ 567 w 1036"/>
              <a:gd name="T9" fmla="*/ 196 h 1036"/>
              <a:gd name="T10" fmla="*/ 523 w 1036"/>
              <a:gd name="T11" fmla="*/ 477 h 1036"/>
              <a:gd name="T12" fmla="*/ 655 w 1036"/>
              <a:gd name="T13" fmla="*/ 477 h 1036"/>
              <a:gd name="T14" fmla="*/ 920 w 1036"/>
              <a:gd name="T15" fmla="*/ 619 h 1036"/>
              <a:gd name="T16" fmla="*/ 873 w 1036"/>
              <a:gd name="T17" fmla="*/ 731 h 1036"/>
              <a:gd name="T18" fmla="*/ 939 w 1036"/>
              <a:gd name="T19" fmla="*/ 830 h 1036"/>
              <a:gd name="T20" fmla="*/ 830 w 1036"/>
              <a:gd name="T21" fmla="*/ 939 h 1036"/>
              <a:gd name="T22" fmla="*/ 731 w 1036"/>
              <a:gd name="T23" fmla="*/ 873 h 1036"/>
              <a:gd name="T24" fmla="*/ 619 w 1036"/>
              <a:gd name="T25" fmla="*/ 920 h 1036"/>
              <a:gd name="T26" fmla="*/ 595 w 1036"/>
              <a:gd name="T27" fmla="*/ 1036 h 1036"/>
              <a:gd name="T28" fmla="*/ 441 w 1036"/>
              <a:gd name="T29" fmla="*/ 1036 h 1036"/>
              <a:gd name="T30" fmla="*/ 417 w 1036"/>
              <a:gd name="T31" fmla="*/ 920 h 1036"/>
              <a:gd name="T32" fmla="*/ 305 w 1036"/>
              <a:gd name="T33" fmla="*/ 873 h 1036"/>
              <a:gd name="T34" fmla="*/ 206 w 1036"/>
              <a:gd name="T35" fmla="*/ 939 h 1036"/>
              <a:gd name="T36" fmla="*/ 97 w 1036"/>
              <a:gd name="T37" fmla="*/ 830 h 1036"/>
              <a:gd name="T38" fmla="*/ 163 w 1036"/>
              <a:gd name="T39" fmla="*/ 731 h 1036"/>
              <a:gd name="T40" fmla="*/ 116 w 1036"/>
              <a:gd name="T41" fmla="*/ 619 h 1036"/>
              <a:gd name="T42" fmla="*/ 0 w 1036"/>
              <a:gd name="T43" fmla="*/ 595 h 1036"/>
              <a:gd name="T44" fmla="*/ 0 w 1036"/>
              <a:gd name="T45" fmla="*/ 441 h 1036"/>
              <a:gd name="T46" fmla="*/ 116 w 1036"/>
              <a:gd name="T47" fmla="*/ 417 h 1036"/>
              <a:gd name="T48" fmla="*/ 163 w 1036"/>
              <a:gd name="T49" fmla="*/ 305 h 1036"/>
              <a:gd name="T50" fmla="*/ 97 w 1036"/>
              <a:gd name="T51" fmla="*/ 206 h 1036"/>
              <a:gd name="T52" fmla="*/ 206 w 1036"/>
              <a:gd name="T53" fmla="*/ 97 h 1036"/>
              <a:gd name="T54" fmla="*/ 305 w 1036"/>
              <a:gd name="T55" fmla="*/ 163 h 1036"/>
              <a:gd name="T56" fmla="*/ 417 w 1036"/>
              <a:gd name="T57" fmla="*/ 116 h 1036"/>
              <a:gd name="T58" fmla="*/ 441 w 1036"/>
              <a:gd name="T59" fmla="*/ 0 h 1036"/>
              <a:gd name="T60" fmla="*/ 595 w 1036"/>
              <a:gd name="T61" fmla="*/ 0 h 1036"/>
              <a:gd name="T62" fmla="*/ 619 w 1036"/>
              <a:gd name="T63" fmla="*/ 116 h 1036"/>
              <a:gd name="T64" fmla="*/ 731 w 1036"/>
              <a:gd name="T65" fmla="*/ 163 h 1036"/>
              <a:gd name="T66" fmla="*/ 830 w 1036"/>
              <a:gd name="T67" fmla="*/ 97 h 1036"/>
              <a:gd name="T68" fmla="*/ 939 w 1036"/>
              <a:gd name="T69" fmla="*/ 206 h 1036"/>
              <a:gd name="T70" fmla="*/ 873 w 1036"/>
              <a:gd name="T71" fmla="*/ 305 h 1036"/>
              <a:gd name="T72" fmla="*/ 920 w 1036"/>
              <a:gd name="T73" fmla="*/ 417 h 1036"/>
              <a:gd name="T74" fmla="*/ 1036 w 1036"/>
              <a:gd name="T75" fmla="*/ 441 h 1036"/>
              <a:gd name="T76" fmla="*/ 1036 w 1036"/>
              <a:gd name="T77" fmla="*/ 595 h 1036"/>
              <a:gd name="T78" fmla="*/ 920 w 1036"/>
              <a:gd name="T79" fmla="*/ 619 h 1036"/>
              <a:gd name="T80" fmla="*/ 870 w 1036"/>
              <a:gd name="T81" fmla="*/ 518 h 1036"/>
              <a:gd name="T82" fmla="*/ 518 w 1036"/>
              <a:gd name="T83" fmla="*/ 166 h 1036"/>
              <a:gd name="T84" fmla="*/ 166 w 1036"/>
              <a:gd name="T85" fmla="*/ 518 h 1036"/>
              <a:gd name="T86" fmla="*/ 518 w 1036"/>
              <a:gd name="T87" fmla="*/ 870 h 1036"/>
              <a:gd name="T88" fmla="*/ 870 w 1036"/>
              <a:gd name="T89" fmla="*/ 518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6" h="1036">
                <a:moveTo>
                  <a:pt x="655" y="477"/>
                </a:moveTo>
                <a:cubicBezTo>
                  <a:pt x="479" y="834"/>
                  <a:pt x="479" y="834"/>
                  <a:pt x="479" y="834"/>
                </a:cubicBezTo>
                <a:cubicBezTo>
                  <a:pt x="523" y="553"/>
                  <a:pt x="523" y="553"/>
                  <a:pt x="523" y="553"/>
                </a:cubicBezTo>
                <a:cubicBezTo>
                  <a:pt x="391" y="553"/>
                  <a:pt x="391" y="553"/>
                  <a:pt x="391" y="553"/>
                </a:cubicBezTo>
                <a:cubicBezTo>
                  <a:pt x="567" y="196"/>
                  <a:pt x="567" y="196"/>
                  <a:pt x="567" y="196"/>
                </a:cubicBezTo>
                <a:cubicBezTo>
                  <a:pt x="523" y="477"/>
                  <a:pt x="523" y="477"/>
                  <a:pt x="523" y="477"/>
                </a:cubicBezTo>
                <a:lnTo>
                  <a:pt x="655" y="477"/>
                </a:lnTo>
                <a:close/>
                <a:moveTo>
                  <a:pt x="920" y="619"/>
                </a:moveTo>
                <a:cubicBezTo>
                  <a:pt x="910" y="659"/>
                  <a:pt x="894" y="696"/>
                  <a:pt x="873" y="731"/>
                </a:cubicBezTo>
                <a:cubicBezTo>
                  <a:pt x="939" y="830"/>
                  <a:pt x="939" y="830"/>
                  <a:pt x="939" y="830"/>
                </a:cubicBezTo>
                <a:cubicBezTo>
                  <a:pt x="830" y="939"/>
                  <a:pt x="830" y="939"/>
                  <a:pt x="830" y="939"/>
                </a:cubicBezTo>
                <a:cubicBezTo>
                  <a:pt x="731" y="873"/>
                  <a:pt x="731" y="873"/>
                  <a:pt x="731" y="873"/>
                </a:cubicBezTo>
                <a:cubicBezTo>
                  <a:pt x="696" y="894"/>
                  <a:pt x="659" y="910"/>
                  <a:pt x="619" y="920"/>
                </a:cubicBezTo>
                <a:cubicBezTo>
                  <a:pt x="595" y="1036"/>
                  <a:pt x="595" y="1036"/>
                  <a:pt x="595" y="1036"/>
                </a:cubicBezTo>
                <a:cubicBezTo>
                  <a:pt x="441" y="1036"/>
                  <a:pt x="441" y="1036"/>
                  <a:pt x="441" y="1036"/>
                </a:cubicBezTo>
                <a:cubicBezTo>
                  <a:pt x="417" y="920"/>
                  <a:pt x="417" y="920"/>
                  <a:pt x="417" y="920"/>
                </a:cubicBezTo>
                <a:cubicBezTo>
                  <a:pt x="377" y="910"/>
                  <a:pt x="340" y="894"/>
                  <a:pt x="305" y="873"/>
                </a:cubicBezTo>
                <a:cubicBezTo>
                  <a:pt x="206" y="939"/>
                  <a:pt x="206" y="939"/>
                  <a:pt x="206" y="939"/>
                </a:cubicBezTo>
                <a:cubicBezTo>
                  <a:pt x="97" y="830"/>
                  <a:pt x="97" y="830"/>
                  <a:pt x="97" y="830"/>
                </a:cubicBezTo>
                <a:cubicBezTo>
                  <a:pt x="163" y="731"/>
                  <a:pt x="163" y="731"/>
                  <a:pt x="163" y="731"/>
                </a:cubicBezTo>
                <a:cubicBezTo>
                  <a:pt x="142" y="696"/>
                  <a:pt x="126" y="659"/>
                  <a:pt x="116" y="619"/>
                </a:cubicBezTo>
                <a:cubicBezTo>
                  <a:pt x="0" y="595"/>
                  <a:pt x="0" y="595"/>
                  <a:pt x="0" y="595"/>
                </a:cubicBezTo>
                <a:cubicBezTo>
                  <a:pt x="0" y="441"/>
                  <a:pt x="0" y="441"/>
                  <a:pt x="0" y="441"/>
                </a:cubicBezTo>
                <a:cubicBezTo>
                  <a:pt x="116" y="417"/>
                  <a:pt x="116" y="417"/>
                  <a:pt x="116" y="417"/>
                </a:cubicBezTo>
                <a:cubicBezTo>
                  <a:pt x="126" y="377"/>
                  <a:pt x="142" y="340"/>
                  <a:pt x="163" y="305"/>
                </a:cubicBezTo>
                <a:cubicBezTo>
                  <a:pt x="97" y="206"/>
                  <a:pt x="97" y="206"/>
                  <a:pt x="97" y="206"/>
                </a:cubicBezTo>
                <a:cubicBezTo>
                  <a:pt x="206" y="97"/>
                  <a:pt x="206" y="97"/>
                  <a:pt x="206" y="97"/>
                </a:cubicBezTo>
                <a:cubicBezTo>
                  <a:pt x="305" y="163"/>
                  <a:pt x="305" y="163"/>
                  <a:pt x="305" y="163"/>
                </a:cubicBezTo>
                <a:cubicBezTo>
                  <a:pt x="340" y="142"/>
                  <a:pt x="377" y="126"/>
                  <a:pt x="417" y="116"/>
                </a:cubicBezTo>
                <a:cubicBezTo>
                  <a:pt x="441" y="0"/>
                  <a:pt x="441" y="0"/>
                  <a:pt x="441" y="0"/>
                </a:cubicBezTo>
                <a:cubicBezTo>
                  <a:pt x="595" y="0"/>
                  <a:pt x="595" y="0"/>
                  <a:pt x="595" y="0"/>
                </a:cubicBezTo>
                <a:cubicBezTo>
                  <a:pt x="619" y="116"/>
                  <a:pt x="619" y="116"/>
                  <a:pt x="619" y="116"/>
                </a:cubicBezTo>
                <a:cubicBezTo>
                  <a:pt x="659" y="126"/>
                  <a:pt x="696" y="142"/>
                  <a:pt x="731" y="163"/>
                </a:cubicBezTo>
                <a:cubicBezTo>
                  <a:pt x="830" y="97"/>
                  <a:pt x="830" y="97"/>
                  <a:pt x="830" y="97"/>
                </a:cubicBezTo>
                <a:cubicBezTo>
                  <a:pt x="939" y="206"/>
                  <a:pt x="939" y="206"/>
                  <a:pt x="939" y="206"/>
                </a:cubicBezTo>
                <a:cubicBezTo>
                  <a:pt x="873" y="305"/>
                  <a:pt x="873" y="305"/>
                  <a:pt x="873" y="305"/>
                </a:cubicBezTo>
                <a:cubicBezTo>
                  <a:pt x="894" y="340"/>
                  <a:pt x="910" y="377"/>
                  <a:pt x="920" y="417"/>
                </a:cubicBezTo>
                <a:cubicBezTo>
                  <a:pt x="1036" y="441"/>
                  <a:pt x="1036" y="441"/>
                  <a:pt x="1036" y="441"/>
                </a:cubicBezTo>
                <a:cubicBezTo>
                  <a:pt x="1036" y="595"/>
                  <a:pt x="1036" y="595"/>
                  <a:pt x="1036" y="595"/>
                </a:cubicBezTo>
                <a:lnTo>
                  <a:pt x="920" y="619"/>
                </a:lnTo>
                <a:close/>
                <a:moveTo>
                  <a:pt x="870" y="518"/>
                </a:moveTo>
                <a:cubicBezTo>
                  <a:pt x="870" y="324"/>
                  <a:pt x="712" y="166"/>
                  <a:pt x="518" y="166"/>
                </a:cubicBezTo>
                <a:cubicBezTo>
                  <a:pt x="324" y="166"/>
                  <a:pt x="166" y="324"/>
                  <a:pt x="166" y="518"/>
                </a:cubicBezTo>
                <a:cubicBezTo>
                  <a:pt x="166" y="712"/>
                  <a:pt x="324" y="870"/>
                  <a:pt x="518" y="870"/>
                </a:cubicBezTo>
                <a:cubicBezTo>
                  <a:pt x="712" y="870"/>
                  <a:pt x="870" y="712"/>
                  <a:pt x="870" y="518"/>
                </a:cubicBezTo>
                <a:close/>
              </a:path>
            </a:pathLst>
          </a:custGeom>
          <a:solidFill>
            <a:schemeClr val="bg1"/>
          </a:solidFill>
          <a:ln>
            <a:noFill/>
          </a:ln>
          <a:effectLst>
            <a:outerShdw dist="12700" dir="5400000" algn="t" rotWithShape="0">
              <a:prstClr val="black">
                <a:alpha val="6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8" name="Rectangle 167"/>
          <p:cNvSpPr>
            <a:spLocks/>
          </p:cNvSpPr>
          <p:nvPr/>
        </p:nvSpPr>
        <p:spPr>
          <a:xfrm>
            <a:off x="4243795" y="1168271"/>
            <a:ext cx="1920240" cy="715581"/>
          </a:xfrm>
          <a:prstGeom prst="rect">
            <a:avLst/>
          </a:prstGeom>
        </p:spPr>
        <p:txBody>
          <a:bodyPr wrap="square" lIns="182880" anchor="ctr" anchorCtr="0">
            <a:noAutofit/>
          </a:bodyPr>
          <a:lstStyle/>
          <a:p>
            <a:pPr algn="ctr">
              <a:spcBef>
                <a:spcPts val="300"/>
              </a:spcBef>
            </a:pPr>
            <a:r>
              <a:rPr lang="en-IN" sz="2200" dirty="0">
                <a:solidFill>
                  <a:srgbClr val="093667"/>
                </a:solidFill>
                <a:ea typeface="Segoe UI" panose="020B0502040204020203" pitchFamily="34" charset="0"/>
                <a:cs typeface="Segoe UI Semilight" panose="020B0402040204020203" pitchFamily="34" charset="0"/>
              </a:rPr>
              <a:t>Controls</a:t>
            </a:r>
            <a:r>
              <a:rPr lang="en-IN" sz="2400" dirty="0">
                <a:solidFill>
                  <a:srgbClr val="093667"/>
                </a:solidFill>
                <a:ea typeface="Segoe UI" panose="020B0502040204020203" pitchFamily="34" charset="0"/>
                <a:cs typeface="Segoe UI Semilight" panose="020B0402040204020203" pitchFamily="34" charset="0"/>
              </a:rPr>
              <a:t> </a:t>
            </a:r>
          </a:p>
          <a:p>
            <a:pPr algn="ctr">
              <a:spcBef>
                <a:spcPts val="300"/>
              </a:spcBef>
            </a:pPr>
            <a:r>
              <a:rPr lang="en-IN" sz="1400" dirty="0">
                <a:solidFill>
                  <a:srgbClr val="093667"/>
                </a:solidFill>
                <a:latin typeface="Segoe UI Semilight" panose="020B0402040204020203" pitchFamily="34" charset="0"/>
                <a:ea typeface="Segoe UI" panose="020B0502040204020203" pitchFamily="34" charset="0"/>
                <a:cs typeface="Segoe UI Semilight" panose="020B0402040204020203" pitchFamily="34" charset="0"/>
              </a:rPr>
              <a:t>Cost</a:t>
            </a:r>
          </a:p>
        </p:txBody>
      </p:sp>
      <p:sp>
        <p:nvSpPr>
          <p:cNvPr id="135" name="Freeform 18"/>
          <p:cNvSpPr>
            <a:spLocks/>
          </p:cNvSpPr>
          <p:nvPr/>
        </p:nvSpPr>
        <p:spPr bwMode="auto">
          <a:xfrm>
            <a:off x="4542721" y="1969569"/>
            <a:ext cx="1322388" cy="1322388"/>
          </a:xfrm>
          <a:custGeom>
            <a:avLst/>
            <a:gdLst>
              <a:gd name="T0" fmla="*/ 8 w 118"/>
              <a:gd name="T1" fmla="*/ 73 h 118"/>
              <a:gd name="T2" fmla="*/ 73 w 118"/>
              <a:gd name="T3" fmla="*/ 111 h 118"/>
              <a:gd name="T4" fmla="*/ 111 w 118"/>
              <a:gd name="T5" fmla="*/ 45 h 118"/>
              <a:gd name="T6" fmla="*/ 45 w 118"/>
              <a:gd name="T7" fmla="*/ 8 h 118"/>
              <a:gd name="T8" fmla="*/ 8 w 118"/>
              <a:gd name="T9" fmla="*/ 73 h 118"/>
            </a:gdLst>
            <a:ahLst/>
            <a:cxnLst>
              <a:cxn ang="0">
                <a:pos x="T0" y="T1"/>
              </a:cxn>
              <a:cxn ang="0">
                <a:pos x="T2" y="T3"/>
              </a:cxn>
              <a:cxn ang="0">
                <a:pos x="T4" y="T5"/>
              </a:cxn>
              <a:cxn ang="0">
                <a:pos x="T6" y="T7"/>
              </a:cxn>
              <a:cxn ang="0">
                <a:pos x="T8" y="T9"/>
              </a:cxn>
            </a:cxnLst>
            <a:rect l="0" t="0" r="r" b="b"/>
            <a:pathLst>
              <a:path w="118" h="118">
                <a:moveTo>
                  <a:pt x="8" y="73"/>
                </a:moveTo>
                <a:cubicBezTo>
                  <a:pt x="15" y="101"/>
                  <a:pt x="45" y="118"/>
                  <a:pt x="73" y="111"/>
                </a:cubicBezTo>
                <a:cubicBezTo>
                  <a:pt x="102" y="103"/>
                  <a:pt x="118" y="74"/>
                  <a:pt x="111" y="45"/>
                </a:cubicBezTo>
                <a:cubicBezTo>
                  <a:pt x="103" y="17"/>
                  <a:pt x="74" y="0"/>
                  <a:pt x="45" y="8"/>
                </a:cubicBezTo>
                <a:cubicBezTo>
                  <a:pt x="17" y="15"/>
                  <a:pt x="0" y="44"/>
                  <a:pt x="8" y="73"/>
                </a:cubicBezTo>
                <a:close/>
              </a:path>
            </a:pathLst>
          </a:custGeom>
          <a:solidFill>
            <a:srgbClr val="002050"/>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marL="0" marR="0" lvl="0" indent="0" algn="ctr" defTabSz="814388" eaLnBrk="0" fontAlgn="base" latinLnBrk="0" hangingPunct="0">
              <a:lnSpc>
                <a:spcPct val="90000"/>
              </a:lnSpc>
              <a:spcBef>
                <a:spcPct val="0"/>
              </a:spcBef>
              <a:spcAft>
                <a:spcPct val="0"/>
              </a:spcAft>
              <a:buClrTx/>
              <a:buSzTx/>
              <a:buFontTx/>
              <a:buNone/>
              <a:tabLst/>
              <a:defRPr/>
            </a:pPr>
            <a:endParaRPr lang="en-US" dirty="0"/>
          </a:p>
        </p:txBody>
      </p:sp>
      <p:grpSp>
        <p:nvGrpSpPr>
          <p:cNvPr id="7" name="Group 6"/>
          <p:cNvGrpSpPr/>
          <p:nvPr/>
        </p:nvGrpSpPr>
        <p:grpSpPr>
          <a:xfrm>
            <a:off x="4882133" y="2355637"/>
            <a:ext cx="643565" cy="550252"/>
            <a:chOff x="4464918" y="3879904"/>
            <a:chExt cx="643565" cy="550252"/>
          </a:xfrm>
          <a:solidFill>
            <a:schemeClr val="bg1"/>
          </a:solidFill>
          <a:effectLst>
            <a:outerShdw dist="12700" dir="5400000" algn="t" rotWithShape="0">
              <a:prstClr val="black">
                <a:alpha val="60000"/>
              </a:prstClr>
            </a:outerShdw>
          </a:effectLst>
        </p:grpSpPr>
        <p:sp>
          <p:nvSpPr>
            <p:cNvPr id="50" name="Freeform 78"/>
            <p:cNvSpPr>
              <a:spLocks noEditPoints="1"/>
            </p:cNvSpPr>
            <p:nvPr/>
          </p:nvSpPr>
          <p:spPr bwMode="auto">
            <a:xfrm>
              <a:off x="4464918" y="4020615"/>
              <a:ext cx="643565" cy="409541"/>
            </a:xfrm>
            <a:custGeom>
              <a:avLst/>
              <a:gdLst>
                <a:gd name="T0" fmla="*/ 265 w 946"/>
                <a:gd name="T1" fmla="*/ 413 h 603"/>
                <a:gd name="T2" fmla="*/ 11 w 946"/>
                <a:gd name="T3" fmla="*/ 402 h 603"/>
                <a:gd name="T4" fmla="*/ 0 w 946"/>
                <a:gd name="T5" fmla="*/ 458 h 603"/>
                <a:gd name="T6" fmla="*/ 254 w 946"/>
                <a:gd name="T7" fmla="*/ 469 h 603"/>
                <a:gd name="T8" fmla="*/ 265 w 946"/>
                <a:gd name="T9" fmla="*/ 592 h 603"/>
                <a:gd name="T10" fmla="*/ 254 w 946"/>
                <a:gd name="T11" fmla="*/ 537 h 603"/>
                <a:gd name="T12" fmla="*/ 0 w 946"/>
                <a:gd name="T13" fmla="*/ 547 h 603"/>
                <a:gd name="T14" fmla="*/ 11 w 946"/>
                <a:gd name="T15" fmla="*/ 603 h 603"/>
                <a:gd name="T16" fmla="*/ 265 w 946"/>
                <a:gd name="T17" fmla="*/ 592 h 603"/>
                <a:gd name="T18" fmla="*/ 605 w 946"/>
                <a:gd name="T19" fmla="*/ 413 h 603"/>
                <a:gd name="T20" fmla="*/ 352 w 946"/>
                <a:gd name="T21" fmla="*/ 402 h 603"/>
                <a:gd name="T22" fmla="*/ 341 w 946"/>
                <a:gd name="T23" fmla="*/ 458 h 603"/>
                <a:gd name="T24" fmla="*/ 594 w 946"/>
                <a:gd name="T25" fmla="*/ 469 h 603"/>
                <a:gd name="T26" fmla="*/ 605 w 946"/>
                <a:gd name="T27" fmla="*/ 592 h 603"/>
                <a:gd name="T28" fmla="*/ 594 w 946"/>
                <a:gd name="T29" fmla="*/ 537 h 603"/>
                <a:gd name="T30" fmla="*/ 341 w 946"/>
                <a:gd name="T31" fmla="*/ 547 h 603"/>
                <a:gd name="T32" fmla="*/ 352 w 946"/>
                <a:gd name="T33" fmla="*/ 603 h 603"/>
                <a:gd name="T34" fmla="*/ 605 w 946"/>
                <a:gd name="T35" fmla="*/ 592 h 603"/>
                <a:gd name="T36" fmla="*/ 605 w 946"/>
                <a:gd name="T37" fmla="*/ 279 h 603"/>
                <a:gd name="T38" fmla="*/ 352 w 946"/>
                <a:gd name="T39" fmla="*/ 268 h 603"/>
                <a:gd name="T40" fmla="*/ 341 w 946"/>
                <a:gd name="T41" fmla="*/ 324 h 603"/>
                <a:gd name="T42" fmla="*/ 594 w 946"/>
                <a:gd name="T43" fmla="*/ 334 h 603"/>
                <a:gd name="T44" fmla="*/ 946 w 946"/>
                <a:gd name="T45" fmla="*/ 458 h 603"/>
                <a:gd name="T46" fmla="*/ 935 w 946"/>
                <a:gd name="T47" fmla="*/ 402 h 603"/>
                <a:gd name="T48" fmla="*/ 681 w 946"/>
                <a:gd name="T49" fmla="*/ 413 h 603"/>
                <a:gd name="T50" fmla="*/ 692 w 946"/>
                <a:gd name="T51" fmla="*/ 469 h 603"/>
                <a:gd name="T52" fmla="*/ 946 w 946"/>
                <a:gd name="T53" fmla="*/ 458 h 603"/>
                <a:gd name="T54" fmla="*/ 946 w 946"/>
                <a:gd name="T55" fmla="*/ 547 h 603"/>
                <a:gd name="T56" fmla="*/ 692 w 946"/>
                <a:gd name="T57" fmla="*/ 537 h 603"/>
                <a:gd name="T58" fmla="*/ 681 w 946"/>
                <a:gd name="T59" fmla="*/ 592 h 603"/>
                <a:gd name="T60" fmla="*/ 935 w 946"/>
                <a:gd name="T61" fmla="*/ 603 h 603"/>
                <a:gd name="T62" fmla="*/ 946 w 946"/>
                <a:gd name="T63" fmla="*/ 324 h 603"/>
                <a:gd name="T64" fmla="*/ 935 w 946"/>
                <a:gd name="T65" fmla="*/ 268 h 603"/>
                <a:gd name="T66" fmla="*/ 681 w 946"/>
                <a:gd name="T67" fmla="*/ 279 h 603"/>
                <a:gd name="T68" fmla="*/ 692 w 946"/>
                <a:gd name="T69" fmla="*/ 334 h 603"/>
                <a:gd name="T70" fmla="*/ 946 w 946"/>
                <a:gd name="T71" fmla="*/ 324 h 603"/>
                <a:gd name="T72" fmla="*/ 946 w 946"/>
                <a:gd name="T73" fmla="*/ 145 h 603"/>
                <a:gd name="T74" fmla="*/ 692 w 946"/>
                <a:gd name="T75" fmla="*/ 134 h 603"/>
                <a:gd name="T76" fmla="*/ 681 w 946"/>
                <a:gd name="T77" fmla="*/ 189 h 603"/>
                <a:gd name="T78" fmla="*/ 935 w 946"/>
                <a:gd name="T79" fmla="*/ 200 h 603"/>
                <a:gd name="T80" fmla="*/ 946 w 946"/>
                <a:gd name="T81" fmla="*/ 55 h 603"/>
                <a:gd name="T82" fmla="*/ 935 w 946"/>
                <a:gd name="T83" fmla="*/ 0 h 603"/>
                <a:gd name="T84" fmla="*/ 681 w 946"/>
                <a:gd name="T85" fmla="*/ 11 h 603"/>
                <a:gd name="T86" fmla="*/ 692 w 946"/>
                <a:gd name="T87" fmla="*/ 66 h 603"/>
                <a:gd name="T88" fmla="*/ 946 w 946"/>
                <a:gd name="T89" fmla="*/ 55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6" h="603">
                  <a:moveTo>
                    <a:pt x="265" y="458"/>
                  </a:moveTo>
                  <a:cubicBezTo>
                    <a:pt x="265" y="413"/>
                    <a:pt x="265" y="413"/>
                    <a:pt x="265" y="413"/>
                  </a:cubicBezTo>
                  <a:cubicBezTo>
                    <a:pt x="265" y="407"/>
                    <a:pt x="260" y="402"/>
                    <a:pt x="254" y="402"/>
                  </a:cubicBezTo>
                  <a:cubicBezTo>
                    <a:pt x="11" y="402"/>
                    <a:pt x="11" y="402"/>
                    <a:pt x="11" y="402"/>
                  </a:cubicBezTo>
                  <a:cubicBezTo>
                    <a:pt x="5" y="402"/>
                    <a:pt x="0" y="407"/>
                    <a:pt x="0" y="413"/>
                  </a:cubicBezTo>
                  <a:cubicBezTo>
                    <a:pt x="0" y="458"/>
                    <a:pt x="0" y="458"/>
                    <a:pt x="0" y="458"/>
                  </a:cubicBezTo>
                  <a:cubicBezTo>
                    <a:pt x="0" y="464"/>
                    <a:pt x="5" y="469"/>
                    <a:pt x="11" y="469"/>
                  </a:cubicBezTo>
                  <a:cubicBezTo>
                    <a:pt x="254" y="469"/>
                    <a:pt x="254" y="469"/>
                    <a:pt x="254" y="469"/>
                  </a:cubicBezTo>
                  <a:cubicBezTo>
                    <a:pt x="260" y="469"/>
                    <a:pt x="265" y="464"/>
                    <a:pt x="265" y="458"/>
                  </a:cubicBezTo>
                  <a:close/>
                  <a:moveTo>
                    <a:pt x="265" y="592"/>
                  </a:moveTo>
                  <a:cubicBezTo>
                    <a:pt x="265" y="547"/>
                    <a:pt x="265" y="547"/>
                    <a:pt x="265" y="547"/>
                  </a:cubicBezTo>
                  <a:cubicBezTo>
                    <a:pt x="265" y="541"/>
                    <a:pt x="260" y="537"/>
                    <a:pt x="254" y="537"/>
                  </a:cubicBezTo>
                  <a:cubicBezTo>
                    <a:pt x="11" y="537"/>
                    <a:pt x="11" y="537"/>
                    <a:pt x="11" y="537"/>
                  </a:cubicBezTo>
                  <a:cubicBezTo>
                    <a:pt x="5" y="537"/>
                    <a:pt x="0" y="541"/>
                    <a:pt x="0" y="547"/>
                  </a:cubicBezTo>
                  <a:cubicBezTo>
                    <a:pt x="0" y="592"/>
                    <a:pt x="0" y="592"/>
                    <a:pt x="0" y="592"/>
                  </a:cubicBezTo>
                  <a:cubicBezTo>
                    <a:pt x="0" y="598"/>
                    <a:pt x="5" y="603"/>
                    <a:pt x="11" y="603"/>
                  </a:cubicBezTo>
                  <a:cubicBezTo>
                    <a:pt x="254" y="603"/>
                    <a:pt x="254" y="603"/>
                    <a:pt x="254" y="603"/>
                  </a:cubicBezTo>
                  <a:cubicBezTo>
                    <a:pt x="260" y="603"/>
                    <a:pt x="265" y="598"/>
                    <a:pt x="265" y="592"/>
                  </a:cubicBezTo>
                  <a:close/>
                  <a:moveTo>
                    <a:pt x="605" y="458"/>
                  </a:moveTo>
                  <a:cubicBezTo>
                    <a:pt x="605" y="413"/>
                    <a:pt x="605" y="413"/>
                    <a:pt x="605" y="413"/>
                  </a:cubicBezTo>
                  <a:cubicBezTo>
                    <a:pt x="605" y="407"/>
                    <a:pt x="600" y="402"/>
                    <a:pt x="594" y="402"/>
                  </a:cubicBezTo>
                  <a:cubicBezTo>
                    <a:pt x="352" y="402"/>
                    <a:pt x="352" y="402"/>
                    <a:pt x="352" y="402"/>
                  </a:cubicBezTo>
                  <a:cubicBezTo>
                    <a:pt x="346" y="402"/>
                    <a:pt x="341" y="407"/>
                    <a:pt x="341" y="413"/>
                  </a:cubicBezTo>
                  <a:cubicBezTo>
                    <a:pt x="341" y="458"/>
                    <a:pt x="341" y="458"/>
                    <a:pt x="341" y="458"/>
                  </a:cubicBezTo>
                  <a:cubicBezTo>
                    <a:pt x="341" y="464"/>
                    <a:pt x="346" y="469"/>
                    <a:pt x="352" y="469"/>
                  </a:cubicBezTo>
                  <a:cubicBezTo>
                    <a:pt x="594" y="469"/>
                    <a:pt x="594" y="469"/>
                    <a:pt x="594" y="469"/>
                  </a:cubicBezTo>
                  <a:cubicBezTo>
                    <a:pt x="600" y="469"/>
                    <a:pt x="605" y="464"/>
                    <a:pt x="605" y="458"/>
                  </a:cubicBezTo>
                  <a:close/>
                  <a:moveTo>
                    <a:pt x="605" y="592"/>
                  </a:moveTo>
                  <a:cubicBezTo>
                    <a:pt x="605" y="547"/>
                    <a:pt x="605" y="547"/>
                    <a:pt x="605" y="547"/>
                  </a:cubicBezTo>
                  <a:cubicBezTo>
                    <a:pt x="605" y="541"/>
                    <a:pt x="600" y="537"/>
                    <a:pt x="594" y="537"/>
                  </a:cubicBezTo>
                  <a:cubicBezTo>
                    <a:pt x="352" y="537"/>
                    <a:pt x="352" y="537"/>
                    <a:pt x="352" y="537"/>
                  </a:cubicBezTo>
                  <a:cubicBezTo>
                    <a:pt x="346" y="537"/>
                    <a:pt x="341" y="541"/>
                    <a:pt x="341" y="547"/>
                  </a:cubicBezTo>
                  <a:cubicBezTo>
                    <a:pt x="341" y="592"/>
                    <a:pt x="341" y="592"/>
                    <a:pt x="341" y="592"/>
                  </a:cubicBezTo>
                  <a:cubicBezTo>
                    <a:pt x="341" y="598"/>
                    <a:pt x="346" y="603"/>
                    <a:pt x="352" y="603"/>
                  </a:cubicBezTo>
                  <a:cubicBezTo>
                    <a:pt x="594" y="603"/>
                    <a:pt x="594" y="603"/>
                    <a:pt x="594" y="603"/>
                  </a:cubicBezTo>
                  <a:cubicBezTo>
                    <a:pt x="600" y="603"/>
                    <a:pt x="605" y="598"/>
                    <a:pt x="605" y="592"/>
                  </a:cubicBezTo>
                  <a:close/>
                  <a:moveTo>
                    <a:pt x="605" y="324"/>
                  </a:moveTo>
                  <a:cubicBezTo>
                    <a:pt x="605" y="279"/>
                    <a:pt x="605" y="279"/>
                    <a:pt x="605" y="279"/>
                  </a:cubicBezTo>
                  <a:cubicBezTo>
                    <a:pt x="605" y="273"/>
                    <a:pt x="600" y="268"/>
                    <a:pt x="594" y="268"/>
                  </a:cubicBezTo>
                  <a:cubicBezTo>
                    <a:pt x="352" y="268"/>
                    <a:pt x="352" y="268"/>
                    <a:pt x="352" y="268"/>
                  </a:cubicBezTo>
                  <a:cubicBezTo>
                    <a:pt x="346" y="268"/>
                    <a:pt x="341" y="273"/>
                    <a:pt x="341" y="279"/>
                  </a:cubicBezTo>
                  <a:cubicBezTo>
                    <a:pt x="341" y="324"/>
                    <a:pt x="341" y="324"/>
                    <a:pt x="341" y="324"/>
                  </a:cubicBezTo>
                  <a:cubicBezTo>
                    <a:pt x="341" y="330"/>
                    <a:pt x="346" y="334"/>
                    <a:pt x="352" y="334"/>
                  </a:cubicBezTo>
                  <a:cubicBezTo>
                    <a:pt x="594" y="334"/>
                    <a:pt x="594" y="334"/>
                    <a:pt x="594" y="334"/>
                  </a:cubicBezTo>
                  <a:cubicBezTo>
                    <a:pt x="600" y="334"/>
                    <a:pt x="605" y="330"/>
                    <a:pt x="605" y="324"/>
                  </a:cubicBezTo>
                  <a:close/>
                  <a:moveTo>
                    <a:pt x="946" y="458"/>
                  </a:moveTo>
                  <a:cubicBezTo>
                    <a:pt x="946" y="413"/>
                    <a:pt x="946" y="413"/>
                    <a:pt x="946" y="413"/>
                  </a:cubicBezTo>
                  <a:cubicBezTo>
                    <a:pt x="946" y="407"/>
                    <a:pt x="941" y="402"/>
                    <a:pt x="935" y="402"/>
                  </a:cubicBezTo>
                  <a:cubicBezTo>
                    <a:pt x="692" y="402"/>
                    <a:pt x="692" y="402"/>
                    <a:pt x="692" y="402"/>
                  </a:cubicBezTo>
                  <a:cubicBezTo>
                    <a:pt x="686" y="402"/>
                    <a:pt x="681" y="407"/>
                    <a:pt x="681" y="413"/>
                  </a:cubicBezTo>
                  <a:cubicBezTo>
                    <a:pt x="681" y="458"/>
                    <a:pt x="681" y="458"/>
                    <a:pt x="681" y="458"/>
                  </a:cubicBezTo>
                  <a:cubicBezTo>
                    <a:pt x="681" y="464"/>
                    <a:pt x="686" y="469"/>
                    <a:pt x="692" y="469"/>
                  </a:cubicBezTo>
                  <a:cubicBezTo>
                    <a:pt x="935" y="469"/>
                    <a:pt x="935" y="469"/>
                    <a:pt x="935" y="469"/>
                  </a:cubicBezTo>
                  <a:cubicBezTo>
                    <a:pt x="941" y="469"/>
                    <a:pt x="946" y="464"/>
                    <a:pt x="946" y="458"/>
                  </a:cubicBezTo>
                  <a:close/>
                  <a:moveTo>
                    <a:pt x="946" y="592"/>
                  </a:moveTo>
                  <a:cubicBezTo>
                    <a:pt x="946" y="547"/>
                    <a:pt x="946" y="547"/>
                    <a:pt x="946" y="547"/>
                  </a:cubicBezTo>
                  <a:cubicBezTo>
                    <a:pt x="946" y="541"/>
                    <a:pt x="941" y="537"/>
                    <a:pt x="935" y="537"/>
                  </a:cubicBezTo>
                  <a:cubicBezTo>
                    <a:pt x="692" y="537"/>
                    <a:pt x="692" y="537"/>
                    <a:pt x="692" y="537"/>
                  </a:cubicBezTo>
                  <a:cubicBezTo>
                    <a:pt x="686" y="537"/>
                    <a:pt x="681" y="541"/>
                    <a:pt x="681" y="547"/>
                  </a:cubicBezTo>
                  <a:cubicBezTo>
                    <a:pt x="681" y="592"/>
                    <a:pt x="681" y="592"/>
                    <a:pt x="681" y="592"/>
                  </a:cubicBezTo>
                  <a:cubicBezTo>
                    <a:pt x="681" y="598"/>
                    <a:pt x="686" y="603"/>
                    <a:pt x="692" y="603"/>
                  </a:cubicBezTo>
                  <a:cubicBezTo>
                    <a:pt x="935" y="603"/>
                    <a:pt x="935" y="603"/>
                    <a:pt x="935" y="603"/>
                  </a:cubicBezTo>
                  <a:cubicBezTo>
                    <a:pt x="941" y="603"/>
                    <a:pt x="946" y="598"/>
                    <a:pt x="946" y="592"/>
                  </a:cubicBezTo>
                  <a:close/>
                  <a:moveTo>
                    <a:pt x="946" y="324"/>
                  </a:moveTo>
                  <a:cubicBezTo>
                    <a:pt x="946" y="279"/>
                    <a:pt x="946" y="279"/>
                    <a:pt x="946" y="279"/>
                  </a:cubicBezTo>
                  <a:cubicBezTo>
                    <a:pt x="946" y="273"/>
                    <a:pt x="941" y="268"/>
                    <a:pt x="935" y="268"/>
                  </a:cubicBezTo>
                  <a:cubicBezTo>
                    <a:pt x="692" y="268"/>
                    <a:pt x="692" y="268"/>
                    <a:pt x="692" y="268"/>
                  </a:cubicBezTo>
                  <a:cubicBezTo>
                    <a:pt x="686" y="268"/>
                    <a:pt x="681" y="273"/>
                    <a:pt x="681" y="279"/>
                  </a:cubicBezTo>
                  <a:cubicBezTo>
                    <a:pt x="681" y="324"/>
                    <a:pt x="681" y="324"/>
                    <a:pt x="681" y="324"/>
                  </a:cubicBezTo>
                  <a:cubicBezTo>
                    <a:pt x="681" y="330"/>
                    <a:pt x="686" y="334"/>
                    <a:pt x="692" y="334"/>
                  </a:cubicBezTo>
                  <a:cubicBezTo>
                    <a:pt x="935" y="334"/>
                    <a:pt x="935" y="334"/>
                    <a:pt x="935" y="334"/>
                  </a:cubicBezTo>
                  <a:cubicBezTo>
                    <a:pt x="941" y="334"/>
                    <a:pt x="946" y="330"/>
                    <a:pt x="946" y="324"/>
                  </a:cubicBezTo>
                  <a:close/>
                  <a:moveTo>
                    <a:pt x="946" y="189"/>
                  </a:moveTo>
                  <a:cubicBezTo>
                    <a:pt x="946" y="145"/>
                    <a:pt x="946" y="145"/>
                    <a:pt x="946" y="145"/>
                  </a:cubicBezTo>
                  <a:cubicBezTo>
                    <a:pt x="946" y="139"/>
                    <a:pt x="941" y="134"/>
                    <a:pt x="935" y="134"/>
                  </a:cubicBezTo>
                  <a:cubicBezTo>
                    <a:pt x="692" y="134"/>
                    <a:pt x="692" y="134"/>
                    <a:pt x="692" y="134"/>
                  </a:cubicBezTo>
                  <a:cubicBezTo>
                    <a:pt x="686" y="134"/>
                    <a:pt x="681" y="139"/>
                    <a:pt x="681" y="145"/>
                  </a:cubicBezTo>
                  <a:cubicBezTo>
                    <a:pt x="681" y="189"/>
                    <a:pt x="681" y="189"/>
                    <a:pt x="681" y="189"/>
                  </a:cubicBezTo>
                  <a:cubicBezTo>
                    <a:pt x="681" y="195"/>
                    <a:pt x="686" y="200"/>
                    <a:pt x="692" y="200"/>
                  </a:cubicBezTo>
                  <a:cubicBezTo>
                    <a:pt x="935" y="200"/>
                    <a:pt x="935" y="200"/>
                    <a:pt x="935" y="200"/>
                  </a:cubicBezTo>
                  <a:cubicBezTo>
                    <a:pt x="941" y="200"/>
                    <a:pt x="946" y="195"/>
                    <a:pt x="946" y="189"/>
                  </a:cubicBezTo>
                  <a:close/>
                  <a:moveTo>
                    <a:pt x="946" y="55"/>
                  </a:moveTo>
                  <a:cubicBezTo>
                    <a:pt x="946" y="11"/>
                    <a:pt x="946" y="11"/>
                    <a:pt x="946" y="11"/>
                  </a:cubicBezTo>
                  <a:cubicBezTo>
                    <a:pt x="946" y="5"/>
                    <a:pt x="941" y="0"/>
                    <a:pt x="935" y="0"/>
                  </a:cubicBezTo>
                  <a:cubicBezTo>
                    <a:pt x="692" y="0"/>
                    <a:pt x="692" y="0"/>
                    <a:pt x="692" y="0"/>
                  </a:cubicBezTo>
                  <a:cubicBezTo>
                    <a:pt x="686" y="0"/>
                    <a:pt x="681" y="5"/>
                    <a:pt x="681" y="11"/>
                  </a:cubicBezTo>
                  <a:cubicBezTo>
                    <a:pt x="681" y="55"/>
                    <a:pt x="681" y="55"/>
                    <a:pt x="681" y="55"/>
                  </a:cubicBezTo>
                  <a:cubicBezTo>
                    <a:pt x="681" y="61"/>
                    <a:pt x="686" y="66"/>
                    <a:pt x="692" y="66"/>
                  </a:cubicBezTo>
                  <a:cubicBezTo>
                    <a:pt x="935" y="66"/>
                    <a:pt x="935" y="66"/>
                    <a:pt x="935" y="66"/>
                  </a:cubicBezTo>
                  <a:cubicBezTo>
                    <a:pt x="941" y="66"/>
                    <a:pt x="946" y="61"/>
                    <a:pt x="946" y="55"/>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1" name="Freeform 79"/>
            <p:cNvSpPr>
              <a:spLocks/>
            </p:cNvSpPr>
            <p:nvPr/>
          </p:nvSpPr>
          <p:spPr bwMode="auto">
            <a:xfrm>
              <a:off x="4487876" y="3879904"/>
              <a:ext cx="162928" cy="356220"/>
            </a:xfrm>
            <a:custGeom>
              <a:avLst/>
              <a:gdLst>
                <a:gd name="T0" fmla="*/ 98 w 239"/>
                <a:gd name="T1" fmla="*/ 524 h 524"/>
                <a:gd name="T2" fmla="*/ 98 w 239"/>
                <a:gd name="T3" fmla="*/ 459 h 524"/>
                <a:gd name="T4" fmla="*/ 0 w 239"/>
                <a:gd name="T5" fmla="*/ 431 h 524"/>
                <a:gd name="T6" fmla="*/ 15 w 239"/>
                <a:gd name="T7" fmla="*/ 389 h 524"/>
                <a:gd name="T8" fmla="*/ 107 w 239"/>
                <a:gd name="T9" fmla="*/ 416 h 524"/>
                <a:gd name="T10" fmla="*/ 183 w 239"/>
                <a:gd name="T11" fmla="*/ 353 h 524"/>
                <a:gd name="T12" fmla="*/ 111 w 239"/>
                <a:gd name="T13" fmla="*/ 278 h 524"/>
                <a:gd name="T14" fmla="*/ 6 w 239"/>
                <a:gd name="T15" fmla="*/ 167 h 524"/>
                <a:gd name="T16" fmla="*/ 102 w 239"/>
                <a:gd name="T17" fmla="*/ 65 h 524"/>
                <a:gd name="T18" fmla="*/ 102 w 239"/>
                <a:gd name="T19" fmla="*/ 0 h 524"/>
                <a:gd name="T20" fmla="*/ 142 w 239"/>
                <a:gd name="T21" fmla="*/ 0 h 524"/>
                <a:gd name="T22" fmla="*/ 142 w 239"/>
                <a:gd name="T23" fmla="*/ 62 h 524"/>
                <a:gd name="T24" fmla="*/ 225 w 239"/>
                <a:gd name="T25" fmla="*/ 84 h 524"/>
                <a:gd name="T26" fmla="*/ 209 w 239"/>
                <a:gd name="T27" fmla="*/ 127 h 524"/>
                <a:gd name="T28" fmla="*/ 128 w 239"/>
                <a:gd name="T29" fmla="*/ 105 h 524"/>
                <a:gd name="T30" fmla="*/ 61 w 239"/>
                <a:gd name="T31" fmla="*/ 160 h 524"/>
                <a:gd name="T32" fmla="*/ 140 w 239"/>
                <a:gd name="T33" fmla="*/ 232 h 524"/>
                <a:gd name="T34" fmla="*/ 239 w 239"/>
                <a:gd name="T35" fmla="*/ 349 h 524"/>
                <a:gd name="T36" fmla="*/ 138 w 239"/>
                <a:gd name="T37" fmla="*/ 457 h 524"/>
                <a:gd name="T38" fmla="*/ 138 w 239"/>
                <a:gd name="T39" fmla="*/ 524 h 524"/>
                <a:gd name="T40" fmla="*/ 98 w 239"/>
                <a:gd name="T41" fmla="*/ 524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524">
                  <a:moveTo>
                    <a:pt x="98" y="524"/>
                  </a:moveTo>
                  <a:cubicBezTo>
                    <a:pt x="98" y="459"/>
                    <a:pt x="98" y="459"/>
                    <a:pt x="98" y="459"/>
                  </a:cubicBezTo>
                  <a:cubicBezTo>
                    <a:pt x="61" y="459"/>
                    <a:pt x="22" y="447"/>
                    <a:pt x="0" y="431"/>
                  </a:cubicBezTo>
                  <a:cubicBezTo>
                    <a:pt x="15" y="389"/>
                    <a:pt x="15" y="389"/>
                    <a:pt x="15" y="389"/>
                  </a:cubicBezTo>
                  <a:cubicBezTo>
                    <a:pt x="38" y="404"/>
                    <a:pt x="72" y="416"/>
                    <a:pt x="107" y="416"/>
                  </a:cubicBezTo>
                  <a:cubicBezTo>
                    <a:pt x="153" y="416"/>
                    <a:pt x="183" y="390"/>
                    <a:pt x="183" y="353"/>
                  </a:cubicBezTo>
                  <a:cubicBezTo>
                    <a:pt x="183" y="318"/>
                    <a:pt x="158" y="297"/>
                    <a:pt x="111" y="278"/>
                  </a:cubicBezTo>
                  <a:cubicBezTo>
                    <a:pt x="46" y="252"/>
                    <a:pt x="6" y="223"/>
                    <a:pt x="6" y="167"/>
                  </a:cubicBezTo>
                  <a:cubicBezTo>
                    <a:pt x="6" y="114"/>
                    <a:pt x="44" y="74"/>
                    <a:pt x="102" y="65"/>
                  </a:cubicBezTo>
                  <a:cubicBezTo>
                    <a:pt x="102" y="0"/>
                    <a:pt x="102" y="0"/>
                    <a:pt x="102" y="0"/>
                  </a:cubicBezTo>
                  <a:cubicBezTo>
                    <a:pt x="142" y="0"/>
                    <a:pt x="142" y="0"/>
                    <a:pt x="142" y="0"/>
                  </a:cubicBezTo>
                  <a:cubicBezTo>
                    <a:pt x="142" y="62"/>
                    <a:pt x="142" y="62"/>
                    <a:pt x="142" y="62"/>
                  </a:cubicBezTo>
                  <a:cubicBezTo>
                    <a:pt x="180" y="63"/>
                    <a:pt x="206" y="74"/>
                    <a:pt x="225" y="84"/>
                  </a:cubicBezTo>
                  <a:cubicBezTo>
                    <a:pt x="209" y="127"/>
                    <a:pt x="209" y="127"/>
                    <a:pt x="209" y="127"/>
                  </a:cubicBezTo>
                  <a:cubicBezTo>
                    <a:pt x="195" y="119"/>
                    <a:pt x="169" y="105"/>
                    <a:pt x="128" y="105"/>
                  </a:cubicBezTo>
                  <a:cubicBezTo>
                    <a:pt x="79" y="105"/>
                    <a:pt x="61" y="134"/>
                    <a:pt x="61" y="160"/>
                  </a:cubicBezTo>
                  <a:cubicBezTo>
                    <a:pt x="61" y="193"/>
                    <a:pt x="84" y="209"/>
                    <a:pt x="140" y="232"/>
                  </a:cubicBezTo>
                  <a:cubicBezTo>
                    <a:pt x="205" y="259"/>
                    <a:pt x="239" y="292"/>
                    <a:pt x="239" y="349"/>
                  </a:cubicBezTo>
                  <a:cubicBezTo>
                    <a:pt x="239" y="399"/>
                    <a:pt x="204" y="447"/>
                    <a:pt x="138" y="457"/>
                  </a:cubicBezTo>
                  <a:cubicBezTo>
                    <a:pt x="138" y="524"/>
                    <a:pt x="138" y="524"/>
                    <a:pt x="138" y="524"/>
                  </a:cubicBezTo>
                  <a:lnTo>
                    <a:pt x="98" y="52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169" name="Rectangle 168"/>
          <p:cNvSpPr>
            <a:spLocks/>
          </p:cNvSpPr>
          <p:nvPr/>
        </p:nvSpPr>
        <p:spPr>
          <a:xfrm>
            <a:off x="9773365" y="4740922"/>
            <a:ext cx="2219938" cy="900246"/>
          </a:xfrm>
          <a:prstGeom prst="rect">
            <a:avLst/>
          </a:prstGeom>
        </p:spPr>
        <p:txBody>
          <a:bodyPr wrap="square" lIns="182880" anchor="ctr" anchorCtr="0">
            <a:noAutofit/>
          </a:bodyPr>
          <a:lstStyle/>
          <a:p>
            <a:pPr>
              <a:spcBef>
                <a:spcPts val="300"/>
              </a:spcBef>
            </a:pPr>
            <a:r>
              <a:rPr lang="en-IN" sz="2200" dirty="0">
                <a:solidFill>
                  <a:srgbClr val="04787E"/>
                </a:solidFill>
                <a:ea typeface="Segoe UI" panose="020B0502040204020203" pitchFamily="34" charset="0"/>
                <a:cs typeface="Segoe UI Semilight" panose="020B0402040204020203" pitchFamily="34" charset="0"/>
              </a:rPr>
              <a:t>Forecasts</a:t>
            </a:r>
          </a:p>
          <a:p>
            <a:pPr>
              <a:spcBef>
                <a:spcPts val="300"/>
              </a:spcBef>
            </a:pPr>
            <a:r>
              <a:rPr lang="en-IN" sz="1400" dirty="0">
                <a:solidFill>
                  <a:srgbClr val="04787E"/>
                </a:solidFill>
                <a:latin typeface="Segoe UI Semilight" panose="020B0402040204020203" pitchFamily="34" charset="0"/>
                <a:ea typeface="Segoe UI" panose="020B0502040204020203" pitchFamily="34" charset="0"/>
                <a:cs typeface="Segoe UI Semilight" panose="020B0402040204020203" pitchFamily="34" charset="0"/>
              </a:rPr>
              <a:t>Future Demand &amp; Price</a:t>
            </a:r>
          </a:p>
        </p:txBody>
      </p:sp>
      <p:sp>
        <p:nvSpPr>
          <p:cNvPr id="150" name="Freeform 15"/>
          <p:cNvSpPr>
            <a:spLocks/>
          </p:cNvSpPr>
          <p:nvPr/>
        </p:nvSpPr>
        <p:spPr bwMode="auto">
          <a:xfrm>
            <a:off x="8518366" y="4567695"/>
            <a:ext cx="1322387" cy="1322388"/>
          </a:xfrm>
          <a:custGeom>
            <a:avLst/>
            <a:gdLst>
              <a:gd name="T0" fmla="*/ 45 w 118"/>
              <a:gd name="T1" fmla="*/ 8 h 118"/>
              <a:gd name="T2" fmla="*/ 7 w 118"/>
              <a:gd name="T3" fmla="*/ 73 h 118"/>
              <a:gd name="T4" fmla="*/ 73 w 118"/>
              <a:gd name="T5" fmla="*/ 111 h 118"/>
              <a:gd name="T6" fmla="*/ 110 w 118"/>
              <a:gd name="T7" fmla="*/ 45 h 118"/>
              <a:gd name="T8" fmla="*/ 45 w 118"/>
              <a:gd name="T9" fmla="*/ 8 h 118"/>
            </a:gdLst>
            <a:ahLst/>
            <a:cxnLst>
              <a:cxn ang="0">
                <a:pos x="T0" y="T1"/>
              </a:cxn>
              <a:cxn ang="0">
                <a:pos x="T2" y="T3"/>
              </a:cxn>
              <a:cxn ang="0">
                <a:pos x="T4" y="T5"/>
              </a:cxn>
              <a:cxn ang="0">
                <a:pos x="T6" y="T7"/>
              </a:cxn>
              <a:cxn ang="0">
                <a:pos x="T8" y="T9"/>
              </a:cxn>
            </a:cxnLst>
            <a:rect l="0" t="0" r="r" b="b"/>
            <a:pathLst>
              <a:path w="118" h="118">
                <a:moveTo>
                  <a:pt x="45" y="8"/>
                </a:moveTo>
                <a:cubicBezTo>
                  <a:pt x="16" y="15"/>
                  <a:pt x="0" y="45"/>
                  <a:pt x="7" y="73"/>
                </a:cubicBezTo>
                <a:cubicBezTo>
                  <a:pt x="15" y="102"/>
                  <a:pt x="44" y="118"/>
                  <a:pt x="73" y="111"/>
                </a:cubicBezTo>
                <a:cubicBezTo>
                  <a:pt x="101" y="103"/>
                  <a:pt x="118" y="74"/>
                  <a:pt x="110" y="45"/>
                </a:cubicBezTo>
                <a:cubicBezTo>
                  <a:pt x="103" y="17"/>
                  <a:pt x="73" y="0"/>
                  <a:pt x="45" y="8"/>
                </a:cubicBezTo>
                <a:close/>
              </a:path>
            </a:pathLst>
          </a:custGeom>
          <a:solidFill>
            <a:srgbClr val="00B294"/>
          </a:solidFill>
          <a:ln w="9525" cap="flat" cmpd="sng" algn="ctr">
            <a:noFill/>
            <a:prstDash val="solid"/>
            <a:round/>
            <a:headEnd type="none" w="med" len="med"/>
            <a:tailEnd type="none" w="med" len="med"/>
          </a:ln>
          <a:effectLst/>
          <a:scene3d>
            <a:camera prst="orthographicFront"/>
            <a:lightRig rig="threePt" dir="t"/>
          </a:scene3d>
          <a:sp3d prstMaterial="matte"/>
        </p:spPr>
        <p:txBody>
          <a:bodyPr lIns="82124" tIns="41061" rIns="82124" bIns="41061" anchor="ctr"/>
          <a:lstStyle/>
          <a:p>
            <a:pPr algn="ctr" defTabSz="814388" eaLnBrk="0" fontAlgn="base" hangingPunct="0">
              <a:lnSpc>
                <a:spcPct val="90000"/>
              </a:lnSpc>
              <a:spcBef>
                <a:spcPct val="0"/>
              </a:spcBef>
              <a:spcAft>
                <a:spcPct val="0"/>
              </a:spcAft>
              <a:defRPr/>
            </a:pPr>
            <a:endParaRPr lang="en-US" dirty="0"/>
          </a:p>
        </p:txBody>
      </p:sp>
      <p:grpSp>
        <p:nvGrpSpPr>
          <p:cNvPr id="8" name="Group 7"/>
          <p:cNvGrpSpPr/>
          <p:nvPr/>
        </p:nvGrpSpPr>
        <p:grpSpPr>
          <a:xfrm>
            <a:off x="8833338" y="4984127"/>
            <a:ext cx="692442" cy="489525"/>
            <a:chOff x="7911423" y="10870532"/>
            <a:chExt cx="692442" cy="489525"/>
          </a:xfrm>
          <a:solidFill>
            <a:schemeClr val="bg1"/>
          </a:solidFill>
          <a:effectLst>
            <a:outerShdw dist="12700" dir="5400000" algn="t" rotWithShape="0">
              <a:prstClr val="black">
                <a:alpha val="60000"/>
              </a:prstClr>
            </a:outerShdw>
          </a:effectLst>
        </p:grpSpPr>
        <p:sp>
          <p:nvSpPr>
            <p:cNvPr id="55" name="Freeform 16"/>
            <p:cNvSpPr>
              <a:spLocks/>
            </p:cNvSpPr>
            <p:nvPr/>
          </p:nvSpPr>
          <p:spPr bwMode="auto">
            <a:xfrm>
              <a:off x="8335775" y="11125292"/>
              <a:ext cx="34807" cy="34808"/>
            </a:xfrm>
            <a:custGeom>
              <a:avLst/>
              <a:gdLst>
                <a:gd name="T0" fmla="*/ 19 w 51"/>
                <a:gd name="T1" fmla="*/ 51 h 51"/>
                <a:gd name="T2" fmla="*/ 8 w 51"/>
                <a:gd name="T3" fmla="*/ 47 h 51"/>
                <a:gd name="T4" fmla="*/ 6 w 51"/>
                <a:gd name="T5" fmla="*/ 24 h 51"/>
                <a:gd name="T6" fmla="*/ 21 w 51"/>
                <a:gd name="T7" fmla="*/ 8 h 51"/>
                <a:gd name="T8" fmla="*/ 44 w 51"/>
                <a:gd name="T9" fmla="*/ 6 h 51"/>
                <a:gd name="T10" fmla="*/ 45 w 51"/>
                <a:gd name="T11" fmla="*/ 29 h 51"/>
                <a:gd name="T12" fmla="*/ 31 w 51"/>
                <a:gd name="T13" fmla="*/ 45 h 51"/>
                <a:gd name="T14" fmla="*/ 19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19" y="51"/>
                  </a:moveTo>
                  <a:cubicBezTo>
                    <a:pt x="15" y="51"/>
                    <a:pt x="11" y="50"/>
                    <a:pt x="8" y="47"/>
                  </a:cubicBezTo>
                  <a:cubicBezTo>
                    <a:pt x="1" y="41"/>
                    <a:pt x="0" y="31"/>
                    <a:pt x="6" y="24"/>
                  </a:cubicBezTo>
                  <a:cubicBezTo>
                    <a:pt x="21" y="8"/>
                    <a:pt x="21" y="8"/>
                    <a:pt x="21" y="8"/>
                  </a:cubicBezTo>
                  <a:cubicBezTo>
                    <a:pt x="26" y="1"/>
                    <a:pt x="37" y="0"/>
                    <a:pt x="44" y="6"/>
                  </a:cubicBezTo>
                  <a:cubicBezTo>
                    <a:pt x="50" y="12"/>
                    <a:pt x="51" y="22"/>
                    <a:pt x="45" y="29"/>
                  </a:cubicBezTo>
                  <a:cubicBezTo>
                    <a:pt x="31" y="45"/>
                    <a:pt x="31" y="45"/>
                    <a:pt x="31" y="45"/>
                  </a:cubicBezTo>
                  <a:cubicBezTo>
                    <a:pt x="28" y="49"/>
                    <a:pt x="23" y="51"/>
                    <a:pt x="19" y="5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7"/>
            <p:cNvSpPr>
              <a:spLocks noEditPoints="1"/>
            </p:cNvSpPr>
            <p:nvPr/>
          </p:nvSpPr>
          <p:spPr bwMode="auto">
            <a:xfrm>
              <a:off x="8377247" y="11006059"/>
              <a:ext cx="97756" cy="107385"/>
            </a:xfrm>
            <a:custGeom>
              <a:avLst/>
              <a:gdLst>
                <a:gd name="T0" fmla="*/ 18 w 143"/>
                <a:gd name="T1" fmla="*/ 158 h 158"/>
                <a:gd name="T2" fmla="*/ 7 w 143"/>
                <a:gd name="T3" fmla="*/ 154 h 158"/>
                <a:gd name="T4" fmla="*/ 5 w 143"/>
                <a:gd name="T5" fmla="*/ 131 h 158"/>
                <a:gd name="T6" fmla="*/ 36 w 143"/>
                <a:gd name="T7" fmla="*/ 95 h 158"/>
                <a:gd name="T8" fmla="*/ 59 w 143"/>
                <a:gd name="T9" fmla="*/ 94 h 158"/>
                <a:gd name="T10" fmla="*/ 61 w 143"/>
                <a:gd name="T11" fmla="*/ 117 h 158"/>
                <a:gd name="T12" fmla="*/ 30 w 143"/>
                <a:gd name="T13" fmla="*/ 152 h 158"/>
                <a:gd name="T14" fmla="*/ 18 w 143"/>
                <a:gd name="T15" fmla="*/ 158 h 158"/>
                <a:gd name="T16" fmla="*/ 94 w 143"/>
                <a:gd name="T17" fmla="*/ 69 h 158"/>
                <a:gd name="T18" fmla="*/ 84 w 143"/>
                <a:gd name="T19" fmla="*/ 65 h 158"/>
                <a:gd name="T20" fmla="*/ 82 w 143"/>
                <a:gd name="T21" fmla="*/ 42 h 158"/>
                <a:gd name="T22" fmla="*/ 113 w 143"/>
                <a:gd name="T23" fmla="*/ 7 h 158"/>
                <a:gd name="T24" fmla="*/ 136 w 143"/>
                <a:gd name="T25" fmla="*/ 5 h 158"/>
                <a:gd name="T26" fmla="*/ 137 w 143"/>
                <a:gd name="T27" fmla="*/ 28 h 158"/>
                <a:gd name="T28" fmla="*/ 107 w 143"/>
                <a:gd name="T29" fmla="*/ 64 h 158"/>
                <a:gd name="T30" fmla="*/ 94 w 143"/>
                <a:gd name="T3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58">
                  <a:moveTo>
                    <a:pt x="18" y="158"/>
                  </a:moveTo>
                  <a:cubicBezTo>
                    <a:pt x="14" y="158"/>
                    <a:pt x="10" y="156"/>
                    <a:pt x="7" y="154"/>
                  </a:cubicBezTo>
                  <a:cubicBezTo>
                    <a:pt x="0" y="148"/>
                    <a:pt x="0" y="137"/>
                    <a:pt x="5" y="131"/>
                  </a:cubicBezTo>
                  <a:cubicBezTo>
                    <a:pt x="36" y="95"/>
                    <a:pt x="36" y="95"/>
                    <a:pt x="36" y="95"/>
                  </a:cubicBezTo>
                  <a:cubicBezTo>
                    <a:pt x="42" y="89"/>
                    <a:pt x="52" y="88"/>
                    <a:pt x="59" y="94"/>
                  </a:cubicBezTo>
                  <a:cubicBezTo>
                    <a:pt x="66" y="100"/>
                    <a:pt x="67" y="110"/>
                    <a:pt x="61" y="117"/>
                  </a:cubicBezTo>
                  <a:cubicBezTo>
                    <a:pt x="30" y="152"/>
                    <a:pt x="30" y="152"/>
                    <a:pt x="30" y="152"/>
                  </a:cubicBezTo>
                  <a:cubicBezTo>
                    <a:pt x="27" y="156"/>
                    <a:pt x="22" y="158"/>
                    <a:pt x="18" y="158"/>
                  </a:cubicBezTo>
                  <a:close/>
                  <a:moveTo>
                    <a:pt x="94" y="69"/>
                  </a:moveTo>
                  <a:cubicBezTo>
                    <a:pt x="91" y="69"/>
                    <a:pt x="87" y="68"/>
                    <a:pt x="84" y="65"/>
                  </a:cubicBezTo>
                  <a:cubicBezTo>
                    <a:pt x="77" y="59"/>
                    <a:pt x="76" y="49"/>
                    <a:pt x="82" y="42"/>
                  </a:cubicBezTo>
                  <a:cubicBezTo>
                    <a:pt x="113" y="7"/>
                    <a:pt x="113" y="7"/>
                    <a:pt x="113" y="7"/>
                  </a:cubicBezTo>
                  <a:cubicBezTo>
                    <a:pt x="119" y="0"/>
                    <a:pt x="129" y="0"/>
                    <a:pt x="136" y="5"/>
                  </a:cubicBezTo>
                  <a:cubicBezTo>
                    <a:pt x="142" y="11"/>
                    <a:pt x="143" y="22"/>
                    <a:pt x="137" y="28"/>
                  </a:cubicBezTo>
                  <a:cubicBezTo>
                    <a:pt x="107" y="64"/>
                    <a:pt x="107" y="64"/>
                    <a:pt x="107" y="64"/>
                  </a:cubicBezTo>
                  <a:cubicBezTo>
                    <a:pt x="103" y="67"/>
                    <a:pt x="99" y="69"/>
                    <a:pt x="94" y="6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8"/>
            <p:cNvSpPr>
              <a:spLocks/>
            </p:cNvSpPr>
            <p:nvPr/>
          </p:nvSpPr>
          <p:spPr bwMode="auto">
            <a:xfrm>
              <a:off x="8481669" y="10957921"/>
              <a:ext cx="34067" cy="34808"/>
            </a:xfrm>
            <a:custGeom>
              <a:avLst/>
              <a:gdLst>
                <a:gd name="T0" fmla="*/ 18 w 50"/>
                <a:gd name="T1" fmla="*/ 51 h 51"/>
                <a:gd name="T2" fmla="*/ 7 w 50"/>
                <a:gd name="T3" fmla="*/ 47 h 51"/>
                <a:gd name="T4" fmla="*/ 6 w 50"/>
                <a:gd name="T5" fmla="*/ 24 h 51"/>
                <a:gd name="T6" fmla="*/ 20 w 50"/>
                <a:gd name="T7" fmla="*/ 8 h 51"/>
                <a:gd name="T8" fmla="*/ 43 w 50"/>
                <a:gd name="T9" fmla="*/ 6 h 51"/>
                <a:gd name="T10" fmla="*/ 44 w 50"/>
                <a:gd name="T11" fmla="*/ 29 h 51"/>
                <a:gd name="T12" fmla="*/ 30 w 50"/>
                <a:gd name="T13" fmla="*/ 45 h 51"/>
                <a:gd name="T14" fmla="*/ 18 w 5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51">
                  <a:moveTo>
                    <a:pt x="18" y="51"/>
                  </a:moveTo>
                  <a:cubicBezTo>
                    <a:pt x="14" y="51"/>
                    <a:pt x="10" y="50"/>
                    <a:pt x="7" y="47"/>
                  </a:cubicBezTo>
                  <a:cubicBezTo>
                    <a:pt x="0" y="41"/>
                    <a:pt x="0" y="31"/>
                    <a:pt x="6" y="24"/>
                  </a:cubicBezTo>
                  <a:cubicBezTo>
                    <a:pt x="20" y="8"/>
                    <a:pt x="20" y="8"/>
                    <a:pt x="20" y="8"/>
                  </a:cubicBezTo>
                  <a:cubicBezTo>
                    <a:pt x="26" y="1"/>
                    <a:pt x="36" y="0"/>
                    <a:pt x="43" y="6"/>
                  </a:cubicBezTo>
                  <a:cubicBezTo>
                    <a:pt x="50" y="12"/>
                    <a:pt x="50" y="22"/>
                    <a:pt x="44" y="29"/>
                  </a:cubicBezTo>
                  <a:cubicBezTo>
                    <a:pt x="30" y="45"/>
                    <a:pt x="30" y="45"/>
                    <a:pt x="30" y="45"/>
                  </a:cubicBezTo>
                  <a:cubicBezTo>
                    <a:pt x="27" y="49"/>
                    <a:pt x="22" y="51"/>
                    <a:pt x="18" y="5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9"/>
            <p:cNvSpPr>
              <a:spLocks noEditPoints="1"/>
            </p:cNvSpPr>
            <p:nvPr/>
          </p:nvSpPr>
          <p:spPr bwMode="auto">
            <a:xfrm>
              <a:off x="7911423" y="10870532"/>
              <a:ext cx="692442" cy="489525"/>
            </a:xfrm>
            <a:custGeom>
              <a:avLst/>
              <a:gdLst>
                <a:gd name="T0" fmla="*/ 641 w 1019"/>
                <a:gd name="T1" fmla="*/ 481 h 720"/>
                <a:gd name="T2" fmla="*/ 570 w 1019"/>
                <a:gd name="T3" fmla="*/ 552 h 720"/>
                <a:gd name="T4" fmla="*/ 499 w 1019"/>
                <a:gd name="T5" fmla="*/ 481 h 720"/>
                <a:gd name="T6" fmla="*/ 506 w 1019"/>
                <a:gd name="T7" fmla="*/ 450 h 720"/>
                <a:gd name="T8" fmla="*/ 399 w 1019"/>
                <a:gd name="T9" fmla="*/ 364 h 720"/>
                <a:gd name="T10" fmla="*/ 346 w 1019"/>
                <a:gd name="T11" fmla="*/ 389 h 720"/>
                <a:gd name="T12" fmla="*/ 309 w 1019"/>
                <a:gd name="T13" fmla="*/ 379 h 720"/>
                <a:gd name="T14" fmla="*/ 127 w 1019"/>
                <a:gd name="T15" fmla="*/ 606 h 720"/>
                <a:gd name="T16" fmla="*/ 142 w 1019"/>
                <a:gd name="T17" fmla="*/ 649 h 720"/>
                <a:gd name="T18" fmla="*/ 71 w 1019"/>
                <a:gd name="T19" fmla="*/ 720 h 720"/>
                <a:gd name="T20" fmla="*/ 0 w 1019"/>
                <a:gd name="T21" fmla="*/ 649 h 720"/>
                <a:gd name="T22" fmla="*/ 71 w 1019"/>
                <a:gd name="T23" fmla="*/ 578 h 720"/>
                <a:gd name="T24" fmla="*/ 102 w 1019"/>
                <a:gd name="T25" fmla="*/ 585 h 720"/>
                <a:gd name="T26" fmla="*/ 286 w 1019"/>
                <a:gd name="T27" fmla="*/ 356 h 720"/>
                <a:gd name="T28" fmla="*/ 275 w 1019"/>
                <a:gd name="T29" fmla="*/ 318 h 720"/>
                <a:gd name="T30" fmla="*/ 346 w 1019"/>
                <a:gd name="T31" fmla="*/ 247 h 720"/>
                <a:gd name="T32" fmla="*/ 417 w 1019"/>
                <a:gd name="T33" fmla="*/ 318 h 720"/>
                <a:gd name="T34" fmla="*/ 415 w 1019"/>
                <a:gd name="T35" fmla="*/ 335 h 720"/>
                <a:gd name="T36" fmla="*/ 527 w 1019"/>
                <a:gd name="T37" fmla="*/ 425 h 720"/>
                <a:gd name="T38" fmla="*/ 570 w 1019"/>
                <a:gd name="T39" fmla="*/ 410 h 720"/>
                <a:gd name="T40" fmla="*/ 641 w 1019"/>
                <a:gd name="T41" fmla="*/ 481 h 720"/>
                <a:gd name="T42" fmla="*/ 1019 w 1019"/>
                <a:gd name="T43" fmla="*/ 71 h 720"/>
                <a:gd name="T44" fmla="*/ 948 w 1019"/>
                <a:gd name="T45" fmla="*/ 142 h 720"/>
                <a:gd name="T46" fmla="*/ 877 w 1019"/>
                <a:gd name="T47" fmla="*/ 71 h 720"/>
                <a:gd name="T48" fmla="*/ 948 w 1019"/>
                <a:gd name="T49" fmla="*/ 0 h 720"/>
                <a:gd name="T50" fmla="*/ 1019 w 1019"/>
                <a:gd name="T51" fmla="*/ 71 h 720"/>
                <a:gd name="T52" fmla="*/ 997 w 1019"/>
                <a:gd name="T53" fmla="*/ 71 h 720"/>
                <a:gd name="T54" fmla="*/ 948 w 1019"/>
                <a:gd name="T55" fmla="*/ 22 h 720"/>
                <a:gd name="T56" fmla="*/ 898 w 1019"/>
                <a:gd name="T57" fmla="*/ 71 h 720"/>
                <a:gd name="T58" fmla="*/ 948 w 1019"/>
                <a:gd name="T59" fmla="*/ 120 h 720"/>
                <a:gd name="T60" fmla="*/ 997 w 1019"/>
                <a:gd name="T61" fmla="*/ 7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9" h="720">
                  <a:moveTo>
                    <a:pt x="641" y="481"/>
                  </a:moveTo>
                  <a:cubicBezTo>
                    <a:pt x="641" y="520"/>
                    <a:pt x="609" y="552"/>
                    <a:pt x="570" y="552"/>
                  </a:cubicBezTo>
                  <a:cubicBezTo>
                    <a:pt x="531" y="552"/>
                    <a:pt x="499" y="520"/>
                    <a:pt x="499" y="481"/>
                  </a:cubicBezTo>
                  <a:cubicBezTo>
                    <a:pt x="499" y="470"/>
                    <a:pt x="502" y="459"/>
                    <a:pt x="506" y="450"/>
                  </a:cubicBezTo>
                  <a:cubicBezTo>
                    <a:pt x="399" y="364"/>
                    <a:pt x="399" y="364"/>
                    <a:pt x="399" y="364"/>
                  </a:cubicBezTo>
                  <a:cubicBezTo>
                    <a:pt x="386" y="379"/>
                    <a:pt x="367" y="389"/>
                    <a:pt x="346" y="389"/>
                  </a:cubicBezTo>
                  <a:cubicBezTo>
                    <a:pt x="332" y="389"/>
                    <a:pt x="320" y="385"/>
                    <a:pt x="309" y="379"/>
                  </a:cubicBezTo>
                  <a:cubicBezTo>
                    <a:pt x="127" y="606"/>
                    <a:pt x="127" y="606"/>
                    <a:pt x="127" y="606"/>
                  </a:cubicBezTo>
                  <a:cubicBezTo>
                    <a:pt x="136" y="618"/>
                    <a:pt x="142" y="633"/>
                    <a:pt x="142" y="649"/>
                  </a:cubicBezTo>
                  <a:cubicBezTo>
                    <a:pt x="142" y="688"/>
                    <a:pt x="110" y="720"/>
                    <a:pt x="71" y="720"/>
                  </a:cubicBezTo>
                  <a:cubicBezTo>
                    <a:pt x="31" y="720"/>
                    <a:pt x="0" y="688"/>
                    <a:pt x="0" y="649"/>
                  </a:cubicBezTo>
                  <a:cubicBezTo>
                    <a:pt x="0" y="610"/>
                    <a:pt x="31" y="578"/>
                    <a:pt x="71" y="578"/>
                  </a:cubicBezTo>
                  <a:cubicBezTo>
                    <a:pt x="82" y="578"/>
                    <a:pt x="92" y="581"/>
                    <a:pt x="102" y="585"/>
                  </a:cubicBezTo>
                  <a:cubicBezTo>
                    <a:pt x="286" y="356"/>
                    <a:pt x="286" y="356"/>
                    <a:pt x="286" y="356"/>
                  </a:cubicBezTo>
                  <a:cubicBezTo>
                    <a:pt x="279" y="345"/>
                    <a:pt x="275" y="332"/>
                    <a:pt x="275" y="318"/>
                  </a:cubicBezTo>
                  <a:cubicBezTo>
                    <a:pt x="275" y="279"/>
                    <a:pt x="306" y="247"/>
                    <a:pt x="346" y="247"/>
                  </a:cubicBezTo>
                  <a:cubicBezTo>
                    <a:pt x="385" y="247"/>
                    <a:pt x="417" y="279"/>
                    <a:pt x="417" y="318"/>
                  </a:cubicBezTo>
                  <a:cubicBezTo>
                    <a:pt x="417" y="324"/>
                    <a:pt x="416" y="329"/>
                    <a:pt x="415" y="335"/>
                  </a:cubicBezTo>
                  <a:cubicBezTo>
                    <a:pt x="527" y="425"/>
                    <a:pt x="527" y="425"/>
                    <a:pt x="527" y="425"/>
                  </a:cubicBezTo>
                  <a:cubicBezTo>
                    <a:pt x="539" y="415"/>
                    <a:pt x="554" y="410"/>
                    <a:pt x="570" y="410"/>
                  </a:cubicBezTo>
                  <a:cubicBezTo>
                    <a:pt x="609" y="410"/>
                    <a:pt x="641" y="442"/>
                    <a:pt x="641" y="481"/>
                  </a:cubicBezTo>
                  <a:close/>
                  <a:moveTo>
                    <a:pt x="1019" y="71"/>
                  </a:moveTo>
                  <a:cubicBezTo>
                    <a:pt x="1019" y="110"/>
                    <a:pt x="987" y="142"/>
                    <a:pt x="948" y="142"/>
                  </a:cubicBezTo>
                  <a:cubicBezTo>
                    <a:pt x="908" y="142"/>
                    <a:pt x="877" y="110"/>
                    <a:pt x="877" y="71"/>
                  </a:cubicBezTo>
                  <a:cubicBezTo>
                    <a:pt x="877" y="32"/>
                    <a:pt x="908" y="0"/>
                    <a:pt x="948" y="0"/>
                  </a:cubicBezTo>
                  <a:cubicBezTo>
                    <a:pt x="987" y="0"/>
                    <a:pt x="1019" y="32"/>
                    <a:pt x="1019" y="71"/>
                  </a:cubicBezTo>
                  <a:close/>
                  <a:moveTo>
                    <a:pt x="997" y="71"/>
                  </a:moveTo>
                  <a:cubicBezTo>
                    <a:pt x="997" y="44"/>
                    <a:pt x="975" y="22"/>
                    <a:pt x="948" y="22"/>
                  </a:cubicBezTo>
                  <a:cubicBezTo>
                    <a:pt x="920" y="22"/>
                    <a:pt x="898" y="44"/>
                    <a:pt x="898" y="71"/>
                  </a:cubicBezTo>
                  <a:cubicBezTo>
                    <a:pt x="898" y="98"/>
                    <a:pt x="920" y="120"/>
                    <a:pt x="948" y="120"/>
                  </a:cubicBezTo>
                  <a:cubicBezTo>
                    <a:pt x="975" y="120"/>
                    <a:pt x="997" y="98"/>
                    <a:pt x="997" y="7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357" y="4657128"/>
            <a:ext cx="2177286" cy="1912904"/>
          </a:xfrm>
          <a:prstGeom prst="rect">
            <a:avLst/>
          </a:prstGeom>
        </p:spPr>
      </p:pic>
      <p:sp>
        <p:nvSpPr>
          <p:cNvPr id="22" name="Rectangle 21"/>
          <p:cNvSpPr/>
          <p:nvPr/>
        </p:nvSpPr>
        <p:spPr bwMode="auto">
          <a:xfrm>
            <a:off x="0" y="6559487"/>
            <a:ext cx="12192000" cy="298514"/>
          </a:xfrm>
          <a:prstGeom prst="rect">
            <a:avLst/>
          </a:prstGeom>
          <a:solidFill>
            <a:srgbClr val="282828"/>
          </a:solidFill>
          <a:ln>
            <a:noFill/>
            <a:headEnd type="none" w="med" len="med"/>
            <a:tailEnd type="none" w="med" len="med"/>
          </a:ln>
          <a:effectLst/>
          <a:scene3d>
            <a:camera prst="orthographicFront"/>
            <a:lightRig rig="threePt" dir="t"/>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256" name="Arrow: Left 255"/>
          <p:cNvSpPr/>
          <p:nvPr/>
        </p:nvSpPr>
        <p:spPr bwMode="auto">
          <a:xfrm>
            <a:off x="3755111" y="5041804"/>
            <a:ext cx="1028403" cy="438217"/>
          </a:xfrm>
          <a:prstGeom prst="leftArrow">
            <a:avLst>
              <a:gd name="adj1" fmla="val 47360"/>
              <a:gd name="adj2" fmla="val 84933"/>
            </a:avLst>
          </a:prstGeom>
          <a:gradFill flip="none" rotWithShape="1">
            <a:gsLst>
              <a:gs pos="0">
                <a:srgbClr val="00C3FB"/>
              </a:gs>
              <a:gs pos="100000">
                <a:srgbClr val="00C3FB">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0" name="Arrow: Left 89"/>
          <p:cNvSpPr/>
          <p:nvPr/>
        </p:nvSpPr>
        <p:spPr bwMode="auto">
          <a:xfrm rot="2324600">
            <a:off x="4179503" y="4117898"/>
            <a:ext cx="865400" cy="438217"/>
          </a:xfrm>
          <a:prstGeom prst="leftArrow">
            <a:avLst>
              <a:gd name="adj1" fmla="val 47360"/>
              <a:gd name="adj2" fmla="val 84933"/>
            </a:avLst>
          </a:prstGeom>
          <a:gradFill flip="none" rotWithShape="1">
            <a:gsLst>
              <a:gs pos="0">
                <a:srgbClr val="007DDF"/>
              </a:gs>
              <a:gs pos="100000">
                <a:srgbClr val="007DDF">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1" name="Arrow: Left 90"/>
          <p:cNvSpPr/>
          <p:nvPr/>
        </p:nvSpPr>
        <p:spPr bwMode="auto">
          <a:xfrm rot="4500000">
            <a:off x="5006180" y="3612430"/>
            <a:ext cx="1028403" cy="438217"/>
          </a:xfrm>
          <a:prstGeom prst="leftArrow">
            <a:avLst>
              <a:gd name="adj1" fmla="val 47360"/>
              <a:gd name="adj2" fmla="val 84933"/>
            </a:avLst>
          </a:prstGeom>
          <a:gradFill flip="none" rotWithShape="1">
            <a:gsLst>
              <a:gs pos="0">
                <a:srgbClr val="002153"/>
              </a:gs>
              <a:gs pos="89000">
                <a:srgbClr val="002153">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Arrow: Left 91"/>
          <p:cNvSpPr/>
          <p:nvPr/>
        </p:nvSpPr>
        <p:spPr bwMode="auto">
          <a:xfrm rot="17100000" flipH="1">
            <a:off x="6152241" y="3612431"/>
            <a:ext cx="1028403" cy="438217"/>
          </a:xfrm>
          <a:prstGeom prst="leftArrow">
            <a:avLst>
              <a:gd name="adj1" fmla="val 47360"/>
              <a:gd name="adj2" fmla="val 84933"/>
            </a:avLst>
          </a:prstGeom>
          <a:gradFill flip="none" rotWithShape="1">
            <a:gsLst>
              <a:gs pos="0">
                <a:srgbClr val="004E53"/>
              </a:gs>
              <a:gs pos="89000">
                <a:srgbClr val="004E53">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Arrow: Left 92"/>
          <p:cNvSpPr/>
          <p:nvPr/>
        </p:nvSpPr>
        <p:spPr bwMode="auto">
          <a:xfrm rot="19275400" flipH="1">
            <a:off x="7154246" y="4117898"/>
            <a:ext cx="865400" cy="438217"/>
          </a:xfrm>
          <a:prstGeom prst="leftArrow">
            <a:avLst>
              <a:gd name="adj1" fmla="val 47360"/>
              <a:gd name="adj2" fmla="val 84933"/>
            </a:avLst>
          </a:prstGeom>
          <a:gradFill flip="none" rotWithShape="1">
            <a:gsLst>
              <a:gs pos="0">
                <a:srgbClr val="008776"/>
              </a:gs>
              <a:gs pos="100000">
                <a:srgbClr val="008776">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4" name="Arrow: Left 93"/>
          <p:cNvSpPr/>
          <p:nvPr/>
        </p:nvSpPr>
        <p:spPr bwMode="auto">
          <a:xfrm flipH="1">
            <a:off x="7369561" y="5007930"/>
            <a:ext cx="1028403" cy="438217"/>
          </a:xfrm>
          <a:prstGeom prst="leftArrow">
            <a:avLst>
              <a:gd name="adj1" fmla="val 47360"/>
              <a:gd name="adj2" fmla="val 84933"/>
            </a:avLst>
          </a:prstGeom>
          <a:gradFill flip="none" rotWithShape="1">
            <a:gsLst>
              <a:gs pos="0">
                <a:srgbClr val="00B99A"/>
              </a:gs>
              <a:gs pos="100000">
                <a:srgbClr val="00B99A">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rPr>
              <a:t>Energy Sector | </a:t>
            </a:r>
            <a:r>
              <a:rPr lang="en-US" sz="3400" spc="0" dirty="0">
                <a:ln>
                  <a:noFill/>
                </a:ln>
                <a:solidFill>
                  <a:schemeClr val="accent2">
                    <a:lumMod val="75000"/>
                  </a:schemeClr>
                </a:solidFill>
              </a:rPr>
              <a:t>Benefits of Demand Forecasting</a:t>
            </a:r>
          </a:p>
        </p:txBody>
      </p:sp>
    </p:spTree>
    <p:extLst>
      <p:ext uri="{BB962C8B-B14F-4D97-AF65-F5344CB8AC3E}">
        <p14:creationId xmlns:p14="http://schemas.microsoft.com/office/powerpoint/2010/main" val="6001231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0" y="1016000"/>
            <a:ext cx="12192000" cy="883395"/>
          </a:xfrm>
          <a:prstGeom prst="rect">
            <a:avLst/>
          </a:prstGeom>
        </p:spPr>
        <p:txBody>
          <a:bodyPr lIns="274320" rIns="27432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lgn="ctr" defTabSz="932563">
              <a:lnSpc>
                <a:spcPct val="100000"/>
              </a:lnSpc>
              <a:spcBef>
                <a:spcPts val="1200"/>
              </a:spcBef>
              <a:defRPr/>
            </a:pPr>
            <a:r>
              <a:rPr lang="en-US" sz="3200" dirty="0"/>
              <a:t>Production is a main focus because it cannot be accumulated or stored.</a:t>
            </a:r>
          </a:p>
          <a:p>
            <a:pPr lvl="0" algn="ctr" defTabSz="932563">
              <a:lnSpc>
                <a:spcPct val="100000"/>
              </a:lnSpc>
              <a:spcBef>
                <a:spcPts val="1200"/>
              </a:spcBef>
              <a:defRPr/>
            </a:pPr>
            <a:r>
              <a:rPr lang="en-US" cap="all" dirty="0">
                <a:solidFill>
                  <a:srgbClr val="006FC8"/>
                </a:solidFill>
              </a:rPr>
              <a:t>What is produced, must be used</a:t>
            </a:r>
            <a:endParaRPr lang="en-US" sz="4000" cap="all" spc="0" dirty="0">
              <a:ln>
                <a:noFill/>
              </a:ln>
              <a:solidFill>
                <a:srgbClr val="006FC8"/>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37977"/>
            <a:ext cx="12198096" cy="3829243"/>
          </a:xfrm>
          <a:prstGeom prst="rect">
            <a:avLst/>
          </a:prstGeom>
        </p:spPr>
      </p:pic>
    </p:spTree>
    <p:extLst>
      <p:ext uri="{BB962C8B-B14F-4D97-AF65-F5344CB8AC3E}">
        <p14:creationId xmlns:p14="http://schemas.microsoft.com/office/powerpoint/2010/main" val="1482630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Demand</a:t>
            </a:r>
            <a:br>
              <a:rPr lang="en-US" dirty="0"/>
            </a:br>
            <a:r>
              <a:rPr lang="en-US" dirty="0"/>
              <a:t>Forecasting</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5695950" y="1755775"/>
            <a:ext cx="6496050" cy="5114925"/>
            <a:chOff x="5695950" y="1755775"/>
            <a:chExt cx="6496050" cy="5114925"/>
          </a:xfrm>
        </p:grpSpPr>
        <p:sp>
          <p:nvSpPr>
            <p:cNvPr id="7" name="Rectangle 5"/>
            <p:cNvSpPr>
              <a:spLocks noChangeArrowheads="1"/>
            </p:cNvSpPr>
            <p:nvPr/>
          </p:nvSpPr>
          <p:spPr bwMode="auto">
            <a:xfrm>
              <a:off x="5695950" y="1755775"/>
              <a:ext cx="6496050" cy="51149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6" name="Group 165"/>
            <p:cNvGrpSpPr/>
            <p:nvPr/>
          </p:nvGrpSpPr>
          <p:grpSpPr>
            <a:xfrm>
              <a:off x="6261735" y="2068512"/>
              <a:ext cx="5364480" cy="4802188"/>
              <a:chOff x="6294438" y="2505075"/>
              <a:chExt cx="4876800" cy="4365625"/>
            </a:xfrm>
          </p:grpSpPr>
          <p:sp>
            <p:nvSpPr>
              <p:cNvPr id="9" name="Freeform 7"/>
              <p:cNvSpPr>
                <a:spLocks/>
              </p:cNvSpPr>
              <p:nvPr/>
            </p:nvSpPr>
            <p:spPr bwMode="auto">
              <a:xfrm>
                <a:off x="7935913" y="2886075"/>
                <a:ext cx="1404938" cy="1200150"/>
              </a:xfrm>
              <a:custGeom>
                <a:avLst/>
                <a:gdLst>
                  <a:gd name="T0" fmla="*/ 612 w 612"/>
                  <a:gd name="T1" fmla="*/ 269 h 526"/>
                  <a:gd name="T2" fmla="*/ 530 w 612"/>
                  <a:gd name="T3" fmla="*/ 136 h 526"/>
                  <a:gd name="T4" fmla="*/ 529 w 612"/>
                  <a:gd name="T5" fmla="*/ 135 h 526"/>
                  <a:gd name="T6" fmla="*/ 529 w 612"/>
                  <a:gd name="T7" fmla="*/ 135 h 526"/>
                  <a:gd name="T8" fmla="*/ 490 w 612"/>
                  <a:gd name="T9" fmla="*/ 57 h 526"/>
                  <a:gd name="T10" fmla="*/ 310 w 612"/>
                  <a:gd name="T11" fmla="*/ 0 h 526"/>
                  <a:gd name="T12" fmla="*/ 90 w 612"/>
                  <a:gd name="T13" fmla="*/ 91 h 526"/>
                  <a:gd name="T14" fmla="*/ 0 w 612"/>
                  <a:gd name="T15" fmla="*/ 310 h 526"/>
                  <a:gd name="T16" fmla="*/ 0 w 612"/>
                  <a:gd name="T17" fmla="*/ 526 h 526"/>
                  <a:gd name="T18" fmla="*/ 612 w 612"/>
                  <a:gd name="T19" fmla="*/ 526 h 526"/>
                  <a:gd name="T20" fmla="*/ 612 w 612"/>
                  <a:gd name="T21" fmla="*/ 269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2" h="526">
                    <a:moveTo>
                      <a:pt x="612" y="269"/>
                    </a:moveTo>
                    <a:cubicBezTo>
                      <a:pt x="612" y="212"/>
                      <a:pt x="581" y="160"/>
                      <a:pt x="530" y="136"/>
                    </a:cubicBezTo>
                    <a:cubicBezTo>
                      <a:pt x="529" y="135"/>
                      <a:pt x="529" y="135"/>
                      <a:pt x="529" y="135"/>
                    </a:cubicBezTo>
                    <a:cubicBezTo>
                      <a:pt x="529" y="135"/>
                      <a:pt x="529" y="135"/>
                      <a:pt x="529" y="135"/>
                    </a:cubicBezTo>
                    <a:cubicBezTo>
                      <a:pt x="529" y="104"/>
                      <a:pt x="515" y="75"/>
                      <a:pt x="490" y="57"/>
                    </a:cubicBezTo>
                    <a:cubicBezTo>
                      <a:pt x="439" y="21"/>
                      <a:pt x="377" y="0"/>
                      <a:pt x="310" y="0"/>
                    </a:cubicBezTo>
                    <a:cubicBezTo>
                      <a:pt x="224" y="0"/>
                      <a:pt x="147" y="35"/>
                      <a:pt x="90" y="91"/>
                    </a:cubicBezTo>
                    <a:cubicBezTo>
                      <a:pt x="34" y="147"/>
                      <a:pt x="0" y="224"/>
                      <a:pt x="0" y="310"/>
                    </a:cubicBezTo>
                    <a:cubicBezTo>
                      <a:pt x="0" y="526"/>
                      <a:pt x="0" y="526"/>
                      <a:pt x="0" y="526"/>
                    </a:cubicBezTo>
                    <a:cubicBezTo>
                      <a:pt x="612" y="526"/>
                      <a:pt x="612" y="526"/>
                      <a:pt x="612" y="526"/>
                    </a:cubicBezTo>
                    <a:cubicBezTo>
                      <a:pt x="612" y="269"/>
                      <a:pt x="612" y="269"/>
                      <a:pt x="612" y="269"/>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10001250" y="4862513"/>
                <a:ext cx="703263" cy="450850"/>
              </a:xfrm>
              <a:custGeom>
                <a:avLst/>
                <a:gdLst>
                  <a:gd name="T0" fmla="*/ 307 w 307"/>
                  <a:gd name="T1" fmla="*/ 140 h 198"/>
                  <a:gd name="T2" fmla="*/ 258 w 307"/>
                  <a:gd name="T3" fmla="*/ 83 h 198"/>
                  <a:gd name="T4" fmla="*/ 264 w 307"/>
                  <a:gd name="T5" fmla="*/ 58 h 198"/>
                  <a:gd name="T6" fmla="*/ 206 w 307"/>
                  <a:gd name="T7" fmla="*/ 0 h 198"/>
                  <a:gd name="T8" fmla="*/ 153 w 307"/>
                  <a:gd name="T9" fmla="*/ 33 h 198"/>
                  <a:gd name="T10" fmla="*/ 127 w 307"/>
                  <a:gd name="T11" fmla="*/ 27 h 198"/>
                  <a:gd name="T12" fmla="*/ 64 w 307"/>
                  <a:gd name="T13" fmla="*/ 74 h 198"/>
                  <a:gd name="T14" fmla="*/ 62 w 307"/>
                  <a:gd name="T15" fmla="*/ 74 h 198"/>
                  <a:gd name="T16" fmla="*/ 0 w 307"/>
                  <a:gd name="T17" fmla="*/ 136 h 198"/>
                  <a:gd name="T18" fmla="*/ 62 w 307"/>
                  <a:gd name="T19" fmla="*/ 198 h 198"/>
                  <a:gd name="T20" fmla="*/ 250 w 307"/>
                  <a:gd name="T21" fmla="*/ 198 h 198"/>
                  <a:gd name="T22" fmla="*/ 250 w 307"/>
                  <a:gd name="T23" fmla="*/ 198 h 198"/>
                  <a:gd name="T24" fmla="*/ 307 w 307"/>
                  <a:gd name="T25" fmla="*/ 1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198">
                    <a:moveTo>
                      <a:pt x="307" y="140"/>
                    </a:moveTo>
                    <a:cubicBezTo>
                      <a:pt x="307" y="112"/>
                      <a:pt x="286" y="88"/>
                      <a:pt x="258" y="83"/>
                    </a:cubicBezTo>
                    <a:cubicBezTo>
                      <a:pt x="262" y="76"/>
                      <a:pt x="264" y="67"/>
                      <a:pt x="264" y="58"/>
                    </a:cubicBezTo>
                    <a:cubicBezTo>
                      <a:pt x="264" y="26"/>
                      <a:pt x="238" y="0"/>
                      <a:pt x="206" y="0"/>
                    </a:cubicBezTo>
                    <a:cubicBezTo>
                      <a:pt x="182" y="0"/>
                      <a:pt x="162" y="13"/>
                      <a:pt x="153" y="33"/>
                    </a:cubicBezTo>
                    <a:cubicBezTo>
                      <a:pt x="145" y="29"/>
                      <a:pt x="136" y="27"/>
                      <a:pt x="127" y="27"/>
                    </a:cubicBezTo>
                    <a:cubicBezTo>
                      <a:pt x="97" y="27"/>
                      <a:pt x="72" y="47"/>
                      <a:pt x="64" y="74"/>
                    </a:cubicBezTo>
                    <a:cubicBezTo>
                      <a:pt x="63" y="74"/>
                      <a:pt x="63" y="74"/>
                      <a:pt x="62" y="74"/>
                    </a:cubicBezTo>
                    <a:cubicBezTo>
                      <a:pt x="28" y="74"/>
                      <a:pt x="0" y="102"/>
                      <a:pt x="0" y="136"/>
                    </a:cubicBezTo>
                    <a:cubicBezTo>
                      <a:pt x="0" y="171"/>
                      <a:pt x="28" y="198"/>
                      <a:pt x="62" y="198"/>
                    </a:cubicBezTo>
                    <a:cubicBezTo>
                      <a:pt x="250" y="198"/>
                      <a:pt x="250" y="198"/>
                      <a:pt x="250" y="198"/>
                    </a:cubicBezTo>
                    <a:cubicBezTo>
                      <a:pt x="250" y="198"/>
                      <a:pt x="250" y="198"/>
                      <a:pt x="250" y="198"/>
                    </a:cubicBezTo>
                    <a:cubicBezTo>
                      <a:pt x="281" y="198"/>
                      <a:pt x="307" y="172"/>
                      <a:pt x="307"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7105650" y="3881438"/>
                <a:ext cx="461963" cy="334963"/>
              </a:xfrm>
              <a:custGeom>
                <a:avLst/>
                <a:gdLst>
                  <a:gd name="T0" fmla="*/ 152 w 201"/>
                  <a:gd name="T1" fmla="*/ 0 h 147"/>
                  <a:gd name="T2" fmla="*/ 113 w 201"/>
                  <a:gd name="T3" fmla="*/ 24 h 147"/>
                  <a:gd name="T4" fmla="*/ 94 w 201"/>
                  <a:gd name="T5" fmla="*/ 20 h 147"/>
                  <a:gd name="T6" fmla="*/ 47 w 201"/>
                  <a:gd name="T7" fmla="*/ 55 h 147"/>
                  <a:gd name="T8" fmla="*/ 46 w 201"/>
                  <a:gd name="T9" fmla="*/ 55 h 147"/>
                  <a:gd name="T10" fmla="*/ 0 w 201"/>
                  <a:gd name="T11" fmla="*/ 101 h 147"/>
                  <a:gd name="T12" fmla="*/ 46 w 201"/>
                  <a:gd name="T13" fmla="*/ 147 h 147"/>
                  <a:gd name="T14" fmla="*/ 165 w 201"/>
                  <a:gd name="T15" fmla="*/ 147 h 147"/>
                  <a:gd name="T16" fmla="*/ 201 w 201"/>
                  <a:gd name="T17" fmla="*/ 64 h 147"/>
                  <a:gd name="T18" fmla="*/ 191 w 201"/>
                  <a:gd name="T19" fmla="*/ 62 h 147"/>
                  <a:gd name="T20" fmla="*/ 191 w 201"/>
                  <a:gd name="T21" fmla="*/ 62 h 147"/>
                  <a:gd name="T22" fmla="*/ 191 w 201"/>
                  <a:gd name="T23" fmla="*/ 62 h 147"/>
                  <a:gd name="T24" fmla="*/ 196 w 201"/>
                  <a:gd name="T25" fmla="*/ 43 h 147"/>
                  <a:gd name="T26" fmla="*/ 152 w 201"/>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147">
                    <a:moveTo>
                      <a:pt x="152" y="0"/>
                    </a:moveTo>
                    <a:cubicBezTo>
                      <a:pt x="135" y="0"/>
                      <a:pt x="120" y="10"/>
                      <a:pt x="113" y="24"/>
                    </a:cubicBezTo>
                    <a:cubicBezTo>
                      <a:pt x="107" y="22"/>
                      <a:pt x="101" y="20"/>
                      <a:pt x="94" y="20"/>
                    </a:cubicBezTo>
                    <a:cubicBezTo>
                      <a:pt x="72" y="20"/>
                      <a:pt x="53" y="35"/>
                      <a:pt x="47" y="55"/>
                    </a:cubicBezTo>
                    <a:cubicBezTo>
                      <a:pt x="46" y="55"/>
                      <a:pt x="46" y="55"/>
                      <a:pt x="46" y="55"/>
                    </a:cubicBezTo>
                    <a:cubicBezTo>
                      <a:pt x="21" y="55"/>
                      <a:pt x="0" y="75"/>
                      <a:pt x="0" y="101"/>
                    </a:cubicBezTo>
                    <a:cubicBezTo>
                      <a:pt x="0" y="126"/>
                      <a:pt x="21" y="147"/>
                      <a:pt x="46" y="147"/>
                    </a:cubicBezTo>
                    <a:cubicBezTo>
                      <a:pt x="165" y="147"/>
                      <a:pt x="165" y="147"/>
                      <a:pt x="165" y="147"/>
                    </a:cubicBezTo>
                    <a:cubicBezTo>
                      <a:pt x="201" y="64"/>
                      <a:pt x="201" y="64"/>
                      <a:pt x="201" y="64"/>
                    </a:cubicBezTo>
                    <a:cubicBezTo>
                      <a:pt x="198" y="63"/>
                      <a:pt x="195" y="62"/>
                      <a:pt x="191" y="62"/>
                    </a:cubicBezTo>
                    <a:cubicBezTo>
                      <a:pt x="191" y="62"/>
                      <a:pt x="191" y="62"/>
                      <a:pt x="191" y="62"/>
                    </a:cubicBezTo>
                    <a:cubicBezTo>
                      <a:pt x="191" y="62"/>
                      <a:pt x="191" y="62"/>
                      <a:pt x="191" y="62"/>
                    </a:cubicBezTo>
                    <a:cubicBezTo>
                      <a:pt x="194" y="56"/>
                      <a:pt x="196" y="50"/>
                      <a:pt x="196" y="43"/>
                    </a:cubicBezTo>
                    <a:cubicBezTo>
                      <a:pt x="196" y="19"/>
                      <a:pt x="176" y="0"/>
                      <a:pt x="152" y="0"/>
                    </a:cubicBezTo>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9913938" y="3043238"/>
                <a:ext cx="334963" cy="214313"/>
              </a:xfrm>
              <a:custGeom>
                <a:avLst/>
                <a:gdLst>
                  <a:gd name="T0" fmla="*/ 98 w 146"/>
                  <a:gd name="T1" fmla="*/ 0 h 94"/>
                  <a:gd name="T2" fmla="*/ 73 w 146"/>
                  <a:gd name="T3" fmla="*/ 15 h 94"/>
                  <a:gd name="T4" fmla="*/ 60 w 146"/>
                  <a:gd name="T5" fmla="*/ 13 h 94"/>
                  <a:gd name="T6" fmla="*/ 30 w 146"/>
                  <a:gd name="T7" fmla="*/ 35 h 94"/>
                  <a:gd name="T8" fmla="*/ 30 w 146"/>
                  <a:gd name="T9" fmla="*/ 35 h 94"/>
                  <a:gd name="T10" fmla="*/ 0 w 146"/>
                  <a:gd name="T11" fmla="*/ 64 h 94"/>
                  <a:gd name="T12" fmla="*/ 30 w 146"/>
                  <a:gd name="T13" fmla="*/ 94 h 94"/>
                  <a:gd name="T14" fmla="*/ 118 w 146"/>
                  <a:gd name="T15" fmla="*/ 94 h 94"/>
                  <a:gd name="T16" fmla="*/ 118 w 146"/>
                  <a:gd name="T17" fmla="*/ 94 h 94"/>
                  <a:gd name="T18" fmla="*/ 118 w 146"/>
                  <a:gd name="T19" fmla="*/ 94 h 94"/>
                  <a:gd name="T20" fmla="*/ 146 w 146"/>
                  <a:gd name="T21" fmla="*/ 66 h 94"/>
                  <a:gd name="T22" fmla="*/ 123 w 146"/>
                  <a:gd name="T23" fmla="*/ 39 h 94"/>
                  <a:gd name="T24" fmla="*/ 123 w 146"/>
                  <a:gd name="T25" fmla="*/ 39 h 94"/>
                  <a:gd name="T26" fmla="*/ 123 w 146"/>
                  <a:gd name="T27" fmla="*/ 39 h 94"/>
                  <a:gd name="T28" fmla="*/ 125 w 146"/>
                  <a:gd name="T29" fmla="*/ 27 h 94"/>
                  <a:gd name="T30" fmla="*/ 98 w 14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94">
                    <a:moveTo>
                      <a:pt x="98" y="0"/>
                    </a:moveTo>
                    <a:cubicBezTo>
                      <a:pt x="87" y="0"/>
                      <a:pt x="77" y="6"/>
                      <a:pt x="73" y="15"/>
                    </a:cubicBezTo>
                    <a:cubicBezTo>
                      <a:pt x="69" y="14"/>
                      <a:pt x="65" y="13"/>
                      <a:pt x="60" y="13"/>
                    </a:cubicBezTo>
                    <a:cubicBezTo>
                      <a:pt x="46" y="13"/>
                      <a:pt x="34" y="22"/>
                      <a:pt x="30" y="35"/>
                    </a:cubicBezTo>
                    <a:cubicBezTo>
                      <a:pt x="30" y="35"/>
                      <a:pt x="30" y="35"/>
                      <a:pt x="30" y="35"/>
                    </a:cubicBezTo>
                    <a:cubicBezTo>
                      <a:pt x="14" y="35"/>
                      <a:pt x="0" y="48"/>
                      <a:pt x="0" y="64"/>
                    </a:cubicBezTo>
                    <a:cubicBezTo>
                      <a:pt x="0" y="80"/>
                      <a:pt x="14" y="94"/>
                      <a:pt x="30" y="94"/>
                    </a:cubicBezTo>
                    <a:cubicBezTo>
                      <a:pt x="118" y="94"/>
                      <a:pt x="118" y="94"/>
                      <a:pt x="118" y="94"/>
                    </a:cubicBezTo>
                    <a:cubicBezTo>
                      <a:pt x="118" y="94"/>
                      <a:pt x="118" y="94"/>
                      <a:pt x="118" y="94"/>
                    </a:cubicBezTo>
                    <a:cubicBezTo>
                      <a:pt x="118" y="94"/>
                      <a:pt x="118" y="94"/>
                      <a:pt x="118" y="94"/>
                    </a:cubicBezTo>
                    <a:cubicBezTo>
                      <a:pt x="133" y="93"/>
                      <a:pt x="146" y="81"/>
                      <a:pt x="146" y="66"/>
                    </a:cubicBezTo>
                    <a:cubicBezTo>
                      <a:pt x="146" y="53"/>
                      <a:pt x="136" y="41"/>
                      <a:pt x="123" y="39"/>
                    </a:cubicBezTo>
                    <a:cubicBezTo>
                      <a:pt x="123" y="39"/>
                      <a:pt x="123" y="39"/>
                      <a:pt x="123" y="39"/>
                    </a:cubicBezTo>
                    <a:cubicBezTo>
                      <a:pt x="123" y="39"/>
                      <a:pt x="123" y="39"/>
                      <a:pt x="123" y="39"/>
                    </a:cubicBezTo>
                    <a:cubicBezTo>
                      <a:pt x="124" y="36"/>
                      <a:pt x="125" y="31"/>
                      <a:pt x="125" y="27"/>
                    </a:cubicBezTo>
                    <a:cubicBezTo>
                      <a:pt x="125" y="12"/>
                      <a:pt x="113" y="0"/>
                      <a:pt x="98" y="0"/>
                    </a:cubicBezTo>
                  </a:path>
                </a:pathLst>
              </a:custGeom>
              <a:solidFill>
                <a:srgbClr val="3393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11"/>
              <p:cNvSpPr>
                <a:spLocks noChangeArrowheads="1"/>
              </p:cNvSpPr>
              <p:nvPr/>
            </p:nvSpPr>
            <p:spPr bwMode="auto">
              <a:xfrm>
                <a:off x="8275638" y="4518025"/>
                <a:ext cx="695325" cy="463550"/>
              </a:xfrm>
              <a:prstGeom prst="rect">
                <a:avLst/>
              </a:prstGeom>
              <a:solidFill>
                <a:srgbClr val="7A4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12"/>
              <p:cNvSpPr>
                <a:spLocks noChangeArrowheads="1"/>
              </p:cNvSpPr>
              <p:nvPr/>
            </p:nvSpPr>
            <p:spPr bwMode="auto">
              <a:xfrm>
                <a:off x="8275638" y="4518025"/>
                <a:ext cx="6953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8270875" y="4640263"/>
                <a:ext cx="4763" cy="49213"/>
              </a:xfrm>
              <a:custGeom>
                <a:avLst/>
                <a:gdLst>
                  <a:gd name="T0" fmla="*/ 0 w 2"/>
                  <a:gd name="T1" fmla="*/ 0 h 21"/>
                  <a:gd name="T2" fmla="*/ 0 w 2"/>
                  <a:gd name="T3" fmla="*/ 20 h 21"/>
                  <a:gd name="T4" fmla="*/ 2 w 2"/>
                  <a:gd name="T5" fmla="*/ 21 h 21"/>
                  <a:gd name="T6" fmla="*/ 2 w 2"/>
                  <a:gd name="T7" fmla="*/ 1 h 21"/>
                  <a:gd name="T8" fmla="*/ 0 w 2"/>
                  <a:gd name="T9" fmla="*/ 0 h 21"/>
                </a:gdLst>
                <a:ahLst/>
                <a:cxnLst>
                  <a:cxn ang="0">
                    <a:pos x="T0" y="T1"/>
                  </a:cxn>
                  <a:cxn ang="0">
                    <a:pos x="T2" y="T3"/>
                  </a:cxn>
                  <a:cxn ang="0">
                    <a:pos x="T4" y="T5"/>
                  </a:cxn>
                  <a:cxn ang="0">
                    <a:pos x="T6" y="T7"/>
                  </a:cxn>
                  <a:cxn ang="0">
                    <a:pos x="T8" y="T9"/>
                  </a:cxn>
                </a:cxnLst>
                <a:rect l="0" t="0" r="r" b="b"/>
                <a:pathLst>
                  <a:path w="2" h="21">
                    <a:moveTo>
                      <a:pt x="0" y="0"/>
                    </a:moveTo>
                    <a:cubicBezTo>
                      <a:pt x="0" y="20"/>
                      <a:pt x="0" y="20"/>
                      <a:pt x="0" y="20"/>
                    </a:cubicBezTo>
                    <a:cubicBezTo>
                      <a:pt x="2" y="21"/>
                      <a:pt x="2" y="21"/>
                      <a:pt x="2" y="21"/>
                    </a:cubicBezTo>
                    <a:cubicBezTo>
                      <a:pt x="2" y="1"/>
                      <a:pt x="2" y="1"/>
                      <a:pt x="2" y="1"/>
                    </a:cubicBezTo>
                    <a:cubicBezTo>
                      <a:pt x="1" y="1"/>
                      <a:pt x="1" y="0"/>
                      <a:pt x="0" y="0"/>
                    </a:cubicBezTo>
                  </a:path>
                </a:pathLst>
              </a:custGeom>
              <a:solidFill>
                <a:srgbClr val="0054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8275638" y="4643438"/>
                <a:ext cx="695325" cy="147638"/>
              </a:xfrm>
              <a:custGeom>
                <a:avLst/>
                <a:gdLst>
                  <a:gd name="T0" fmla="*/ 0 w 303"/>
                  <a:gd name="T1" fmla="*/ 0 h 65"/>
                  <a:gd name="T2" fmla="*/ 0 w 303"/>
                  <a:gd name="T3" fmla="*/ 20 h 65"/>
                  <a:gd name="T4" fmla="*/ 92 w 303"/>
                  <a:gd name="T5" fmla="*/ 65 h 65"/>
                  <a:gd name="T6" fmla="*/ 212 w 303"/>
                  <a:gd name="T7" fmla="*/ 65 h 65"/>
                  <a:gd name="T8" fmla="*/ 303 w 303"/>
                  <a:gd name="T9" fmla="*/ 21 h 65"/>
                  <a:gd name="T10" fmla="*/ 303 w 303"/>
                  <a:gd name="T11" fmla="*/ 9 h 65"/>
                  <a:gd name="T12" fmla="*/ 218 w 303"/>
                  <a:gd name="T13" fmla="*/ 46 h 65"/>
                  <a:gd name="T14" fmla="*/ 100 w 303"/>
                  <a:gd name="T15" fmla="*/ 46 h 65"/>
                  <a:gd name="T16" fmla="*/ 16 w 303"/>
                  <a:gd name="T17" fmla="*/ 9 h 65"/>
                  <a:gd name="T18" fmla="*/ 0 w 303"/>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65">
                    <a:moveTo>
                      <a:pt x="0" y="0"/>
                    </a:moveTo>
                    <a:cubicBezTo>
                      <a:pt x="0" y="20"/>
                      <a:pt x="0" y="20"/>
                      <a:pt x="0" y="20"/>
                    </a:cubicBezTo>
                    <a:cubicBezTo>
                      <a:pt x="92" y="65"/>
                      <a:pt x="92" y="65"/>
                      <a:pt x="92" y="65"/>
                    </a:cubicBezTo>
                    <a:cubicBezTo>
                      <a:pt x="212" y="65"/>
                      <a:pt x="212" y="65"/>
                      <a:pt x="212" y="65"/>
                    </a:cubicBezTo>
                    <a:cubicBezTo>
                      <a:pt x="303" y="21"/>
                      <a:pt x="303" y="21"/>
                      <a:pt x="303" y="21"/>
                    </a:cubicBezTo>
                    <a:cubicBezTo>
                      <a:pt x="303" y="9"/>
                      <a:pt x="303" y="9"/>
                      <a:pt x="303" y="9"/>
                    </a:cubicBezTo>
                    <a:cubicBezTo>
                      <a:pt x="218" y="46"/>
                      <a:pt x="218" y="46"/>
                      <a:pt x="218" y="46"/>
                    </a:cubicBezTo>
                    <a:cubicBezTo>
                      <a:pt x="100" y="46"/>
                      <a:pt x="100" y="46"/>
                      <a:pt x="100" y="46"/>
                    </a:cubicBezTo>
                    <a:cubicBezTo>
                      <a:pt x="16" y="9"/>
                      <a:pt x="16" y="9"/>
                      <a:pt x="16" y="9"/>
                    </a:cubicBezTo>
                    <a:cubicBezTo>
                      <a:pt x="10" y="6"/>
                      <a:pt x="5" y="3"/>
                      <a:pt x="0" y="0"/>
                    </a:cubicBezTo>
                  </a:path>
                </a:pathLst>
              </a:custGeom>
              <a:solidFill>
                <a:srgbClr val="5530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6918325" y="4489450"/>
                <a:ext cx="3402013" cy="2381250"/>
              </a:xfrm>
              <a:custGeom>
                <a:avLst/>
                <a:gdLst>
                  <a:gd name="T0" fmla="*/ 1469 w 1483"/>
                  <a:gd name="T1" fmla="*/ 525 h 1043"/>
                  <a:gd name="T2" fmla="*/ 1264 w 1483"/>
                  <a:gd name="T3" fmla="*/ 0 h 1043"/>
                  <a:gd name="T4" fmla="*/ 1069 w 1483"/>
                  <a:gd name="T5" fmla="*/ 37 h 1043"/>
                  <a:gd name="T6" fmla="*/ 1104 w 1483"/>
                  <a:gd name="T7" fmla="*/ 228 h 1043"/>
                  <a:gd name="T8" fmla="*/ 933 w 1483"/>
                  <a:gd name="T9" fmla="*/ 197 h 1043"/>
                  <a:gd name="T10" fmla="*/ 933 w 1483"/>
                  <a:gd name="T11" fmla="*/ 199 h 1043"/>
                  <a:gd name="T12" fmla="*/ 554 w 1483"/>
                  <a:gd name="T13" fmla="*/ 197 h 1043"/>
                  <a:gd name="T14" fmla="*/ 550 w 1483"/>
                  <a:gd name="T15" fmla="*/ 199 h 1043"/>
                  <a:gd name="T16" fmla="*/ 550 w 1483"/>
                  <a:gd name="T17" fmla="*/ 197 h 1043"/>
                  <a:gd name="T18" fmla="*/ 379 w 1483"/>
                  <a:gd name="T19" fmla="*/ 228 h 1043"/>
                  <a:gd name="T20" fmla="*/ 414 w 1483"/>
                  <a:gd name="T21" fmla="*/ 37 h 1043"/>
                  <a:gd name="T22" fmla="*/ 219 w 1483"/>
                  <a:gd name="T23" fmla="*/ 0 h 1043"/>
                  <a:gd name="T24" fmla="*/ 14 w 1483"/>
                  <a:gd name="T25" fmla="*/ 525 h 1043"/>
                  <a:gd name="T26" fmla="*/ 7 w 1483"/>
                  <a:gd name="T27" fmla="*/ 614 h 1043"/>
                  <a:gd name="T28" fmla="*/ 50 w 1483"/>
                  <a:gd name="T29" fmla="*/ 685 h 1043"/>
                  <a:gd name="T30" fmla="*/ 124 w 1483"/>
                  <a:gd name="T31" fmla="*/ 721 h 1043"/>
                  <a:gd name="T32" fmla="*/ 146 w 1483"/>
                  <a:gd name="T33" fmla="*/ 723 h 1043"/>
                  <a:gd name="T34" fmla="*/ 212 w 1483"/>
                  <a:gd name="T35" fmla="*/ 706 h 1043"/>
                  <a:gd name="T36" fmla="*/ 216 w 1483"/>
                  <a:gd name="T37" fmla="*/ 704 h 1043"/>
                  <a:gd name="T38" fmla="*/ 356 w 1483"/>
                  <a:gd name="T39" fmla="*/ 623 h 1043"/>
                  <a:gd name="T40" fmla="*/ 290 w 1483"/>
                  <a:gd name="T41" fmla="*/ 1043 h 1043"/>
                  <a:gd name="T42" fmla="*/ 1193 w 1483"/>
                  <a:gd name="T43" fmla="*/ 1043 h 1043"/>
                  <a:gd name="T44" fmla="*/ 1127 w 1483"/>
                  <a:gd name="T45" fmla="*/ 623 h 1043"/>
                  <a:gd name="T46" fmla="*/ 1267 w 1483"/>
                  <a:gd name="T47" fmla="*/ 704 h 1043"/>
                  <a:gd name="T48" fmla="*/ 1271 w 1483"/>
                  <a:gd name="T49" fmla="*/ 706 h 1043"/>
                  <a:gd name="T50" fmla="*/ 1337 w 1483"/>
                  <a:gd name="T51" fmla="*/ 723 h 1043"/>
                  <a:gd name="T52" fmla="*/ 1359 w 1483"/>
                  <a:gd name="T53" fmla="*/ 721 h 1043"/>
                  <a:gd name="T54" fmla="*/ 1433 w 1483"/>
                  <a:gd name="T55" fmla="*/ 685 h 1043"/>
                  <a:gd name="T56" fmla="*/ 1476 w 1483"/>
                  <a:gd name="T57" fmla="*/ 614 h 1043"/>
                  <a:gd name="T58" fmla="*/ 1469 w 1483"/>
                  <a:gd name="T59" fmla="*/ 525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3" h="1043">
                    <a:moveTo>
                      <a:pt x="1469" y="525"/>
                    </a:moveTo>
                    <a:cubicBezTo>
                      <a:pt x="1264" y="0"/>
                      <a:pt x="1264" y="0"/>
                      <a:pt x="1264" y="0"/>
                    </a:cubicBezTo>
                    <a:cubicBezTo>
                      <a:pt x="1069" y="37"/>
                      <a:pt x="1069" y="37"/>
                      <a:pt x="1069" y="37"/>
                    </a:cubicBezTo>
                    <a:cubicBezTo>
                      <a:pt x="1104" y="228"/>
                      <a:pt x="1104" y="228"/>
                      <a:pt x="1104" y="228"/>
                    </a:cubicBezTo>
                    <a:cubicBezTo>
                      <a:pt x="933" y="197"/>
                      <a:pt x="933" y="197"/>
                      <a:pt x="933" y="197"/>
                    </a:cubicBezTo>
                    <a:cubicBezTo>
                      <a:pt x="933" y="199"/>
                      <a:pt x="933" y="199"/>
                      <a:pt x="933" y="199"/>
                    </a:cubicBezTo>
                    <a:cubicBezTo>
                      <a:pt x="554" y="197"/>
                      <a:pt x="554" y="197"/>
                      <a:pt x="554" y="197"/>
                    </a:cubicBezTo>
                    <a:cubicBezTo>
                      <a:pt x="550" y="199"/>
                      <a:pt x="550" y="199"/>
                      <a:pt x="550" y="199"/>
                    </a:cubicBezTo>
                    <a:cubicBezTo>
                      <a:pt x="550" y="197"/>
                      <a:pt x="550" y="197"/>
                      <a:pt x="550" y="197"/>
                    </a:cubicBezTo>
                    <a:cubicBezTo>
                      <a:pt x="379" y="228"/>
                      <a:pt x="379" y="228"/>
                      <a:pt x="379" y="228"/>
                    </a:cubicBezTo>
                    <a:cubicBezTo>
                      <a:pt x="414" y="37"/>
                      <a:pt x="414" y="37"/>
                      <a:pt x="414" y="37"/>
                    </a:cubicBezTo>
                    <a:cubicBezTo>
                      <a:pt x="219" y="0"/>
                      <a:pt x="219" y="0"/>
                      <a:pt x="219" y="0"/>
                    </a:cubicBezTo>
                    <a:cubicBezTo>
                      <a:pt x="14" y="525"/>
                      <a:pt x="14" y="525"/>
                      <a:pt x="14" y="525"/>
                    </a:cubicBezTo>
                    <a:cubicBezTo>
                      <a:pt x="2" y="553"/>
                      <a:pt x="0" y="584"/>
                      <a:pt x="7" y="614"/>
                    </a:cubicBezTo>
                    <a:cubicBezTo>
                      <a:pt x="14" y="641"/>
                      <a:pt x="29" y="666"/>
                      <a:pt x="50" y="685"/>
                    </a:cubicBezTo>
                    <a:cubicBezTo>
                      <a:pt x="71" y="704"/>
                      <a:pt x="96" y="716"/>
                      <a:pt x="124" y="721"/>
                    </a:cubicBezTo>
                    <a:cubicBezTo>
                      <a:pt x="131" y="722"/>
                      <a:pt x="139" y="723"/>
                      <a:pt x="146" y="723"/>
                    </a:cubicBezTo>
                    <a:cubicBezTo>
                      <a:pt x="169" y="723"/>
                      <a:pt x="192" y="717"/>
                      <a:pt x="212" y="706"/>
                    </a:cubicBezTo>
                    <a:cubicBezTo>
                      <a:pt x="216" y="704"/>
                      <a:pt x="216" y="704"/>
                      <a:pt x="216" y="704"/>
                    </a:cubicBezTo>
                    <a:cubicBezTo>
                      <a:pt x="356" y="623"/>
                      <a:pt x="356" y="623"/>
                      <a:pt x="356" y="623"/>
                    </a:cubicBezTo>
                    <a:cubicBezTo>
                      <a:pt x="290" y="1043"/>
                      <a:pt x="290" y="1043"/>
                      <a:pt x="290" y="1043"/>
                    </a:cubicBezTo>
                    <a:cubicBezTo>
                      <a:pt x="1193" y="1043"/>
                      <a:pt x="1193" y="1043"/>
                      <a:pt x="1193" y="1043"/>
                    </a:cubicBezTo>
                    <a:cubicBezTo>
                      <a:pt x="1127" y="623"/>
                      <a:pt x="1127" y="623"/>
                      <a:pt x="1127" y="623"/>
                    </a:cubicBezTo>
                    <a:cubicBezTo>
                      <a:pt x="1267" y="704"/>
                      <a:pt x="1267" y="704"/>
                      <a:pt x="1267" y="704"/>
                    </a:cubicBezTo>
                    <a:cubicBezTo>
                      <a:pt x="1271" y="706"/>
                      <a:pt x="1271" y="706"/>
                      <a:pt x="1271" y="706"/>
                    </a:cubicBezTo>
                    <a:cubicBezTo>
                      <a:pt x="1291" y="717"/>
                      <a:pt x="1314" y="723"/>
                      <a:pt x="1337" y="723"/>
                    </a:cubicBezTo>
                    <a:cubicBezTo>
                      <a:pt x="1344" y="723"/>
                      <a:pt x="1352" y="722"/>
                      <a:pt x="1359" y="721"/>
                    </a:cubicBezTo>
                    <a:cubicBezTo>
                      <a:pt x="1387" y="716"/>
                      <a:pt x="1413" y="704"/>
                      <a:pt x="1433" y="685"/>
                    </a:cubicBezTo>
                    <a:cubicBezTo>
                      <a:pt x="1454" y="666"/>
                      <a:pt x="1469" y="641"/>
                      <a:pt x="1476" y="614"/>
                    </a:cubicBezTo>
                    <a:cubicBezTo>
                      <a:pt x="1483" y="584"/>
                      <a:pt x="1481" y="553"/>
                      <a:pt x="1469" y="525"/>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6"/>
              <p:cNvSpPr>
                <a:spLocks noChangeArrowheads="1"/>
              </p:cNvSpPr>
              <p:nvPr/>
            </p:nvSpPr>
            <p:spPr bwMode="auto">
              <a:xfrm>
                <a:off x="8180388" y="4940300"/>
                <a:ext cx="1588" cy="1588"/>
              </a:xfrm>
              <a:prstGeom prst="rect">
                <a:avLst/>
              </a:prstGeom>
              <a:solidFill>
                <a:srgbClr val="001A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8188325" y="4940300"/>
                <a:ext cx="817563" cy="4763"/>
              </a:xfrm>
              <a:custGeom>
                <a:avLst/>
                <a:gdLst>
                  <a:gd name="T0" fmla="*/ 515 w 515"/>
                  <a:gd name="T1" fmla="*/ 3 h 3"/>
                  <a:gd name="T2" fmla="*/ 515 w 515"/>
                  <a:gd name="T3" fmla="*/ 3 h 3"/>
                  <a:gd name="T4" fmla="*/ 0 w 515"/>
                  <a:gd name="T5" fmla="*/ 0 h 3"/>
                  <a:gd name="T6" fmla="*/ 0 w 515"/>
                  <a:gd name="T7" fmla="*/ 0 h 3"/>
                  <a:gd name="T8" fmla="*/ 515 w 515"/>
                  <a:gd name="T9" fmla="*/ 3 h 3"/>
                </a:gdLst>
                <a:ahLst/>
                <a:cxnLst>
                  <a:cxn ang="0">
                    <a:pos x="T0" y="T1"/>
                  </a:cxn>
                  <a:cxn ang="0">
                    <a:pos x="T2" y="T3"/>
                  </a:cxn>
                  <a:cxn ang="0">
                    <a:pos x="T4" y="T5"/>
                  </a:cxn>
                  <a:cxn ang="0">
                    <a:pos x="T6" y="T7"/>
                  </a:cxn>
                  <a:cxn ang="0">
                    <a:pos x="T8" y="T9"/>
                  </a:cxn>
                </a:cxnLst>
                <a:rect l="0" t="0" r="r" b="b"/>
                <a:pathLst>
                  <a:path w="515" h="3">
                    <a:moveTo>
                      <a:pt x="515" y="3"/>
                    </a:moveTo>
                    <a:lnTo>
                      <a:pt x="515" y="3"/>
                    </a:lnTo>
                    <a:lnTo>
                      <a:pt x="0" y="0"/>
                    </a:lnTo>
                    <a:lnTo>
                      <a:pt x="0" y="0"/>
                    </a:lnTo>
                    <a:lnTo>
                      <a:pt x="515" y="3"/>
                    </a:ln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noEditPoints="1"/>
              </p:cNvSpPr>
              <p:nvPr/>
            </p:nvSpPr>
            <p:spPr bwMode="auto">
              <a:xfrm>
                <a:off x="9982200" y="5313363"/>
                <a:ext cx="330200" cy="827088"/>
              </a:xfrm>
              <a:custGeom>
                <a:avLst/>
                <a:gdLst>
                  <a:gd name="T0" fmla="*/ 1 w 144"/>
                  <a:gd name="T1" fmla="*/ 362 h 362"/>
                  <a:gd name="T2" fmla="*/ 1 w 144"/>
                  <a:gd name="T3" fmla="*/ 362 h 362"/>
                  <a:gd name="T4" fmla="*/ 1 w 144"/>
                  <a:gd name="T5" fmla="*/ 362 h 362"/>
                  <a:gd name="T6" fmla="*/ 0 w 144"/>
                  <a:gd name="T7" fmla="*/ 362 h 362"/>
                  <a:gd name="T8" fmla="*/ 0 w 144"/>
                  <a:gd name="T9" fmla="*/ 362 h 362"/>
                  <a:gd name="T10" fmla="*/ 0 w 144"/>
                  <a:gd name="T11" fmla="*/ 362 h 362"/>
                  <a:gd name="T12" fmla="*/ 73 w 144"/>
                  <a:gd name="T13" fmla="*/ 342 h 362"/>
                  <a:gd name="T14" fmla="*/ 23 w 144"/>
                  <a:gd name="T15" fmla="*/ 360 h 362"/>
                  <a:gd name="T16" fmla="*/ 73 w 144"/>
                  <a:gd name="T17" fmla="*/ 342 h 362"/>
                  <a:gd name="T18" fmla="*/ 69 w 144"/>
                  <a:gd name="T19" fmla="*/ 0 h 362"/>
                  <a:gd name="T20" fmla="*/ 133 w 144"/>
                  <a:gd name="T21" fmla="*/ 164 h 362"/>
                  <a:gd name="T22" fmla="*/ 144 w 144"/>
                  <a:gd name="T23" fmla="*/ 219 h 362"/>
                  <a:gd name="T24" fmla="*/ 133 w 144"/>
                  <a:gd name="T25" fmla="*/ 164 h 362"/>
                  <a:gd name="T26" fmla="*/ 69 w 144"/>
                  <a:gd name="T27" fmla="*/ 0 h 362"/>
                  <a:gd name="T28" fmla="*/ 69 w 144"/>
                  <a:gd name="T29"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362">
                    <a:moveTo>
                      <a:pt x="1" y="362"/>
                    </a:moveTo>
                    <a:cubicBezTo>
                      <a:pt x="1" y="362"/>
                      <a:pt x="1" y="362"/>
                      <a:pt x="1" y="362"/>
                    </a:cubicBezTo>
                    <a:cubicBezTo>
                      <a:pt x="1" y="362"/>
                      <a:pt x="1" y="362"/>
                      <a:pt x="1" y="362"/>
                    </a:cubicBezTo>
                    <a:moveTo>
                      <a:pt x="0" y="362"/>
                    </a:moveTo>
                    <a:cubicBezTo>
                      <a:pt x="0" y="362"/>
                      <a:pt x="0" y="362"/>
                      <a:pt x="0" y="362"/>
                    </a:cubicBezTo>
                    <a:cubicBezTo>
                      <a:pt x="0" y="362"/>
                      <a:pt x="0" y="362"/>
                      <a:pt x="0" y="362"/>
                    </a:cubicBezTo>
                    <a:moveTo>
                      <a:pt x="73" y="342"/>
                    </a:moveTo>
                    <a:cubicBezTo>
                      <a:pt x="58" y="351"/>
                      <a:pt x="41" y="357"/>
                      <a:pt x="23" y="360"/>
                    </a:cubicBezTo>
                    <a:cubicBezTo>
                      <a:pt x="41" y="357"/>
                      <a:pt x="58" y="351"/>
                      <a:pt x="73" y="342"/>
                    </a:cubicBezTo>
                    <a:moveTo>
                      <a:pt x="69" y="0"/>
                    </a:moveTo>
                    <a:cubicBezTo>
                      <a:pt x="133" y="164"/>
                      <a:pt x="133" y="164"/>
                      <a:pt x="133" y="164"/>
                    </a:cubicBezTo>
                    <a:cubicBezTo>
                      <a:pt x="140" y="181"/>
                      <a:pt x="144" y="200"/>
                      <a:pt x="144" y="219"/>
                    </a:cubicBezTo>
                    <a:cubicBezTo>
                      <a:pt x="144" y="200"/>
                      <a:pt x="140" y="181"/>
                      <a:pt x="133" y="164"/>
                    </a:cubicBezTo>
                    <a:cubicBezTo>
                      <a:pt x="69" y="0"/>
                      <a:pt x="69" y="0"/>
                      <a:pt x="69" y="0"/>
                    </a:cubicBezTo>
                    <a:cubicBezTo>
                      <a:pt x="69" y="0"/>
                      <a:pt x="69" y="0"/>
                      <a:pt x="69" y="0"/>
                    </a:cubicBezTo>
                  </a:path>
                </a:pathLst>
              </a:custGeom>
              <a:solidFill>
                <a:srgbClr val="1A86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9817100" y="4489450"/>
                <a:ext cx="495300" cy="1651000"/>
              </a:xfrm>
              <a:custGeom>
                <a:avLst/>
                <a:gdLst>
                  <a:gd name="T0" fmla="*/ 0 w 216"/>
                  <a:gd name="T1" fmla="*/ 0 h 723"/>
                  <a:gd name="T2" fmla="*/ 25 w 216"/>
                  <a:gd name="T3" fmla="*/ 64 h 723"/>
                  <a:gd name="T4" fmla="*/ 3 w 216"/>
                  <a:gd name="T5" fmla="*/ 68 h 723"/>
                  <a:gd name="T6" fmla="*/ 182 w 216"/>
                  <a:gd name="T7" fmla="*/ 525 h 723"/>
                  <a:gd name="T8" fmla="*/ 189 w 216"/>
                  <a:gd name="T9" fmla="*/ 614 h 723"/>
                  <a:gd name="T10" fmla="*/ 147 w 216"/>
                  <a:gd name="T11" fmla="*/ 685 h 723"/>
                  <a:gd name="T12" fmla="*/ 72 w 216"/>
                  <a:gd name="T13" fmla="*/ 721 h 723"/>
                  <a:gd name="T14" fmla="*/ 62 w 216"/>
                  <a:gd name="T15" fmla="*/ 722 h 723"/>
                  <a:gd name="T16" fmla="*/ 72 w 216"/>
                  <a:gd name="T17" fmla="*/ 723 h 723"/>
                  <a:gd name="T18" fmla="*/ 72 w 216"/>
                  <a:gd name="T19" fmla="*/ 723 h 723"/>
                  <a:gd name="T20" fmla="*/ 73 w 216"/>
                  <a:gd name="T21" fmla="*/ 723 h 723"/>
                  <a:gd name="T22" fmla="*/ 73 w 216"/>
                  <a:gd name="T23" fmla="*/ 723 h 723"/>
                  <a:gd name="T24" fmla="*/ 73 w 216"/>
                  <a:gd name="T25" fmla="*/ 723 h 723"/>
                  <a:gd name="T26" fmla="*/ 95 w 216"/>
                  <a:gd name="T27" fmla="*/ 721 h 723"/>
                  <a:gd name="T28" fmla="*/ 95 w 216"/>
                  <a:gd name="T29" fmla="*/ 721 h 723"/>
                  <a:gd name="T30" fmla="*/ 145 w 216"/>
                  <a:gd name="T31" fmla="*/ 703 h 723"/>
                  <a:gd name="T32" fmla="*/ 169 w 216"/>
                  <a:gd name="T33" fmla="*/ 685 h 723"/>
                  <a:gd name="T34" fmla="*/ 212 w 216"/>
                  <a:gd name="T35" fmla="*/ 614 h 723"/>
                  <a:gd name="T36" fmla="*/ 216 w 216"/>
                  <a:gd name="T37" fmla="*/ 580 h 723"/>
                  <a:gd name="T38" fmla="*/ 205 w 216"/>
                  <a:gd name="T39" fmla="*/ 525 h 723"/>
                  <a:gd name="T40" fmla="*/ 141 w 216"/>
                  <a:gd name="T41" fmla="*/ 361 h 723"/>
                  <a:gd name="T42" fmla="*/ 99 w 216"/>
                  <a:gd name="T43" fmla="*/ 254 h 723"/>
                  <a:gd name="T44" fmla="*/ 0 w 216"/>
                  <a:gd name="T45"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6" h="723">
                    <a:moveTo>
                      <a:pt x="0" y="0"/>
                    </a:moveTo>
                    <a:cubicBezTo>
                      <a:pt x="25" y="64"/>
                      <a:pt x="25" y="64"/>
                      <a:pt x="25" y="64"/>
                    </a:cubicBezTo>
                    <a:cubicBezTo>
                      <a:pt x="3" y="68"/>
                      <a:pt x="3" y="68"/>
                      <a:pt x="3" y="68"/>
                    </a:cubicBezTo>
                    <a:cubicBezTo>
                      <a:pt x="182" y="525"/>
                      <a:pt x="182" y="525"/>
                      <a:pt x="182" y="525"/>
                    </a:cubicBezTo>
                    <a:cubicBezTo>
                      <a:pt x="194" y="553"/>
                      <a:pt x="196" y="584"/>
                      <a:pt x="189" y="614"/>
                    </a:cubicBezTo>
                    <a:cubicBezTo>
                      <a:pt x="182" y="641"/>
                      <a:pt x="168" y="666"/>
                      <a:pt x="147" y="685"/>
                    </a:cubicBezTo>
                    <a:cubicBezTo>
                      <a:pt x="126" y="704"/>
                      <a:pt x="100" y="716"/>
                      <a:pt x="72" y="721"/>
                    </a:cubicBezTo>
                    <a:cubicBezTo>
                      <a:pt x="69" y="721"/>
                      <a:pt x="65" y="722"/>
                      <a:pt x="62" y="722"/>
                    </a:cubicBezTo>
                    <a:cubicBezTo>
                      <a:pt x="65" y="722"/>
                      <a:pt x="69" y="722"/>
                      <a:pt x="72" y="723"/>
                    </a:cubicBezTo>
                    <a:cubicBezTo>
                      <a:pt x="72" y="723"/>
                      <a:pt x="72" y="723"/>
                      <a:pt x="72" y="723"/>
                    </a:cubicBezTo>
                    <a:cubicBezTo>
                      <a:pt x="72" y="723"/>
                      <a:pt x="73" y="723"/>
                      <a:pt x="73" y="723"/>
                    </a:cubicBezTo>
                    <a:cubicBezTo>
                      <a:pt x="73" y="723"/>
                      <a:pt x="73" y="723"/>
                      <a:pt x="73" y="723"/>
                    </a:cubicBezTo>
                    <a:cubicBezTo>
                      <a:pt x="73" y="723"/>
                      <a:pt x="73" y="723"/>
                      <a:pt x="73" y="723"/>
                    </a:cubicBezTo>
                    <a:cubicBezTo>
                      <a:pt x="80" y="723"/>
                      <a:pt x="88" y="722"/>
                      <a:pt x="95" y="721"/>
                    </a:cubicBezTo>
                    <a:cubicBezTo>
                      <a:pt x="95" y="721"/>
                      <a:pt x="95" y="721"/>
                      <a:pt x="95" y="721"/>
                    </a:cubicBezTo>
                    <a:cubicBezTo>
                      <a:pt x="113" y="718"/>
                      <a:pt x="130" y="712"/>
                      <a:pt x="145" y="703"/>
                    </a:cubicBezTo>
                    <a:cubicBezTo>
                      <a:pt x="154" y="698"/>
                      <a:pt x="162" y="692"/>
                      <a:pt x="169" y="685"/>
                    </a:cubicBezTo>
                    <a:cubicBezTo>
                      <a:pt x="190" y="666"/>
                      <a:pt x="205" y="641"/>
                      <a:pt x="212" y="614"/>
                    </a:cubicBezTo>
                    <a:cubicBezTo>
                      <a:pt x="215" y="603"/>
                      <a:pt x="216" y="591"/>
                      <a:pt x="216" y="580"/>
                    </a:cubicBezTo>
                    <a:cubicBezTo>
                      <a:pt x="216" y="561"/>
                      <a:pt x="212" y="542"/>
                      <a:pt x="205" y="525"/>
                    </a:cubicBezTo>
                    <a:cubicBezTo>
                      <a:pt x="141" y="361"/>
                      <a:pt x="141" y="361"/>
                      <a:pt x="141" y="361"/>
                    </a:cubicBezTo>
                    <a:cubicBezTo>
                      <a:pt x="99" y="254"/>
                      <a:pt x="99" y="254"/>
                      <a:pt x="99" y="254"/>
                    </a:cubicBezTo>
                    <a:cubicBezTo>
                      <a:pt x="0" y="0"/>
                      <a:pt x="0" y="0"/>
                      <a:pt x="0" y="0"/>
                    </a:cubicBezTo>
                  </a:path>
                </a:pathLst>
              </a:custGeom>
              <a:solidFill>
                <a:srgbClr val="1A31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noEditPoints="1"/>
              </p:cNvSpPr>
              <p:nvPr/>
            </p:nvSpPr>
            <p:spPr bwMode="auto">
              <a:xfrm>
                <a:off x="6924675" y="4635500"/>
                <a:ext cx="438150" cy="1504950"/>
              </a:xfrm>
              <a:custGeom>
                <a:avLst/>
                <a:gdLst>
                  <a:gd name="T0" fmla="*/ 143 w 191"/>
                  <a:gd name="T1" fmla="*/ 659 h 659"/>
                  <a:gd name="T2" fmla="*/ 143 w 191"/>
                  <a:gd name="T3" fmla="*/ 659 h 659"/>
                  <a:gd name="T4" fmla="*/ 143 w 191"/>
                  <a:gd name="T5" fmla="*/ 659 h 659"/>
                  <a:gd name="T6" fmla="*/ 144 w 191"/>
                  <a:gd name="T7" fmla="*/ 659 h 659"/>
                  <a:gd name="T8" fmla="*/ 144 w 191"/>
                  <a:gd name="T9" fmla="*/ 659 h 659"/>
                  <a:gd name="T10" fmla="*/ 144 w 191"/>
                  <a:gd name="T11" fmla="*/ 659 h 659"/>
                  <a:gd name="T12" fmla="*/ 71 w 191"/>
                  <a:gd name="T13" fmla="*/ 639 h 659"/>
                  <a:gd name="T14" fmla="*/ 121 w 191"/>
                  <a:gd name="T15" fmla="*/ 657 h 659"/>
                  <a:gd name="T16" fmla="*/ 71 w 191"/>
                  <a:gd name="T17" fmla="*/ 639 h 659"/>
                  <a:gd name="T18" fmla="*/ 191 w 191"/>
                  <a:gd name="T19" fmla="*/ 0 h 659"/>
                  <a:gd name="T20" fmla="*/ 11 w 191"/>
                  <a:gd name="T21" fmla="*/ 461 h 659"/>
                  <a:gd name="T22" fmla="*/ 0 w 191"/>
                  <a:gd name="T23" fmla="*/ 516 h 659"/>
                  <a:gd name="T24" fmla="*/ 11 w 191"/>
                  <a:gd name="T25" fmla="*/ 461 h 659"/>
                  <a:gd name="T26" fmla="*/ 191 w 191"/>
                  <a:gd name="T27"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659">
                    <a:moveTo>
                      <a:pt x="143" y="659"/>
                    </a:moveTo>
                    <a:cubicBezTo>
                      <a:pt x="143" y="659"/>
                      <a:pt x="143" y="659"/>
                      <a:pt x="143" y="659"/>
                    </a:cubicBezTo>
                    <a:cubicBezTo>
                      <a:pt x="143" y="659"/>
                      <a:pt x="143" y="659"/>
                      <a:pt x="143" y="659"/>
                    </a:cubicBezTo>
                    <a:moveTo>
                      <a:pt x="144" y="659"/>
                    </a:moveTo>
                    <a:cubicBezTo>
                      <a:pt x="144" y="659"/>
                      <a:pt x="144" y="659"/>
                      <a:pt x="144" y="659"/>
                    </a:cubicBezTo>
                    <a:cubicBezTo>
                      <a:pt x="144" y="659"/>
                      <a:pt x="144" y="659"/>
                      <a:pt x="144" y="659"/>
                    </a:cubicBezTo>
                    <a:moveTo>
                      <a:pt x="71" y="639"/>
                    </a:moveTo>
                    <a:cubicBezTo>
                      <a:pt x="87" y="648"/>
                      <a:pt x="103" y="654"/>
                      <a:pt x="121" y="657"/>
                    </a:cubicBezTo>
                    <a:cubicBezTo>
                      <a:pt x="103" y="654"/>
                      <a:pt x="87" y="648"/>
                      <a:pt x="71" y="639"/>
                    </a:cubicBezTo>
                    <a:moveTo>
                      <a:pt x="191" y="0"/>
                    </a:moveTo>
                    <a:cubicBezTo>
                      <a:pt x="11" y="461"/>
                      <a:pt x="11" y="461"/>
                      <a:pt x="11" y="461"/>
                    </a:cubicBezTo>
                    <a:cubicBezTo>
                      <a:pt x="4" y="478"/>
                      <a:pt x="0" y="497"/>
                      <a:pt x="0" y="516"/>
                    </a:cubicBezTo>
                    <a:cubicBezTo>
                      <a:pt x="0" y="497"/>
                      <a:pt x="4" y="478"/>
                      <a:pt x="11" y="461"/>
                    </a:cubicBezTo>
                    <a:cubicBezTo>
                      <a:pt x="191" y="0"/>
                      <a:pt x="191" y="0"/>
                      <a:pt x="191" y="0"/>
                    </a:cubicBezTo>
                  </a:path>
                </a:pathLst>
              </a:custGeom>
              <a:solidFill>
                <a:srgbClr val="1A86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924675" y="4635500"/>
                <a:ext cx="488950" cy="1504950"/>
              </a:xfrm>
              <a:custGeom>
                <a:avLst/>
                <a:gdLst>
                  <a:gd name="T0" fmla="*/ 191 w 213"/>
                  <a:gd name="T1" fmla="*/ 0 h 659"/>
                  <a:gd name="T2" fmla="*/ 11 w 213"/>
                  <a:gd name="T3" fmla="*/ 461 h 659"/>
                  <a:gd name="T4" fmla="*/ 0 w 213"/>
                  <a:gd name="T5" fmla="*/ 516 h 659"/>
                  <a:gd name="T6" fmla="*/ 4 w 213"/>
                  <a:gd name="T7" fmla="*/ 550 h 659"/>
                  <a:gd name="T8" fmla="*/ 47 w 213"/>
                  <a:gd name="T9" fmla="*/ 621 h 659"/>
                  <a:gd name="T10" fmla="*/ 71 w 213"/>
                  <a:gd name="T11" fmla="*/ 639 h 659"/>
                  <a:gd name="T12" fmla="*/ 121 w 213"/>
                  <a:gd name="T13" fmla="*/ 657 h 659"/>
                  <a:gd name="T14" fmla="*/ 121 w 213"/>
                  <a:gd name="T15" fmla="*/ 657 h 659"/>
                  <a:gd name="T16" fmla="*/ 143 w 213"/>
                  <a:gd name="T17" fmla="*/ 659 h 659"/>
                  <a:gd name="T18" fmla="*/ 143 w 213"/>
                  <a:gd name="T19" fmla="*/ 659 h 659"/>
                  <a:gd name="T20" fmla="*/ 143 w 213"/>
                  <a:gd name="T21" fmla="*/ 659 h 659"/>
                  <a:gd name="T22" fmla="*/ 144 w 213"/>
                  <a:gd name="T23" fmla="*/ 659 h 659"/>
                  <a:gd name="T24" fmla="*/ 144 w 213"/>
                  <a:gd name="T25" fmla="*/ 659 h 659"/>
                  <a:gd name="T26" fmla="*/ 154 w 213"/>
                  <a:gd name="T27" fmla="*/ 658 h 659"/>
                  <a:gd name="T28" fmla="*/ 144 w 213"/>
                  <a:gd name="T29" fmla="*/ 657 h 659"/>
                  <a:gd name="T30" fmla="*/ 69 w 213"/>
                  <a:gd name="T31" fmla="*/ 621 h 659"/>
                  <a:gd name="T32" fmla="*/ 27 w 213"/>
                  <a:gd name="T33" fmla="*/ 550 h 659"/>
                  <a:gd name="T34" fmla="*/ 34 w 213"/>
                  <a:gd name="T35" fmla="*/ 461 h 659"/>
                  <a:gd name="T36" fmla="*/ 213 w 213"/>
                  <a:gd name="T37" fmla="*/ 4 h 659"/>
                  <a:gd name="T38" fmla="*/ 191 w 213"/>
                  <a:gd name="T39" fmla="*/ 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659">
                    <a:moveTo>
                      <a:pt x="191" y="0"/>
                    </a:moveTo>
                    <a:cubicBezTo>
                      <a:pt x="11" y="461"/>
                      <a:pt x="11" y="461"/>
                      <a:pt x="11" y="461"/>
                    </a:cubicBezTo>
                    <a:cubicBezTo>
                      <a:pt x="4" y="478"/>
                      <a:pt x="0" y="497"/>
                      <a:pt x="0" y="516"/>
                    </a:cubicBezTo>
                    <a:cubicBezTo>
                      <a:pt x="0" y="527"/>
                      <a:pt x="2" y="539"/>
                      <a:pt x="4" y="550"/>
                    </a:cubicBezTo>
                    <a:cubicBezTo>
                      <a:pt x="11" y="577"/>
                      <a:pt x="26" y="602"/>
                      <a:pt x="47" y="621"/>
                    </a:cubicBezTo>
                    <a:cubicBezTo>
                      <a:pt x="54" y="628"/>
                      <a:pt x="63" y="634"/>
                      <a:pt x="71" y="639"/>
                    </a:cubicBezTo>
                    <a:cubicBezTo>
                      <a:pt x="87" y="648"/>
                      <a:pt x="103" y="654"/>
                      <a:pt x="121" y="657"/>
                    </a:cubicBezTo>
                    <a:cubicBezTo>
                      <a:pt x="121" y="657"/>
                      <a:pt x="121" y="657"/>
                      <a:pt x="121" y="657"/>
                    </a:cubicBezTo>
                    <a:cubicBezTo>
                      <a:pt x="128" y="658"/>
                      <a:pt x="136" y="659"/>
                      <a:pt x="143" y="659"/>
                    </a:cubicBezTo>
                    <a:cubicBezTo>
                      <a:pt x="143" y="659"/>
                      <a:pt x="143" y="659"/>
                      <a:pt x="143" y="659"/>
                    </a:cubicBezTo>
                    <a:cubicBezTo>
                      <a:pt x="143" y="659"/>
                      <a:pt x="143" y="659"/>
                      <a:pt x="143" y="659"/>
                    </a:cubicBezTo>
                    <a:cubicBezTo>
                      <a:pt x="144" y="659"/>
                      <a:pt x="144" y="659"/>
                      <a:pt x="144" y="659"/>
                    </a:cubicBezTo>
                    <a:cubicBezTo>
                      <a:pt x="144" y="659"/>
                      <a:pt x="144" y="659"/>
                      <a:pt x="144" y="659"/>
                    </a:cubicBezTo>
                    <a:cubicBezTo>
                      <a:pt x="147" y="658"/>
                      <a:pt x="151" y="658"/>
                      <a:pt x="154" y="658"/>
                    </a:cubicBezTo>
                    <a:cubicBezTo>
                      <a:pt x="151" y="658"/>
                      <a:pt x="147" y="657"/>
                      <a:pt x="144" y="657"/>
                    </a:cubicBezTo>
                    <a:cubicBezTo>
                      <a:pt x="116" y="652"/>
                      <a:pt x="90" y="640"/>
                      <a:pt x="69" y="621"/>
                    </a:cubicBezTo>
                    <a:cubicBezTo>
                      <a:pt x="49" y="602"/>
                      <a:pt x="34" y="577"/>
                      <a:pt x="27" y="550"/>
                    </a:cubicBezTo>
                    <a:cubicBezTo>
                      <a:pt x="20" y="520"/>
                      <a:pt x="22" y="489"/>
                      <a:pt x="34" y="461"/>
                    </a:cubicBezTo>
                    <a:cubicBezTo>
                      <a:pt x="213" y="4"/>
                      <a:pt x="213" y="4"/>
                      <a:pt x="213" y="4"/>
                    </a:cubicBezTo>
                    <a:cubicBezTo>
                      <a:pt x="191" y="0"/>
                      <a:pt x="191" y="0"/>
                      <a:pt x="191" y="0"/>
                    </a:cubicBezTo>
                  </a:path>
                </a:pathLst>
              </a:custGeom>
              <a:solidFill>
                <a:srgbClr val="1A31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8191500" y="4941888"/>
                <a:ext cx="868363" cy="1093788"/>
              </a:xfrm>
              <a:custGeom>
                <a:avLst/>
                <a:gdLst>
                  <a:gd name="T0" fmla="*/ 547 w 547"/>
                  <a:gd name="T1" fmla="*/ 0 h 689"/>
                  <a:gd name="T2" fmla="*/ 274 w 547"/>
                  <a:gd name="T3" fmla="*/ 689 h 689"/>
                  <a:gd name="T4" fmla="*/ 0 w 547"/>
                  <a:gd name="T5" fmla="*/ 0 h 689"/>
                  <a:gd name="T6" fmla="*/ 547 w 547"/>
                  <a:gd name="T7" fmla="*/ 0 h 689"/>
                </a:gdLst>
                <a:ahLst/>
                <a:cxnLst>
                  <a:cxn ang="0">
                    <a:pos x="T0" y="T1"/>
                  </a:cxn>
                  <a:cxn ang="0">
                    <a:pos x="T2" y="T3"/>
                  </a:cxn>
                  <a:cxn ang="0">
                    <a:pos x="T4" y="T5"/>
                  </a:cxn>
                  <a:cxn ang="0">
                    <a:pos x="T6" y="T7"/>
                  </a:cxn>
                </a:cxnLst>
                <a:rect l="0" t="0" r="r" b="b"/>
                <a:pathLst>
                  <a:path w="547" h="689">
                    <a:moveTo>
                      <a:pt x="547" y="0"/>
                    </a:moveTo>
                    <a:lnTo>
                      <a:pt x="274" y="689"/>
                    </a:lnTo>
                    <a:lnTo>
                      <a:pt x="0" y="0"/>
                    </a:lnTo>
                    <a:lnTo>
                      <a:pt x="5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8191500" y="4941888"/>
                <a:ext cx="868363" cy="1093788"/>
              </a:xfrm>
              <a:custGeom>
                <a:avLst/>
                <a:gdLst>
                  <a:gd name="T0" fmla="*/ 547 w 547"/>
                  <a:gd name="T1" fmla="*/ 0 h 689"/>
                  <a:gd name="T2" fmla="*/ 274 w 547"/>
                  <a:gd name="T3" fmla="*/ 689 h 689"/>
                  <a:gd name="T4" fmla="*/ 0 w 547"/>
                  <a:gd name="T5" fmla="*/ 0 h 689"/>
                  <a:gd name="T6" fmla="*/ 547 w 547"/>
                  <a:gd name="T7" fmla="*/ 0 h 689"/>
                </a:gdLst>
                <a:ahLst/>
                <a:cxnLst>
                  <a:cxn ang="0">
                    <a:pos x="T0" y="T1"/>
                  </a:cxn>
                  <a:cxn ang="0">
                    <a:pos x="T2" y="T3"/>
                  </a:cxn>
                  <a:cxn ang="0">
                    <a:pos x="T4" y="T5"/>
                  </a:cxn>
                  <a:cxn ang="0">
                    <a:pos x="T6" y="T7"/>
                  </a:cxn>
                </a:cxnLst>
                <a:rect l="0" t="0" r="r" b="b"/>
                <a:pathLst>
                  <a:path w="547" h="689">
                    <a:moveTo>
                      <a:pt x="547" y="0"/>
                    </a:moveTo>
                    <a:lnTo>
                      <a:pt x="274" y="689"/>
                    </a:lnTo>
                    <a:lnTo>
                      <a:pt x="0" y="0"/>
                    </a:lnTo>
                    <a:lnTo>
                      <a:pt x="5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4"/>
              <p:cNvSpPr>
                <a:spLocks/>
              </p:cNvSpPr>
              <p:nvPr/>
            </p:nvSpPr>
            <p:spPr bwMode="auto">
              <a:xfrm>
                <a:off x="8389938" y="5229225"/>
                <a:ext cx="471488" cy="1109663"/>
              </a:xfrm>
              <a:custGeom>
                <a:avLst/>
                <a:gdLst>
                  <a:gd name="T0" fmla="*/ 112 w 297"/>
                  <a:gd name="T1" fmla="*/ 0 h 699"/>
                  <a:gd name="T2" fmla="*/ 0 w 297"/>
                  <a:gd name="T3" fmla="*/ 614 h 699"/>
                  <a:gd name="T4" fmla="*/ 149 w 297"/>
                  <a:gd name="T5" fmla="*/ 699 h 699"/>
                  <a:gd name="T6" fmla="*/ 297 w 297"/>
                  <a:gd name="T7" fmla="*/ 614 h 699"/>
                  <a:gd name="T8" fmla="*/ 185 w 297"/>
                  <a:gd name="T9" fmla="*/ 0 h 699"/>
                  <a:gd name="T10" fmla="*/ 112 w 297"/>
                  <a:gd name="T11" fmla="*/ 0 h 699"/>
                </a:gdLst>
                <a:ahLst/>
                <a:cxnLst>
                  <a:cxn ang="0">
                    <a:pos x="T0" y="T1"/>
                  </a:cxn>
                  <a:cxn ang="0">
                    <a:pos x="T2" y="T3"/>
                  </a:cxn>
                  <a:cxn ang="0">
                    <a:pos x="T4" y="T5"/>
                  </a:cxn>
                  <a:cxn ang="0">
                    <a:pos x="T6" y="T7"/>
                  </a:cxn>
                  <a:cxn ang="0">
                    <a:pos x="T8" y="T9"/>
                  </a:cxn>
                  <a:cxn ang="0">
                    <a:pos x="T10" y="T11"/>
                  </a:cxn>
                </a:cxnLst>
                <a:rect l="0" t="0" r="r" b="b"/>
                <a:pathLst>
                  <a:path w="297" h="699">
                    <a:moveTo>
                      <a:pt x="112" y="0"/>
                    </a:moveTo>
                    <a:lnTo>
                      <a:pt x="0" y="614"/>
                    </a:lnTo>
                    <a:lnTo>
                      <a:pt x="149" y="699"/>
                    </a:lnTo>
                    <a:lnTo>
                      <a:pt x="297" y="614"/>
                    </a:lnTo>
                    <a:lnTo>
                      <a:pt x="185" y="0"/>
                    </a:lnTo>
                    <a:lnTo>
                      <a:pt x="1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5"/>
              <p:cNvSpPr>
                <a:spLocks/>
              </p:cNvSpPr>
              <p:nvPr/>
            </p:nvSpPr>
            <p:spPr bwMode="auto">
              <a:xfrm>
                <a:off x="8389938" y="5229225"/>
                <a:ext cx="471488" cy="1109663"/>
              </a:xfrm>
              <a:custGeom>
                <a:avLst/>
                <a:gdLst>
                  <a:gd name="T0" fmla="*/ 112 w 297"/>
                  <a:gd name="T1" fmla="*/ 0 h 699"/>
                  <a:gd name="T2" fmla="*/ 0 w 297"/>
                  <a:gd name="T3" fmla="*/ 614 h 699"/>
                  <a:gd name="T4" fmla="*/ 149 w 297"/>
                  <a:gd name="T5" fmla="*/ 699 h 699"/>
                  <a:gd name="T6" fmla="*/ 297 w 297"/>
                  <a:gd name="T7" fmla="*/ 614 h 699"/>
                  <a:gd name="T8" fmla="*/ 185 w 297"/>
                  <a:gd name="T9" fmla="*/ 0 h 699"/>
                  <a:gd name="T10" fmla="*/ 112 w 297"/>
                  <a:gd name="T11" fmla="*/ 0 h 699"/>
                </a:gdLst>
                <a:ahLst/>
                <a:cxnLst>
                  <a:cxn ang="0">
                    <a:pos x="T0" y="T1"/>
                  </a:cxn>
                  <a:cxn ang="0">
                    <a:pos x="T2" y="T3"/>
                  </a:cxn>
                  <a:cxn ang="0">
                    <a:pos x="T4" y="T5"/>
                  </a:cxn>
                  <a:cxn ang="0">
                    <a:pos x="T6" y="T7"/>
                  </a:cxn>
                  <a:cxn ang="0">
                    <a:pos x="T8" y="T9"/>
                  </a:cxn>
                  <a:cxn ang="0">
                    <a:pos x="T10" y="T11"/>
                  </a:cxn>
                </a:cxnLst>
                <a:rect l="0" t="0" r="r" b="b"/>
                <a:pathLst>
                  <a:path w="297" h="699">
                    <a:moveTo>
                      <a:pt x="112" y="0"/>
                    </a:moveTo>
                    <a:lnTo>
                      <a:pt x="0" y="614"/>
                    </a:lnTo>
                    <a:lnTo>
                      <a:pt x="149" y="699"/>
                    </a:lnTo>
                    <a:lnTo>
                      <a:pt x="297" y="614"/>
                    </a:lnTo>
                    <a:lnTo>
                      <a:pt x="185" y="0"/>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26"/>
              <p:cNvSpPr>
                <a:spLocks noChangeArrowheads="1"/>
              </p:cNvSpPr>
              <p:nvPr/>
            </p:nvSpPr>
            <p:spPr bwMode="auto">
              <a:xfrm>
                <a:off x="8567738" y="5030788"/>
                <a:ext cx="119063" cy="198438"/>
              </a:xfrm>
              <a:prstGeom prst="rect">
                <a:avLst/>
              </a:prstGeom>
              <a:solidFill>
                <a:srgbClr val="0073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27"/>
              <p:cNvSpPr>
                <a:spLocks noChangeArrowheads="1"/>
              </p:cNvSpPr>
              <p:nvPr/>
            </p:nvSpPr>
            <p:spPr bwMode="auto">
              <a:xfrm>
                <a:off x="8567738" y="5030788"/>
                <a:ext cx="119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28"/>
              <p:cNvSpPr>
                <a:spLocks noChangeArrowheads="1"/>
              </p:cNvSpPr>
              <p:nvPr/>
            </p:nvSpPr>
            <p:spPr bwMode="auto">
              <a:xfrm>
                <a:off x="8626475" y="5029200"/>
                <a:ext cx="1588" cy="1588"/>
              </a:xfrm>
              <a:prstGeom prst="rect">
                <a:avLst/>
              </a:prstGeom>
              <a:solidFill>
                <a:srgbClr val="001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
              <p:cNvSpPr>
                <a:spLocks/>
              </p:cNvSpPr>
              <p:nvPr/>
            </p:nvSpPr>
            <p:spPr bwMode="auto">
              <a:xfrm>
                <a:off x="8626475" y="502920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0"/>
              <p:cNvSpPr>
                <a:spLocks noEditPoints="1"/>
              </p:cNvSpPr>
              <p:nvPr/>
            </p:nvSpPr>
            <p:spPr bwMode="auto">
              <a:xfrm>
                <a:off x="8564563" y="5029200"/>
                <a:ext cx="142875" cy="122238"/>
              </a:xfrm>
              <a:custGeom>
                <a:avLst/>
                <a:gdLst>
                  <a:gd name="T0" fmla="*/ 1 w 62"/>
                  <a:gd name="T1" fmla="*/ 40 h 54"/>
                  <a:gd name="T2" fmla="*/ 0 w 62"/>
                  <a:gd name="T3" fmla="*/ 42 h 54"/>
                  <a:gd name="T4" fmla="*/ 1 w 62"/>
                  <a:gd name="T5" fmla="*/ 41 h 54"/>
                  <a:gd name="T6" fmla="*/ 1 w 62"/>
                  <a:gd name="T7" fmla="*/ 40 h 54"/>
                  <a:gd name="T8" fmla="*/ 53 w 62"/>
                  <a:gd name="T9" fmla="*/ 38 h 54"/>
                  <a:gd name="T10" fmla="*/ 53 w 62"/>
                  <a:gd name="T11" fmla="*/ 49 h 54"/>
                  <a:gd name="T12" fmla="*/ 62 w 62"/>
                  <a:gd name="T13" fmla="*/ 54 h 54"/>
                  <a:gd name="T14" fmla="*/ 53 w 62"/>
                  <a:gd name="T15" fmla="*/ 38 h 54"/>
                  <a:gd name="T16" fmla="*/ 27 w 62"/>
                  <a:gd name="T17" fmla="*/ 0 h 54"/>
                  <a:gd name="T18" fmla="*/ 26 w 62"/>
                  <a:gd name="T19" fmla="*/ 1 h 54"/>
                  <a:gd name="T20" fmla="*/ 28 w 62"/>
                  <a:gd name="T21" fmla="*/ 1 h 54"/>
                  <a:gd name="T22" fmla="*/ 27 w 62"/>
                  <a:gd name="T23" fmla="*/ 0 h 54"/>
                  <a:gd name="T24" fmla="*/ 27 w 62"/>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54">
                    <a:moveTo>
                      <a:pt x="1" y="40"/>
                    </a:moveTo>
                    <a:cubicBezTo>
                      <a:pt x="0" y="42"/>
                      <a:pt x="0" y="42"/>
                      <a:pt x="0" y="42"/>
                    </a:cubicBezTo>
                    <a:cubicBezTo>
                      <a:pt x="0" y="42"/>
                      <a:pt x="1" y="41"/>
                      <a:pt x="1" y="41"/>
                    </a:cubicBezTo>
                    <a:cubicBezTo>
                      <a:pt x="1" y="40"/>
                      <a:pt x="1" y="40"/>
                      <a:pt x="1" y="40"/>
                    </a:cubicBezTo>
                    <a:moveTo>
                      <a:pt x="53" y="38"/>
                    </a:moveTo>
                    <a:cubicBezTo>
                      <a:pt x="53" y="49"/>
                      <a:pt x="53" y="49"/>
                      <a:pt x="53" y="49"/>
                    </a:cubicBezTo>
                    <a:cubicBezTo>
                      <a:pt x="56" y="51"/>
                      <a:pt x="59" y="52"/>
                      <a:pt x="62" y="54"/>
                    </a:cubicBezTo>
                    <a:cubicBezTo>
                      <a:pt x="53" y="38"/>
                      <a:pt x="53" y="38"/>
                      <a:pt x="53" y="38"/>
                    </a:cubicBezTo>
                    <a:moveTo>
                      <a:pt x="27" y="0"/>
                    </a:moveTo>
                    <a:cubicBezTo>
                      <a:pt x="26" y="1"/>
                      <a:pt x="26" y="1"/>
                      <a:pt x="26" y="1"/>
                    </a:cubicBezTo>
                    <a:cubicBezTo>
                      <a:pt x="28" y="1"/>
                      <a:pt x="28" y="1"/>
                      <a:pt x="28" y="1"/>
                    </a:cubicBezTo>
                    <a:cubicBezTo>
                      <a:pt x="27" y="0"/>
                      <a:pt x="27" y="0"/>
                      <a:pt x="27" y="0"/>
                    </a:cubicBezTo>
                    <a:cubicBezTo>
                      <a:pt x="27" y="0"/>
                      <a:pt x="27" y="0"/>
                      <a:pt x="27"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1"/>
              <p:cNvSpPr>
                <a:spLocks/>
              </p:cNvSpPr>
              <p:nvPr/>
            </p:nvSpPr>
            <p:spPr bwMode="auto">
              <a:xfrm>
                <a:off x="8567738" y="5030788"/>
                <a:ext cx="119063" cy="109538"/>
              </a:xfrm>
              <a:custGeom>
                <a:avLst/>
                <a:gdLst>
                  <a:gd name="T0" fmla="*/ 27 w 52"/>
                  <a:gd name="T1" fmla="*/ 0 h 48"/>
                  <a:gd name="T2" fmla="*/ 25 w 52"/>
                  <a:gd name="T3" fmla="*/ 0 h 48"/>
                  <a:gd name="T4" fmla="*/ 13 w 52"/>
                  <a:gd name="T5" fmla="*/ 16 h 48"/>
                  <a:gd name="T6" fmla="*/ 0 w 52"/>
                  <a:gd name="T7" fmla="*/ 39 h 48"/>
                  <a:gd name="T8" fmla="*/ 0 w 52"/>
                  <a:gd name="T9" fmla="*/ 40 h 48"/>
                  <a:gd name="T10" fmla="*/ 11 w 52"/>
                  <a:gd name="T11" fmla="*/ 40 h 48"/>
                  <a:gd name="T12" fmla="*/ 52 w 52"/>
                  <a:gd name="T13" fmla="*/ 48 h 48"/>
                  <a:gd name="T14" fmla="*/ 52 w 52"/>
                  <a:gd name="T15" fmla="*/ 37 h 48"/>
                  <a:gd name="T16" fmla="*/ 41 w 52"/>
                  <a:gd name="T17" fmla="*/ 18 h 48"/>
                  <a:gd name="T18" fmla="*/ 27 w 5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48">
                    <a:moveTo>
                      <a:pt x="27" y="0"/>
                    </a:moveTo>
                    <a:cubicBezTo>
                      <a:pt x="25" y="0"/>
                      <a:pt x="25" y="0"/>
                      <a:pt x="25" y="0"/>
                    </a:cubicBezTo>
                    <a:cubicBezTo>
                      <a:pt x="13" y="16"/>
                      <a:pt x="13" y="16"/>
                      <a:pt x="13" y="16"/>
                    </a:cubicBezTo>
                    <a:cubicBezTo>
                      <a:pt x="0" y="39"/>
                      <a:pt x="0" y="39"/>
                      <a:pt x="0" y="39"/>
                    </a:cubicBezTo>
                    <a:cubicBezTo>
                      <a:pt x="0" y="40"/>
                      <a:pt x="0" y="40"/>
                      <a:pt x="0" y="40"/>
                    </a:cubicBezTo>
                    <a:cubicBezTo>
                      <a:pt x="3" y="40"/>
                      <a:pt x="7" y="40"/>
                      <a:pt x="11" y="40"/>
                    </a:cubicBezTo>
                    <a:cubicBezTo>
                      <a:pt x="22" y="40"/>
                      <a:pt x="37" y="42"/>
                      <a:pt x="52" y="48"/>
                    </a:cubicBezTo>
                    <a:cubicBezTo>
                      <a:pt x="52" y="37"/>
                      <a:pt x="52" y="37"/>
                      <a:pt x="52" y="37"/>
                    </a:cubicBezTo>
                    <a:cubicBezTo>
                      <a:pt x="41" y="18"/>
                      <a:pt x="41" y="18"/>
                      <a:pt x="41" y="18"/>
                    </a:cubicBezTo>
                    <a:cubicBezTo>
                      <a:pt x="27" y="0"/>
                      <a:pt x="27" y="0"/>
                      <a:pt x="27" y="0"/>
                    </a:cubicBezTo>
                  </a:path>
                </a:pathLst>
              </a:custGeom>
              <a:solidFill>
                <a:srgbClr val="005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32"/>
              <p:cNvSpPr>
                <a:spLocks noEditPoints="1"/>
              </p:cNvSpPr>
              <p:nvPr/>
            </p:nvSpPr>
            <p:spPr bwMode="auto">
              <a:xfrm>
                <a:off x="8448675" y="5588000"/>
                <a:ext cx="355600" cy="93663"/>
              </a:xfrm>
              <a:custGeom>
                <a:avLst/>
                <a:gdLst>
                  <a:gd name="T0" fmla="*/ 0 w 224"/>
                  <a:gd name="T1" fmla="*/ 0 h 59"/>
                  <a:gd name="T2" fmla="*/ 23 w 224"/>
                  <a:gd name="T3" fmla="*/ 59 h 59"/>
                  <a:gd name="T4" fmla="*/ 26 w 224"/>
                  <a:gd name="T5" fmla="*/ 46 h 59"/>
                  <a:gd name="T6" fmla="*/ 0 w 224"/>
                  <a:gd name="T7" fmla="*/ 0 h 59"/>
                  <a:gd name="T8" fmla="*/ 224 w 224"/>
                  <a:gd name="T9" fmla="*/ 0 h 59"/>
                  <a:gd name="T10" fmla="*/ 198 w 224"/>
                  <a:gd name="T11" fmla="*/ 46 h 59"/>
                  <a:gd name="T12" fmla="*/ 200 w 224"/>
                  <a:gd name="T13" fmla="*/ 59 h 59"/>
                  <a:gd name="T14" fmla="*/ 224 w 22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59">
                    <a:moveTo>
                      <a:pt x="0" y="0"/>
                    </a:moveTo>
                    <a:lnTo>
                      <a:pt x="23" y="59"/>
                    </a:lnTo>
                    <a:lnTo>
                      <a:pt x="26" y="46"/>
                    </a:lnTo>
                    <a:lnTo>
                      <a:pt x="0" y="0"/>
                    </a:lnTo>
                    <a:close/>
                    <a:moveTo>
                      <a:pt x="224" y="0"/>
                    </a:moveTo>
                    <a:lnTo>
                      <a:pt x="198" y="46"/>
                    </a:lnTo>
                    <a:lnTo>
                      <a:pt x="200" y="59"/>
                    </a:lnTo>
                    <a:lnTo>
                      <a:pt x="224"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33"/>
              <p:cNvSpPr>
                <a:spLocks noEditPoints="1"/>
              </p:cNvSpPr>
              <p:nvPr/>
            </p:nvSpPr>
            <p:spPr bwMode="auto">
              <a:xfrm>
                <a:off x="8448675" y="5588000"/>
                <a:ext cx="355600" cy="93663"/>
              </a:xfrm>
              <a:custGeom>
                <a:avLst/>
                <a:gdLst>
                  <a:gd name="T0" fmla="*/ 0 w 224"/>
                  <a:gd name="T1" fmla="*/ 0 h 59"/>
                  <a:gd name="T2" fmla="*/ 23 w 224"/>
                  <a:gd name="T3" fmla="*/ 59 h 59"/>
                  <a:gd name="T4" fmla="*/ 26 w 224"/>
                  <a:gd name="T5" fmla="*/ 46 h 59"/>
                  <a:gd name="T6" fmla="*/ 0 w 224"/>
                  <a:gd name="T7" fmla="*/ 0 h 59"/>
                  <a:gd name="T8" fmla="*/ 224 w 224"/>
                  <a:gd name="T9" fmla="*/ 0 h 59"/>
                  <a:gd name="T10" fmla="*/ 198 w 224"/>
                  <a:gd name="T11" fmla="*/ 46 h 59"/>
                  <a:gd name="T12" fmla="*/ 200 w 224"/>
                  <a:gd name="T13" fmla="*/ 59 h 59"/>
                  <a:gd name="T14" fmla="*/ 224 w 22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59">
                    <a:moveTo>
                      <a:pt x="0" y="0"/>
                    </a:moveTo>
                    <a:lnTo>
                      <a:pt x="23" y="59"/>
                    </a:lnTo>
                    <a:lnTo>
                      <a:pt x="26" y="46"/>
                    </a:lnTo>
                    <a:lnTo>
                      <a:pt x="0" y="0"/>
                    </a:lnTo>
                    <a:moveTo>
                      <a:pt x="224" y="0"/>
                    </a:moveTo>
                    <a:lnTo>
                      <a:pt x="198" y="46"/>
                    </a:lnTo>
                    <a:lnTo>
                      <a:pt x="200" y="59"/>
                    </a:lnTo>
                    <a:lnTo>
                      <a:pt x="2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34"/>
              <p:cNvSpPr>
                <a:spLocks/>
              </p:cNvSpPr>
              <p:nvPr/>
            </p:nvSpPr>
            <p:spPr bwMode="auto">
              <a:xfrm>
                <a:off x="8485188" y="5661025"/>
                <a:ext cx="280988" cy="374650"/>
              </a:xfrm>
              <a:custGeom>
                <a:avLst/>
                <a:gdLst>
                  <a:gd name="T0" fmla="*/ 3 w 177"/>
                  <a:gd name="T1" fmla="*/ 0 h 236"/>
                  <a:gd name="T2" fmla="*/ 0 w 177"/>
                  <a:gd name="T3" fmla="*/ 13 h 236"/>
                  <a:gd name="T4" fmla="*/ 89 w 177"/>
                  <a:gd name="T5" fmla="*/ 236 h 236"/>
                  <a:gd name="T6" fmla="*/ 177 w 177"/>
                  <a:gd name="T7" fmla="*/ 13 h 236"/>
                  <a:gd name="T8" fmla="*/ 175 w 177"/>
                  <a:gd name="T9" fmla="*/ 0 h 236"/>
                  <a:gd name="T10" fmla="*/ 89 w 177"/>
                  <a:gd name="T11" fmla="*/ 148 h 236"/>
                  <a:gd name="T12" fmla="*/ 3 w 177"/>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77" h="236">
                    <a:moveTo>
                      <a:pt x="3" y="0"/>
                    </a:moveTo>
                    <a:lnTo>
                      <a:pt x="0" y="13"/>
                    </a:lnTo>
                    <a:lnTo>
                      <a:pt x="89" y="236"/>
                    </a:lnTo>
                    <a:lnTo>
                      <a:pt x="177" y="13"/>
                    </a:lnTo>
                    <a:lnTo>
                      <a:pt x="175" y="0"/>
                    </a:lnTo>
                    <a:lnTo>
                      <a:pt x="89" y="148"/>
                    </a:lnTo>
                    <a:lnTo>
                      <a:pt x="3" y="0"/>
                    </a:lnTo>
                    <a:close/>
                  </a:path>
                </a:pathLst>
              </a:custGeom>
              <a:solidFill>
                <a:srgbClr val="0073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5"/>
              <p:cNvSpPr>
                <a:spLocks/>
              </p:cNvSpPr>
              <p:nvPr/>
            </p:nvSpPr>
            <p:spPr bwMode="auto">
              <a:xfrm>
                <a:off x="8485188" y="5661025"/>
                <a:ext cx="280988" cy="374650"/>
              </a:xfrm>
              <a:custGeom>
                <a:avLst/>
                <a:gdLst>
                  <a:gd name="T0" fmla="*/ 3 w 177"/>
                  <a:gd name="T1" fmla="*/ 0 h 236"/>
                  <a:gd name="T2" fmla="*/ 0 w 177"/>
                  <a:gd name="T3" fmla="*/ 13 h 236"/>
                  <a:gd name="T4" fmla="*/ 89 w 177"/>
                  <a:gd name="T5" fmla="*/ 236 h 236"/>
                  <a:gd name="T6" fmla="*/ 177 w 177"/>
                  <a:gd name="T7" fmla="*/ 13 h 236"/>
                  <a:gd name="T8" fmla="*/ 175 w 177"/>
                  <a:gd name="T9" fmla="*/ 0 h 236"/>
                  <a:gd name="T10" fmla="*/ 89 w 177"/>
                  <a:gd name="T11" fmla="*/ 148 h 236"/>
                  <a:gd name="T12" fmla="*/ 3 w 177"/>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77" h="236">
                    <a:moveTo>
                      <a:pt x="3" y="0"/>
                    </a:moveTo>
                    <a:lnTo>
                      <a:pt x="0" y="13"/>
                    </a:lnTo>
                    <a:lnTo>
                      <a:pt x="89" y="236"/>
                    </a:lnTo>
                    <a:lnTo>
                      <a:pt x="177" y="13"/>
                    </a:lnTo>
                    <a:lnTo>
                      <a:pt x="175" y="0"/>
                    </a:lnTo>
                    <a:lnTo>
                      <a:pt x="89" y="14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36"/>
              <p:cNvSpPr>
                <a:spLocks/>
              </p:cNvSpPr>
              <p:nvPr/>
            </p:nvSpPr>
            <p:spPr bwMode="auto">
              <a:xfrm>
                <a:off x="8296275" y="5040313"/>
                <a:ext cx="271463" cy="223838"/>
              </a:xfrm>
              <a:custGeom>
                <a:avLst/>
                <a:gdLst>
                  <a:gd name="T0" fmla="*/ 0 w 118"/>
                  <a:gd name="T1" fmla="*/ 0 h 98"/>
                  <a:gd name="T2" fmla="*/ 83 w 118"/>
                  <a:gd name="T3" fmla="*/ 98 h 98"/>
                  <a:gd name="T4" fmla="*/ 117 w 118"/>
                  <a:gd name="T5" fmla="*/ 37 h 98"/>
                  <a:gd name="T6" fmla="*/ 111 w 118"/>
                  <a:gd name="T7" fmla="*/ 38 h 98"/>
                  <a:gd name="T8" fmla="*/ 118 w 118"/>
                  <a:gd name="T9" fmla="*/ 29 h 98"/>
                  <a:gd name="T10" fmla="*/ 118 w 118"/>
                  <a:gd name="T11" fmla="*/ 11 h 98"/>
                  <a:gd name="T12" fmla="*/ 0 w 118"/>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18" h="98">
                    <a:moveTo>
                      <a:pt x="0" y="0"/>
                    </a:moveTo>
                    <a:cubicBezTo>
                      <a:pt x="83" y="98"/>
                      <a:pt x="83" y="98"/>
                      <a:pt x="83" y="98"/>
                    </a:cubicBezTo>
                    <a:cubicBezTo>
                      <a:pt x="117" y="37"/>
                      <a:pt x="117" y="37"/>
                      <a:pt x="117" y="37"/>
                    </a:cubicBezTo>
                    <a:cubicBezTo>
                      <a:pt x="113" y="37"/>
                      <a:pt x="111" y="38"/>
                      <a:pt x="111" y="38"/>
                    </a:cubicBezTo>
                    <a:cubicBezTo>
                      <a:pt x="118" y="29"/>
                      <a:pt x="118" y="29"/>
                      <a:pt x="118" y="29"/>
                    </a:cubicBezTo>
                    <a:cubicBezTo>
                      <a:pt x="118" y="11"/>
                      <a:pt x="118" y="11"/>
                      <a:pt x="118" y="11"/>
                    </a:cubicBezTo>
                    <a:cubicBezTo>
                      <a:pt x="0" y="0"/>
                      <a:pt x="0" y="0"/>
                      <a:pt x="0"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7"/>
              <p:cNvSpPr>
                <a:spLocks/>
              </p:cNvSpPr>
              <p:nvPr/>
            </p:nvSpPr>
            <p:spPr bwMode="auto">
              <a:xfrm>
                <a:off x="8567738" y="5065713"/>
                <a:ext cx="28575" cy="41275"/>
              </a:xfrm>
              <a:custGeom>
                <a:avLst/>
                <a:gdLst>
                  <a:gd name="T0" fmla="*/ 0 w 18"/>
                  <a:gd name="T1" fmla="*/ 0 h 26"/>
                  <a:gd name="T2" fmla="*/ 0 w 18"/>
                  <a:gd name="T3" fmla="*/ 26 h 26"/>
                  <a:gd name="T4" fmla="*/ 18 w 18"/>
                  <a:gd name="T5" fmla="*/ 1 h 26"/>
                  <a:gd name="T6" fmla="*/ 0 w 18"/>
                  <a:gd name="T7" fmla="*/ 0 h 26"/>
                </a:gdLst>
                <a:ahLst/>
                <a:cxnLst>
                  <a:cxn ang="0">
                    <a:pos x="T0" y="T1"/>
                  </a:cxn>
                  <a:cxn ang="0">
                    <a:pos x="T2" y="T3"/>
                  </a:cxn>
                  <a:cxn ang="0">
                    <a:pos x="T4" y="T5"/>
                  </a:cxn>
                  <a:cxn ang="0">
                    <a:pos x="T6" y="T7"/>
                  </a:cxn>
                </a:cxnLst>
                <a:rect l="0" t="0" r="r" b="b"/>
                <a:pathLst>
                  <a:path w="18" h="26">
                    <a:moveTo>
                      <a:pt x="0" y="0"/>
                    </a:moveTo>
                    <a:lnTo>
                      <a:pt x="0" y="26"/>
                    </a:lnTo>
                    <a:lnTo>
                      <a:pt x="18" y="1"/>
                    </a:lnTo>
                    <a:lnTo>
                      <a:pt x="0" y="0"/>
                    </a:lnTo>
                    <a:close/>
                  </a:path>
                </a:pathLst>
              </a:custGeom>
              <a:solidFill>
                <a:srgbClr val="006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8"/>
              <p:cNvSpPr>
                <a:spLocks/>
              </p:cNvSpPr>
              <p:nvPr/>
            </p:nvSpPr>
            <p:spPr bwMode="auto">
              <a:xfrm>
                <a:off x="8567738" y="5065713"/>
                <a:ext cx="28575" cy="41275"/>
              </a:xfrm>
              <a:custGeom>
                <a:avLst/>
                <a:gdLst>
                  <a:gd name="T0" fmla="*/ 0 w 18"/>
                  <a:gd name="T1" fmla="*/ 0 h 26"/>
                  <a:gd name="T2" fmla="*/ 0 w 18"/>
                  <a:gd name="T3" fmla="*/ 26 h 26"/>
                  <a:gd name="T4" fmla="*/ 18 w 18"/>
                  <a:gd name="T5" fmla="*/ 1 h 26"/>
                  <a:gd name="T6" fmla="*/ 0 w 18"/>
                  <a:gd name="T7" fmla="*/ 0 h 26"/>
                </a:gdLst>
                <a:ahLst/>
                <a:cxnLst>
                  <a:cxn ang="0">
                    <a:pos x="T0" y="T1"/>
                  </a:cxn>
                  <a:cxn ang="0">
                    <a:pos x="T2" y="T3"/>
                  </a:cxn>
                  <a:cxn ang="0">
                    <a:pos x="T4" y="T5"/>
                  </a:cxn>
                  <a:cxn ang="0">
                    <a:pos x="T6" y="T7"/>
                  </a:cxn>
                </a:cxnLst>
                <a:rect l="0" t="0" r="r" b="b"/>
                <a:pathLst>
                  <a:path w="18" h="26">
                    <a:moveTo>
                      <a:pt x="0" y="0"/>
                    </a:moveTo>
                    <a:lnTo>
                      <a:pt x="0" y="26"/>
                    </a:lnTo>
                    <a:lnTo>
                      <a:pt x="18"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39"/>
              <p:cNvSpPr>
                <a:spLocks/>
              </p:cNvSpPr>
              <p:nvPr/>
            </p:nvSpPr>
            <p:spPr bwMode="auto">
              <a:xfrm>
                <a:off x="8551863" y="5106988"/>
                <a:ext cx="15875" cy="20638"/>
              </a:xfrm>
              <a:custGeom>
                <a:avLst/>
                <a:gdLst>
                  <a:gd name="T0" fmla="*/ 7 w 7"/>
                  <a:gd name="T1" fmla="*/ 0 h 9"/>
                  <a:gd name="T2" fmla="*/ 0 w 7"/>
                  <a:gd name="T3" fmla="*/ 9 h 9"/>
                  <a:gd name="T4" fmla="*/ 6 w 7"/>
                  <a:gd name="T5" fmla="*/ 8 h 9"/>
                  <a:gd name="T6" fmla="*/ 7 w 7"/>
                  <a:gd name="T7" fmla="*/ 6 h 9"/>
                  <a:gd name="T8" fmla="*/ 7 w 7"/>
                  <a:gd name="T9" fmla="*/ 0 h 9"/>
                </a:gdLst>
                <a:ahLst/>
                <a:cxnLst>
                  <a:cxn ang="0">
                    <a:pos x="T0" y="T1"/>
                  </a:cxn>
                  <a:cxn ang="0">
                    <a:pos x="T2" y="T3"/>
                  </a:cxn>
                  <a:cxn ang="0">
                    <a:pos x="T4" y="T5"/>
                  </a:cxn>
                  <a:cxn ang="0">
                    <a:pos x="T6" y="T7"/>
                  </a:cxn>
                  <a:cxn ang="0">
                    <a:pos x="T8" y="T9"/>
                  </a:cxn>
                </a:cxnLst>
                <a:rect l="0" t="0" r="r" b="b"/>
                <a:pathLst>
                  <a:path w="7" h="9">
                    <a:moveTo>
                      <a:pt x="7" y="0"/>
                    </a:moveTo>
                    <a:cubicBezTo>
                      <a:pt x="0" y="9"/>
                      <a:pt x="0" y="9"/>
                      <a:pt x="0" y="9"/>
                    </a:cubicBezTo>
                    <a:cubicBezTo>
                      <a:pt x="0" y="9"/>
                      <a:pt x="2" y="8"/>
                      <a:pt x="6" y="8"/>
                    </a:cubicBezTo>
                    <a:cubicBezTo>
                      <a:pt x="7" y="6"/>
                      <a:pt x="7" y="6"/>
                      <a:pt x="7" y="6"/>
                    </a:cubicBezTo>
                    <a:cubicBezTo>
                      <a:pt x="7" y="0"/>
                      <a:pt x="7" y="0"/>
                      <a:pt x="7" y="0"/>
                    </a:cubicBezTo>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0"/>
              <p:cNvSpPr>
                <a:spLocks/>
              </p:cNvSpPr>
              <p:nvPr/>
            </p:nvSpPr>
            <p:spPr bwMode="auto">
              <a:xfrm>
                <a:off x="8567738" y="5067300"/>
                <a:ext cx="28575" cy="52388"/>
              </a:xfrm>
              <a:custGeom>
                <a:avLst/>
                <a:gdLst>
                  <a:gd name="T0" fmla="*/ 18 w 18"/>
                  <a:gd name="T1" fmla="*/ 0 h 33"/>
                  <a:gd name="T2" fmla="*/ 0 w 18"/>
                  <a:gd name="T3" fmla="*/ 25 h 33"/>
                  <a:gd name="T4" fmla="*/ 0 w 18"/>
                  <a:gd name="T5" fmla="*/ 33 h 33"/>
                  <a:gd name="T6" fmla="*/ 18 w 18"/>
                  <a:gd name="T7" fmla="*/ 0 h 33"/>
                </a:gdLst>
                <a:ahLst/>
                <a:cxnLst>
                  <a:cxn ang="0">
                    <a:pos x="T0" y="T1"/>
                  </a:cxn>
                  <a:cxn ang="0">
                    <a:pos x="T2" y="T3"/>
                  </a:cxn>
                  <a:cxn ang="0">
                    <a:pos x="T4" y="T5"/>
                  </a:cxn>
                  <a:cxn ang="0">
                    <a:pos x="T6" y="T7"/>
                  </a:cxn>
                </a:cxnLst>
                <a:rect l="0" t="0" r="r" b="b"/>
                <a:pathLst>
                  <a:path w="18" h="33">
                    <a:moveTo>
                      <a:pt x="18" y="0"/>
                    </a:moveTo>
                    <a:lnTo>
                      <a:pt x="0" y="25"/>
                    </a:lnTo>
                    <a:lnTo>
                      <a:pt x="0" y="33"/>
                    </a:lnTo>
                    <a:lnTo>
                      <a:pt x="18" y="0"/>
                    </a:lnTo>
                    <a:close/>
                  </a:path>
                </a:pathLst>
              </a:custGeom>
              <a:solidFill>
                <a:srgbClr val="004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41"/>
              <p:cNvSpPr>
                <a:spLocks/>
              </p:cNvSpPr>
              <p:nvPr/>
            </p:nvSpPr>
            <p:spPr bwMode="auto">
              <a:xfrm>
                <a:off x="8567738" y="5067300"/>
                <a:ext cx="28575" cy="52388"/>
              </a:xfrm>
              <a:custGeom>
                <a:avLst/>
                <a:gdLst>
                  <a:gd name="T0" fmla="*/ 18 w 18"/>
                  <a:gd name="T1" fmla="*/ 0 h 33"/>
                  <a:gd name="T2" fmla="*/ 0 w 18"/>
                  <a:gd name="T3" fmla="*/ 25 h 33"/>
                  <a:gd name="T4" fmla="*/ 0 w 18"/>
                  <a:gd name="T5" fmla="*/ 33 h 33"/>
                  <a:gd name="T6" fmla="*/ 18 w 18"/>
                  <a:gd name="T7" fmla="*/ 0 h 33"/>
                </a:gdLst>
                <a:ahLst/>
                <a:cxnLst>
                  <a:cxn ang="0">
                    <a:pos x="T0" y="T1"/>
                  </a:cxn>
                  <a:cxn ang="0">
                    <a:pos x="T2" y="T3"/>
                  </a:cxn>
                  <a:cxn ang="0">
                    <a:pos x="T4" y="T5"/>
                  </a:cxn>
                  <a:cxn ang="0">
                    <a:pos x="T6" y="T7"/>
                  </a:cxn>
                </a:cxnLst>
                <a:rect l="0" t="0" r="r" b="b"/>
                <a:pathLst>
                  <a:path w="18" h="33">
                    <a:moveTo>
                      <a:pt x="18" y="0"/>
                    </a:moveTo>
                    <a:lnTo>
                      <a:pt x="0" y="25"/>
                    </a:lnTo>
                    <a:lnTo>
                      <a:pt x="0" y="33"/>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2"/>
              <p:cNvSpPr>
                <a:spLocks/>
              </p:cNvSpPr>
              <p:nvPr/>
            </p:nvSpPr>
            <p:spPr bwMode="auto">
              <a:xfrm>
                <a:off x="8686800" y="5040313"/>
                <a:ext cx="269875" cy="223838"/>
              </a:xfrm>
              <a:custGeom>
                <a:avLst/>
                <a:gdLst>
                  <a:gd name="T0" fmla="*/ 118 w 118"/>
                  <a:gd name="T1" fmla="*/ 0 h 98"/>
                  <a:gd name="T2" fmla="*/ 0 w 118"/>
                  <a:gd name="T3" fmla="*/ 11 h 98"/>
                  <a:gd name="T4" fmla="*/ 0 w 118"/>
                  <a:gd name="T5" fmla="*/ 28 h 98"/>
                  <a:gd name="T6" fmla="*/ 32 w 118"/>
                  <a:gd name="T7" fmla="*/ 70 h 98"/>
                  <a:gd name="T8" fmla="*/ 37 w 118"/>
                  <a:gd name="T9" fmla="*/ 76 h 98"/>
                  <a:gd name="T10" fmla="*/ 32 w 118"/>
                  <a:gd name="T11" fmla="*/ 70 h 98"/>
                  <a:gd name="T12" fmla="*/ 9 w 118"/>
                  <a:gd name="T13" fmla="*/ 49 h 98"/>
                  <a:gd name="T14" fmla="*/ 36 w 118"/>
                  <a:gd name="T15" fmla="*/ 98 h 98"/>
                  <a:gd name="T16" fmla="*/ 118 w 118"/>
                  <a:gd name="T1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8">
                    <a:moveTo>
                      <a:pt x="118" y="0"/>
                    </a:moveTo>
                    <a:cubicBezTo>
                      <a:pt x="0" y="11"/>
                      <a:pt x="0" y="11"/>
                      <a:pt x="0" y="11"/>
                    </a:cubicBezTo>
                    <a:cubicBezTo>
                      <a:pt x="0" y="28"/>
                      <a:pt x="0" y="28"/>
                      <a:pt x="0" y="28"/>
                    </a:cubicBezTo>
                    <a:cubicBezTo>
                      <a:pt x="32" y="70"/>
                      <a:pt x="32" y="70"/>
                      <a:pt x="32" y="70"/>
                    </a:cubicBezTo>
                    <a:cubicBezTo>
                      <a:pt x="34" y="72"/>
                      <a:pt x="36" y="74"/>
                      <a:pt x="37" y="76"/>
                    </a:cubicBezTo>
                    <a:cubicBezTo>
                      <a:pt x="32" y="70"/>
                      <a:pt x="32" y="70"/>
                      <a:pt x="32" y="70"/>
                    </a:cubicBezTo>
                    <a:cubicBezTo>
                      <a:pt x="25" y="61"/>
                      <a:pt x="17" y="54"/>
                      <a:pt x="9" y="49"/>
                    </a:cubicBezTo>
                    <a:cubicBezTo>
                      <a:pt x="36" y="98"/>
                      <a:pt x="36" y="98"/>
                      <a:pt x="36" y="98"/>
                    </a:cubicBezTo>
                    <a:cubicBezTo>
                      <a:pt x="118" y="0"/>
                      <a:pt x="118" y="0"/>
                      <a:pt x="118" y="0"/>
                    </a:cubicBezTo>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3"/>
              <p:cNvSpPr>
                <a:spLocks/>
              </p:cNvSpPr>
              <p:nvPr/>
            </p:nvSpPr>
            <p:spPr bwMode="auto">
              <a:xfrm>
                <a:off x="8658225" y="5065713"/>
                <a:ext cx="28575" cy="38100"/>
              </a:xfrm>
              <a:custGeom>
                <a:avLst/>
                <a:gdLst>
                  <a:gd name="T0" fmla="*/ 18 w 18"/>
                  <a:gd name="T1" fmla="*/ 0 h 24"/>
                  <a:gd name="T2" fmla="*/ 0 w 18"/>
                  <a:gd name="T3" fmla="*/ 1 h 24"/>
                  <a:gd name="T4" fmla="*/ 2 w 18"/>
                  <a:gd name="T5" fmla="*/ 4 h 24"/>
                  <a:gd name="T6" fmla="*/ 18 w 18"/>
                  <a:gd name="T7" fmla="*/ 24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0" y="1"/>
                    </a:lnTo>
                    <a:lnTo>
                      <a:pt x="2" y="4"/>
                    </a:lnTo>
                    <a:lnTo>
                      <a:pt x="18" y="24"/>
                    </a:lnTo>
                    <a:lnTo>
                      <a:pt x="18" y="0"/>
                    </a:lnTo>
                    <a:close/>
                  </a:path>
                </a:pathLst>
              </a:custGeom>
              <a:solidFill>
                <a:srgbClr val="0060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4"/>
              <p:cNvSpPr>
                <a:spLocks/>
              </p:cNvSpPr>
              <p:nvPr/>
            </p:nvSpPr>
            <p:spPr bwMode="auto">
              <a:xfrm>
                <a:off x="8658225" y="5065713"/>
                <a:ext cx="28575" cy="38100"/>
              </a:xfrm>
              <a:custGeom>
                <a:avLst/>
                <a:gdLst>
                  <a:gd name="T0" fmla="*/ 18 w 18"/>
                  <a:gd name="T1" fmla="*/ 0 h 24"/>
                  <a:gd name="T2" fmla="*/ 0 w 18"/>
                  <a:gd name="T3" fmla="*/ 1 h 24"/>
                  <a:gd name="T4" fmla="*/ 2 w 18"/>
                  <a:gd name="T5" fmla="*/ 4 h 24"/>
                  <a:gd name="T6" fmla="*/ 18 w 18"/>
                  <a:gd name="T7" fmla="*/ 24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0" y="1"/>
                    </a:lnTo>
                    <a:lnTo>
                      <a:pt x="2" y="4"/>
                    </a:lnTo>
                    <a:lnTo>
                      <a:pt x="18" y="24"/>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45"/>
              <p:cNvSpPr>
                <a:spLocks noEditPoints="1"/>
              </p:cNvSpPr>
              <p:nvPr/>
            </p:nvSpPr>
            <p:spPr bwMode="auto">
              <a:xfrm>
                <a:off x="8686800" y="5103813"/>
                <a:ext cx="84138" cy="109538"/>
              </a:xfrm>
              <a:custGeom>
                <a:avLst/>
                <a:gdLst>
                  <a:gd name="T0" fmla="*/ 32 w 37"/>
                  <a:gd name="T1" fmla="*/ 42 h 48"/>
                  <a:gd name="T2" fmla="*/ 37 w 37"/>
                  <a:gd name="T3" fmla="*/ 48 h 48"/>
                  <a:gd name="T4" fmla="*/ 32 w 37"/>
                  <a:gd name="T5" fmla="*/ 42 h 48"/>
                  <a:gd name="T6" fmla="*/ 0 w 37"/>
                  <a:gd name="T7" fmla="*/ 0 h 48"/>
                  <a:gd name="T8" fmla="*/ 0 w 37"/>
                  <a:gd name="T9" fmla="*/ 5 h 48"/>
                  <a:gd name="T10" fmla="*/ 9 w 37"/>
                  <a:gd name="T11" fmla="*/ 21 h 48"/>
                  <a:gd name="T12" fmla="*/ 32 w 37"/>
                  <a:gd name="T13" fmla="*/ 42 h 48"/>
                  <a:gd name="T14" fmla="*/ 0 w 37"/>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8">
                    <a:moveTo>
                      <a:pt x="32" y="42"/>
                    </a:moveTo>
                    <a:cubicBezTo>
                      <a:pt x="37" y="48"/>
                      <a:pt x="37" y="48"/>
                      <a:pt x="37" y="48"/>
                    </a:cubicBezTo>
                    <a:cubicBezTo>
                      <a:pt x="36" y="46"/>
                      <a:pt x="34" y="44"/>
                      <a:pt x="32" y="42"/>
                    </a:cubicBezTo>
                    <a:moveTo>
                      <a:pt x="0" y="0"/>
                    </a:moveTo>
                    <a:cubicBezTo>
                      <a:pt x="0" y="5"/>
                      <a:pt x="0" y="5"/>
                      <a:pt x="0" y="5"/>
                    </a:cubicBezTo>
                    <a:cubicBezTo>
                      <a:pt x="9" y="21"/>
                      <a:pt x="9" y="21"/>
                      <a:pt x="9" y="21"/>
                    </a:cubicBezTo>
                    <a:cubicBezTo>
                      <a:pt x="17" y="26"/>
                      <a:pt x="25" y="33"/>
                      <a:pt x="32" y="42"/>
                    </a:cubicBezTo>
                    <a:cubicBezTo>
                      <a:pt x="0" y="0"/>
                      <a:pt x="0" y="0"/>
                      <a:pt x="0" y="0"/>
                    </a:cubicBezTo>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6"/>
              <p:cNvSpPr>
                <a:spLocks/>
              </p:cNvSpPr>
              <p:nvPr/>
            </p:nvSpPr>
            <p:spPr bwMode="auto">
              <a:xfrm>
                <a:off x="8661400" y="5072063"/>
                <a:ext cx="25400" cy="42863"/>
              </a:xfrm>
              <a:custGeom>
                <a:avLst/>
                <a:gdLst>
                  <a:gd name="T0" fmla="*/ 0 w 16"/>
                  <a:gd name="T1" fmla="*/ 0 h 27"/>
                  <a:gd name="T2" fmla="*/ 16 w 16"/>
                  <a:gd name="T3" fmla="*/ 27 h 27"/>
                  <a:gd name="T4" fmla="*/ 16 w 16"/>
                  <a:gd name="T5" fmla="*/ 20 h 27"/>
                  <a:gd name="T6" fmla="*/ 0 w 16"/>
                  <a:gd name="T7" fmla="*/ 0 h 27"/>
                </a:gdLst>
                <a:ahLst/>
                <a:cxnLst>
                  <a:cxn ang="0">
                    <a:pos x="T0" y="T1"/>
                  </a:cxn>
                  <a:cxn ang="0">
                    <a:pos x="T2" y="T3"/>
                  </a:cxn>
                  <a:cxn ang="0">
                    <a:pos x="T4" y="T5"/>
                  </a:cxn>
                  <a:cxn ang="0">
                    <a:pos x="T6" y="T7"/>
                  </a:cxn>
                </a:cxnLst>
                <a:rect l="0" t="0" r="r" b="b"/>
                <a:pathLst>
                  <a:path w="16" h="27">
                    <a:moveTo>
                      <a:pt x="0" y="0"/>
                    </a:moveTo>
                    <a:lnTo>
                      <a:pt x="16" y="27"/>
                    </a:lnTo>
                    <a:lnTo>
                      <a:pt x="16" y="20"/>
                    </a:lnTo>
                    <a:lnTo>
                      <a:pt x="0" y="0"/>
                    </a:lnTo>
                    <a:close/>
                  </a:path>
                </a:pathLst>
              </a:custGeom>
              <a:solidFill>
                <a:srgbClr val="004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7"/>
              <p:cNvSpPr>
                <a:spLocks/>
              </p:cNvSpPr>
              <p:nvPr/>
            </p:nvSpPr>
            <p:spPr bwMode="auto">
              <a:xfrm>
                <a:off x="8661400" y="5072063"/>
                <a:ext cx="25400" cy="42863"/>
              </a:xfrm>
              <a:custGeom>
                <a:avLst/>
                <a:gdLst>
                  <a:gd name="T0" fmla="*/ 0 w 16"/>
                  <a:gd name="T1" fmla="*/ 0 h 27"/>
                  <a:gd name="T2" fmla="*/ 16 w 16"/>
                  <a:gd name="T3" fmla="*/ 27 h 27"/>
                  <a:gd name="T4" fmla="*/ 16 w 16"/>
                  <a:gd name="T5" fmla="*/ 20 h 27"/>
                  <a:gd name="T6" fmla="*/ 0 w 16"/>
                  <a:gd name="T7" fmla="*/ 0 h 27"/>
                </a:gdLst>
                <a:ahLst/>
                <a:cxnLst>
                  <a:cxn ang="0">
                    <a:pos x="T0" y="T1"/>
                  </a:cxn>
                  <a:cxn ang="0">
                    <a:pos x="T2" y="T3"/>
                  </a:cxn>
                  <a:cxn ang="0">
                    <a:pos x="T4" y="T5"/>
                  </a:cxn>
                  <a:cxn ang="0">
                    <a:pos x="T6" y="T7"/>
                  </a:cxn>
                </a:cxnLst>
                <a:rect l="0" t="0" r="r" b="b"/>
                <a:pathLst>
                  <a:path w="16" h="27">
                    <a:moveTo>
                      <a:pt x="0" y="0"/>
                    </a:moveTo>
                    <a:lnTo>
                      <a:pt x="16" y="27"/>
                    </a:lnTo>
                    <a:lnTo>
                      <a:pt x="16" y="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8"/>
              <p:cNvSpPr>
                <a:spLocks/>
              </p:cNvSpPr>
              <p:nvPr/>
            </p:nvSpPr>
            <p:spPr bwMode="auto">
              <a:xfrm>
                <a:off x="9534525" y="6115050"/>
                <a:ext cx="120650" cy="755650"/>
              </a:xfrm>
              <a:custGeom>
                <a:avLst/>
                <a:gdLst>
                  <a:gd name="T0" fmla="*/ 0 w 76"/>
                  <a:gd name="T1" fmla="*/ 0 h 476"/>
                  <a:gd name="T2" fmla="*/ 31 w 76"/>
                  <a:gd name="T3" fmla="*/ 476 h 476"/>
                  <a:gd name="T4" fmla="*/ 76 w 76"/>
                  <a:gd name="T5" fmla="*/ 476 h 476"/>
                  <a:gd name="T6" fmla="*/ 0 w 76"/>
                  <a:gd name="T7" fmla="*/ 0 h 476"/>
                </a:gdLst>
                <a:ahLst/>
                <a:cxnLst>
                  <a:cxn ang="0">
                    <a:pos x="T0" y="T1"/>
                  </a:cxn>
                  <a:cxn ang="0">
                    <a:pos x="T2" y="T3"/>
                  </a:cxn>
                  <a:cxn ang="0">
                    <a:pos x="T4" y="T5"/>
                  </a:cxn>
                  <a:cxn ang="0">
                    <a:pos x="T6" y="T7"/>
                  </a:cxn>
                </a:cxnLst>
                <a:rect l="0" t="0" r="r" b="b"/>
                <a:pathLst>
                  <a:path w="76" h="476">
                    <a:moveTo>
                      <a:pt x="0" y="0"/>
                    </a:moveTo>
                    <a:lnTo>
                      <a:pt x="31" y="476"/>
                    </a:lnTo>
                    <a:lnTo>
                      <a:pt x="76" y="476"/>
                    </a:lnTo>
                    <a:lnTo>
                      <a:pt x="0" y="0"/>
                    </a:lnTo>
                    <a:close/>
                  </a:path>
                </a:pathLst>
              </a:custGeom>
              <a:solidFill>
                <a:srgbClr val="1A31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49"/>
              <p:cNvSpPr>
                <a:spLocks/>
              </p:cNvSpPr>
              <p:nvPr/>
            </p:nvSpPr>
            <p:spPr bwMode="auto">
              <a:xfrm>
                <a:off x="9534525" y="6115050"/>
                <a:ext cx="120650" cy="755650"/>
              </a:xfrm>
              <a:custGeom>
                <a:avLst/>
                <a:gdLst>
                  <a:gd name="T0" fmla="*/ 0 w 76"/>
                  <a:gd name="T1" fmla="*/ 0 h 476"/>
                  <a:gd name="T2" fmla="*/ 31 w 76"/>
                  <a:gd name="T3" fmla="*/ 476 h 476"/>
                  <a:gd name="T4" fmla="*/ 76 w 76"/>
                  <a:gd name="T5" fmla="*/ 476 h 476"/>
                  <a:gd name="T6" fmla="*/ 0 w 76"/>
                  <a:gd name="T7" fmla="*/ 0 h 476"/>
                </a:gdLst>
                <a:ahLst/>
                <a:cxnLst>
                  <a:cxn ang="0">
                    <a:pos x="T0" y="T1"/>
                  </a:cxn>
                  <a:cxn ang="0">
                    <a:pos x="T2" y="T3"/>
                  </a:cxn>
                  <a:cxn ang="0">
                    <a:pos x="T4" y="T5"/>
                  </a:cxn>
                  <a:cxn ang="0">
                    <a:pos x="T6" y="T7"/>
                  </a:cxn>
                </a:cxnLst>
                <a:rect l="0" t="0" r="r" b="b"/>
                <a:pathLst>
                  <a:path w="76" h="476">
                    <a:moveTo>
                      <a:pt x="0" y="0"/>
                    </a:moveTo>
                    <a:lnTo>
                      <a:pt x="31" y="476"/>
                    </a:lnTo>
                    <a:lnTo>
                      <a:pt x="76" y="4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0"/>
              <p:cNvSpPr>
                <a:spLocks/>
              </p:cNvSpPr>
              <p:nvPr/>
            </p:nvSpPr>
            <p:spPr bwMode="auto">
              <a:xfrm>
                <a:off x="7583488" y="5911850"/>
                <a:ext cx="166688" cy="958850"/>
              </a:xfrm>
              <a:custGeom>
                <a:avLst/>
                <a:gdLst>
                  <a:gd name="T0" fmla="*/ 95 w 105"/>
                  <a:gd name="T1" fmla="*/ 0 h 604"/>
                  <a:gd name="T2" fmla="*/ 95 w 105"/>
                  <a:gd name="T3" fmla="*/ 0 h 604"/>
                  <a:gd name="T4" fmla="*/ 0 w 105"/>
                  <a:gd name="T5" fmla="*/ 604 h 604"/>
                  <a:gd name="T6" fmla="*/ 105 w 105"/>
                  <a:gd name="T7" fmla="*/ 604 h 604"/>
                  <a:gd name="T8" fmla="*/ 95 w 105"/>
                  <a:gd name="T9" fmla="*/ 0 h 604"/>
                </a:gdLst>
                <a:ahLst/>
                <a:cxnLst>
                  <a:cxn ang="0">
                    <a:pos x="T0" y="T1"/>
                  </a:cxn>
                  <a:cxn ang="0">
                    <a:pos x="T2" y="T3"/>
                  </a:cxn>
                  <a:cxn ang="0">
                    <a:pos x="T4" y="T5"/>
                  </a:cxn>
                  <a:cxn ang="0">
                    <a:pos x="T6" y="T7"/>
                  </a:cxn>
                  <a:cxn ang="0">
                    <a:pos x="T8" y="T9"/>
                  </a:cxn>
                </a:cxnLst>
                <a:rect l="0" t="0" r="r" b="b"/>
                <a:pathLst>
                  <a:path w="105" h="604">
                    <a:moveTo>
                      <a:pt x="95" y="0"/>
                    </a:moveTo>
                    <a:lnTo>
                      <a:pt x="95" y="0"/>
                    </a:lnTo>
                    <a:lnTo>
                      <a:pt x="0" y="604"/>
                    </a:lnTo>
                    <a:lnTo>
                      <a:pt x="105" y="604"/>
                    </a:lnTo>
                    <a:lnTo>
                      <a:pt x="95" y="0"/>
                    </a:lnTo>
                    <a:close/>
                  </a:path>
                </a:pathLst>
              </a:custGeom>
              <a:solidFill>
                <a:srgbClr val="1A31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1"/>
              <p:cNvSpPr>
                <a:spLocks/>
              </p:cNvSpPr>
              <p:nvPr/>
            </p:nvSpPr>
            <p:spPr bwMode="auto">
              <a:xfrm>
                <a:off x="7583488" y="5911850"/>
                <a:ext cx="166688" cy="958850"/>
              </a:xfrm>
              <a:custGeom>
                <a:avLst/>
                <a:gdLst>
                  <a:gd name="T0" fmla="*/ 95 w 105"/>
                  <a:gd name="T1" fmla="*/ 0 h 604"/>
                  <a:gd name="T2" fmla="*/ 95 w 105"/>
                  <a:gd name="T3" fmla="*/ 0 h 604"/>
                  <a:gd name="T4" fmla="*/ 0 w 105"/>
                  <a:gd name="T5" fmla="*/ 604 h 604"/>
                  <a:gd name="T6" fmla="*/ 105 w 105"/>
                  <a:gd name="T7" fmla="*/ 604 h 604"/>
                  <a:gd name="T8" fmla="*/ 95 w 105"/>
                  <a:gd name="T9" fmla="*/ 0 h 604"/>
                </a:gdLst>
                <a:ahLst/>
                <a:cxnLst>
                  <a:cxn ang="0">
                    <a:pos x="T0" y="T1"/>
                  </a:cxn>
                  <a:cxn ang="0">
                    <a:pos x="T2" y="T3"/>
                  </a:cxn>
                  <a:cxn ang="0">
                    <a:pos x="T4" y="T5"/>
                  </a:cxn>
                  <a:cxn ang="0">
                    <a:pos x="T6" y="T7"/>
                  </a:cxn>
                  <a:cxn ang="0">
                    <a:pos x="T8" y="T9"/>
                  </a:cxn>
                </a:cxnLst>
                <a:rect l="0" t="0" r="r" b="b"/>
                <a:pathLst>
                  <a:path w="105" h="604">
                    <a:moveTo>
                      <a:pt x="95" y="0"/>
                    </a:moveTo>
                    <a:lnTo>
                      <a:pt x="95" y="0"/>
                    </a:lnTo>
                    <a:lnTo>
                      <a:pt x="0" y="604"/>
                    </a:lnTo>
                    <a:lnTo>
                      <a:pt x="105" y="604"/>
                    </a:lnTo>
                    <a:lnTo>
                      <a:pt x="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2"/>
              <p:cNvSpPr>
                <a:spLocks/>
              </p:cNvSpPr>
              <p:nvPr/>
            </p:nvSpPr>
            <p:spPr bwMode="auto">
              <a:xfrm>
                <a:off x="8177213" y="3435350"/>
                <a:ext cx="927100" cy="1312863"/>
              </a:xfrm>
              <a:custGeom>
                <a:avLst/>
                <a:gdLst>
                  <a:gd name="T0" fmla="*/ 390 w 404"/>
                  <a:gd name="T1" fmla="*/ 299 h 575"/>
                  <a:gd name="T2" fmla="*/ 390 w 404"/>
                  <a:gd name="T3" fmla="*/ 47 h 575"/>
                  <a:gd name="T4" fmla="*/ 343 w 404"/>
                  <a:gd name="T5" fmla="*/ 0 h 575"/>
                  <a:gd name="T6" fmla="*/ 331 w 404"/>
                  <a:gd name="T7" fmla="*/ 0 h 575"/>
                  <a:gd name="T8" fmla="*/ 197 w 404"/>
                  <a:gd name="T9" fmla="*/ 48 h 575"/>
                  <a:gd name="T10" fmla="*/ 62 w 404"/>
                  <a:gd name="T11" fmla="*/ 0 h 575"/>
                  <a:gd name="T12" fmla="*/ 61 w 404"/>
                  <a:gd name="T13" fmla="*/ 0 h 575"/>
                  <a:gd name="T14" fmla="*/ 15 w 404"/>
                  <a:gd name="T15" fmla="*/ 47 h 575"/>
                  <a:gd name="T16" fmla="*/ 15 w 404"/>
                  <a:gd name="T17" fmla="*/ 299 h 575"/>
                  <a:gd name="T18" fmla="*/ 3 w 404"/>
                  <a:gd name="T19" fmla="*/ 446 h 575"/>
                  <a:gd name="T20" fmla="*/ 59 w 404"/>
                  <a:gd name="T21" fmla="*/ 538 h 575"/>
                  <a:gd name="T22" fmla="*/ 143 w 404"/>
                  <a:gd name="T23" fmla="*/ 575 h 575"/>
                  <a:gd name="T24" fmla="*/ 261 w 404"/>
                  <a:gd name="T25" fmla="*/ 575 h 575"/>
                  <a:gd name="T26" fmla="*/ 346 w 404"/>
                  <a:gd name="T27" fmla="*/ 538 h 575"/>
                  <a:gd name="T28" fmla="*/ 401 w 404"/>
                  <a:gd name="T29" fmla="*/ 446 h 575"/>
                  <a:gd name="T30" fmla="*/ 390 w 404"/>
                  <a:gd name="T31" fmla="*/ 299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4" h="575">
                    <a:moveTo>
                      <a:pt x="390" y="299"/>
                    </a:moveTo>
                    <a:cubicBezTo>
                      <a:pt x="390" y="47"/>
                      <a:pt x="390" y="47"/>
                      <a:pt x="390" y="47"/>
                    </a:cubicBezTo>
                    <a:cubicBezTo>
                      <a:pt x="390" y="21"/>
                      <a:pt x="369" y="0"/>
                      <a:pt x="343" y="0"/>
                    </a:cubicBezTo>
                    <a:cubicBezTo>
                      <a:pt x="331" y="0"/>
                      <a:pt x="331" y="0"/>
                      <a:pt x="331" y="0"/>
                    </a:cubicBezTo>
                    <a:cubicBezTo>
                      <a:pt x="295" y="30"/>
                      <a:pt x="248" y="48"/>
                      <a:pt x="197" y="48"/>
                    </a:cubicBezTo>
                    <a:cubicBezTo>
                      <a:pt x="146" y="48"/>
                      <a:pt x="99" y="30"/>
                      <a:pt x="62" y="0"/>
                    </a:cubicBezTo>
                    <a:cubicBezTo>
                      <a:pt x="61" y="0"/>
                      <a:pt x="61" y="0"/>
                      <a:pt x="61" y="0"/>
                    </a:cubicBezTo>
                    <a:cubicBezTo>
                      <a:pt x="36" y="0"/>
                      <a:pt x="15" y="21"/>
                      <a:pt x="15" y="47"/>
                    </a:cubicBezTo>
                    <a:cubicBezTo>
                      <a:pt x="15" y="299"/>
                      <a:pt x="15" y="299"/>
                      <a:pt x="15" y="299"/>
                    </a:cubicBezTo>
                    <a:cubicBezTo>
                      <a:pt x="3" y="446"/>
                      <a:pt x="3" y="446"/>
                      <a:pt x="3" y="446"/>
                    </a:cubicBezTo>
                    <a:cubicBezTo>
                      <a:pt x="0" y="485"/>
                      <a:pt x="23" y="522"/>
                      <a:pt x="59" y="538"/>
                    </a:cubicBezTo>
                    <a:cubicBezTo>
                      <a:pt x="143" y="575"/>
                      <a:pt x="143" y="575"/>
                      <a:pt x="143" y="575"/>
                    </a:cubicBezTo>
                    <a:cubicBezTo>
                      <a:pt x="261" y="575"/>
                      <a:pt x="261" y="575"/>
                      <a:pt x="261" y="575"/>
                    </a:cubicBezTo>
                    <a:cubicBezTo>
                      <a:pt x="346" y="538"/>
                      <a:pt x="346" y="538"/>
                      <a:pt x="346" y="538"/>
                    </a:cubicBezTo>
                    <a:cubicBezTo>
                      <a:pt x="382" y="522"/>
                      <a:pt x="404" y="485"/>
                      <a:pt x="401" y="446"/>
                    </a:cubicBezTo>
                    <a:cubicBezTo>
                      <a:pt x="390" y="299"/>
                      <a:pt x="390" y="299"/>
                      <a:pt x="390" y="299"/>
                    </a:cubicBezTo>
                  </a:path>
                </a:pathLst>
              </a:custGeom>
              <a:solidFill>
                <a:srgbClr val="7A45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3"/>
              <p:cNvSpPr>
                <a:spLocks/>
              </p:cNvSpPr>
              <p:nvPr/>
            </p:nvSpPr>
            <p:spPr bwMode="auto">
              <a:xfrm>
                <a:off x="8482013" y="3852863"/>
                <a:ext cx="139700" cy="322263"/>
              </a:xfrm>
              <a:custGeom>
                <a:avLst/>
                <a:gdLst>
                  <a:gd name="T0" fmla="*/ 88 w 88"/>
                  <a:gd name="T1" fmla="*/ 0 h 203"/>
                  <a:gd name="T2" fmla="*/ 0 w 88"/>
                  <a:gd name="T3" fmla="*/ 203 h 203"/>
                  <a:gd name="T4" fmla="*/ 88 w 88"/>
                  <a:gd name="T5" fmla="*/ 203 h 203"/>
                  <a:gd name="T6" fmla="*/ 88 w 88"/>
                  <a:gd name="T7" fmla="*/ 0 h 203"/>
                </a:gdLst>
                <a:ahLst/>
                <a:cxnLst>
                  <a:cxn ang="0">
                    <a:pos x="T0" y="T1"/>
                  </a:cxn>
                  <a:cxn ang="0">
                    <a:pos x="T2" y="T3"/>
                  </a:cxn>
                  <a:cxn ang="0">
                    <a:pos x="T4" y="T5"/>
                  </a:cxn>
                  <a:cxn ang="0">
                    <a:pos x="T6" y="T7"/>
                  </a:cxn>
                </a:cxnLst>
                <a:rect l="0" t="0" r="r" b="b"/>
                <a:pathLst>
                  <a:path w="88" h="203">
                    <a:moveTo>
                      <a:pt x="88" y="0"/>
                    </a:moveTo>
                    <a:lnTo>
                      <a:pt x="0" y="203"/>
                    </a:lnTo>
                    <a:lnTo>
                      <a:pt x="88" y="203"/>
                    </a:lnTo>
                    <a:lnTo>
                      <a:pt x="88" y="0"/>
                    </a:lnTo>
                    <a:close/>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4"/>
              <p:cNvSpPr>
                <a:spLocks/>
              </p:cNvSpPr>
              <p:nvPr/>
            </p:nvSpPr>
            <p:spPr bwMode="auto">
              <a:xfrm>
                <a:off x="8482013" y="3852863"/>
                <a:ext cx="139700" cy="322263"/>
              </a:xfrm>
              <a:custGeom>
                <a:avLst/>
                <a:gdLst>
                  <a:gd name="T0" fmla="*/ 88 w 88"/>
                  <a:gd name="T1" fmla="*/ 0 h 203"/>
                  <a:gd name="T2" fmla="*/ 0 w 88"/>
                  <a:gd name="T3" fmla="*/ 203 h 203"/>
                  <a:gd name="T4" fmla="*/ 88 w 88"/>
                  <a:gd name="T5" fmla="*/ 203 h 203"/>
                  <a:gd name="T6" fmla="*/ 88 w 88"/>
                  <a:gd name="T7" fmla="*/ 0 h 203"/>
                </a:gdLst>
                <a:ahLst/>
                <a:cxnLst>
                  <a:cxn ang="0">
                    <a:pos x="T0" y="T1"/>
                  </a:cxn>
                  <a:cxn ang="0">
                    <a:pos x="T2" y="T3"/>
                  </a:cxn>
                  <a:cxn ang="0">
                    <a:pos x="T4" y="T5"/>
                  </a:cxn>
                  <a:cxn ang="0">
                    <a:pos x="T6" y="T7"/>
                  </a:cxn>
                </a:cxnLst>
                <a:rect l="0" t="0" r="r" b="b"/>
                <a:pathLst>
                  <a:path w="88" h="203">
                    <a:moveTo>
                      <a:pt x="88" y="0"/>
                    </a:moveTo>
                    <a:lnTo>
                      <a:pt x="0" y="203"/>
                    </a:lnTo>
                    <a:lnTo>
                      <a:pt x="88" y="203"/>
                    </a:lnTo>
                    <a:lnTo>
                      <a:pt x="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5"/>
              <p:cNvSpPr>
                <a:spLocks/>
              </p:cNvSpPr>
              <p:nvPr/>
            </p:nvSpPr>
            <p:spPr bwMode="auto">
              <a:xfrm>
                <a:off x="8537575" y="4176713"/>
                <a:ext cx="165100" cy="55563"/>
              </a:xfrm>
              <a:custGeom>
                <a:avLst/>
                <a:gdLst>
                  <a:gd name="T0" fmla="*/ 48 w 72"/>
                  <a:gd name="T1" fmla="*/ 0 h 24"/>
                  <a:gd name="T2" fmla="*/ 23 w 72"/>
                  <a:gd name="T3" fmla="*/ 0 h 24"/>
                  <a:gd name="T4" fmla="*/ 0 w 72"/>
                  <a:gd name="T5" fmla="*/ 16 h 24"/>
                  <a:gd name="T6" fmla="*/ 37 w 72"/>
                  <a:gd name="T7" fmla="*/ 24 h 24"/>
                  <a:gd name="T8" fmla="*/ 72 w 72"/>
                  <a:gd name="T9" fmla="*/ 17 h 24"/>
                  <a:gd name="T10" fmla="*/ 48 w 72"/>
                  <a:gd name="T11" fmla="*/ 0 h 24"/>
                </a:gdLst>
                <a:ahLst/>
                <a:cxnLst>
                  <a:cxn ang="0">
                    <a:pos x="T0" y="T1"/>
                  </a:cxn>
                  <a:cxn ang="0">
                    <a:pos x="T2" y="T3"/>
                  </a:cxn>
                  <a:cxn ang="0">
                    <a:pos x="T4" y="T5"/>
                  </a:cxn>
                  <a:cxn ang="0">
                    <a:pos x="T6" y="T7"/>
                  </a:cxn>
                  <a:cxn ang="0">
                    <a:pos x="T8" y="T9"/>
                  </a:cxn>
                  <a:cxn ang="0">
                    <a:pos x="T10" y="T11"/>
                  </a:cxn>
                </a:cxnLst>
                <a:rect l="0" t="0" r="r" b="b"/>
                <a:pathLst>
                  <a:path w="72" h="24">
                    <a:moveTo>
                      <a:pt x="48" y="0"/>
                    </a:moveTo>
                    <a:cubicBezTo>
                      <a:pt x="23" y="0"/>
                      <a:pt x="23" y="0"/>
                      <a:pt x="23" y="0"/>
                    </a:cubicBezTo>
                    <a:cubicBezTo>
                      <a:pt x="0" y="16"/>
                      <a:pt x="0" y="16"/>
                      <a:pt x="0" y="16"/>
                    </a:cubicBezTo>
                    <a:cubicBezTo>
                      <a:pt x="12" y="21"/>
                      <a:pt x="24" y="24"/>
                      <a:pt x="37" y="24"/>
                    </a:cubicBezTo>
                    <a:cubicBezTo>
                      <a:pt x="49" y="24"/>
                      <a:pt x="61" y="21"/>
                      <a:pt x="72" y="17"/>
                    </a:cubicBezTo>
                    <a:cubicBezTo>
                      <a:pt x="48" y="0"/>
                      <a:pt x="48" y="0"/>
                      <a:pt x="48" y="0"/>
                    </a:cubicBezTo>
                  </a:path>
                </a:pathLst>
              </a:custGeom>
              <a:solidFill>
                <a:srgbClr val="5530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56"/>
              <p:cNvSpPr>
                <a:spLocks noEditPoints="1"/>
              </p:cNvSpPr>
              <p:nvPr/>
            </p:nvSpPr>
            <p:spPr bwMode="auto">
              <a:xfrm>
                <a:off x="8621713" y="3937000"/>
                <a:ext cx="98425" cy="238125"/>
              </a:xfrm>
              <a:custGeom>
                <a:avLst/>
                <a:gdLst>
                  <a:gd name="T0" fmla="*/ 0 w 43"/>
                  <a:gd name="T1" fmla="*/ 97 h 104"/>
                  <a:gd name="T2" fmla="*/ 0 w 43"/>
                  <a:gd name="T3" fmla="*/ 104 h 104"/>
                  <a:gd name="T4" fmla="*/ 11 w 43"/>
                  <a:gd name="T5" fmla="*/ 104 h 104"/>
                  <a:gd name="T6" fmla="*/ 0 w 43"/>
                  <a:gd name="T7" fmla="*/ 97 h 104"/>
                  <a:gd name="T8" fmla="*/ 2 w 43"/>
                  <a:gd name="T9" fmla="*/ 0 h 104"/>
                  <a:gd name="T10" fmla="*/ 0 w 43"/>
                  <a:gd name="T11" fmla="*/ 0 h 104"/>
                  <a:gd name="T12" fmla="*/ 0 w 43"/>
                  <a:gd name="T13" fmla="*/ 87 h 104"/>
                  <a:gd name="T14" fmla="*/ 43 w 43"/>
                  <a:gd name="T15" fmla="*/ 63 h 104"/>
                  <a:gd name="T16" fmla="*/ 16 w 43"/>
                  <a:gd name="T17" fmla="*/ 1 h 104"/>
                  <a:gd name="T18" fmla="*/ 2 w 43"/>
                  <a:gd name="T1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4">
                    <a:moveTo>
                      <a:pt x="0" y="97"/>
                    </a:moveTo>
                    <a:cubicBezTo>
                      <a:pt x="0" y="104"/>
                      <a:pt x="0" y="104"/>
                      <a:pt x="0" y="104"/>
                    </a:cubicBezTo>
                    <a:cubicBezTo>
                      <a:pt x="11" y="104"/>
                      <a:pt x="11" y="104"/>
                      <a:pt x="11" y="104"/>
                    </a:cubicBezTo>
                    <a:cubicBezTo>
                      <a:pt x="0" y="97"/>
                      <a:pt x="0" y="97"/>
                      <a:pt x="0" y="97"/>
                    </a:cubicBezTo>
                    <a:moveTo>
                      <a:pt x="2" y="0"/>
                    </a:moveTo>
                    <a:cubicBezTo>
                      <a:pt x="1" y="0"/>
                      <a:pt x="1" y="0"/>
                      <a:pt x="0" y="0"/>
                    </a:cubicBezTo>
                    <a:cubicBezTo>
                      <a:pt x="0" y="87"/>
                      <a:pt x="0" y="87"/>
                      <a:pt x="0" y="87"/>
                    </a:cubicBezTo>
                    <a:cubicBezTo>
                      <a:pt x="7" y="80"/>
                      <a:pt x="21" y="67"/>
                      <a:pt x="43" y="63"/>
                    </a:cubicBezTo>
                    <a:cubicBezTo>
                      <a:pt x="16" y="1"/>
                      <a:pt x="16" y="1"/>
                      <a:pt x="16" y="1"/>
                    </a:cubicBezTo>
                    <a:cubicBezTo>
                      <a:pt x="12" y="0"/>
                      <a:pt x="7" y="0"/>
                      <a:pt x="2" y="0"/>
                    </a:cubicBezTo>
                  </a:path>
                </a:pathLst>
              </a:custGeom>
              <a:solidFill>
                <a:srgbClr val="5530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Oval 57"/>
              <p:cNvSpPr>
                <a:spLocks noChangeArrowheads="1"/>
              </p:cNvSpPr>
              <p:nvPr/>
            </p:nvSpPr>
            <p:spPr bwMode="auto">
              <a:xfrm>
                <a:off x="9115425" y="3971925"/>
                <a:ext cx="328613" cy="327025"/>
              </a:xfrm>
              <a:prstGeom prst="ellipse">
                <a:avLst/>
              </a:pr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58"/>
              <p:cNvSpPr>
                <a:spLocks noChangeArrowheads="1"/>
              </p:cNvSpPr>
              <p:nvPr/>
            </p:nvSpPr>
            <p:spPr bwMode="auto">
              <a:xfrm>
                <a:off x="7794625" y="3971925"/>
                <a:ext cx="327025" cy="327025"/>
              </a:xfrm>
              <a:prstGeom prst="ellipse">
                <a:avLst/>
              </a:pr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59"/>
              <p:cNvSpPr>
                <a:spLocks/>
              </p:cNvSpPr>
              <p:nvPr/>
            </p:nvSpPr>
            <p:spPr bwMode="auto">
              <a:xfrm>
                <a:off x="8613775" y="3538538"/>
                <a:ext cx="1203325" cy="1060450"/>
              </a:xfrm>
              <a:custGeom>
                <a:avLst/>
                <a:gdLst>
                  <a:gd name="T0" fmla="*/ 333 w 525"/>
                  <a:gd name="T1" fmla="*/ 465 h 465"/>
                  <a:gd name="T2" fmla="*/ 267 w 525"/>
                  <a:gd name="T3" fmla="*/ 420 h 465"/>
                  <a:gd name="T4" fmla="*/ 211 w 525"/>
                  <a:gd name="T5" fmla="*/ 420 h 465"/>
                  <a:gd name="T6" fmla="*/ 0 w 525"/>
                  <a:gd name="T7" fmla="*/ 268 h 465"/>
                  <a:gd name="T8" fmla="*/ 118 w 525"/>
                  <a:gd name="T9" fmla="*/ 250 h 465"/>
                  <a:gd name="T10" fmla="*/ 104 w 525"/>
                  <a:gd name="T11" fmla="*/ 118 h 465"/>
                  <a:gd name="T12" fmla="*/ 79 w 525"/>
                  <a:gd name="T13" fmla="*/ 92 h 465"/>
                  <a:gd name="T14" fmla="*/ 138 w 525"/>
                  <a:gd name="T15" fmla="*/ 36 h 465"/>
                  <a:gd name="T16" fmla="*/ 217 w 525"/>
                  <a:gd name="T17" fmla="*/ 0 h 465"/>
                  <a:gd name="T18" fmla="*/ 387 w 525"/>
                  <a:gd name="T19" fmla="*/ 43 h 465"/>
                  <a:gd name="T20" fmla="*/ 519 w 525"/>
                  <a:gd name="T21" fmla="*/ 347 h 465"/>
                  <a:gd name="T22" fmla="*/ 523 w 525"/>
                  <a:gd name="T23" fmla="*/ 366 h 465"/>
                  <a:gd name="T24" fmla="*/ 525 w 525"/>
                  <a:gd name="T25" fmla="*/ 417 h 465"/>
                  <a:gd name="T26" fmla="*/ 333 w 525"/>
                  <a:gd name="T27" fmla="*/ 465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5" h="465">
                    <a:moveTo>
                      <a:pt x="333" y="465"/>
                    </a:moveTo>
                    <a:cubicBezTo>
                      <a:pt x="322" y="439"/>
                      <a:pt x="297" y="420"/>
                      <a:pt x="267" y="420"/>
                    </a:cubicBezTo>
                    <a:cubicBezTo>
                      <a:pt x="211" y="420"/>
                      <a:pt x="211" y="420"/>
                      <a:pt x="211" y="420"/>
                    </a:cubicBezTo>
                    <a:cubicBezTo>
                      <a:pt x="0" y="268"/>
                      <a:pt x="0" y="268"/>
                      <a:pt x="0" y="268"/>
                    </a:cubicBezTo>
                    <a:cubicBezTo>
                      <a:pt x="0" y="268"/>
                      <a:pt x="34" y="211"/>
                      <a:pt x="118" y="250"/>
                    </a:cubicBezTo>
                    <a:cubicBezTo>
                      <a:pt x="104" y="118"/>
                      <a:pt x="104" y="118"/>
                      <a:pt x="104" y="118"/>
                    </a:cubicBezTo>
                    <a:cubicBezTo>
                      <a:pt x="73" y="116"/>
                      <a:pt x="79" y="92"/>
                      <a:pt x="79" y="92"/>
                    </a:cubicBezTo>
                    <a:cubicBezTo>
                      <a:pt x="138" y="36"/>
                      <a:pt x="138" y="36"/>
                      <a:pt x="138" y="36"/>
                    </a:cubicBezTo>
                    <a:cubicBezTo>
                      <a:pt x="217" y="0"/>
                      <a:pt x="217" y="0"/>
                      <a:pt x="217" y="0"/>
                    </a:cubicBezTo>
                    <a:cubicBezTo>
                      <a:pt x="387" y="43"/>
                      <a:pt x="387" y="43"/>
                      <a:pt x="387" y="43"/>
                    </a:cubicBezTo>
                    <a:cubicBezTo>
                      <a:pt x="519" y="347"/>
                      <a:pt x="519" y="347"/>
                      <a:pt x="519" y="347"/>
                    </a:cubicBezTo>
                    <a:cubicBezTo>
                      <a:pt x="522" y="353"/>
                      <a:pt x="523" y="359"/>
                      <a:pt x="523" y="366"/>
                    </a:cubicBezTo>
                    <a:cubicBezTo>
                      <a:pt x="525" y="417"/>
                      <a:pt x="525" y="417"/>
                      <a:pt x="525" y="417"/>
                    </a:cubicBezTo>
                    <a:cubicBezTo>
                      <a:pt x="333" y="465"/>
                      <a:pt x="333" y="465"/>
                      <a:pt x="333" y="465"/>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0"/>
              <p:cNvSpPr>
                <a:spLocks/>
              </p:cNvSpPr>
              <p:nvPr/>
            </p:nvSpPr>
            <p:spPr bwMode="auto">
              <a:xfrm>
                <a:off x="8505825" y="4378325"/>
                <a:ext cx="239713" cy="120650"/>
              </a:xfrm>
              <a:custGeom>
                <a:avLst/>
                <a:gdLst>
                  <a:gd name="T0" fmla="*/ 0 w 105"/>
                  <a:gd name="T1" fmla="*/ 0 h 53"/>
                  <a:gd name="T2" fmla="*/ 53 w 105"/>
                  <a:gd name="T3" fmla="*/ 53 h 53"/>
                  <a:gd name="T4" fmla="*/ 105 w 105"/>
                  <a:gd name="T5" fmla="*/ 0 h 53"/>
                </a:gdLst>
                <a:ahLst/>
                <a:cxnLst>
                  <a:cxn ang="0">
                    <a:pos x="T0" y="T1"/>
                  </a:cxn>
                  <a:cxn ang="0">
                    <a:pos x="T2" y="T3"/>
                  </a:cxn>
                  <a:cxn ang="0">
                    <a:pos x="T4" y="T5"/>
                  </a:cxn>
                </a:cxnLst>
                <a:rect l="0" t="0" r="r" b="b"/>
                <a:pathLst>
                  <a:path w="105" h="53">
                    <a:moveTo>
                      <a:pt x="0" y="0"/>
                    </a:moveTo>
                    <a:cubicBezTo>
                      <a:pt x="0" y="29"/>
                      <a:pt x="24" y="53"/>
                      <a:pt x="53" y="53"/>
                    </a:cubicBezTo>
                    <a:cubicBezTo>
                      <a:pt x="81" y="53"/>
                      <a:pt x="105" y="29"/>
                      <a:pt x="10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1"/>
              <p:cNvSpPr>
                <a:spLocks noEditPoints="1"/>
              </p:cNvSpPr>
              <p:nvPr/>
            </p:nvSpPr>
            <p:spPr bwMode="auto">
              <a:xfrm>
                <a:off x="8402638" y="4270375"/>
                <a:ext cx="446088" cy="566738"/>
              </a:xfrm>
              <a:custGeom>
                <a:avLst/>
                <a:gdLst>
                  <a:gd name="T0" fmla="*/ 98 w 195"/>
                  <a:gd name="T1" fmla="*/ 0 h 248"/>
                  <a:gd name="T2" fmla="*/ 96 w 195"/>
                  <a:gd name="T3" fmla="*/ 0 h 248"/>
                  <a:gd name="T4" fmla="*/ 0 w 195"/>
                  <a:gd name="T5" fmla="*/ 97 h 248"/>
                  <a:gd name="T6" fmla="*/ 0 w 195"/>
                  <a:gd name="T7" fmla="*/ 151 h 248"/>
                  <a:gd name="T8" fmla="*/ 96 w 195"/>
                  <a:gd name="T9" fmla="*/ 248 h 248"/>
                  <a:gd name="T10" fmla="*/ 98 w 195"/>
                  <a:gd name="T11" fmla="*/ 248 h 248"/>
                  <a:gd name="T12" fmla="*/ 195 w 195"/>
                  <a:gd name="T13" fmla="*/ 151 h 248"/>
                  <a:gd name="T14" fmla="*/ 195 w 195"/>
                  <a:gd name="T15" fmla="*/ 97 h 248"/>
                  <a:gd name="T16" fmla="*/ 98 w 195"/>
                  <a:gd name="T17" fmla="*/ 0 h 248"/>
                  <a:gd name="T18" fmla="*/ 100 w 195"/>
                  <a:gd name="T19" fmla="*/ 163 h 248"/>
                  <a:gd name="T20" fmla="*/ 95 w 195"/>
                  <a:gd name="T21" fmla="*/ 163 h 248"/>
                  <a:gd name="T22" fmla="*/ 30 w 195"/>
                  <a:gd name="T23" fmla="*/ 116 h 248"/>
                  <a:gd name="T24" fmla="*/ 29 w 195"/>
                  <a:gd name="T25" fmla="*/ 113 h 248"/>
                  <a:gd name="T26" fmla="*/ 40 w 195"/>
                  <a:gd name="T27" fmla="*/ 52 h 248"/>
                  <a:gd name="T28" fmla="*/ 42 w 195"/>
                  <a:gd name="T29" fmla="*/ 49 h 248"/>
                  <a:gd name="T30" fmla="*/ 152 w 195"/>
                  <a:gd name="T31" fmla="*/ 49 h 248"/>
                  <a:gd name="T32" fmla="*/ 155 w 195"/>
                  <a:gd name="T33" fmla="*/ 52 h 248"/>
                  <a:gd name="T34" fmla="*/ 166 w 195"/>
                  <a:gd name="T35" fmla="*/ 113 h 248"/>
                  <a:gd name="T36" fmla="*/ 165 w 195"/>
                  <a:gd name="T37" fmla="*/ 116 h 248"/>
                  <a:gd name="T38" fmla="*/ 100 w 195"/>
                  <a:gd name="T39" fmla="*/ 16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48">
                    <a:moveTo>
                      <a:pt x="98" y="0"/>
                    </a:moveTo>
                    <a:cubicBezTo>
                      <a:pt x="96" y="0"/>
                      <a:pt x="96" y="0"/>
                      <a:pt x="96" y="0"/>
                    </a:cubicBezTo>
                    <a:cubicBezTo>
                      <a:pt x="43" y="0"/>
                      <a:pt x="0" y="43"/>
                      <a:pt x="0" y="97"/>
                    </a:cubicBezTo>
                    <a:cubicBezTo>
                      <a:pt x="0" y="151"/>
                      <a:pt x="0" y="151"/>
                      <a:pt x="0" y="151"/>
                    </a:cubicBezTo>
                    <a:cubicBezTo>
                      <a:pt x="0" y="204"/>
                      <a:pt x="43" y="248"/>
                      <a:pt x="96" y="248"/>
                    </a:cubicBezTo>
                    <a:cubicBezTo>
                      <a:pt x="98" y="248"/>
                      <a:pt x="98" y="248"/>
                      <a:pt x="98" y="248"/>
                    </a:cubicBezTo>
                    <a:cubicBezTo>
                      <a:pt x="152" y="248"/>
                      <a:pt x="195" y="204"/>
                      <a:pt x="195" y="151"/>
                    </a:cubicBezTo>
                    <a:cubicBezTo>
                      <a:pt x="195" y="97"/>
                      <a:pt x="195" y="97"/>
                      <a:pt x="195" y="97"/>
                    </a:cubicBezTo>
                    <a:cubicBezTo>
                      <a:pt x="195" y="43"/>
                      <a:pt x="152" y="0"/>
                      <a:pt x="98" y="0"/>
                    </a:cubicBezTo>
                    <a:close/>
                    <a:moveTo>
                      <a:pt x="100" y="163"/>
                    </a:moveTo>
                    <a:cubicBezTo>
                      <a:pt x="95" y="163"/>
                      <a:pt x="95" y="163"/>
                      <a:pt x="95" y="163"/>
                    </a:cubicBezTo>
                    <a:cubicBezTo>
                      <a:pt x="65" y="163"/>
                      <a:pt x="39" y="144"/>
                      <a:pt x="30" y="116"/>
                    </a:cubicBezTo>
                    <a:cubicBezTo>
                      <a:pt x="29" y="113"/>
                      <a:pt x="29" y="113"/>
                      <a:pt x="29" y="113"/>
                    </a:cubicBezTo>
                    <a:cubicBezTo>
                      <a:pt x="23" y="92"/>
                      <a:pt x="27" y="69"/>
                      <a:pt x="40" y="52"/>
                    </a:cubicBezTo>
                    <a:cubicBezTo>
                      <a:pt x="41" y="51"/>
                      <a:pt x="42" y="50"/>
                      <a:pt x="42" y="49"/>
                    </a:cubicBezTo>
                    <a:cubicBezTo>
                      <a:pt x="152" y="49"/>
                      <a:pt x="152" y="49"/>
                      <a:pt x="152" y="49"/>
                    </a:cubicBezTo>
                    <a:cubicBezTo>
                      <a:pt x="153" y="50"/>
                      <a:pt x="154" y="51"/>
                      <a:pt x="155" y="52"/>
                    </a:cubicBezTo>
                    <a:cubicBezTo>
                      <a:pt x="168" y="69"/>
                      <a:pt x="172" y="92"/>
                      <a:pt x="166" y="113"/>
                    </a:cubicBezTo>
                    <a:cubicBezTo>
                      <a:pt x="165" y="116"/>
                      <a:pt x="165" y="116"/>
                      <a:pt x="165" y="116"/>
                    </a:cubicBezTo>
                    <a:cubicBezTo>
                      <a:pt x="156" y="144"/>
                      <a:pt x="130" y="163"/>
                      <a:pt x="100" y="163"/>
                    </a:cubicBezTo>
                    <a:close/>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62"/>
              <p:cNvSpPr>
                <a:spLocks/>
              </p:cNvSpPr>
              <p:nvPr/>
            </p:nvSpPr>
            <p:spPr bwMode="auto">
              <a:xfrm>
                <a:off x="8367713" y="3794125"/>
                <a:ext cx="501650" cy="203200"/>
              </a:xfrm>
              <a:custGeom>
                <a:avLst/>
                <a:gdLst>
                  <a:gd name="T0" fmla="*/ 219 w 219"/>
                  <a:gd name="T1" fmla="*/ 89 h 89"/>
                  <a:gd name="T2" fmla="*/ 0 w 219"/>
                  <a:gd name="T3" fmla="*/ 89 h 89"/>
                  <a:gd name="T4" fmla="*/ 0 w 219"/>
                  <a:gd name="T5" fmla="*/ 0 h 89"/>
                  <a:gd name="T6" fmla="*/ 219 w 219"/>
                  <a:gd name="T7" fmla="*/ 0 h 89"/>
                  <a:gd name="T8" fmla="*/ 219 w 219"/>
                  <a:gd name="T9" fmla="*/ 89 h 89"/>
                </a:gdLst>
                <a:ahLst/>
                <a:cxnLst>
                  <a:cxn ang="0">
                    <a:pos x="T0" y="T1"/>
                  </a:cxn>
                  <a:cxn ang="0">
                    <a:pos x="T2" y="T3"/>
                  </a:cxn>
                  <a:cxn ang="0">
                    <a:pos x="T4" y="T5"/>
                  </a:cxn>
                  <a:cxn ang="0">
                    <a:pos x="T6" y="T7"/>
                  </a:cxn>
                  <a:cxn ang="0">
                    <a:pos x="T8" y="T9"/>
                  </a:cxn>
                </a:cxnLst>
                <a:rect l="0" t="0" r="r" b="b"/>
                <a:pathLst>
                  <a:path w="219" h="89">
                    <a:moveTo>
                      <a:pt x="219" y="89"/>
                    </a:moveTo>
                    <a:cubicBezTo>
                      <a:pt x="219" y="89"/>
                      <a:pt x="127" y="31"/>
                      <a:pt x="0" y="89"/>
                    </a:cubicBezTo>
                    <a:cubicBezTo>
                      <a:pt x="0" y="0"/>
                      <a:pt x="0" y="0"/>
                      <a:pt x="0" y="0"/>
                    </a:cubicBezTo>
                    <a:cubicBezTo>
                      <a:pt x="0" y="0"/>
                      <a:pt x="92" y="59"/>
                      <a:pt x="219" y="0"/>
                    </a:cubicBezTo>
                    <a:cubicBezTo>
                      <a:pt x="219" y="89"/>
                      <a:pt x="219" y="89"/>
                      <a:pt x="219" y="89"/>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63"/>
              <p:cNvSpPr>
                <a:spLocks/>
              </p:cNvSpPr>
              <p:nvPr/>
            </p:nvSpPr>
            <p:spPr bwMode="auto">
              <a:xfrm>
                <a:off x="8748713" y="3602038"/>
                <a:ext cx="844550" cy="839788"/>
              </a:xfrm>
              <a:custGeom>
                <a:avLst/>
                <a:gdLst>
                  <a:gd name="T0" fmla="*/ 368 w 368"/>
                  <a:gd name="T1" fmla="*/ 184 h 368"/>
                  <a:gd name="T2" fmla="*/ 354 w 368"/>
                  <a:gd name="T3" fmla="*/ 112 h 368"/>
                  <a:gd name="T4" fmla="*/ 314 w 368"/>
                  <a:gd name="T5" fmla="*/ 54 h 368"/>
                  <a:gd name="T6" fmla="*/ 256 w 368"/>
                  <a:gd name="T7" fmla="*/ 14 h 368"/>
                  <a:gd name="T8" fmla="*/ 184 w 368"/>
                  <a:gd name="T9" fmla="*/ 0 h 368"/>
                  <a:gd name="T10" fmla="*/ 112 w 368"/>
                  <a:gd name="T11" fmla="*/ 14 h 368"/>
                  <a:gd name="T12" fmla="*/ 54 w 368"/>
                  <a:gd name="T13" fmla="*/ 54 h 368"/>
                  <a:gd name="T14" fmla="*/ 14 w 368"/>
                  <a:gd name="T15" fmla="*/ 112 h 368"/>
                  <a:gd name="T16" fmla="*/ 0 w 368"/>
                  <a:gd name="T17" fmla="*/ 184 h 368"/>
                  <a:gd name="T18" fmla="*/ 14 w 368"/>
                  <a:gd name="T19" fmla="*/ 255 h 368"/>
                  <a:gd name="T20" fmla="*/ 54 w 368"/>
                  <a:gd name="T21" fmla="*/ 314 h 368"/>
                  <a:gd name="T22" fmla="*/ 112 w 368"/>
                  <a:gd name="T23" fmla="*/ 353 h 368"/>
                  <a:gd name="T24" fmla="*/ 184 w 368"/>
                  <a:gd name="T25" fmla="*/ 368 h 368"/>
                  <a:gd name="T26" fmla="*/ 256 w 368"/>
                  <a:gd name="T27" fmla="*/ 353 h 368"/>
                  <a:gd name="T28" fmla="*/ 314 w 368"/>
                  <a:gd name="T29" fmla="*/ 314 h 368"/>
                  <a:gd name="T30" fmla="*/ 354 w 368"/>
                  <a:gd name="T31" fmla="*/ 255 h 368"/>
                  <a:gd name="T32" fmla="*/ 368 w 368"/>
                  <a:gd name="T33" fmla="*/ 18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8" h="368">
                    <a:moveTo>
                      <a:pt x="368" y="184"/>
                    </a:moveTo>
                    <a:cubicBezTo>
                      <a:pt x="368" y="158"/>
                      <a:pt x="363" y="134"/>
                      <a:pt x="354" y="112"/>
                    </a:cubicBezTo>
                    <a:cubicBezTo>
                      <a:pt x="344" y="90"/>
                      <a:pt x="331" y="70"/>
                      <a:pt x="314" y="54"/>
                    </a:cubicBezTo>
                    <a:cubicBezTo>
                      <a:pt x="298" y="37"/>
                      <a:pt x="278" y="23"/>
                      <a:pt x="256" y="14"/>
                    </a:cubicBezTo>
                    <a:cubicBezTo>
                      <a:pt x="234" y="5"/>
                      <a:pt x="209" y="0"/>
                      <a:pt x="184" y="0"/>
                    </a:cubicBezTo>
                    <a:cubicBezTo>
                      <a:pt x="159" y="0"/>
                      <a:pt x="134" y="5"/>
                      <a:pt x="112" y="14"/>
                    </a:cubicBezTo>
                    <a:cubicBezTo>
                      <a:pt x="90" y="23"/>
                      <a:pt x="70" y="37"/>
                      <a:pt x="54" y="54"/>
                    </a:cubicBezTo>
                    <a:cubicBezTo>
                      <a:pt x="37" y="70"/>
                      <a:pt x="24" y="90"/>
                      <a:pt x="14" y="112"/>
                    </a:cubicBezTo>
                    <a:cubicBezTo>
                      <a:pt x="5" y="134"/>
                      <a:pt x="0" y="158"/>
                      <a:pt x="0" y="184"/>
                    </a:cubicBezTo>
                    <a:cubicBezTo>
                      <a:pt x="0" y="209"/>
                      <a:pt x="5" y="233"/>
                      <a:pt x="14" y="255"/>
                    </a:cubicBezTo>
                    <a:cubicBezTo>
                      <a:pt x="24" y="277"/>
                      <a:pt x="37" y="297"/>
                      <a:pt x="54" y="314"/>
                    </a:cubicBezTo>
                    <a:cubicBezTo>
                      <a:pt x="70" y="331"/>
                      <a:pt x="90" y="344"/>
                      <a:pt x="112" y="353"/>
                    </a:cubicBezTo>
                    <a:cubicBezTo>
                      <a:pt x="134" y="363"/>
                      <a:pt x="159" y="368"/>
                      <a:pt x="184" y="368"/>
                    </a:cubicBezTo>
                    <a:cubicBezTo>
                      <a:pt x="209" y="368"/>
                      <a:pt x="234" y="363"/>
                      <a:pt x="256" y="353"/>
                    </a:cubicBezTo>
                    <a:cubicBezTo>
                      <a:pt x="278" y="344"/>
                      <a:pt x="298" y="331"/>
                      <a:pt x="314" y="314"/>
                    </a:cubicBezTo>
                    <a:cubicBezTo>
                      <a:pt x="331" y="297"/>
                      <a:pt x="344" y="277"/>
                      <a:pt x="354" y="255"/>
                    </a:cubicBezTo>
                    <a:cubicBezTo>
                      <a:pt x="363" y="233"/>
                      <a:pt x="368" y="209"/>
                      <a:pt x="368" y="184"/>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64"/>
              <p:cNvSpPr>
                <a:spLocks noChangeArrowheads="1"/>
              </p:cNvSpPr>
              <p:nvPr/>
            </p:nvSpPr>
            <p:spPr bwMode="auto">
              <a:xfrm>
                <a:off x="8836025" y="3686175"/>
                <a:ext cx="669925" cy="669925"/>
              </a:xfrm>
              <a:prstGeom prst="ellipse">
                <a:avLst/>
              </a:pr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65"/>
              <p:cNvSpPr>
                <a:spLocks/>
              </p:cNvSpPr>
              <p:nvPr/>
            </p:nvSpPr>
            <p:spPr bwMode="auto">
              <a:xfrm>
                <a:off x="8924925" y="3767138"/>
                <a:ext cx="246063" cy="255588"/>
              </a:xfrm>
              <a:custGeom>
                <a:avLst/>
                <a:gdLst>
                  <a:gd name="T0" fmla="*/ 107 w 107"/>
                  <a:gd name="T1" fmla="*/ 112 h 112"/>
                  <a:gd name="T2" fmla="*/ 0 w 107"/>
                  <a:gd name="T3" fmla="*/ 77 h 112"/>
                  <a:gd name="T4" fmla="*/ 107 w 107"/>
                  <a:gd name="T5" fmla="*/ 0 h 112"/>
                  <a:gd name="T6" fmla="*/ 107 w 107"/>
                  <a:gd name="T7" fmla="*/ 112 h 112"/>
                </a:gdLst>
                <a:ahLst/>
                <a:cxnLst>
                  <a:cxn ang="0">
                    <a:pos x="T0" y="T1"/>
                  </a:cxn>
                  <a:cxn ang="0">
                    <a:pos x="T2" y="T3"/>
                  </a:cxn>
                  <a:cxn ang="0">
                    <a:pos x="T4" y="T5"/>
                  </a:cxn>
                  <a:cxn ang="0">
                    <a:pos x="T6" y="T7"/>
                  </a:cxn>
                </a:cxnLst>
                <a:rect l="0" t="0" r="r" b="b"/>
                <a:pathLst>
                  <a:path w="107" h="112">
                    <a:moveTo>
                      <a:pt x="107" y="112"/>
                    </a:moveTo>
                    <a:cubicBezTo>
                      <a:pt x="0" y="77"/>
                      <a:pt x="0" y="77"/>
                      <a:pt x="0" y="77"/>
                    </a:cubicBezTo>
                    <a:cubicBezTo>
                      <a:pt x="16" y="30"/>
                      <a:pt x="57" y="0"/>
                      <a:pt x="107" y="0"/>
                    </a:cubicBezTo>
                    <a:cubicBezTo>
                      <a:pt x="107" y="112"/>
                      <a:pt x="107" y="112"/>
                      <a:pt x="107" y="112"/>
                    </a:cubicBezTo>
                  </a:path>
                </a:pathLst>
              </a:custGeom>
              <a:solidFill>
                <a:srgbClr val="E26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66"/>
              <p:cNvSpPr>
                <a:spLocks/>
              </p:cNvSpPr>
              <p:nvPr/>
            </p:nvSpPr>
            <p:spPr bwMode="auto">
              <a:xfrm>
                <a:off x="8913813" y="3941763"/>
                <a:ext cx="257175" cy="336550"/>
              </a:xfrm>
              <a:custGeom>
                <a:avLst/>
                <a:gdLst>
                  <a:gd name="T0" fmla="*/ 112 w 112"/>
                  <a:gd name="T1" fmla="*/ 35 h 147"/>
                  <a:gd name="T2" fmla="*/ 112 w 112"/>
                  <a:gd name="T3" fmla="*/ 147 h 147"/>
                  <a:gd name="T4" fmla="*/ 0 w 112"/>
                  <a:gd name="T5" fmla="*/ 35 h 147"/>
                  <a:gd name="T6" fmla="*/ 5 w 112"/>
                  <a:gd name="T7" fmla="*/ 0 h 147"/>
                  <a:gd name="T8" fmla="*/ 112 w 112"/>
                  <a:gd name="T9" fmla="*/ 35 h 147"/>
                </a:gdLst>
                <a:ahLst/>
                <a:cxnLst>
                  <a:cxn ang="0">
                    <a:pos x="T0" y="T1"/>
                  </a:cxn>
                  <a:cxn ang="0">
                    <a:pos x="T2" y="T3"/>
                  </a:cxn>
                  <a:cxn ang="0">
                    <a:pos x="T4" y="T5"/>
                  </a:cxn>
                  <a:cxn ang="0">
                    <a:pos x="T6" y="T7"/>
                  </a:cxn>
                  <a:cxn ang="0">
                    <a:pos x="T8" y="T9"/>
                  </a:cxn>
                </a:cxnLst>
                <a:rect l="0" t="0" r="r" b="b"/>
                <a:pathLst>
                  <a:path w="112" h="147">
                    <a:moveTo>
                      <a:pt x="112" y="35"/>
                    </a:moveTo>
                    <a:cubicBezTo>
                      <a:pt x="112" y="147"/>
                      <a:pt x="112" y="147"/>
                      <a:pt x="112" y="147"/>
                    </a:cubicBezTo>
                    <a:cubicBezTo>
                      <a:pt x="50" y="147"/>
                      <a:pt x="0" y="97"/>
                      <a:pt x="0" y="35"/>
                    </a:cubicBezTo>
                    <a:cubicBezTo>
                      <a:pt x="0" y="22"/>
                      <a:pt x="1" y="12"/>
                      <a:pt x="5" y="0"/>
                    </a:cubicBezTo>
                    <a:cubicBezTo>
                      <a:pt x="112" y="35"/>
                      <a:pt x="112" y="35"/>
                      <a:pt x="112" y="3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67"/>
              <p:cNvSpPr>
                <a:spLocks/>
              </p:cNvSpPr>
              <p:nvPr/>
            </p:nvSpPr>
            <p:spPr bwMode="auto">
              <a:xfrm>
                <a:off x="9170988" y="3767138"/>
                <a:ext cx="257175" cy="511175"/>
              </a:xfrm>
              <a:custGeom>
                <a:avLst/>
                <a:gdLst>
                  <a:gd name="T0" fmla="*/ 0 w 112"/>
                  <a:gd name="T1" fmla="*/ 112 h 224"/>
                  <a:gd name="T2" fmla="*/ 0 w 112"/>
                  <a:gd name="T3" fmla="*/ 0 h 224"/>
                  <a:gd name="T4" fmla="*/ 112 w 112"/>
                  <a:gd name="T5" fmla="*/ 112 h 224"/>
                  <a:gd name="T6" fmla="*/ 0 w 112"/>
                  <a:gd name="T7" fmla="*/ 224 h 224"/>
                  <a:gd name="T8" fmla="*/ 0 w 112"/>
                  <a:gd name="T9" fmla="*/ 112 h 224"/>
                </a:gdLst>
                <a:ahLst/>
                <a:cxnLst>
                  <a:cxn ang="0">
                    <a:pos x="T0" y="T1"/>
                  </a:cxn>
                  <a:cxn ang="0">
                    <a:pos x="T2" y="T3"/>
                  </a:cxn>
                  <a:cxn ang="0">
                    <a:pos x="T4" y="T5"/>
                  </a:cxn>
                  <a:cxn ang="0">
                    <a:pos x="T6" y="T7"/>
                  </a:cxn>
                  <a:cxn ang="0">
                    <a:pos x="T8" y="T9"/>
                  </a:cxn>
                </a:cxnLst>
                <a:rect l="0" t="0" r="r" b="b"/>
                <a:pathLst>
                  <a:path w="112" h="224">
                    <a:moveTo>
                      <a:pt x="0" y="112"/>
                    </a:moveTo>
                    <a:cubicBezTo>
                      <a:pt x="0" y="0"/>
                      <a:pt x="0" y="0"/>
                      <a:pt x="0" y="0"/>
                    </a:cubicBezTo>
                    <a:cubicBezTo>
                      <a:pt x="62" y="0"/>
                      <a:pt x="112" y="50"/>
                      <a:pt x="112" y="112"/>
                    </a:cubicBezTo>
                    <a:cubicBezTo>
                      <a:pt x="112" y="174"/>
                      <a:pt x="62" y="224"/>
                      <a:pt x="0" y="224"/>
                    </a:cubicBezTo>
                    <a:cubicBezTo>
                      <a:pt x="0" y="112"/>
                      <a:pt x="0" y="112"/>
                      <a:pt x="0" y="112"/>
                    </a:cubicBezTo>
                  </a:path>
                </a:pathLst>
              </a:custGeom>
              <a:solidFill>
                <a:srgbClr val="D83B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68"/>
              <p:cNvSpPr>
                <a:spLocks/>
              </p:cNvSpPr>
              <p:nvPr/>
            </p:nvSpPr>
            <p:spPr bwMode="auto">
              <a:xfrm>
                <a:off x="9369425" y="4489450"/>
                <a:ext cx="504825" cy="238125"/>
              </a:xfrm>
              <a:custGeom>
                <a:avLst/>
                <a:gdLst>
                  <a:gd name="T0" fmla="*/ 0 w 318"/>
                  <a:gd name="T1" fmla="*/ 54 h 150"/>
                  <a:gd name="T2" fmla="*/ 282 w 318"/>
                  <a:gd name="T3" fmla="*/ 0 h 150"/>
                  <a:gd name="T4" fmla="*/ 318 w 318"/>
                  <a:gd name="T5" fmla="*/ 92 h 150"/>
                  <a:gd name="T6" fmla="*/ 16 w 318"/>
                  <a:gd name="T7" fmla="*/ 150 h 150"/>
                  <a:gd name="T8" fmla="*/ 0 w 318"/>
                  <a:gd name="T9" fmla="*/ 54 h 150"/>
                </a:gdLst>
                <a:ahLst/>
                <a:cxnLst>
                  <a:cxn ang="0">
                    <a:pos x="T0" y="T1"/>
                  </a:cxn>
                  <a:cxn ang="0">
                    <a:pos x="T2" y="T3"/>
                  </a:cxn>
                  <a:cxn ang="0">
                    <a:pos x="T4" y="T5"/>
                  </a:cxn>
                  <a:cxn ang="0">
                    <a:pos x="T6" y="T7"/>
                  </a:cxn>
                  <a:cxn ang="0">
                    <a:pos x="T8" y="T9"/>
                  </a:cxn>
                </a:cxnLst>
                <a:rect l="0" t="0" r="r" b="b"/>
                <a:pathLst>
                  <a:path w="318" h="150">
                    <a:moveTo>
                      <a:pt x="0" y="54"/>
                    </a:moveTo>
                    <a:lnTo>
                      <a:pt x="282" y="0"/>
                    </a:lnTo>
                    <a:lnTo>
                      <a:pt x="318" y="92"/>
                    </a:lnTo>
                    <a:lnTo>
                      <a:pt x="16" y="15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69"/>
              <p:cNvSpPr>
                <a:spLocks/>
              </p:cNvSpPr>
              <p:nvPr/>
            </p:nvSpPr>
            <p:spPr bwMode="auto">
              <a:xfrm>
                <a:off x="9369425" y="4489450"/>
                <a:ext cx="504825" cy="238125"/>
              </a:xfrm>
              <a:custGeom>
                <a:avLst/>
                <a:gdLst>
                  <a:gd name="T0" fmla="*/ 0 w 318"/>
                  <a:gd name="T1" fmla="*/ 54 h 150"/>
                  <a:gd name="T2" fmla="*/ 282 w 318"/>
                  <a:gd name="T3" fmla="*/ 0 h 150"/>
                  <a:gd name="T4" fmla="*/ 318 w 318"/>
                  <a:gd name="T5" fmla="*/ 92 h 150"/>
                  <a:gd name="T6" fmla="*/ 16 w 318"/>
                  <a:gd name="T7" fmla="*/ 150 h 150"/>
                  <a:gd name="T8" fmla="*/ 0 w 318"/>
                  <a:gd name="T9" fmla="*/ 54 h 150"/>
                </a:gdLst>
                <a:ahLst/>
                <a:cxnLst>
                  <a:cxn ang="0">
                    <a:pos x="T0" y="T1"/>
                  </a:cxn>
                  <a:cxn ang="0">
                    <a:pos x="T2" y="T3"/>
                  </a:cxn>
                  <a:cxn ang="0">
                    <a:pos x="T4" y="T5"/>
                  </a:cxn>
                  <a:cxn ang="0">
                    <a:pos x="T6" y="T7"/>
                  </a:cxn>
                  <a:cxn ang="0">
                    <a:pos x="T8" y="T9"/>
                  </a:cxn>
                </a:cxnLst>
                <a:rect l="0" t="0" r="r" b="b"/>
                <a:pathLst>
                  <a:path w="318" h="150">
                    <a:moveTo>
                      <a:pt x="0" y="54"/>
                    </a:moveTo>
                    <a:lnTo>
                      <a:pt x="282" y="0"/>
                    </a:lnTo>
                    <a:lnTo>
                      <a:pt x="318" y="92"/>
                    </a:lnTo>
                    <a:lnTo>
                      <a:pt x="16" y="150"/>
                    </a:lnTo>
                    <a:lnTo>
                      <a:pt x="0"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70"/>
              <p:cNvSpPr>
                <a:spLocks/>
              </p:cNvSpPr>
              <p:nvPr/>
            </p:nvSpPr>
            <p:spPr bwMode="auto">
              <a:xfrm>
                <a:off x="9369425" y="4565650"/>
                <a:ext cx="74613" cy="161925"/>
              </a:xfrm>
              <a:custGeom>
                <a:avLst/>
                <a:gdLst>
                  <a:gd name="T0" fmla="*/ 31 w 47"/>
                  <a:gd name="T1" fmla="*/ 0 h 102"/>
                  <a:gd name="T2" fmla="*/ 0 w 47"/>
                  <a:gd name="T3" fmla="*/ 6 h 102"/>
                  <a:gd name="T4" fmla="*/ 16 w 47"/>
                  <a:gd name="T5" fmla="*/ 102 h 102"/>
                  <a:gd name="T6" fmla="*/ 47 w 47"/>
                  <a:gd name="T7" fmla="*/ 96 h 102"/>
                  <a:gd name="T8" fmla="*/ 31 w 47"/>
                  <a:gd name="T9" fmla="*/ 0 h 102"/>
                </a:gdLst>
                <a:ahLst/>
                <a:cxnLst>
                  <a:cxn ang="0">
                    <a:pos x="T0" y="T1"/>
                  </a:cxn>
                  <a:cxn ang="0">
                    <a:pos x="T2" y="T3"/>
                  </a:cxn>
                  <a:cxn ang="0">
                    <a:pos x="T4" y="T5"/>
                  </a:cxn>
                  <a:cxn ang="0">
                    <a:pos x="T6" y="T7"/>
                  </a:cxn>
                  <a:cxn ang="0">
                    <a:pos x="T8" y="T9"/>
                  </a:cxn>
                </a:cxnLst>
                <a:rect l="0" t="0" r="r" b="b"/>
                <a:pathLst>
                  <a:path w="47" h="102">
                    <a:moveTo>
                      <a:pt x="31" y="0"/>
                    </a:moveTo>
                    <a:lnTo>
                      <a:pt x="0" y="6"/>
                    </a:lnTo>
                    <a:lnTo>
                      <a:pt x="16" y="102"/>
                    </a:lnTo>
                    <a:lnTo>
                      <a:pt x="47" y="96"/>
                    </a:lnTo>
                    <a:lnTo>
                      <a:pt x="31"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71"/>
              <p:cNvSpPr>
                <a:spLocks/>
              </p:cNvSpPr>
              <p:nvPr/>
            </p:nvSpPr>
            <p:spPr bwMode="auto">
              <a:xfrm>
                <a:off x="9369425" y="4565650"/>
                <a:ext cx="74613" cy="161925"/>
              </a:xfrm>
              <a:custGeom>
                <a:avLst/>
                <a:gdLst>
                  <a:gd name="T0" fmla="*/ 31 w 47"/>
                  <a:gd name="T1" fmla="*/ 0 h 102"/>
                  <a:gd name="T2" fmla="*/ 0 w 47"/>
                  <a:gd name="T3" fmla="*/ 6 h 102"/>
                  <a:gd name="T4" fmla="*/ 16 w 47"/>
                  <a:gd name="T5" fmla="*/ 102 h 102"/>
                  <a:gd name="T6" fmla="*/ 47 w 47"/>
                  <a:gd name="T7" fmla="*/ 96 h 102"/>
                  <a:gd name="T8" fmla="*/ 31 w 47"/>
                  <a:gd name="T9" fmla="*/ 0 h 102"/>
                </a:gdLst>
                <a:ahLst/>
                <a:cxnLst>
                  <a:cxn ang="0">
                    <a:pos x="T0" y="T1"/>
                  </a:cxn>
                  <a:cxn ang="0">
                    <a:pos x="T2" y="T3"/>
                  </a:cxn>
                  <a:cxn ang="0">
                    <a:pos x="T4" y="T5"/>
                  </a:cxn>
                  <a:cxn ang="0">
                    <a:pos x="T6" y="T7"/>
                  </a:cxn>
                  <a:cxn ang="0">
                    <a:pos x="T8" y="T9"/>
                  </a:cxn>
                </a:cxnLst>
                <a:rect l="0" t="0" r="r" b="b"/>
                <a:pathLst>
                  <a:path w="47" h="102">
                    <a:moveTo>
                      <a:pt x="31" y="0"/>
                    </a:moveTo>
                    <a:lnTo>
                      <a:pt x="0" y="6"/>
                    </a:lnTo>
                    <a:lnTo>
                      <a:pt x="16" y="102"/>
                    </a:lnTo>
                    <a:lnTo>
                      <a:pt x="47" y="96"/>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72"/>
              <p:cNvSpPr>
                <a:spLocks/>
              </p:cNvSpPr>
              <p:nvPr/>
            </p:nvSpPr>
            <p:spPr bwMode="auto">
              <a:xfrm>
                <a:off x="8191500" y="4752975"/>
                <a:ext cx="871538" cy="463550"/>
              </a:xfrm>
              <a:custGeom>
                <a:avLst/>
                <a:gdLst>
                  <a:gd name="T0" fmla="*/ 190 w 380"/>
                  <a:gd name="T1" fmla="*/ 81 h 203"/>
                  <a:gd name="T2" fmla="*/ 41 w 380"/>
                  <a:gd name="T3" fmla="*/ 3 h 203"/>
                  <a:gd name="T4" fmla="*/ 26 w 380"/>
                  <a:gd name="T5" fmla="*/ 9 h 203"/>
                  <a:gd name="T6" fmla="*/ 0 w 380"/>
                  <a:gd name="T7" fmla="*/ 81 h 203"/>
                  <a:gd name="T8" fmla="*/ 127 w 380"/>
                  <a:gd name="T9" fmla="*/ 202 h 203"/>
                  <a:gd name="T10" fmla="*/ 190 w 380"/>
                  <a:gd name="T11" fmla="*/ 121 h 203"/>
                  <a:gd name="T12" fmla="*/ 253 w 380"/>
                  <a:gd name="T13" fmla="*/ 203 h 203"/>
                  <a:gd name="T14" fmla="*/ 380 w 380"/>
                  <a:gd name="T15" fmla="*/ 81 h 203"/>
                  <a:gd name="T16" fmla="*/ 352 w 380"/>
                  <a:gd name="T17" fmla="*/ 9 h 203"/>
                  <a:gd name="T18" fmla="*/ 337 w 380"/>
                  <a:gd name="T19" fmla="*/ 3 h 203"/>
                  <a:gd name="T20" fmla="*/ 190 w 380"/>
                  <a:gd name="T21" fmla="*/ 8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203">
                    <a:moveTo>
                      <a:pt x="190" y="81"/>
                    </a:moveTo>
                    <a:cubicBezTo>
                      <a:pt x="41" y="3"/>
                      <a:pt x="41" y="3"/>
                      <a:pt x="41" y="3"/>
                    </a:cubicBezTo>
                    <a:cubicBezTo>
                      <a:pt x="35" y="0"/>
                      <a:pt x="28" y="3"/>
                      <a:pt x="26" y="9"/>
                    </a:cubicBezTo>
                    <a:cubicBezTo>
                      <a:pt x="0" y="81"/>
                      <a:pt x="0" y="81"/>
                      <a:pt x="0" y="81"/>
                    </a:cubicBezTo>
                    <a:cubicBezTo>
                      <a:pt x="127" y="202"/>
                      <a:pt x="127" y="202"/>
                      <a:pt x="127" y="202"/>
                    </a:cubicBezTo>
                    <a:cubicBezTo>
                      <a:pt x="190" y="121"/>
                      <a:pt x="190" y="121"/>
                      <a:pt x="190" y="121"/>
                    </a:cubicBezTo>
                    <a:cubicBezTo>
                      <a:pt x="253" y="203"/>
                      <a:pt x="253" y="203"/>
                      <a:pt x="253" y="203"/>
                    </a:cubicBezTo>
                    <a:cubicBezTo>
                      <a:pt x="380" y="81"/>
                      <a:pt x="380" y="81"/>
                      <a:pt x="380" y="81"/>
                    </a:cubicBezTo>
                    <a:cubicBezTo>
                      <a:pt x="352" y="9"/>
                      <a:pt x="352" y="9"/>
                      <a:pt x="352" y="9"/>
                    </a:cubicBezTo>
                    <a:cubicBezTo>
                      <a:pt x="350" y="3"/>
                      <a:pt x="343" y="0"/>
                      <a:pt x="337" y="3"/>
                    </a:cubicBezTo>
                    <a:lnTo>
                      <a:pt x="190"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73"/>
              <p:cNvSpPr>
                <a:spLocks/>
              </p:cNvSpPr>
              <p:nvPr/>
            </p:nvSpPr>
            <p:spPr bwMode="auto">
              <a:xfrm>
                <a:off x="7418388" y="3538538"/>
                <a:ext cx="1206500" cy="1060450"/>
              </a:xfrm>
              <a:custGeom>
                <a:avLst/>
                <a:gdLst>
                  <a:gd name="T0" fmla="*/ 193 w 526"/>
                  <a:gd name="T1" fmla="*/ 465 h 465"/>
                  <a:gd name="T2" fmla="*/ 259 w 526"/>
                  <a:gd name="T3" fmla="*/ 420 h 465"/>
                  <a:gd name="T4" fmla="*/ 315 w 526"/>
                  <a:gd name="T5" fmla="*/ 420 h 465"/>
                  <a:gd name="T6" fmla="*/ 526 w 526"/>
                  <a:gd name="T7" fmla="*/ 268 h 465"/>
                  <a:gd name="T8" fmla="*/ 408 w 526"/>
                  <a:gd name="T9" fmla="*/ 250 h 465"/>
                  <a:gd name="T10" fmla="*/ 422 w 526"/>
                  <a:gd name="T11" fmla="*/ 118 h 465"/>
                  <a:gd name="T12" fmla="*/ 447 w 526"/>
                  <a:gd name="T13" fmla="*/ 92 h 465"/>
                  <a:gd name="T14" fmla="*/ 388 w 526"/>
                  <a:gd name="T15" fmla="*/ 36 h 465"/>
                  <a:gd name="T16" fmla="*/ 309 w 526"/>
                  <a:gd name="T17" fmla="*/ 0 h 465"/>
                  <a:gd name="T18" fmla="*/ 139 w 526"/>
                  <a:gd name="T19" fmla="*/ 43 h 465"/>
                  <a:gd name="T20" fmla="*/ 7 w 526"/>
                  <a:gd name="T21" fmla="*/ 347 h 465"/>
                  <a:gd name="T22" fmla="*/ 3 w 526"/>
                  <a:gd name="T23" fmla="*/ 366 h 465"/>
                  <a:gd name="T24" fmla="*/ 0 w 526"/>
                  <a:gd name="T25" fmla="*/ 417 h 465"/>
                  <a:gd name="T26" fmla="*/ 193 w 526"/>
                  <a:gd name="T27" fmla="*/ 465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6" h="465">
                    <a:moveTo>
                      <a:pt x="193" y="465"/>
                    </a:moveTo>
                    <a:cubicBezTo>
                      <a:pt x="204" y="439"/>
                      <a:pt x="229" y="420"/>
                      <a:pt x="259" y="420"/>
                    </a:cubicBezTo>
                    <a:cubicBezTo>
                      <a:pt x="315" y="420"/>
                      <a:pt x="315" y="420"/>
                      <a:pt x="315" y="420"/>
                    </a:cubicBezTo>
                    <a:cubicBezTo>
                      <a:pt x="526" y="268"/>
                      <a:pt x="526" y="268"/>
                      <a:pt x="526" y="268"/>
                    </a:cubicBezTo>
                    <a:cubicBezTo>
                      <a:pt x="526" y="268"/>
                      <a:pt x="492" y="211"/>
                      <a:pt x="408" y="250"/>
                    </a:cubicBezTo>
                    <a:cubicBezTo>
                      <a:pt x="422" y="118"/>
                      <a:pt x="422" y="118"/>
                      <a:pt x="422" y="118"/>
                    </a:cubicBezTo>
                    <a:cubicBezTo>
                      <a:pt x="453" y="116"/>
                      <a:pt x="447" y="92"/>
                      <a:pt x="447" y="92"/>
                    </a:cubicBezTo>
                    <a:cubicBezTo>
                      <a:pt x="388" y="36"/>
                      <a:pt x="388" y="36"/>
                      <a:pt x="388" y="36"/>
                    </a:cubicBezTo>
                    <a:cubicBezTo>
                      <a:pt x="309" y="0"/>
                      <a:pt x="309" y="0"/>
                      <a:pt x="309" y="0"/>
                    </a:cubicBezTo>
                    <a:cubicBezTo>
                      <a:pt x="139" y="43"/>
                      <a:pt x="139" y="43"/>
                      <a:pt x="139" y="43"/>
                    </a:cubicBezTo>
                    <a:cubicBezTo>
                      <a:pt x="7" y="347"/>
                      <a:pt x="7" y="347"/>
                      <a:pt x="7" y="347"/>
                    </a:cubicBezTo>
                    <a:cubicBezTo>
                      <a:pt x="4" y="353"/>
                      <a:pt x="3" y="359"/>
                      <a:pt x="3" y="366"/>
                    </a:cubicBezTo>
                    <a:cubicBezTo>
                      <a:pt x="0" y="417"/>
                      <a:pt x="0" y="417"/>
                      <a:pt x="0" y="417"/>
                    </a:cubicBezTo>
                    <a:cubicBezTo>
                      <a:pt x="193" y="465"/>
                      <a:pt x="193" y="465"/>
                      <a:pt x="193" y="465"/>
                    </a:cubicBezTo>
                  </a:path>
                </a:pathLst>
              </a:custGeom>
              <a:solidFill>
                <a:srgbClr val="8E5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74"/>
              <p:cNvSpPr>
                <a:spLocks/>
              </p:cNvSpPr>
              <p:nvPr/>
            </p:nvSpPr>
            <p:spPr bwMode="auto">
              <a:xfrm>
                <a:off x="7646988" y="3605213"/>
                <a:ext cx="839788" cy="835025"/>
              </a:xfrm>
              <a:custGeom>
                <a:avLst/>
                <a:gdLst>
                  <a:gd name="T0" fmla="*/ 0 w 366"/>
                  <a:gd name="T1" fmla="*/ 183 h 366"/>
                  <a:gd name="T2" fmla="*/ 14 w 366"/>
                  <a:gd name="T3" fmla="*/ 112 h 366"/>
                  <a:gd name="T4" fmla="*/ 53 w 366"/>
                  <a:gd name="T5" fmla="*/ 53 h 366"/>
                  <a:gd name="T6" fmla="*/ 111 w 366"/>
                  <a:gd name="T7" fmla="*/ 14 h 366"/>
                  <a:gd name="T8" fmla="*/ 183 w 366"/>
                  <a:gd name="T9" fmla="*/ 0 h 366"/>
                  <a:gd name="T10" fmla="*/ 254 w 366"/>
                  <a:gd name="T11" fmla="*/ 14 h 366"/>
                  <a:gd name="T12" fmla="*/ 312 w 366"/>
                  <a:gd name="T13" fmla="*/ 53 h 366"/>
                  <a:gd name="T14" fmla="*/ 351 w 366"/>
                  <a:gd name="T15" fmla="*/ 112 h 366"/>
                  <a:gd name="T16" fmla="*/ 366 w 366"/>
                  <a:gd name="T17" fmla="*/ 183 h 366"/>
                  <a:gd name="T18" fmla="*/ 351 w 366"/>
                  <a:gd name="T19" fmla="*/ 254 h 366"/>
                  <a:gd name="T20" fmla="*/ 312 w 366"/>
                  <a:gd name="T21" fmla="*/ 312 h 366"/>
                  <a:gd name="T22" fmla="*/ 254 w 366"/>
                  <a:gd name="T23" fmla="*/ 351 h 366"/>
                  <a:gd name="T24" fmla="*/ 183 w 366"/>
                  <a:gd name="T25" fmla="*/ 366 h 366"/>
                  <a:gd name="T26" fmla="*/ 111 w 366"/>
                  <a:gd name="T27" fmla="*/ 351 h 366"/>
                  <a:gd name="T28" fmla="*/ 53 w 366"/>
                  <a:gd name="T29" fmla="*/ 312 h 366"/>
                  <a:gd name="T30" fmla="*/ 14 w 366"/>
                  <a:gd name="T31" fmla="*/ 254 h 366"/>
                  <a:gd name="T32" fmla="*/ 0 w 366"/>
                  <a:gd name="T33" fmla="*/ 183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6" h="366">
                    <a:moveTo>
                      <a:pt x="0" y="183"/>
                    </a:moveTo>
                    <a:cubicBezTo>
                      <a:pt x="0" y="158"/>
                      <a:pt x="5" y="133"/>
                      <a:pt x="14" y="112"/>
                    </a:cubicBezTo>
                    <a:cubicBezTo>
                      <a:pt x="23" y="90"/>
                      <a:pt x="37" y="70"/>
                      <a:pt x="53" y="53"/>
                    </a:cubicBezTo>
                    <a:cubicBezTo>
                      <a:pt x="70" y="37"/>
                      <a:pt x="90" y="23"/>
                      <a:pt x="111" y="14"/>
                    </a:cubicBezTo>
                    <a:cubicBezTo>
                      <a:pt x="133" y="5"/>
                      <a:pt x="157" y="0"/>
                      <a:pt x="183" y="0"/>
                    </a:cubicBezTo>
                    <a:cubicBezTo>
                      <a:pt x="208" y="0"/>
                      <a:pt x="232" y="5"/>
                      <a:pt x="254" y="14"/>
                    </a:cubicBezTo>
                    <a:cubicBezTo>
                      <a:pt x="276" y="23"/>
                      <a:pt x="296" y="37"/>
                      <a:pt x="312" y="53"/>
                    </a:cubicBezTo>
                    <a:cubicBezTo>
                      <a:pt x="329" y="70"/>
                      <a:pt x="342" y="90"/>
                      <a:pt x="351" y="112"/>
                    </a:cubicBezTo>
                    <a:cubicBezTo>
                      <a:pt x="361" y="133"/>
                      <a:pt x="366" y="158"/>
                      <a:pt x="366" y="183"/>
                    </a:cubicBezTo>
                    <a:cubicBezTo>
                      <a:pt x="366" y="208"/>
                      <a:pt x="361" y="232"/>
                      <a:pt x="351" y="254"/>
                    </a:cubicBezTo>
                    <a:cubicBezTo>
                      <a:pt x="342" y="276"/>
                      <a:pt x="329" y="296"/>
                      <a:pt x="312" y="312"/>
                    </a:cubicBezTo>
                    <a:cubicBezTo>
                      <a:pt x="296" y="329"/>
                      <a:pt x="276" y="342"/>
                      <a:pt x="254" y="351"/>
                    </a:cubicBezTo>
                    <a:cubicBezTo>
                      <a:pt x="232" y="361"/>
                      <a:pt x="208" y="366"/>
                      <a:pt x="183" y="366"/>
                    </a:cubicBezTo>
                    <a:cubicBezTo>
                      <a:pt x="157" y="366"/>
                      <a:pt x="133" y="361"/>
                      <a:pt x="111" y="351"/>
                    </a:cubicBezTo>
                    <a:cubicBezTo>
                      <a:pt x="90" y="342"/>
                      <a:pt x="70" y="329"/>
                      <a:pt x="53" y="312"/>
                    </a:cubicBezTo>
                    <a:cubicBezTo>
                      <a:pt x="37" y="296"/>
                      <a:pt x="23" y="276"/>
                      <a:pt x="14" y="254"/>
                    </a:cubicBezTo>
                    <a:cubicBezTo>
                      <a:pt x="5" y="232"/>
                      <a:pt x="0" y="208"/>
                      <a:pt x="0" y="183"/>
                    </a:cubicBezTo>
                  </a:path>
                </a:pathLst>
              </a:custGeom>
              <a:solidFill>
                <a:srgbClr val="001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75"/>
              <p:cNvSpPr>
                <a:spLocks noChangeArrowheads="1"/>
              </p:cNvSpPr>
              <p:nvPr/>
            </p:nvSpPr>
            <p:spPr bwMode="auto">
              <a:xfrm>
                <a:off x="7732713" y="3689350"/>
                <a:ext cx="666750" cy="663575"/>
              </a:xfrm>
              <a:prstGeom prst="ellipse">
                <a:avLst/>
              </a:prstGeom>
              <a:solidFill>
                <a:srgbClr val="F0A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76"/>
              <p:cNvSpPr>
                <a:spLocks noChangeArrowheads="1"/>
              </p:cNvSpPr>
              <p:nvPr/>
            </p:nvSpPr>
            <p:spPr bwMode="auto">
              <a:xfrm>
                <a:off x="7883525" y="3994150"/>
                <a:ext cx="93663" cy="23336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77"/>
              <p:cNvSpPr>
                <a:spLocks noChangeArrowheads="1"/>
              </p:cNvSpPr>
              <p:nvPr/>
            </p:nvSpPr>
            <p:spPr bwMode="auto">
              <a:xfrm>
                <a:off x="8002588" y="3914775"/>
                <a:ext cx="96838" cy="312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78"/>
              <p:cNvSpPr>
                <a:spLocks noChangeArrowheads="1"/>
              </p:cNvSpPr>
              <p:nvPr/>
            </p:nvSpPr>
            <p:spPr bwMode="auto">
              <a:xfrm>
                <a:off x="8002588" y="3914775"/>
                <a:ext cx="968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79"/>
              <p:cNvSpPr>
                <a:spLocks noChangeArrowheads="1"/>
              </p:cNvSpPr>
              <p:nvPr/>
            </p:nvSpPr>
            <p:spPr bwMode="auto">
              <a:xfrm>
                <a:off x="8124825" y="3835400"/>
                <a:ext cx="93663" cy="392113"/>
              </a:xfrm>
              <a:prstGeom prst="rect">
                <a:avLst/>
              </a:prstGeom>
              <a:solidFill>
                <a:srgbClr val="D83B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80"/>
              <p:cNvSpPr>
                <a:spLocks noChangeArrowheads="1"/>
              </p:cNvSpPr>
              <p:nvPr/>
            </p:nvSpPr>
            <p:spPr bwMode="auto">
              <a:xfrm>
                <a:off x="8124825" y="3835400"/>
                <a:ext cx="9366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1"/>
              <p:cNvSpPr>
                <a:spLocks/>
              </p:cNvSpPr>
              <p:nvPr/>
            </p:nvSpPr>
            <p:spPr bwMode="auto">
              <a:xfrm>
                <a:off x="7361238" y="4489450"/>
                <a:ext cx="506413" cy="238125"/>
              </a:xfrm>
              <a:custGeom>
                <a:avLst/>
                <a:gdLst>
                  <a:gd name="T0" fmla="*/ 319 w 319"/>
                  <a:gd name="T1" fmla="*/ 54 h 150"/>
                  <a:gd name="T2" fmla="*/ 36 w 319"/>
                  <a:gd name="T3" fmla="*/ 0 h 150"/>
                  <a:gd name="T4" fmla="*/ 0 w 319"/>
                  <a:gd name="T5" fmla="*/ 92 h 150"/>
                  <a:gd name="T6" fmla="*/ 302 w 319"/>
                  <a:gd name="T7" fmla="*/ 150 h 150"/>
                  <a:gd name="T8" fmla="*/ 319 w 319"/>
                  <a:gd name="T9" fmla="*/ 54 h 150"/>
                </a:gdLst>
                <a:ahLst/>
                <a:cxnLst>
                  <a:cxn ang="0">
                    <a:pos x="T0" y="T1"/>
                  </a:cxn>
                  <a:cxn ang="0">
                    <a:pos x="T2" y="T3"/>
                  </a:cxn>
                  <a:cxn ang="0">
                    <a:pos x="T4" y="T5"/>
                  </a:cxn>
                  <a:cxn ang="0">
                    <a:pos x="T6" y="T7"/>
                  </a:cxn>
                  <a:cxn ang="0">
                    <a:pos x="T8" y="T9"/>
                  </a:cxn>
                </a:cxnLst>
                <a:rect l="0" t="0" r="r" b="b"/>
                <a:pathLst>
                  <a:path w="319" h="150">
                    <a:moveTo>
                      <a:pt x="319" y="54"/>
                    </a:moveTo>
                    <a:lnTo>
                      <a:pt x="36" y="0"/>
                    </a:lnTo>
                    <a:lnTo>
                      <a:pt x="0" y="92"/>
                    </a:lnTo>
                    <a:lnTo>
                      <a:pt x="302" y="150"/>
                    </a:lnTo>
                    <a:lnTo>
                      <a:pt x="319"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82"/>
              <p:cNvSpPr>
                <a:spLocks/>
              </p:cNvSpPr>
              <p:nvPr/>
            </p:nvSpPr>
            <p:spPr bwMode="auto">
              <a:xfrm>
                <a:off x="7361238" y="4489450"/>
                <a:ext cx="506413" cy="238125"/>
              </a:xfrm>
              <a:custGeom>
                <a:avLst/>
                <a:gdLst>
                  <a:gd name="T0" fmla="*/ 319 w 319"/>
                  <a:gd name="T1" fmla="*/ 54 h 150"/>
                  <a:gd name="T2" fmla="*/ 36 w 319"/>
                  <a:gd name="T3" fmla="*/ 0 h 150"/>
                  <a:gd name="T4" fmla="*/ 0 w 319"/>
                  <a:gd name="T5" fmla="*/ 92 h 150"/>
                  <a:gd name="T6" fmla="*/ 302 w 319"/>
                  <a:gd name="T7" fmla="*/ 150 h 150"/>
                  <a:gd name="T8" fmla="*/ 319 w 319"/>
                  <a:gd name="T9" fmla="*/ 54 h 150"/>
                </a:gdLst>
                <a:ahLst/>
                <a:cxnLst>
                  <a:cxn ang="0">
                    <a:pos x="T0" y="T1"/>
                  </a:cxn>
                  <a:cxn ang="0">
                    <a:pos x="T2" y="T3"/>
                  </a:cxn>
                  <a:cxn ang="0">
                    <a:pos x="T4" y="T5"/>
                  </a:cxn>
                  <a:cxn ang="0">
                    <a:pos x="T6" y="T7"/>
                  </a:cxn>
                  <a:cxn ang="0">
                    <a:pos x="T8" y="T9"/>
                  </a:cxn>
                </a:cxnLst>
                <a:rect l="0" t="0" r="r" b="b"/>
                <a:pathLst>
                  <a:path w="319" h="150">
                    <a:moveTo>
                      <a:pt x="319" y="54"/>
                    </a:moveTo>
                    <a:lnTo>
                      <a:pt x="36" y="0"/>
                    </a:lnTo>
                    <a:lnTo>
                      <a:pt x="0" y="92"/>
                    </a:lnTo>
                    <a:lnTo>
                      <a:pt x="302" y="150"/>
                    </a:lnTo>
                    <a:lnTo>
                      <a:pt x="319"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83"/>
              <p:cNvSpPr>
                <a:spLocks/>
              </p:cNvSpPr>
              <p:nvPr/>
            </p:nvSpPr>
            <p:spPr bwMode="auto">
              <a:xfrm>
                <a:off x="7835900" y="4725988"/>
                <a:ext cx="4763" cy="1588"/>
              </a:xfrm>
              <a:custGeom>
                <a:avLst/>
                <a:gdLst>
                  <a:gd name="T0" fmla="*/ 0 w 3"/>
                  <a:gd name="T1" fmla="*/ 0 h 1"/>
                  <a:gd name="T2" fmla="*/ 3 w 3"/>
                  <a:gd name="T3" fmla="*/ 1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lnTo>
                      <a:pt x="3" y="1"/>
                    </a:lnTo>
                    <a:lnTo>
                      <a:pt x="3" y="1"/>
                    </a:lnTo>
                    <a:lnTo>
                      <a:pt x="0" y="0"/>
                    </a:lnTo>
                    <a:close/>
                  </a:path>
                </a:pathLst>
              </a:custGeom>
              <a:solidFill>
                <a:srgbClr val="001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84"/>
              <p:cNvSpPr>
                <a:spLocks/>
              </p:cNvSpPr>
              <p:nvPr/>
            </p:nvSpPr>
            <p:spPr bwMode="auto">
              <a:xfrm>
                <a:off x="7835900" y="4725988"/>
                <a:ext cx="4763" cy="1588"/>
              </a:xfrm>
              <a:custGeom>
                <a:avLst/>
                <a:gdLst>
                  <a:gd name="T0" fmla="*/ 0 w 3"/>
                  <a:gd name="T1" fmla="*/ 0 h 1"/>
                  <a:gd name="T2" fmla="*/ 3 w 3"/>
                  <a:gd name="T3" fmla="*/ 1 h 1"/>
                  <a:gd name="T4" fmla="*/ 3 w 3"/>
                  <a:gd name="T5" fmla="*/ 1 h 1"/>
                  <a:gd name="T6" fmla="*/ 0 w 3"/>
                  <a:gd name="T7" fmla="*/ 0 h 1"/>
                </a:gdLst>
                <a:ahLst/>
                <a:cxnLst>
                  <a:cxn ang="0">
                    <a:pos x="T0" y="T1"/>
                  </a:cxn>
                  <a:cxn ang="0">
                    <a:pos x="T2" y="T3"/>
                  </a:cxn>
                  <a:cxn ang="0">
                    <a:pos x="T4" y="T5"/>
                  </a:cxn>
                  <a:cxn ang="0">
                    <a:pos x="T6" y="T7"/>
                  </a:cxn>
                </a:cxnLst>
                <a:rect l="0" t="0" r="r" b="b"/>
                <a:pathLst>
                  <a:path w="3" h="1">
                    <a:moveTo>
                      <a:pt x="0" y="0"/>
                    </a:move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85"/>
              <p:cNvSpPr>
                <a:spLocks/>
              </p:cNvSpPr>
              <p:nvPr/>
            </p:nvSpPr>
            <p:spPr bwMode="auto">
              <a:xfrm>
                <a:off x="7791450" y="4565650"/>
                <a:ext cx="76200" cy="161925"/>
              </a:xfrm>
              <a:custGeom>
                <a:avLst/>
                <a:gdLst>
                  <a:gd name="T0" fmla="*/ 16 w 48"/>
                  <a:gd name="T1" fmla="*/ 0 h 102"/>
                  <a:gd name="T2" fmla="*/ 0 w 48"/>
                  <a:gd name="T3" fmla="*/ 96 h 102"/>
                  <a:gd name="T4" fmla="*/ 28 w 48"/>
                  <a:gd name="T5" fmla="*/ 101 h 102"/>
                  <a:gd name="T6" fmla="*/ 31 w 48"/>
                  <a:gd name="T7" fmla="*/ 102 h 102"/>
                  <a:gd name="T8" fmla="*/ 48 w 48"/>
                  <a:gd name="T9" fmla="*/ 6 h 102"/>
                  <a:gd name="T10" fmla="*/ 16 w 48"/>
                  <a:gd name="T11" fmla="*/ 0 h 102"/>
                </a:gdLst>
                <a:ahLst/>
                <a:cxnLst>
                  <a:cxn ang="0">
                    <a:pos x="T0" y="T1"/>
                  </a:cxn>
                  <a:cxn ang="0">
                    <a:pos x="T2" y="T3"/>
                  </a:cxn>
                  <a:cxn ang="0">
                    <a:pos x="T4" y="T5"/>
                  </a:cxn>
                  <a:cxn ang="0">
                    <a:pos x="T6" y="T7"/>
                  </a:cxn>
                  <a:cxn ang="0">
                    <a:pos x="T8" y="T9"/>
                  </a:cxn>
                  <a:cxn ang="0">
                    <a:pos x="T10" y="T11"/>
                  </a:cxn>
                </a:cxnLst>
                <a:rect l="0" t="0" r="r" b="b"/>
                <a:pathLst>
                  <a:path w="48" h="102">
                    <a:moveTo>
                      <a:pt x="16" y="0"/>
                    </a:moveTo>
                    <a:lnTo>
                      <a:pt x="0" y="96"/>
                    </a:lnTo>
                    <a:lnTo>
                      <a:pt x="28" y="101"/>
                    </a:lnTo>
                    <a:lnTo>
                      <a:pt x="31" y="102"/>
                    </a:lnTo>
                    <a:lnTo>
                      <a:pt x="48" y="6"/>
                    </a:lnTo>
                    <a:lnTo>
                      <a:pt x="16"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86"/>
              <p:cNvSpPr>
                <a:spLocks/>
              </p:cNvSpPr>
              <p:nvPr/>
            </p:nvSpPr>
            <p:spPr bwMode="auto">
              <a:xfrm>
                <a:off x="7791450" y="4565650"/>
                <a:ext cx="76200" cy="161925"/>
              </a:xfrm>
              <a:custGeom>
                <a:avLst/>
                <a:gdLst>
                  <a:gd name="T0" fmla="*/ 16 w 48"/>
                  <a:gd name="T1" fmla="*/ 0 h 102"/>
                  <a:gd name="T2" fmla="*/ 0 w 48"/>
                  <a:gd name="T3" fmla="*/ 96 h 102"/>
                  <a:gd name="T4" fmla="*/ 28 w 48"/>
                  <a:gd name="T5" fmla="*/ 101 h 102"/>
                  <a:gd name="T6" fmla="*/ 31 w 48"/>
                  <a:gd name="T7" fmla="*/ 102 h 102"/>
                  <a:gd name="T8" fmla="*/ 48 w 48"/>
                  <a:gd name="T9" fmla="*/ 6 h 102"/>
                  <a:gd name="T10" fmla="*/ 16 w 48"/>
                  <a:gd name="T11" fmla="*/ 0 h 102"/>
                </a:gdLst>
                <a:ahLst/>
                <a:cxnLst>
                  <a:cxn ang="0">
                    <a:pos x="T0" y="T1"/>
                  </a:cxn>
                  <a:cxn ang="0">
                    <a:pos x="T2" y="T3"/>
                  </a:cxn>
                  <a:cxn ang="0">
                    <a:pos x="T4" y="T5"/>
                  </a:cxn>
                  <a:cxn ang="0">
                    <a:pos x="T6" y="T7"/>
                  </a:cxn>
                  <a:cxn ang="0">
                    <a:pos x="T8" y="T9"/>
                  </a:cxn>
                  <a:cxn ang="0">
                    <a:pos x="T10" y="T11"/>
                  </a:cxn>
                </a:cxnLst>
                <a:rect l="0" t="0" r="r" b="b"/>
                <a:pathLst>
                  <a:path w="48" h="102">
                    <a:moveTo>
                      <a:pt x="16" y="0"/>
                    </a:moveTo>
                    <a:lnTo>
                      <a:pt x="0" y="96"/>
                    </a:lnTo>
                    <a:lnTo>
                      <a:pt x="28" y="101"/>
                    </a:lnTo>
                    <a:lnTo>
                      <a:pt x="31" y="102"/>
                    </a:lnTo>
                    <a:lnTo>
                      <a:pt x="48" y="6"/>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87"/>
              <p:cNvSpPr>
                <a:spLocks noEditPoints="1"/>
              </p:cNvSpPr>
              <p:nvPr/>
            </p:nvSpPr>
            <p:spPr bwMode="auto">
              <a:xfrm>
                <a:off x="8934450" y="3711575"/>
                <a:ext cx="546100" cy="546100"/>
              </a:xfrm>
              <a:custGeom>
                <a:avLst/>
                <a:gdLst>
                  <a:gd name="T0" fmla="*/ 238 w 238"/>
                  <a:gd name="T1" fmla="*/ 192 h 239"/>
                  <a:gd name="T2" fmla="*/ 206 w 238"/>
                  <a:gd name="T3" fmla="*/ 239 h 239"/>
                  <a:gd name="T4" fmla="*/ 206 w 238"/>
                  <a:gd name="T5" fmla="*/ 239 h 239"/>
                  <a:gd name="T6" fmla="*/ 238 w 238"/>
                  <a:gd name="T7" fmla="*/ 192 h 239"/>
                  <a:gd name="T8" fmla="*/ 159 w 238"/>
                  <a:gd name="T9" fmla="*/ 1 h 239"/>
                  <a:gd name="T10" fmla="*/ 238 w 238"/>
                  <a:gd name="T11" fmla="*/ 80 h 239"/>
                  <a:gd name="T12" fmla="*/ 206 w 238"/>
                  <a:gd name="T13" fmla="*/ 32 h 239"/>
                  <a:gd name="T14" fmla="*/ 159 w 238"/>
                  <a:gd name="T15" fmla="*/ 1 h 239"/>
                  <a:gd name="T16" fmla="*/ 47 w 238"/>
                  <a:gd name="T17" fmla="*/ 0 h 239"/>
                  <a:gd name="T18" fmla="*/ 0 w 238"/>
                  <a:gd name="T19" fmla="*/ 32 h 239"/>
                  <a:gd name="T20" fmla="*/ 0 w 238"/>
                  <a:gd name="T21" fmla="*/ 32 h 239"/>
                  <a:gd name="T22" fmla="*/ 47 w 238"/>
                  <a:gd name="T2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239">
                    <a:moveTo>
                      <a:pt x="238" y="192"/>
                    </a:moveTo>
                    <a:cubicBezTo>
                      <a:pt x="231" y="210"/>
                      <a:pt x="220" y="226"/>
                      <a:pt x="206" y="239"/>
                    </a:cubicBezTo>
                    <a:cubicBezTo>
                      <a:pt x="206" y="239"/>
                      <a:pt x="206" y="239"/>
                      <a:pt x="206" y="239"/>
                    </a:cubicBezTo>
                    <a:cubicBezTo>
                      <a:pt x="220" y="225"/>
                      <a:pt x="231" y="209"/>
                      <a:pt x="238" y="192"/>
                    </a:cubicBezTo>
                    <a:moveTo>
                      <a:pt x="159" y="1"/>
                    </a:moveTo>
                    <a:cubicBezTo>
                      <a:pt x="195" y="15"/>
                      <a:pt x="223" y="44"/>
                      <a:pt x="238" y="80"/>
                    </a:cubicBezTo>
                    <a:cubicBezTo>
                      <a:pt x="231" y="62"/>
                      <a:pt x="220" y="46"/>
                      <a:pt x="206" y="32"/>
                    </a:cubicBezTo>
                    <a:cubicBezTo>
                      <a:pt x="193" y="18"/>
                      <a:pt x="176" y="8"/>
                      <a:pt x="159" y="1"/>
                    </a:cubicBezTo>
                    <a:moveTo>
                      <a:pt x="47" y="0"/>
                    </a:moveTo>
                    <a:cubicBezTo>
                      <a:pt x="30" y="8"/>
                      <a:pt x="14" y="18"/>
                      <a:pt x="0" y="32"/>
                    </a:cubicBezTo>
                    <a:cubicBezTo>
                      <a:pt x="0" y="32"/>
                      <a:pt x="0" y="32"/>
                      <a:pt x="0" y="32"/>
                    </a:cubicBezTo>
                    <a:cubicBezTo>
                      <a:pt x="13" y="19"/>
                      <a:pt x="29" y="8"/>
                      <a:pt x="47" y="0"/>
                    </a:cubicBezTo>
                  </a:path>
                </a:pathLst>
              </a:custGeom>
              <a:solidFill>
                <a:srgbClr val="263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88"/>
              <p:cNvSpPr>
                <a:spLocks/>
              </p:cNvSpPr>
              <p:nvPr/>
            </p:nvSpPr>
            <p:spPr bwMode="auto">
              <a:xfrm>
                <a:off x="8934450" y="3686175"/>
                <a:ext cx="579438" cy="571500"/>
              </a:xfrm>
              <a:custGeom>
                <a:avLst/>
                <a:gdLst>
                  <a:gd name="T0" fmla="*/ 103 w 253"/>
                  <a:gd name="T1" fmla="*/ 0 h 250"/>
                  <a:gd name="T2" fmla="*/ 47 w 253"/>
                  <a:gd name="T3" fmla="*/ 11 h 250"/>
                  <a:gd name="T4" fmla="*/ 0 w 253"/>
                  <a:gd name="T5" fmla="*/ 43 h 250"/>
                  <a:gd name="T6" fmla="*/ 23 w 253"/>
                  <a:gd name="T7" fmla="*/ 67 h 250"/>
                  <a:gd name="T8" fmla="*/ 103 w 253"/>
                  <a:gd name="T9" fmla="*/ 35 h 250"/>
                  <a:gd name="T10" fmla="*/ 103 w 253"/>
                  <a:gd name="T11" fmla="*/ 147 h 250"/>
                  <a:gd name="T12" fmla="*/ 103 w 253"/>
                  <a:gd name="T13" fmla="*/ 35 h 250"/>
                  <a:gd name="T14" fmla="*/ 215 w 253"/>
                  <a:gd name="T15" fmla="*/ 147 h 250"/>
                  <a:gd name="T16" fmla="*/ 182 w 253"/>
                  <a:gd name="T17" fmla="*/ 226 h 250"/>
                  <a:gd name="T18" fmla="*/ 206 w 253"/>
                  <a:gd name="T19" fmla="*/ 250 h 250"/>
                  <a:gd name="T20" fmla="*/ 238 w 253"/>
                  <a:gd name="T21" fmla="*/ 203 h 250"/>
                  <a:gd name="T22" fmla="*/ 238 w 253"/>
                  <a:gd name="T23" fmla="*/ 91 h 250"/>
                  <a:gd name="T24" fmla="*/ 159 w 253"/>
                  <a:gd name="T25" fmla="*/ 12 h 250"/>
                  <a:gd name="T26" fmla="*/ 103 w 253"/>
                  <a:gd name="T27"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50">
                    <a:moveTo>
                      <a:pt x="103" y="0"/>
                    </a:moveTo>
                    <a:cubicBezTo>
                      <a:pt x="84" y="0"/>
                      <a:pt x="65" y="4"/>
                      <a:pt x="47" y="11"/>
                    </a:cubicBezTo>
                    <a:cubicBezTo>
                      <a:pt x="29" y="19"/>
                      <a:pt x="13" y="30"/>
                      <a:pt x="0" y="43"/>
                    </a:cubicBezTo>
                    <a:cubicBezTo>
                      <a:pt x="23" y="67"/>
                      <a:pt x="23" y="67"/>
                      <a:pt x="23" y="67"/>
                    </a:cubicBezTo>
                    <a:cubicBezTo>
                      <a:pt x="44" y="47"/>
                      <a:pt x="72" y="35"/>
                      <a:pt x="103" y="35"/>
                    </a:cubicBezTo>
                    <a:cubicBezTo>
                      <a:pt x="103" y="147"/>
                      <a:pt x="103" y="147"/>
                      <a:pt x="103" y="147"/>
                    </a:cubicBezTo>
                    <a:cubicBezTo>
                      <a:pt x="103" y="35"/>
                      <a:pt x="103" y="35"/>
                      <a:pt x="103" y="35"/>
                    </a:cubicBezTo>
                    <a:cubicBezTo>
                      <a:pt x="165" y="35"/>
                      <a:pt x="215" y="85"/>
                      <a:pt x="215" y="147"/>
                    </a:cubicBezTo>
                    <a:cubicBezTo>
                      <a:pt x="215" y="178"/>
                      <a:pt x="203" y="206"/>
                      <a:pt x="182" y="226"/>
                    </a:cubicBezTo>
                    <a:cubicBezTo>
                      <a:pt x="206" y="250"/>
                      <a:pt x="206" y="250"/>
                      <a:pt x="206" y="250"/>
                    </a:cubicBezTo>
                    <a:cubicBezTo>
                      <a:pt x="220" y="237"/>
                      <a:pt x="231" y="221"/>
                      <a:pt x="238" y="203"/>
                    </a:cubicBezTo>
                    <a:cubicBezTo>
                      <a:pt x="253" y="167"/>
                      <a:pt x="253" y="126"/>
                      <a:pt x="238" y="91"/>
                    </a:cubicBezTo>
                    <a:cubicBezTo>
                      <a:pt x="223" y="55"/>
                      <a:pt x="195" y="26"/>
                      <a:pt x="159" y="12"/>
                    </a:cubicBezTo>
                    <a:cubicBezTo>
                      <a:pt x="141" y="4"/>
                      <a:pt x="122" y="0"/>
                      <a:pt x="103" y="0"/>
                    </a:cubicBezTo>
                  </a:path>
                </a:pathLst>
              </a:custGeom>
              <a:solidFill>
                <a:srgbClr val="F2B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89"/>
              <p:cNvSpPr>
                <a:spLocks/>
              </p:cNvSpPr>
              <p:nvPr/>
            </p:nvSpPr>
            <p:spPr bwMode="auto">
              <a:xfrm>
                <a:off x="8986838" y="3767138"/>
                <a:ext cx="184150" cy="255588"/>
              </a:xfrm>
              <a:custGeom>
                <a:avLst/>
                <a:gdLst>
                  <a:gd name="T0" fmla="*/ 80 w 80"/>
                  <a:gd name="T1" fmla="*/ 0 h 112"/>
                  <a:gd name="T2" fmla="*/ 0 w 80"/>
                  <a:gd name="T3" fmla="*/ 32 h 112"/>
                  <a:gd name="T4" fmla="*/ 80 w 80"/>
                  <a:gd name="T5" fmla="*/ 112 h 112"/>
                  <a:gd name="T6" fmla="*/ 80 w 80"/>
                  <a:gd name="T7" fmla="*/ 0 h 112"/>
                </a:gdLst>
                <a:ahLst/>
                <a:cxnLst>
                  <a:cxn ang="0">
                    <a:pos x="T0" y="T1"/>
                  </a:cxn>
                  <a:cxn ang="0">
                    <a:pos x="T2" y="T3"/>
                  </a:cxn>
                  <a:cxn ang="0">
                    <a:pos x="T4" y="T5"/>
                  </a:cxn>
                  <a:cxn ang="0">
                    <a:pos x="T6" y="T7"/>
                  </a:cxn>
                </a:cxnLst>
                <a:rect l="0" t="0" r="r" b="b"/>
                <a:pathLst>
                  <a:path w="80" h="112">
                    <a:moveTo>
                      <a:pt x="80" y="0"/>
                    </a:moveTo>
                    <a:cubicBezTo>
                      <a:pt x="49" y="0"/>
                      <a:pt x="21" y="12"/>
                      <a:pt x="0" y="32"/>
                    </a:cubicBezTo>
                    <a:cubicBezTo>
                      <a:pt x="80" y="112"/>
                      <a:pt x="80" y="112"/>
                      <a:pt x="80" y="112"/>
                    </a:cubicBezTo>
                    <a:cubicBezTo>
                      <a:pt x="80" y="0"/>
                      <a:pt x="80" y="0"/>
                      <a:pt x="80" y="0"/>
                    </a:cubicBezTo>
                  </a:path>
                </a:pathLst>
              </a:custGeom>
              <a:solidFill>
                <a:srgbClr val="E682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90"/>
              <p:cNvSpPr>
                <a:spLocks/>
              </p:cNvSpPr>
              <p:nvPr/>
            </p:nvSpPr>
            <p:spPr bwMode="auto">
              <a:xfrm>
                <a:off x="9170988" y="3767138"/>
                <a:ext cx="257175" cy="434975"/>
              </a:xfrm>
              <a:custGeom>
                <a:avLst/>
                <a:gdLst>
                  <a:gd name="T0" fmla="*/ 0 w 112"/>
                  <a:gd name="T1" fmla="*/ 0 h 191"/>
                  <a:gd name="T2" fmla="*/ 0 w 112"/>
                  <a:gd name="T3" fmla="*/ 112 h 191"/>
                  <a:gd name="T4" fmla="*/ 79 w 112"/>
                  <a:gd name="T5" fmla="*/ 191 h 191"/>
                  <a:gd name="T6" fmla="*/ 112 w 112"/>
                  <a:gd name="T7" fmla="*/ 112 h 191"/>
                  <a:gd name="T8" fmla="*/ 0 w 112"/>
                  <a:gd name="T9" fmla="*/ 0 h 191"/>
                </a:gdLst>
                <a:ahLst/>
                <a:cxnLst>
                  <a:cxn ang="0">
                    <a:pos x="T0" y="T1"/>
                  </a:cxn>
                  <a:cxn ang="0">
                    <a:pos x="T2" y="T3"/>
                  </a:cxn>
                  <a:cxn ang="0">
                    <a:pos x="T4" y="T5"/>
                  </a:cxn>
                  <a:cxn ang="0">
                    <a:pos x="T6" y="T7"/>
                  </a:cxn>
                  <a:cxn ang="0">
                    <a:pos x="T8" y="T9"/>
                  </a:cxn>
                </a:cxnLst>
                <a:rect l="0" t="0" r="r" b="b"/>
                <a:pathLst>
                  <a:path w="112" h="191">
                    <a:moveTo>
                      <a:pt x="0" y="0"/>
                    </a:moveTo>
                    <a:cubicBezTo>
                      <a:pt x="0" y="112"/>
                      <a:pt x="0" y="112"/>
                      <a:pt x="0" y="112"/>
                    </a:cubicBezTo>
                    <a:cubicBezTo>
                      <a:pt x="79" y="191"/>
                      <a:pt x="79" y="191"/>
                      <a:pt x="79" y="191"/>
                    </a:cubicBezTo>
                    <a:cubicBezTo>
                      <a:pt x="100" y="171"/>
                      <a:pt x="112" y="143"/>
                      <a:pt x="112" y="112"/>
                    </a:cubicBezTo>
                    <a:cubicBezTo>
                      <a:pt x="112" y="50"/>
                      <a:pt x="62" y="0"/>
                      <a:pt x="0" y="0"/>
                    </a:cubicBezTo>
                  </a:path>
                </a:pathLst>
              </a:custGeom>
              <a:solidFill>
                <a:srgbClr val="DE5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91"/>
              <p:cNvSpPr>
                <a:spLocks noEditPoints="1"/>
              </p:cNvSpPr>
              <p:nvPr/>
            </p:nvSpPr>
            <p:spPr bwMode="auto">
              <a:xfrm>
                <a:off x="7835900" y="3716338"/>
                <a:ext cx="563563" cy="536575"/>
              </a:xfrm>
              <a:custGeom>
                <a:avLst/>
                <a:gdLst>
                  <a:gd name="T0" fmla="*/ 205 w 246"/>
                  <a:gd name="T1" fmla="*/ 235 h 235"/>
                  <a:gd name="T2" fmla="*/ 205 w 246"/>
                  <a:gd name="T3" fmla="*/ 235 h 235"/>
                  <a:gd name="T4" fmla="*/ 205 w 246"/>
                  <a:gd name="T5" fmla="*/ 235 h 235"/>
                  <a:gd name="T6" fmla="*/ 205 w 246"/>
                  <a:gd name="T7" fmla="*/ 235 h 235"/>
                  <a:gd name="T8" fmla="*/ 205 w 246"/>
                  <a:gd name="T9" fmla="*/ 235 h 235"/>
                  <a:gd name="T10" fmla="*/ 205 w 246"/>
                  <a:gd name="T11" fmla="*/ 235 h 235"/>
                  <a:gd name="T12" fmla="*/ 236 w 246"/>
                  <a:gd name="T13" fmla="*/ 188 h 235"/>
                  <a:gd name="T14" fmla="*/ 205 w 246"/>
                  <a:gd name="T15" fmla="*/ 235 h 235"/>
                  <a:gd name="T16" fmla="*/ 236 w 246"/>
                  <a:gd name="T17" fmla="*/ 188 h 235"/>
                  <a:gd name="T18" fmla="*/ 246 w 246"/>
                  <a:gd name="T19" fmla="*/ 127 h 235"/>
                  <a:gd name="T20" fmla="*/ 246 w 246"/>
                  <a:gd name="T21" fmla="*/ 134 h 235"/>
                  <a:gd name="T22" fmla="*/ 246 w 246"/>
                  <a:gd name="T23" fmla="*/ 140 h 235"/>
                  <a:gd name="T24" fmla="*/ 246 w 246"/>
                  <a:gd name="T25" fmla="*/ 127 h 235"/>
                  <a:gd name="T26" fmla="*/ 236 w 246"/>
                  <a:gd name="T27" fmla="*/ 79 h 235"/>
                  <a:gd name="T28" fmla="*/ 236 w 246"/>
                  <a:gd name="T29" fmla="*/ 79 h 235"/>
                  <a:gd name="T30" fmla="*/ 236 w 246"/>
                  <a:gd name="T31" fmla="*/ 79 h 235"/>
                  <a:gd name="T32" fmla="*/ 205 w 246"/>
                  <a:gd name="T33" fmla="*/ 33 h 235"/>
                  <a:gd name="T34" fmla="*/ 236 w 246"/>
                  <a:gd name="T35" fmla="*/ 79 h 235"/>
                  <a:gd name="T36" fmla="*/ 205 w 246"/>
                  <a:gd name="T37" fmla="*/ 33 h 235"/>
                  <a:gd name="T38" fmla="*/ 205 w 246"/>
                  <a:gd name="T39" fmla="*/ 33 h 235"/>
                  <a:gd name="T40" fmla="*/ 205 w 246"/>
                  <a:gd name="T41" fmla="*/ 33 h 235"/>
                  <a:gd name="T42" fmla="*/ 205 w 246"/>
                  <a:gd name="T43" fmla="*/ 33 h 235"/>
                  <a:gd name="T44" fmla="*/ 205 w 246"/>
                  <a:gd name="T45" fmla="*/ 32 h 235"/>
                  <a:gd name="T46" fmla="*/ 205 w 246"/>
                  <a:gd name="T47" fmla="*/ 32 h 235"/>
                  <a:gd name="T48" fmla="*/ 205 w 246"/>
                  <a:gd name="T49" fmla="*/ 32 h 235"/>
                  <a:gd name="T50" fmla="*/ 202 w 246"/>
                  <a:gd name="T51" fmla="*/ 29 h 235"/>
                  <a:gd name="T52" fmla="*/ 202 w 246"/>
                  <a:gd name="T53" fmla="*/ 29 h 235"/>
                  <a:gd name="T54" fmla="*/ 202 w 246"/>
                  <a:gd name="T55" fmla="*/ 29 h 235"/>
                  <a:gd name="T56" fmla="*/ 201 w 246"/>
                  <a:gd name="T57" fmla="*/ 29 h 235"/>
                  <a:gd name="T58" fmla="*/ 202 w 246"/>
                  <a:gd name="T59" fmla="*/ 29 h 235"/>
                  <a:gd name="T60" fmla="*/ 201 w 246"/>
                  <a:gd name="T61" fmla="*/ 29 h 235"/>
                  <a:gd name="T62" fmla="*/ 1 w 246"/>
                  <a:gd name="T63" fmla="*/ 28 h 235"/>
                  <a:gd name="T64" fmla="*/ 0 w 246"/>
                  <a:gd name="T65" fmla="*/ 28 h 235"/>
                  <a:gd name="T66" fmla="*/ 1 w 246"/>
                  <a:gd name="T67" fmla="*/ 28 h 235"/>
                  <a:gd name="T68" fmla="*/ 1 w 246"/>
                  <a:gd name="T69" fmla="*/ 28 h 235"/>
                  <a:gd name="T70" fmla="*/ 1 w 246"/>
                  <a:gd name="T71" fmla="*/ 28 h 235"/>
                  <a:gd name="T72" fmla="*/ 1 w 246"/>
                  <a:gd name="T73" fmla="*/ 28 h 235"/>
                  <a:gd name="T74" fmla="*/ 43 w 246"/>
                  <a:gd name="T75" fmla="*/ 0 h 235"/>
                  <a:gd name="T76" fmla="*/ 1 w 246"/>
                  <a:gd name="T77" fmla="*/ 28 h 235"/>
                  <a:gd name="T78" fmla="*/ 43 w 246"/>
                  <a:gd name="T79" fmla="*/ 0 h 235"/>
                  <a:gd name="T80" fmla="*/ 43 w 246"/>
                  <a:gd name="T81" fmla="*/ 0 h 235"/>
                  <a:gd name="T82" fmla="*/ 43 w 246"/>
                  <a:gd name="T83" fmla="*/ 0 h 235"/>
                  <a:gd name="T84" fmla="*/ 43 w 246"/>
                  <a:gd name="T85" fmla="*/ 0 h 235"/>
                  <a:gd name="T86" fmla="*/ 158 w 246"/>
                  <a:gd name="T87" fmla="*/ 0 h 235"/>
                  <a:gd name="T88" fmla="*/ 201 w 246"/>
                  <a:gd name="T89" fmla="*/ 29 h 235"/>
                  <a:gd name="T90" fmla="*/ 158 w 246"/>
                  <a:gd name="T91"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35">
                    <a:moveTo>
                      <a:pt x="205" y="235"/>
                    </a:moveTo>
                    <a:cubicBezTo>
                      <a:pt x="205" y="235"/>
                      <a:pt x="205" y="235"/>
                      <a:pt x="205" y="235"/>
                    </a:cubicBezTo>
                    <a:cubicBezTo>
                      <a:pt x="205" y="235"/>
                      <a:pt x="205" y="235"/>
                      <a:pt x="205" y="235"/>
                    </a:cubicBezTo>
                    <a:moveTo>
                      <a:pt x="205" y="235"/>
                    </a:moveTo>
                    <a:cubicBezTo>
                      <a:pt x="205" y="235"/>
                      <a:pt x="205" y="235"/>
                      <a:pt x="205" y="235"/>
                    </a:cubicBezTo>
                    <a:cubicBezTo>
                      <a:pt x="205" y="235"/>
                      <a:pt x="205" y="235"/>
                      <a:pt x="205" y="235"/>
                    </a:cubicBezTo>
                    <a:moveTo>
                      <a:pt x="236" y="188"/>
                    </a:moveTo>
                    <a:cubicBezTo>
                      <a:pt x="229" y="206"/>
                      <a:pt x="218" y="221"/>
                      <a:pt x="205" y="235"/>
                    </a:cubicBezTo>
                    <a:cubicBezTo>
                      <a:pt x="219" y="221"/>
                      <a:pt x="229" y="205"/>
                      <a:pt x="236" y="188"/>
                    </a:cubicBezTo>
                    <a:moveTo>
                      <a:pt x="246" y="127"/>
                    </a:moveTo>
                    <a:cubicBezTo>
                      <a:pt x="246" y="129"/>
                      <a:pt x="246" y="132"/>
                      <a:pt x="246" y="134"/>
                    </a:cubicBezTo>
                    <a:cubicBezTo>
                      <a:pt x="246" y="136"/>
                      <a:pt x="246" y="138"/>
                      <a:pt x="246" y="140"/>
                    </a:cubicBezTo>
                    <a:cubicBezTo>
                      <a:pt x="246" y="136"/>
                      <a:pt x="246" y="132"/>
                      <a:pt x="246" y="127"/>
                    </a:cubicBezTo>
                    <a:moveTo>
                      <a:pt x="236" y="79"/>
                    </a:moveTo>
                    <a:cubicBezTo>
                      <a:pt x="236" y="79"/>
                      <a:pt x="236" y="79"/>
                      <a:pt x="236" y="79"/>
                    </a:cubicBezTo>
                    <a:cubicBezTo>
                      <a:pt x="236" y="79"/>
                      <a:pt x="236" y="79"/>
                      <a:pt x="236" y="79"/>
                    </a:cubicBezTo>
                    <a:moveTo>
                      <a:pt x="205" y="33"/>
                    </a:moveTo>
                    <a:cubicBezTo>
                      <a:pt x="218" y="46"/>
                      <a:pt x="228" y="62"/>
                      <a:pt x="236" y="79"/>
                    </a:cubicBezTo>
                    <a:cubicBezTo>
                      <a:pt x="229" y="62"/>
                      <a:pt x="219" y="47"/>
                      <a:pt x="205" y="33"/>
                    </a:cubicBezTo>
                    <a:moveTo>
                      <a:pt x="205" y="33"/>
                    </a:moveTo>
                    <a:cubicBezTo>
                      <a:pt x="205" y="33"/>
                      <a:pt x="205" y="33"/>
                      <a:pt x="205" y="33"/>
                    </a:cubicBezTo>
                    <a:cubicBezTo>
                      <a:pt x="205" y="33"/>
                      <a:pt x="205" y="33"/>
                      <a:pt x="205" y="33"/>
                    </a:cubicBezTo>
                    <a:moveTo>
                      <a:pt x="205" y="32"/>
                    </a:moveTo>
                    <a:cubicBezTo>
                      <a:pt x="205" y="32"/>
                      <a:pt x="205" y="32"/>
                      <a:pt x="205" y="32"/>
                    </a:cubicBezTo>
                    <a:cubicBezTo>
                      <a:pt x="205" y="32"/>
                      <a:pt x="205" y="32"/>
                      <a:pt x="205" y="32"/>
                    </a:cubicBezTo>
                    <a:moveTo>
                      <a:pt x="202" y="29"/>
                    </a:moveTo>
                    <a:cubicBezTo>
                      <a:pt x="202" y="29"/>
                      <a:pt x="202" y="29"/>
                      <a:pt x="202" y="29"/>
                    </a:cubicBezTo>
                    <a:cubicBezTo>
                      <a:pt x="202" y="29"/>
                      <a:pt x="202" y="29"/>
                      <a:pt x="202" y="29"/>
                    </a:cubicBezTo>
                    <a:moveTo>
                      <a:pt x="201" y="29"/>
                    </a:moveTo>
                    <a:cubicBezTo>
                      <a:pt x="201" y="29"/>
                      <a:pt x="202" y="29"/>
                      <a:pt x="202" y="29"/>
                    </a:cubicBezTo>
                    <a:cubicBezTo>
                      <a:pt x="202" y="29"/>
                      <a:pt x="201" y="29"/>
                      <a:pt x="201" y="29"/>
                    </a:cubicBezTo>
                    <a:moveTo>
                      <a:pt x="1" y="28"/>
                    </a:moveTo>
                    <a:cubicBezTo>
                      <a:pt x="1" y="28"/>
                      <a:pt x="0" y="28"/>
                      <a:pt x="0" y="28"/>
                    </a:cubicBezTo>
                    <a:cubicBezTo>
                      <a:pt x="0" y="28"/>
                      <a:pt x="1" y="28"/>
                      <a:pt x="1" y="28"/>
                    </a:cubicBezTo>
                    <a:moveTo>
                      <a:pt x="1" y="28"/>
                    </a:moveTo>
                    <a:cubicBezTo>
                      <a:pt x="1" y="28"/>
                      <a:pt x="1" y="28"/>
                      <a:pt x="1" y="28"/>
                    </a:cubicBezTo>
                    <a:cubicBezTo>
                      <a:pt x="1" y="28"/>
                      <a:pt x="1" y="28"/>
                      <a:pt x="1" y="28"/>
                    </a:cubicBezTo>
                    <a:moveTo>
                      <a:pt x="43" y="0"/>
                    </a:moveTo>
                    <a:cubicBezTo>
                      <a:pt x="28" y="7"/>
                      <a:pt x="14" y="16"/>
                      <a:pt x="1" y="28"/>
                    </a:cubicBezTo>
                    <a:cubicBezTo>
                      <a:pt x="13" y="16"/>
                      <a:pt x="27" y="7"/>
                      <a:pt x="43" y="0"/>
                    </a:cubicBezTo>
                    <a:moveTo>
                      <a:pt x="43" y="0"/>
                    </a:moveTo>
                    <a:cubicBezTo>
                      <a:pt x="43" y="0"/>
                      <a:pt x="43" y="0"/>
                      <a:pt x="43" y="0"/>
                    </a:cubicBezTo>
                    <a:cubicBezTo>
                      <a:pt x="43" y="0"/>
                      <a:pt x="43" y="0"/>
                      <a:pt x="43" y="0"/>
                    </a:cubicBezTo>
                    <a:moveTo>
                      <a:pt x="158" y="0"/>
                    </a:moveTo>
                    <a:cubicBezTo>
                      <a:pt x="174" y="7"/>
                      <a:pt x="189" y="17"/>
                      <a:pt x="201" y="29"/>
                    </a:cubicBezTo>
                    <a:cubicBezTo>
                      <a:pt x="188" y="16"/>
                      <a:pt x="173" y="7"/>
                      <a:pt x="158" y="0"/>
                    </a:cubicBezTo>
                  </a:path>
                </a:pathLst>
              </a:custGeom>
              <a:solidFill>
                <a:srgbClr val="263C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92"/>
              <p:cNvSpPr>
                <a:spLocks/>
              </p:cNvSpPr>
              <p:nvPr/>
            </p:nvSpPr>
            <p:spPr bwMode="auto">
              <a:xfrm>
                <a:off x="7831138" y="3689350"/>
                <a:ext cx="568325" cy="568325"/>
              </a:xfrm>
              <a:custGeom>
                <a:avLst/>
                <a:gdLst>
                  <a:gd name="T0" fmla="*/ 103 w 248"/>
                  <a:gd name="T1" fmla="*/ 0 h 249"/>
                  <a:gd name="T2" fmla="*/ 45 w 248"/>
                  <a:gd name="T3" fmla="*/ 12 h 249"/>
                  <a:gd name="T4" fmla="*/ 45 w 248"/>
                  <a:gd name="T5" fmla="*/ 12 h 249"/>
                  <a:gd name="T6" fmla="*/ 45 w 248"/>
                  <a:gd name="T7" fmla="*/ 12 h 249"/>
                  <a:gd name="T8" fmla="*/ 3 w 248"/>
                  <a:gd name="T9" fmla="*/ 40 h 249"/>
                  <a:gd name="T10" fmla="*/ 3 w 248"/>
                  <a:gd name="T11" fmla="*/ 40 h 249"/>
                  <a:gd name="T12" fmla="*/ 3 w 248"/>
                  <a:gd name="T13" fmla="*/ 40 h 249"/>
                  <a:gd name="T14" fmla="*/ 3 w 248"/>
                  <a:gd name="T15" fmla="*/ 40 h 249"/>
                  <a:gd name="T16" fmla="*/ 2 w 248"/>
                  <a:gd name="T17" fmla="*/ 40 h 249"/>
                  <a:gd name="T18" fmla="*/ 0 w 248"/>
                  <a:gd name="T19" fmla="*/ 43 h 249"/>
                  <a:gd name="T20" fmla="*/ 75 w 248"/>
                  <a:gd name="T21" fmla="*/ 119 h 249"/>
                  <a:gd name="T22" fmla="*/ 75 w 248"/>
                  <a:gd name="T23" fmla="*/ 99 h 249"/>
                  <a:gd name="T24" fmla="*/ 117 w 248"/>
                  <a:gd name="T25" fmla="*/ 99 h 249"/>
                  <a:gd name="T26" fmla="*/ 117 w 248"/>
                  <a:gd name="T27" fmla="*/ 160 h 249"/>
                  <a:gd name="T28" fmla="*/ 128 w 248"/>
                  <a:gd name="T29" fmla="*/ 171 h 249"/>
                  <a:gd name="T30" fmla="*/ 128 w 248"/>
                  <a:gd name="T31" fmla="*/ 64 h 249"/>
                  <a:gd name="T32" fmla="*/ 169 w 248"/>
                  <a:gd name="T33" fmla="*/ 64 h 249"/>
                  <a:gd name="T34" fmla="*/ 169 w 248"/>
                  <a:gd name="T35" fmla="*/ 212 h 249"/>
                  <a:gd name="T36" fmla="*/ 206 w 248"/>
                  <a:gd name="T37" fmla="*/ 249 h 249"/>
                  <a:gd name="T38" fmla="*/ 207 w 248"/>
                  <a:gd name="T39" fmla="*/ 247 h 249"/>
                  <a:gd name="T40" fmla="*/ 207 w 248"/>
                  <a:gd name="T41" fmla="*/ 247 h 249"/>
                  <a:gd name="T42" fmla="*/ 207 w 248"/>
                  <a:gd name="T43" fmla="*/ 247 h 249"/>
                  <a:gd name="T44" fmla="*/ 207 w 248"/>
                  <a:gd name="T45" fmla="*/ 247 h 249"/>
                  <a:gd name="T46" fmla="*/ 207 w 248"/>
                  <a:gd name="T47" fmla="*/ 247 h 249"/>
                  <a:gd name="T48" fmla="*/ 238 w 248"/>
                  <a:gd name="T49" fmla="*/ 200 h 249"/>
                  <a:gd name="T50" fmla="*/ 248 w 248"/>
                  <a:gd name="T51" fmla="*/ 152 h 249"/>
                  <a:gd name="T52" fmla="*/ 248 w 248"/>
                  <a:gd name="T53" fmla="*/ 146 h 249"/>
                  <a:gd name="T54" fmla="*/ 248 w 248"/>
                  <a:gd name="T55" fmla="*/ 139 h 249"/>
                  <a:gd name="T56" fmla="*/ 238 w 248"/>
                  <a:gd name="T57" fmla="*/ 91 h 249"/>
                  <a:gd name="T58" fmla="*/ 238 w 248"/>
                  <a:gd name="T59" fmla="*/ 91 h 249"/>
                  <a:gd name="T60" fmla="*/ 238 w 248"/>
                  <a:gd name="T61" fmla="*/ 91 h 249"/>
                  <a:gd name="T62" fmla="*/ 207 w 248"/>
                  <a:gd name="T63" fmla="*/ 45 h 249"/>
                  <a:gd name="T64" fmla="*/ 207 w 248"/>
                  <a:gd name="T65" fmla="*/ 45 h 249"/>
                  <a:gd name="T66" fmla="*/ 207 w 248"/>
                  <a:gd name="T67" fmla="*/ 45 h 249"/>
                  <a:gd name="T68" fmla="*/ 207 w 248"/>
                  <a:gd name="T69" fmla="*/ 44 h 249"/>
                  <a:gd name="T70" fmla="*/ 207 w 248"/>
                  <a:gd name="T71" fmla="*/ 44 h 249"/>
                  <a:gd name="T72" fmla="*/ 206 w 248"/>
                  <a:gd name="T73" fmla="*/ 43 h 249"/>
                  <a:gd name="T74" fmla="*/ 204 w 248"/>
                  <a:gd name="T75" fmla="*/ 41 h 249"/>
                  <a:gd name="T76" fmla="*/ 204 w 248"/>
                  <a:gd name="T77" fmla="*/ 41 h 249"/>
                  <a:gd name="T78" fmla="*/ 204 w 248"/>
                  <a:gd name="T79" fmla="*/ 41 h 249"/>
                  <a:gd name="T80" fmla="*/ 203 w 248"/>
                  <a:gd name="T81" fmla="*/ 41 h 249"/>
                  <a:gd name="T82" fmla="*/ 203 w 248"/>
                  <a:gd name="T83" fmla="*/ 41 h 249"/>
                  <a:gd name="T84" fmla="*/ 160 w 248"/>
                  <a:gd name="T85" fmla="*/ 12 h 249"/>
                  <a:gd name="T86" fmla="*/ 103 w 248"/>
                  <a:gd name="T87"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8" h="249">
                    <a:moveTo>
                      <a:pt x="103" y="0"/>
                    </a:moveTo>
                    <a:cubicBezTo>
                      <a:pt x="83" y="0"/>
                      <a:pt x="63" y="4"/>
                      <a:pt x="45" y="12"/>
                    </a:cubicBezTo>
                    <a:cubicBezTo>
                      <a:pt x="45" y="12"/>
                      <a:pt x="45" y="12"/>
                      <a:pt x="45" y="12"/>
                    </a:cubicBezTo>
                    <a:cubicBezTo>
                      <a:pt x="45" y="12"/>
                      <a:pt x="45" y="12"/>
                      <a:pt x="45" y="12"/>
                    </a:cubicBezTo>
                    <a:cubicBezTo>
                      <a:pt x="29" y="19"/>
                      <a:pt x="15" y="28"/>
                      <a:pt x="3" y="40"/>
                    </a:cubicBezTo>
                    <a:cubicBezTo>
                      <a:pt x="3" y="40"/>
                      <a:pt x="3" y="40"/>
                      <a:pt x="3" y="40"/>
                    </a:cubicBezTo>
                    <a:cubicBezTo>
                      <a:pt x="3" y="40"/>
                      <a:pt x="3" y="40"/>
                      <a:pt x="3" y="40"/>
                    </a:cubicBezTo>
                    <a:cubicBezTo>
                      <a:pt x="3" y="40"/>
                      <a:pt x="3" y="40"/>
                      <a:pt x="3" y="40"/>
                    </a:cubicBezTo>
                    <a:cubicBezTo>
                      <a:pt x="3" y="40"/>
                      <a:pt x="2" y="40"/>
                      <a:pt x="2" y="40"/>
                    </a:cubicBezTo>
                    <a:cubicBezTo>
                      <a:pt x="2" y="41"/>
                      <a:pt x="1" y="42"/>
                      <a:pt x="0" y="43"/>
                    </a:cubicBezTo>
                    <a:cubicBezTo>
                      <a:pt x="75" y="119"/>
                      <a:pt x="75" y="119"/>
                      <a:pt x="75" y="119"/>
                    </a:cubicBezTo>
                    <a:cubicBezTo>
                      <a:pt x="75" y="99"/>
                      <a:pt x="75" y="99"/>
                      <a:pt x="75" y="99"/>
                    </a:cubicBezTo>
                    <a:cubicBezTo>
                      <a:pt x="117" y="99"/>
                      <a:pt x="117" y="99"/>
                      <a:pt x="117" y="99"/>
                    </a:cubicBezTo>
                    <a:cubicBezTo>
                      <a:pt x="117" y="160"/>
                      <a:pt x="117" y="160"/>
                      <a:pt x="117" y="160"/>
                    </a:cubicBezTo>
                    <a:cubicBezTo>
                      <a:pt x="128" y="171"/>
                      <a:pt x="128" y="171"/>
                      <a:pt x="128" y="171"/>
                    </a:cubicBezTo>
                    <a:cubicBezTo>
                      <a:pt x="128" y="64"/>
                      <a:pt x="128" y="64"/>
                      <a:pt x="128" y="64"/>
                    </a:cubicBezTo>
                    <a:cubicBezTo>
                      <a:pt x="169" y="64"/>
                      <a:pt x="169" y="64"/>
                      <a:pt x="169" y="64"/>
                    </a:cubicBezTo>
                    <a:cubicBezTo>
                      <a:pt x="169" y="212"/>
                      <a:pt x="169" y="212"/>
                      <a:pt x="169" y="212"/>
                    </a:cubicBezTo>
                    <a:cubicBezTo>
                      <a:pt x="206" y="249"/>
                      <a:pt x="206" y="249"/>
                      <a:pt x="206" y="249"/>
                    </a:cubicBezTo>
                    <a:cubicBezTo>
                      <a:pt x="206" y="248"/>
                      <a:pt x="206" y="248"/>
                      <a:pt x="207" y="247"/>
                    </a:cubicBezTo>
                    <a:cubicBezTo>
                      <a:pt x="207" y="247"/>
                      <a:pt x="207" y="247"/>
                      <a:pt x="207" y="247"/>
                    </a:cubicBezTo>
                    <a:cubicBezTo>
                      <a:pt x="207" y="247"/>
                      <a:pt x="207" y="247"/>
                      <a:pt x="207" y="247"/>
                    </a:cubicBezTo>
                    <a:cubicBezTo>
                      <a:pt x="207" y="247"/>
                      <a:pt x="207" y="247"/>
                      <a:pt x="207" y="247"/>
                    </a:cubicBezTo>
                    <a:cubicBezTo>
                      <a:pt x="207" y="247"/>
                      <a:pt x="207" y="247"/>
                      <a:pt x="207" y="247"/>
                    </a:cubicBezTo>
                    <a:cubicBezTo>
                      <a:pt x="220" y="233"/>
                      <a:pt x="231" y="218"/>
                      <a:pt x="238" y="200"/>
                    </a:cubicBezTo>
                    <a:cubicBezTo>
                      <a:pt x="244" y="185"/>
                      <a:pt x="247" y="169"/>
                      <a:pt x="248" y="152"/>
                    </a:cubicBezTo>
                    <a:cubicBezTo>
                      <a:pt x="248" y="150"/>
                      <a:pt x="248" y="148"/>
                      <a:pt x="248" y="146"/>
                    </a:cubicBezTo>
                    <a:cubicBezTo>
                      <a:pt x="248" y="144"/>
                      <a:pt x="248" y="141"/>
                      <a:pt x="248" y="139"/>
                    </a:cubicBezTo>
                    <a:cubicBezTo>
                      <a:pt x="247" y="123"/>
                      <a:pt x="244" y="107"/>
                      <a:pt x="238" y="91"/>
                    </a:cubicBezTo>
                    <a:cubicBezTo>
                      <a:pt x="238" y="91"/>
                      <a:pt x="238" y="91"/>
                      <a:pt x="238" y="91"/>
                    </a:cubicBezTo>
                    <a:cubicBezTo>
                      <a:pt x="238" y="91"/>
                      <a:pt x="238" y="91"/>
                      <a:pt x="238" y="91"/>
                    </a:cubicBezTo>
                    <a:cubicBezTo>
                      <a:pt x="230" y="74"/>
                      <a:pt x="220" y="58"/>
                      <a:pt x="207" y="45"/>
                    </a:cubicBezTo>
                    <a:cubicBezTo>
                      <a:pt x="207" y="45"/>
                      <a:pt x="207" y="45"/>
                      <a:pt x="207" y="45"/>
                    </a:cubicBezTo>
                    <a:cubicBezTo>
                      <a:pt x="207" y="45"/>
                      <a:pt x="207" y="45"/>
                      <a:pt x="207" y="45"/>
                    </a:cubicBezTo>
                    <a:cubicBezTo>
                      <a:pt x="207" y="44"/>
                      <a:pt x="207" y="44"/>
                      <a:pt x="207" y="44"/>
                    </a:cubicBezTo>
                    <a:cubicBezTo>
                      <a:pt x="207" y="44"/>
                      <a:pt x="207" y="44"/>
                      <a:pt x="207" y="44"/>
                    </a:cubicBezTo>
                    <a:cubicBezTo>
                      <a:pt x="206" y="44"/>
                      <a:pt x="206" y="43"/>
                      <a:pt x="206" y="43"/>
                    </a:cubicBezTo>
                    <a:cubicBezTo>
                      <a:pt x="205" y="42"/>
                      <a:pt x="204" y="42"/>
                      <a:pt x="204" y="41"/>
                    </a:cubicBezTo>
                    <a:cubicBezTo>
                      <a:pt x="204" y="41"/>
                      <a:pt x="204" y="41"/>
                      <a:pt x="204" y="41"/>
                    </a:cubicBezTo>
                    <a:cubicBezTo>
                      <a:pt x="204" y="41"/>
                      <a:pt x="204" y="41"/>
                      <a:pt x="204" y="41"/>
                    </a:cubicBezTo>
                    <a:cubicBezTo>
                      <a:pt x="204" y="41"/>
                      <a:pt x="203" y="41"/>
                      <a:pt x="203" y="41"/>
                    </a:cubicBezTo>
                    <a:cubicBezTo>
                      <a:pt x="203" y="41"/>
                      <a:pt x="203" y="41"/>
                      <a:pt x="203" y="41"/>
                    </a:cubicBezTo>
                    <a:cubicBezTo>
                      <a:pt x="191" y="29"/>
                      <a:pt x="176" y="19"/>
                      <a:pt x="160" y="12"/>
                    </a:cubicBezTo>
                    <a:cubicBezTo>
                      <a:pt x="142" y="4"/>
                      <a:pt x="122" y="0"/>
                      <a:pt x="103" y="0"/>
                    </a:cubicBezTo>
                  </a:path>
                </a:pathLst>
              </a:custGeom>
              <a:solidFill>
                <a:srgbClr val="F2B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93"/>
              <p:cNvSpPr>
                <a:spLocks/>
              </p:cNvSpPr>
              <p:nvPr/>
            </p:nvSpPr>
            <p:spPr bwMode="auto">
              <a:xfrm>
                <a:off x="8002588" y="3914775"/>
                <a:ext cx="96838" cy="139700"/>
              </a:xfrm>
              <a:custGeom>
                <a:avLst/>
                <a:gdLst>
                  <a:gd name="T0" fmla="*/ 61 w 61"/>
                  <a:gd name="T1" fmla="*/ 0 h 88"/>
                  <a:gd name="T2" fmla="*/ 0 w 61"/>
                  <a:gd name="T3" fmla="*/ 0 h 88"/>
                  <a:gd name="T4" fmla="*/ 0 w 61"/>
                  <a:gd name="T5" fmla="*/ 29 h 88"/>
                  <a:gd name="T6" fmla="*/ 61 w 61"/>
                  <a:gd name="T7" fmla="*/ 88 h 88"/>
                  <a:gd name="T8" fmla="*/ 61 w 61"/>
                  <a:gd name="T9" fmla="*/ 0 h 88"/>
                </a:gdLst>
                <a:ahLst/>
                <a:cxnLst>
                  <a:cxn ang="0">
                    <a:pos x="T0" y="T1"/>
                  </a:cxn>
                  <a:cxn ang="0">
                    <a:pos x="T2" y="T3"/>
                  </a:cxn>
                  <a:cxn ang="0">
                    <a:pos x="T4" y="T5"/>
                  </a:cxn>
                  <a:cxn ang="0">
                    <a:pos x="T6" y="T7"/>
                  </a:cxn>
                  <a:cxn ang="0">
                    <a:pos x="T8" y="T9"/>
                  </a:cxn>
                </a:cxnLst>
                <a:rect l="0" t="0" r="r" b="b"/>
                <a:pathLst>
                  <a:path w="61" h="88">
                    <a:moveTo>
                      <a:pt x="61" y="0"/>
                    </a:moveTo>
                    <a:lnTo>
                      <a:pt x="0" y="0"/>
                    </a:lnTo>
                    <a:lnTo>
                      <a:pt x="0" y="29"/>
                    </a:lnTo>
                    <a:lnTo>
                      <a:pt x="61" y="88"/>
                    </a:lnTo>
                    <a:lnTo>
                      <a:pt x="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94"/>
              <p:cNvSpPr>
                <a:spLocks/>
              </p:cNvSpPr>
              <p:nvPr/>
            </p:nvSpPr>
            <p:spPr bwMode="auto">
              <a:xfrm>
                <a:off x="8002588" y="3914775"/>
                <a:ext cx="96838" cy="139700"/>
              </a:xfrm>
              <a:custGeom>
                <a:avLst/>
                <a:gdLst>
                  <a:gd name="T0" fmla="*/ 61 w 61"/>
                  <a:gd name="T1" fmla="*/ 0 h 88"/>
                  <a:gd name="T2" fmla="*/ 0 w 61"/>
                  <a:gd name="T3" fmla="*/ 0 h 88"/>
                  <a:gd name="T4" fmla="*/ 0 w 61"/>
                  <a:gd name="T5" fmla="*/ 29 h 88"/>
                  <a:gd name="T6" fmla="*/ 61 w 61"/>
                  <a:gd name="T7" fmla="*/ 88 h 88"/>
                  <a:gd name="T8" fmla="*/ 61 w 61"/>
                  <a:gd name="T9" fmla="*/ 0 h 88"/>
                </a:gdLst>
                <a:ahLst/>
                <a:cxnLst>
                  <a:cxn ang="0">
                    <a:pos x="T0" y="T1"/>
                  </a:cxn>
                  <a:cxn ang="0">
                    <a:pos x="T2" y="T3"/>
                  </a:cxn>
                  <a:cxn ang="0">
                    <a:pos x="T4" y="T5"/>
                  </a:cxn>
                  <a:cxn ang="0">
                    <a:pos x="T6" y="T7"/>
                  </a:cxn>
                  <a:cxn ang="0">
                    <a:pos x="T8" y="T9"/>
                  </a:cxn>
                </a:cxnLst>
                <a:rect l="0" t="0" r="r" b="b"/>
                <a:pathLst>
                  <a:path w="61" h="88">
                    <a:moveTo>
                      <a:pt x="61" y="0"/>
                    </a:moveTo>
                    <a:lnTo>
                      <a:pt x="0" y="0"/>
                    </a:lnTo>
                    <a:lnTo>
                      <a:pt x="0" y="29"/>
                    </a:lnTo>
                    <a:lnTo>
                      <a:pt x="61" y="88"/>
                    </a:lnTo>
                    <a:lnTo>
                      <a:pt x="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95"/>
              <p:cNvSpPr>
                <a:spLocks/>
              </p:cNvSpPr>
              <p:nvPr/>
            </p:nvSpPr>
            <p:spPr bwMode="auto">
              <a:xfrm>
                <a:off x="8124825" y="3835400"/>
                <a:ext cx="93663" cy="338138"/>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close/>
                  </a:path>
                </a:pathLst>
              </a:custGeom>
              <a:solidFill>
                <a:srgbClr val="DE58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96"/>
              <p:cNvSpPr>
                <a:spLocks/>
              </p:cNvSpPr>
              <p:nvPr/>
            </p:nvSpPr>
            <p:spPr bwMode="auto">
              <a:xfrm>
                <a:off x="8124825" y="3835400"/>
                <a:ext cx="93663" cy="338138"/>
              </a:xfrm>
              <a:custGeom>
                <a:avLst/>
                <a:gdLst>
                  <a:gd name="T0" fmla="*/ 59 w 59"/>
                  <a:gd name="T1" fmla="*/ 0 h 213"/>
                  <a:gd name="T2" fmla="*/ 0 w 59"/>
                  <a:gd name="T3" fmla="*/ 0 h 213"/>
                  <a:gd name="T4" fmla="*/ 0 w 59"/>
                  <a:gd name="T5" fmla="*/ 154 h 213"/>
                  <a:gd name="T6" fmla="*/ 59 w 59"/>
                  <a:gd name="T7" fmla="*/ 213 h 213"/>
                  <a:gd name="T8" fmla="*/ 59 w 59"/>
                  <a:gd name="T9" fmla="*/ 0 h 213"/>
                </a:gdLst>
                <a:ahLst/>
                <a:cxnLst>
                  <a:cxn ang="0">
                    <a:pos x="T0" y="T1"/>
                  </a:cxn>
                  <a:cxn ang="0">
                    <a:pos x="T2" y="T3"/>
                  </a:cxn>
                  <a:cxn ang="0">
                    <a:pos x="T4" y="T5"/>
                  </a:cxn>
                  <a:cxn ang="0">
                    <a:pos x="T6" y="T7"/>
                  </a:cxn>
                  <a:cxn ang="0">
                    <a:pos x="T8" y="T9"/>
                  </a:cxn>
                </a:cxnLst>
                <a:rect l="0" t="0" r="r" b="b"/>
                <a:pathLst>
                  <a:path w="59" h="213">
                    <a:moveTo>
                      <a:pt x="59" y="0"/>
                    </a:moveTo>
                    <a:lnTo>
                      <a:pt x="0" y="0"/>
                    </a:lnTo>
                    <a:lnTo>
                      <a:pt x="0" y="154"/>
                    </a:lnTo>
                    <a:lnTo>
                      <a:pt x="59" y="21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97"/>
              <p:cNvSpPr>
                <a:spLocks/>
              </p:cNvSpPr>
              <p:nvPr/>
            </p:nvSpPr>
            <p:spPr bwMode="auto">
              <a:xfrm>
                <a:off x="6716713" y="2505075"/>
                <a:ext cx="1011238" cy="554038"/>
              </a:xfrm>
              <a:custGeom>
                <a:avLst/>
                <a:gdLst>
                  <a:gd name="T0" fmla="*/ 32 w 441"/>
                  <a:gd name="T1" fmla="*/ 179 h 243"/>
                  <a:gd name="T2" fmla="*/ 69 w 441"/>
                  <a:gd name="T3" fmla="*/ 179 h 243"/>
                  <a:gd name="T4" fmla="*/ 62 w 441"/>
                  <a:gd name="T5" fmla="*/ 148 h 243"/>
                  <a:gd name="T6" fmla="*/ 130 w 441"/>
                  <a:gd name="T7" fmla="*/ 80 h 243"/>
                  <a:gd name="T8" fmla="*/ 158 w 441"/>
                  <a:gd name="T9" fmla="*/ 86 h 243"/>
                  <a:gd name="T10" fmla="*/ 249 w 441"/>
                  <a:gd name="T11" fmla="*/ 0 h 243"/>
                  <a:gd name="T12" fmla="*/ 340 w 441"/>
                  <a:gd name="T13" fmla="*/ 92 h 243"/>
                  <a:gd name="T14" fmla="*/ 340 w 441"/>
                  <a:gd name="T15" fmla="*/ 92 h 243"/>
                  <a:gd name="T16" fmla="*/ 340 w 441"/>
                  <a:gd name="T17" fmla="*/ 92 h 243"/>
                  <a:gd name="T18" fmla="*/ 408 w 441"/>
                  <a:gd name="T19" fmla="*/ 160 h 243"/>
                  <a:gd name="T20" fmla="*/ 406 w 441"/>
                  <a:gd name="T21" fmla="*/ 179 h 243"/>
                  <a:gd name="T22" fmla="*/ 408 w 441"/>
                  <a:gd name="T23" fmla="*/ 179 h 243"/>
                  <a:gd name="T24" fmla="*/ 441 w 441"/>
                  <a:gd name="T25" fmla="*/ 211 h 243"/>
                  <a:gd name="T26" fmla="*/ 408 w 441"/>
                  <a:gd name="T27" fmla="*/ 243 h 243"/>
                  <a:gd name="T28" fmla="*/ 32 w 441"/>
                  <a:gd name="T29" fmla="*/ 243 h 243"/>
                  <a:gd name="T30" fmla="*/ 0 w 441"/>
                  <a:gd name="T31" fmla="*/ 211 h 243"/>
                  <a:gd name="T32" fmla="*/ 32 w 441"/>
                  <a:gd name="T33" fmla="*/ 17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1" h="243">
                    <a:moveTo>
                      <a:pt x="32" y="179"/>
                    </a:moveTo>
                    <a:cubicBezTo>
                      <a:pt x="69" y="179"/>
                      <a:pt x="69" y="179"/>
                      <a:pt x="69" y="179"/>
                    </a:cubicBezTo>
                    <a:cubicBezTo>
                      <a:pt x="64" y="170"/>
                      <a:pt x="62" y="159"/>
                      <a:pt x="62" y="148"/>
                    </a:cubicBezTo>
                    <a:cubicBezTo>
                      <a:pt x="62" y="111"/>
                      <a:pt x="92" y="80"/>
                      <a:pt x="130" y="80"/>
                    </a:cubicBezTo>
                    <a:cubicBezTo>
                      <a:pt x="140" y="80"/>
                      <a:pt x="149" y="83"/>
                      <a:pt x="158" y="86"/>
                    </a:cubicBezTo>
                    <a:cubicBezTo>
                      <a:pt x="160" y="38"/>
                      <a:pt x="200" y="0"/>
                      <a:pt x="249" y="0"/>
                    </a:cubicBezTo>
                    <a:cubicBezTo>
                      <a:pt x="299" y="0"/>
                      <a:pt x="340" y="41"/>
                      <a:pt x="340" y="92"/>
                    </a:cubicBezTo>
                    <a:cubicBezTo>
                      <a:pt x="340" y="92"/>
                      <a:pt x="340" y="92"/>
                      <a:pt x="340" y="92"/>
                    </a:cubicBezTo>
                    <a:cubicBezTo>
                      <a:pt x="340" y="92"/>
                      <a:pt x="340" y="92"/>
                      <a:pt x="340" y="92"/>
                    </a:cubicBezTo>
                    <a:cubicBezTo>
                      <a:pt x="378" y="92"/>
                      <a:pt x="408" y="122"/>
                      <a:pt x="408" y="160"/>
                    </a:cubicBezTo>
                    <a:cubicBezTo>
                      <a:pt x="408" y="166"/>
                      <a:pt x="407" y="173"/>
                      <a:pt x="406" y="179"/>
                    </a:cubicBezTo>
                    <a:cubicBezTo>
                      <a:pt x="408" y="179"/>
                      <a:pt x="408" y="179"/>
                      <a:pt x="408" y="179"/>
                    </a:cubicBezTo>
                    <a:cubicBezTo>
                      <a:pt x="426" y="179"/>
                      <a:pt x="441" y="193"/>
                      <a:pt x="441" y="211"/>
                    </a:cubicBezTo>
                    <a:cubicBezTo>
                      <a:pt x="441" y="229"/>
                      <a:pt x="426" y="243"/>
                      <a:pt x="408" y="243"/>
                    </a:cubicBezTo>
                    <a:cubicBezTo>
                      <a:pt x="32" y="243"/>
                      <a:pt x="32" y="243"/>
                      <a:pt x="32" y="243"/>
                    </a:cubicBezTo>
                    <a:cubicBezTo>
                      <a:pt x="14" y="243"/>
                      <a:pt x="0" y="229"/>
                      <a:pt x="0" y="211"/>
                    </a:cubicBezTo>
                    <a:cubicBezTo>
                      <a:pt x="0" y="193"/>
                      <a:pt x="14" y="179"/>
                      <a:pt x="32"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98"/>
              <p:cNvSpPr>
                <a:spLocks/>
              </p:cNvSpPr>
              <p:nvPr/>
            </p:nvSpPr>
            <p:spPr bwMode="auto">
              <a:xfrm>
                <a:off x="10707688" y="3794125"/>
                <a:ext cx="463550" cy="252413"/>
              </a:xfrm>
              <a:custGeom>
                <a:avLst/>
                <a:gdLst>
                  <a:gd name="T0" fmla="*/ 114 w 202"/>
                  <a:gd name="T1" fmla="*/ 0 h 111"/>
                  <a:gd name="T2" fmla="*/ 72 w 202"/>
                  <a:gd name="T3" fmla="*/ 39 h 111"/>
                  <a:gd name="T4" fmla="*/ 59 w 202"/>
                  <a:gd name="T5" fmla="*/ 36 h 111"/>
                  <a:gd name="T6" fmla="*/ 28 w 202"/>
                  <a:gd name="T7" fmla="*/ 68 h 111"/>
                  <a:gd name="T8" fmla="*/ 31 w 202"/>
                  <a:gd name="T9" fmla="*/ 82 h 111"/>
                  <a:gd name="T10" fmla="*/ 14 w 202"/>
                  <a:gd name="T11" fmla="*/ 82 h 111"/>
                  <a:gd name="T12" fmla="*/ 0 w 202"/>
                  <a:gd name="T13" fmla="*/ 96 h 111"/>
                  <a:gd name="T14" fmla="*/ 14 w 202"/>
                  <a:gd name="T15" fmla="*/ 111 h 111"/>
                  <a:gd name="T16" fmla="*/ 187 w 202"/>
                  <a:gd name="T17" fmla="*/ 111 h 111"/>
                  <a:gd name="T18" fmla="*/ 202 w 202"/>
                  <a:gd name="T19" fmla="*/ 96 h 111"/>
                  <a:gd name="T20" fmla="*/ 187 w 202"/>
                  <a:gd name="T21" fmla="*/ 82 h 111"/>
                  <a:gd name="T22" fmla="*/ 186 w 202"/>
                  <a:gd name="T23" fmla="*/ 82 h 111"/>
                  <a:gd name="T24" fmla="*/ 187 w 202"/>
                  <a:gd name="T25" fmla="*/ 73 h 111"/>
                  <a:gd name="T26" fmla="*/ 156 w 202"/>
                  <a:gd name="T27" fmla="*/ 42 h 111"/>
                  <a:gd name="T28" fmla="*/ 156 w 202"/>
                  <a:gd name="T29" fmla="*/ 42 h 111"/>
                  <a:gd name="T30" fmla="*/ 156 w 202"/>
                  <a:gd name="T31" fmla="*/ 42 h 111"/>
                  <a:gd name="T32" fmla="*/ 114 w 202"/>
                  <a:gd name="T3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2" h="111">
                    <a:moveTo>
                      <a:pt x="114" y="0"/>
                    </a:moveTo>
                    <a:cubicBezTo>
                      <a:pt x="92" y="0"/>
                      <a:pt x="73" y="17"/>
                      <a:pt x="72" y="39"/>
                    </a:cubicBezTo>
                    <a:cubicBezTo>
                      <a:pt x="68" y="37"/>
                      <a:pt x="64" y="36"/>
                      <a:pt x="59" y="36"/>
                    </a:cubicBezTo>
                    <a:cubicBezTo>
                      <a:pt x="42" y="36"/>
                      <a:pt x="28" y="50"/>
                      <a:pt x="28" y="68"/>
                    </a:cubicBezTo>
                    <a:cubicBezTo>
                      <a:pt x="28" y="73"/>
                      <a:pt x="29" y="77"/>
                      <a:pt x="31" y="82"/>
                    </a:cubicBezTo>
                    <a:cubicBezTo>
                      <a:pt x="14" y="82"/>
                      <a:pt x="14" y="82"/>
                      <a:pt x="14" y="82"/>
                    </a:cubicBezTo>
                    <a:cubicBezTo>
                      <a:pt x="6" y="82"/>
                      <a:pt x="0" y="88"/>
                      <a:pt x="0" y="96"/>
                    </a:cubicBezTo>
                    <a:cubicBezTo>
                      <a:pt x="0" y="105"/>
                      <a:pt x="6" y="111"/>
                      <a:pt x="14" y="111"/>
                    </a:cubicBezTo>
                    <a:cubicBezTo>
                      <a:pt x="187" y="111"/>
                      <a:pt x="187" y="111"/>
                      <a:pt x="187" y="111"/>
                    </a:cubicBezTo>
                    <a:cubicBezTo>
                      <a:pt x="195" y="111"/>
                      <a:pt x="202" y="105"/>
                      <a:pt x="202" y="96"/>
                    </a:cubicBezTo>
                    <a:cubicBezTo>
                      <a:pt x="202" y="88"/>
                      <a:pt x="195" y="82"/>
                      <a:pt x="187" y="82"/>
                    </a:cubicBezTo>
                    <a:cubicBezTo>
                      <a:pt x="186" y="82"/>
                      <a:pt x="186" y="82"/>
                      <a:pt x="186" y="82"/>
                    </a:cubicBezTo>
                    <a:cubicBezTo>
                      <a:pt x="187" y="79"/>
                      <a:pt x="187" y="76"/>
                      <a:pt x="187" y="73"/>
                    </a:cubicBezTo>
                    <a:cubicBezTo>
                      <a:pt x="187" y="56"/>
                      <a:pt x="173" y="42"/>
                      <a:pt x="156" y="42"/>
                    </a:cubicBezTo>
                    <a:cubicBezTo>
                      <a:pt x="156" y="42"/>
                      <a:pt x="156" y="42"/>
                      <a:pt x="156" y="42"/>
                    </a:cubicBezTo>
                    <a:cubicBezTo>
                      <a:pt x="156" y="42"/>
                      <a:pt x="156" y="42"/>
                      <a:pt x="156" y="42"/>
                    </a:cubicBezTo>
                    <a:cubicBezTo>
                      <a:pt x="156" y="19"/>
                      <a:pt x="137" y="0"/>
                      <a:pt x="114" y="0"/>
                    </a:cubicBezTo>
                  </a:path>
                </a:pathLst>
              </a:custGeom>
              <a:solidFill>
                <a:srgbClr val="1A86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99"/>
              <p:cNvSpPr>
                <a:spLocks/>
              </p:cNvSpPr>
              <p:nvPr/>
            </p:nvSpPr>
            <p:spPr bwMode="auto">
              <a:xfrm>
                <a:off x="6294438" y="5313363"/>
                <a:ext cx="288925" cy="160338"/>
              </a:xfrm>
              <a:custGeom>
                <a:avLst/>
                <a:gdLst>
                  <a:gd name="T0" fmla="*/ 71 w 126"/>
                  <a:gd name="T1" fmla="*/ 0 h 70"/>
                  <a:gd name="T2" fmla="*/ 45 w 126"/>
                  <a:gd name="T3" fmla="*/ 25 h 70"/>
                  <a:gd name="T4" fmla="*/ 37 w 126"/>
                  <a:gd name="T5" fmla="*/ 23 h 70"/>
                  <a:gd name="T6" fmla="*/ 17 w 126"/>
                  <a:gd name="T7" fmla="*/ 43 h 70"/>
                  <a:gd name="T8" fmla="*/ 19 w 126"/>
                  <a:gd name="T9" fmla="*/ 51 h 70"/>
                  <a:gd name="T10" fmla="*/ 9 w 126"/>
                  <a:gd name="T11" fmla="*/ 51 h 70"/>
                  <a:gd name="T12" fmla="*/ 0 w 126"/>
                  <a:gd name="T13" fmla="*/ 61 h 70"/>
                  <a:gd name="T14" fmla="*/ 9 w 126"/>
                  <a:gd name="T15" fmla="*/ 70 h 70"/>
                  <a:gd name="T16" fmla="*/ 117 w 126"/>
                  <a:gd name="T17" fmla="*/ 70 h 70"/>
                  <a:gd name="T18" fmla="*/ 126 w 126"/>
                  <a:gd name="T19" fmla="*/ 61 h 70"/>
                  <a:gd name="T20" fmla="*/ 117 w 126"/>
                  <a:gd name="T21" fmla="*/ 51 h 70"/>
                  <a:gd name="T22" fmla="*/ 116 w 126"/>
                  <a:gd name="T23" fmla="*/ 51 h 70"/>
                  <a:gd name="T24" fmla="*/ 117 w 126"/>
                  <a:gd name="T25" fmla="*/ 46 h 70"/>
                  <a:gd name="T26" fmla="*/ 97 w 126"/>
                  <a:gd name="T27" fmla="*/ 27 h 70"/>
                  <a:gd name="T28" fmla="*/ 97 w 126"/>
                  <a:gd name="T29" fmla="*/ 27 h 70"/>
                  <a:gd name="T30" fmla="*/ 71 w 126"/>
                  <a:gd name="T3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70">
                    <a:moveTo>
                      <a:pt x="71" y="0"/>
                    </a:moveTo>
                    <a:cubicBezTo>
                      <a:pt x="57" y="0"/>
                      <a:pt x="46" y="11"/>
                      <a:pt x="45" y="25"/>
                    </a:cubicBezTo>
                    <a:cubicBezTo>
                      <a:pt x="42" y="24"/>
                      <a:pt x="40" y="23"/>
                      <a:pt x="37" y="23"/>
                    </a:cubicBezTo>
                    <a:cubicBezTo>
                      <a:pt x="26" y="23"/>
                      <a:pt x="17" y="32"/>
                      <a:pt x="17" y="43"/>
                    </a:cubicBezTo>
                    <a:cubicBezTo>
                      <a:pt x="17" y="46"/>
                      <a:pt x="18" y="49"/>
                      <a:pt x="19" y="51"/>
                    </a:cubicBezTo>
                    <a:cubicBezTo>
                      <a:pt x="9" y="51"/>
                      <a:pt x="9" y="51"/>
                      <a:pt x="9" y="51"/>
                    </a:cubicBezTo>
                    <a:cubicBezTo>
                      <a:pt x="4" y="51"/>
                      <a:pt x="0" y="56"/>
                      <a:pt x="0" y="61"/>
                    </a:cubicBezTo>
                    <a:cubicBezTo>
                      <a:pt x="0" y="66"/>
                      <a:pt x="4" y="70"/>
                      <a:pt x="9" y="70"/>
                    </a:cubicBezTo>
                    <a:cubicBezTo>
                      <a:pt x="117" y="70"/>
                      <a:pt x="117" y="70"/>
                      <a:pt x="117" y="70"/>
                    </a:cubicBezTo>
                    <a:cubicBezTo>
                      <a:pt x="122" y="70"/>
                      <a:pt x="126" y="66"/>
                      <a:pt x="126" y="61"/>
                    </a:cubicBezTo>
                    <a:cubicBezTo>
                      <a:pt x="126" y="56"/>
                      <a:pt x="122" y="51"/>
                      <a:pt x="117" y="51"/>
                    </a:cubicBezTo>
                    <a:cubicBezTo>
                      <a:pt x="116" y="51"/>
                      <a:pt x="116" y="51"/>
                      <a:pt x="116" y="51"/>
                    </a:cubicBezTo>
                    <a:cubicBezTo>
                      <a:pt x="116" y="50"/>
                      <a:pt x="117" y="48"/>
                      <a:pt x="117" y="46"/>
                    </a:cubicBezTo>
                    <a:cubicBezTo>
                      <a:pt x="117" y="35"/>
                      <a:pt x="108" y="27"/>
                      <a:pt x="97" y="27"/>
                    </a:cubicBezTo>
                    <a:cubicBezTo>
                      <a:pt x="97" y="27"/>
                      <a:pt x="97" y="27"/>
                      <a:pt x="97" y="27"/>
                    </a:cubicBezTo>
                    <a:cubicBezTo>
                      <a:pt x="97" y="12"/>
                      <a:pt x="85" y="0"/>
                      <a:pt x="71" y="0"/>
                    </a:cubicBezTo>
                  </a:path>
                </a:pathLst>
              </a:custGeom>
              <a:solidFill>
                <a:srgbClr val="1A86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00"/>
              <p:cNvSpPr>
                <a:spLocks/>
              </p:cNvSpPr>
              <p:nvPr/>
            </p:nvSpPr>
            <p:spPr bwMode="auto">
              <a:xfrm>
                <a:off x="7786688" y="4978400"/>
                <a:ext cx="177800" cy="31750"/>
              </a:xfrm>
              <a:custGeom>
                <a:avLst/>
                <a:gdLst>
                  <a:gd name="T0" fmla="*/ 112 w 112"/>
                  <a:gd name="T1" fmla="*/ 0 h 20"/>
                  <a:gd name="T2" fmla="*/ 0 w 112"/>
                  <a:gd name="T3" fmla="*/ 20 h 20"/>
                  <a:gd name="T4" fmla="*/ 112 w 112"/>
                  <a:gd name="T5" fmla="*/ 0 h 20"/>
                  <a:gd name="T6" fmla="*/ 112 w 112"/>
                  <a:gd name="T7" fmla="*/ 0 h 20"/>
                </a:gdLst>
                <a:ahLst/>
                <a:cxnLst>
                  <a:cxn ang="0">
                    <a:pos x="T0" y="T1"/>
                  </a:cxn>
                  <a:cxn ang="0">
                    <a:pos x="T2" y="T3"/>
                  </a:cxn>
                  <a:cxn ang="0">
                    <a:pos x="T4" y="T5"/>
                  </a:cxn>
                  <a:cxn ang="0">
                    <a:pos x="T6" y="T7"/>
                  </a:cxn>
                </a:cxnLst>
                <a:rect l="0" t="0" r="r" b="b"/>
                <a:pathLst>
                  <a:path w="112" h="20">
                    <a:moveTo>
                      <a:pt x="112" y="0"/>
                    </a:moveTo>
                    <a:lnTo>
                      <a:pt x="0" y="20"/>
                    </a:lnTo>
                    <a:lnTo>
                      <a:pt x="112" y="0"/>
                    </a:lnTo>
                    <a:lnTo>
                      <a:pt x="112" y="0"/>
                    </a:lnTo>
                    <a:close/>
                  </a:path>
                </a:pathLst>
              </a:custGeom>
              <a:solidFill>
                <a:srgbClr val="0054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01"/>
              <p:cNvSpPr>
                <a:spLocks/>
              </p:cNvSpPr>
              <p:nvPr/>
            </p:nvSpPr>
            <p:spPr bwMode="auto">
              <a:xfrm>
                <a:off x="7786688" y="4978400"/>
                <a:ext cx="177800" cy="31750"/>
              </a:xfrm>
              <a:custGeom>
                <a:avLst/>
                <a:gdLst>
                  <a:gd name="T0" fmla="*/ 112 w 112"/>
                  <a:gd name="T1" fmla="*/ 0 h 20"/>
                  <a:gd name="T2" fmla="*/ 0 w 112"/>
                  <a:gd name="T3" fmla="*/ 20 h 20"/>
                  <a:gd name="T4" fmla="*/ 112 w 112"/>
                  <a:gd name="T5" fmla="*/ 0 h 20"/>
                  <a:gd name="T6" fmla="*/ 112 w 112"/>
                  <a:gd name="T7" fmla="*/ 0 h 20"/>
                </a:gdLst>
                <a:ahLst/>
                <a:cxnLst>
                  <a:cxn ang="0">
                    <a:pos x="T0" y="T1"/>
                  </a:cxn>
                  <a:cxn ang="0">
                    <a:pos x="T2" y="T3"/>
                  </a:cxn>
                  <a:cxn ang="0">
                    <a:pos x="T4" y="T5"/>
                  </a:cxn>
                  <a:cxn ang="0">
                    <a:pos x="T6" y="T7"/>
                  </a:cxn>
                </a:cxnLst>
                <a:rect l="0" t="0" r="r" b="b"/>
                <a:pathLst>
                  <a:path w="112" h="20">
                    <a:moveTo>
                      <a:pt x="112" y="0"/>
                    </a:moveTo>
                    <a:lnTo>
                      <a:pt x="0" y="20"/>
                    </a:lnTo>
                    <a:lnTo>
                      <a:pt x="112" y="0"/>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02"/>
              <p:cNvSpPr>
                <a:spLocks/>
              </p:cNvSpPr>
              <p:nvPr/>
            </p:nvSpPr>
            <p:spPr bwMode="auto">
              <a:xfrm>
                <a:off x="7696200" y="4978400"/>
                <a:ext cx="268288" cy="425450"/>
              </a:xfrm>
              <a:custGeom>
                <a:avLst/>
                <a:gdLst>
                  <a:gd name="T0" fmla="*/ 169 w 169"/>
                  <a:gd name="T1" fmla="*/ 0 h 268"/>
                  <a:gd name="T2" fmla="*/ 57 w 169"/>
                  <a:gd name="T3" fmla="*/ 20 h 268"/>
                  <a:gd name="T4" fmla="*/ 0 w 169"/>
                  <a:gd name="T5" fmla="*/ 268 h 268"/>
                  <a:gd name="T6" fmla="*/ 169 w 169"/>
                  <a:gd name="T7" fmla="*/ 0 h 268"/>
                </a:gdLst>
                <a:ahLst/>
                <a:cxnLst>
                  <a:cxn ang="0">
                    <a:pos x="T0" y="T1"/>
                  </a:cxn>
                  <a:cxn ang="0">
                    <a:pos x="T2" y="T3"/>
                  </a:cxn>
                  <a:cxn ang="0">
                    <a:pos x="T4" y="T5"/>
                  </a:cxn>
                  <a:cxn ang="0">
                    <a:pos x="T6" y="T7"/>
                  </a:cxn>
                </a:cxnLst>
                <a:rect l="0" t="0" r="r" b="b"/>
                <a:pathLst>
                  <a:path w="169" h="268">
                    <a:moveTo>
                      <a:pt x="169" y="0"/>
                    </a:moveTo>
                    <a:lnTo>
                      <a:pt x="57" y="20"/>
                    </a:lnTo>
                    <a:lnTo>
                      <a:pt x="0" y="268"/>
                    </a:lnTo>
                    <a:lnTo>
                      <a:pt x="169" y="0"/>
                    </a:lnTo>
                    <a:close/>
                  </a:path>
                </a:pathLst>
              </a:custGeom>
              <a:solidFill>
                <a:srgbClr val="001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03"/>
              <p:cNvSpPr>
                <a:spLocks/>
              </p:cNvSpPr>
              <p:nvPr/>
            </p:nvSpPr>
            <p:spPr bwMode="auto">
              <a:xfrm>
                <a:off x="7696200" y="4978400"/>
                <a:ext cx="268288" cy="425450"/>
              </a:xfrm>
              <a:custGeom>
                <a:avLst/>
                <a:gdLst>
                  <a:gd name="T0" fmla="*/ 169 w 169"/>
                  <a:gd name="T1" fmla="*/ 0 h 268"/>
                  <a:gd name="T2" fmla="*/ 57 w 169"/>
                  <a:gd name="T3" fmla="*/ 20 h 268"/>
                  <a:gd name="T4" fmla="*/ 0 w 169"/>
                  <a:gd name="T5" fmla="*/ 268 h 268"/>
                  <a:gd name="T6" fmla="*/ 169 w 169"/>
                  <a:gd name="T7" fmla="*/ 0 h 268"/>
                </a:gdLst>
                <a:ahLst/>
                <a:cxnLst>
                  <a:cxn ang="0">
                    <a:pos x="T0" y="T1"/>
                  </a:cxn>
                  <a:cxn ang="0">
                    <a:pos x="T2" y="T3"/>
                  </a:cxn>
                  <a:cxn ang="0">
                    <a:pos x="T4" y="T5"/>
                  </a:cxn>
                  <a:cxn ang="0">
                    <a:pos x="T6" y="T7"/>
                  </a:cxn>
                </a:cxnLst>
                <a:rect l="0" t="0" r="r" b="b"/>
                <a:pathLst>
                  <a:path w="169" h="268">
                    <a:moveTo>
                      <a:pt x="169" y="0"/>
                    </a:moveTo>
                    <a:lnTo>
                      <a:pt x="57" y="20"/>
                    </a:lnTo>
                    <a:lnTo>
                      <a:pt x="0" y="268"/>
                    </a:lnTo>
                    <a:lnTo>
                      <a:pt x="1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04"/>
              <p:cNvSpPr>
                <a:spLocks/>
              </p:cNvSpPr>
              <p:nvPr/>
            </p:nvSpPr>
            <p:spPr bwMode="auto">
              <a:xfrm>
                <a:off x="9269413" y="4978400"/>
                <a:ext cx="268288" cy="425450"/>
              </a:xfrm>
              <a:custGeom>
                <a:avLst/>
                <a:gdLst>
                  <a:gd name="T0" fmla="*/ 0 w 169"/>
                  <a:gd name="T1" fmla="*/ 0 h 268"/>
                  <a:gd name="T2" fmla="*/ 169 w 169"/>
                  <a:gd name="T3" fmla="*/ 268 h 268"/>
                  <a:gd name="T4" fmla="*/ 113 w 169"/>
                  <a:gd name="T5" fmla="*/ 20 h 268"/>
                  <a:gd name="T6" fmla="*/ 0 w 169"/>
                  <a:gd name="T7" fmla="*/ 0 h 268"/>
                </a:gdLst>
                <a:ahLst/>
                <a:cxnLst>
                  <a:cxn ang="0">
                    <a:pos x="T0" y="T1"/>
                  </a:cxn>
                  <a:cxn ang="0">
                    <a:pos x="T2" y="T3"/>
                  </a:cxn>
                  <a:cxn ang="0">
                    <a:pos x="T4" y="T5"/>
                  </a:cxn>
                  <a:cxn ang="0">
                    <a:pos x="T6" y="T7"/>
                  </a:cxn>
                </a:cxnLst>
                <a:rect l="0" t="0" r="r" b="b"/>
                <a:pathLst>
                  <a:path w="169" h="268">
                    <a:moveTo>
                      <a:pt x="0" y="0"/>
                    </a:moveTo>
                    <a:lnTo>
                      <a:pt x="169" y="268"/>
                    </a:lnTo>
                    <a:lnTo>
                      <a:pt x="113" y="20"/>
                    </a:lnTo>
                    <a:lnTo>
                      <a:pt x="0" y="0"/>
                    </a:lnTo>
                    <a:close/>
                  </a:path>
                </a:pathLst>
              </a:custGeom>
              <a:solidFill>
                <a:srgbClr val="001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105"/>
              <p:cNvSpPr>
                <a:spLocks/>
              </p:cNvSpPr>
              <p:nvPr/>
            </p:nvSpPr>
            <p:spPr bwMode="auto">
              <a:xfrm>
                <a:off x="9269413" y="4978400"/>
                <a:ext cx="268288" cy="425450"/>
              </a:xfrm>
              <a:custGeom>
                <a:avLst/>
                <a:gdLst>
                  <a:gd name="T0" fmla="*/ 0 w 169"/>
                  <a:gd name="T1" fmla="*/ 0 h 268"/>
                  <a:gd name="T2" fmla="*/ 169 w 169"/>
                  <a:gd name="T3" fmla="*/ 268 h 268"/>
                  <a:gd name="T4" fmla="*/ 113 w 169"/>
                  <a:gd name="T5" fmla="*/ 20 h 268"/>
                  <a:gd name="T6" fmla="*/ 0 w 169"/>
                  <a:gd name="T7" fmla="*/ 0 h 268"/>
                </a:gdLst>
                <a:ahLst/>
                <a:cxnLst>
                  <a:cxn ang="0">
                    <a:pos x="T0" y="T1"/>
                  </a:cxn>
                  <a:cxn ang="0">
                    <a:pos x="T2" y="T3"/>
                  </a:cxn>
                  <a:cxn ang="0">
                    <a:pos x="T4" y="T5"/>
                  </a:cxn>
                  <a:cxn ang="0">
                    <a:pos x="T6" y="T7"/>
                  </a:cxn>
                </a:cxnLst>
                <a:rect l="0" t="0" r="r" b="b"/>
                <a:pathLst>
                  <a:path w="169" h="268">
                    <a:moveTo>
                      <a:pt x="0" y="0"/>
                    </a:moveTo>
                    <a:lnTo>
                      <a:pt x="169" y="268"/>
                    </a:lnTo>
                    <a:lnTo>
                      <a:pt x="113" y="2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72" name="Rectangle 71"/>
          <p:cNvSpPr/>
          <p:nvPr/>
        </p:nvSpPr>
        <p:spPr bwMode="auto">
          <a:xfrm>
            <a:off x="-1" y="872948"/>
            <a:ext cx="12192001" cy="1029670"/>
          </a:xfrm>
          <a:prstGeom prst="rect">
            <a:avLst/>
          </a:prstGeom>
          <a:solidFill>
            <a:srgbClr val="005291"/>
          </a:soli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spcAft>
                <a:spcPts val="400"/>
              </a:spcAft>
            </a:pPr>
            <a:r>
              <a:rPr lang="en-US" sz="1600" dirty="0">
                <a:solidFill>
                  <a:schemeClr val="bg1"/>
                </a:solidFill>
                <a:latin typeface="+mj-lt"/>
                <a:cs typeface="Segoe UI Semilight" panose="020B0402040204020203" pitchFamily="34" charset="0"/>
              </a:rPr>
              <a:t>Demand forecasting can help solve critical business problems in many ways and can be used as the foundation for many other use cases in the industry. Generally speaking there are two types of energy demand forecasts. It is important to distinguish between these forecast scenarios because they represent different business needs and have different deployment and consumption patterns.</a:t>
            </a:r>
          </a:p>
        </p:txBody>
      </p:sp>
      <p:sp>
        <p:nvSpPr>
          <p:cNvPr id="71" name="Title 1"/>
          <p:cNvSpPr txBox="1">
            <a:spLocks/>
          </p:cNvSpPr>
          <p:nvPr/>
        </p:nvSpPr>
        <p:spPr>
          <a:xfrm>
            <a:off x="0" y="0"/>
            <a:ext cx="12192000" cy="87294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Energy Sector </a:t>
            </a:r>
            <a:r>
              <a:rPr kumimoji="0" lang="en-US" sz="3400" b="0" i="0" u="none" strike="noStrike" kern="1200" cap="none" spc="0" normalizeH="0" baseline="0" noProof="0" dirty="0">
                <a:ln>
                  <a:noFill/>
                </a:ln>
                <a:solidFill>
                  <a:srgbClr val="505050">
                    <a:lumMod val="75000"/>
                  </a:srgbClr>
                </a:solidFill>
                <a:effectLst/>
                <a:uLnTx/>
                <a:uFillTx/>
                <a:cs typeface="+mn-cs"/>
              </a:rPr>
              <a:t>|</a:t>
            </a:r>
            <a:r>
              <a:rPr kumimoji="0" lang="en-US" sz="3400" b="0" i="0" u="none" strike="noStrike" kern="1200" cap="none" spc="0" normalizeH="0" noProof="0" dirty="0">
                <a:ln>
                  <a:noFill/>
                </a:ln>
                <a:solidFill>
                  <a:srgbClr val="505050">
                    <a:lumMod val="75000"/>
                  </a:srgbClr>
                </a:solidFill>
                <a:effectLst/>
                <a:uLnTx/>
                <a:uFillTx/>
                <a:cs typeface="+mn-cs"/>
              </a:rPr>
              <a:t> </a:t>
            </a:r>
            <a:r>
              <a:rPr kumimoji="0" lang="en-US" sz="3400" b="0" i="0" u="none" strike="noStrike" kern="1200" cap="none" spc="0" normalizeH="0" noProof="0" dirty="0">
                <a:ln>
                  <a:noFill/>
                </a:ln>
                <a:solidFill>
                  <a:schemeClr val="accent2">
                    <a:lumMod val="75000"/>
                  </a:schemeClr>
                </a:solidFill>
                <a:effectLst/>
                <a:uLnTx/>
                <a:uFillTx/>
                <a:cs typeface="+mn-cs"/>
              </a:rPr>
              <a:t>Types of Demand Forecasting</a:t>
            </a:r>
            <a:endParaRPr lang="en-US" sz="3400" spc="0" dirty="0">
              <a:ln>
                <a:noFill/>
              </a:ln>
              <a:solidFill>
                <a:schemeClr val="accent2">
                  <a:lumMod val="75000"/>
                </a:schemeClr>
              </a:solidFill>
              <a:cs typeface="+mn-cs"/>
            </a:endParaRPr>
          </a:p>
        </p:txBody>
      </p:sp>
      <p:sp>
        <p:nvSpPr>
          <p:cNvPr id="4" name="Text Placeholder 3"/>
          <p:cNvSpPr>
            <a:spLocks noGrp="1"/>
          </p:cNvSpPr>
          <p:nvPr>
            <p:ph type="body" sz="quarter" idx="10"/>
          </p:nvPr>
        </p:nvSpPr>
        <p:spPr>
          <a:xfrm>
            <a:off x="269240" y="2105802"/>
            <a:ext cx="4956810" cy="2131871"/>
          </a:xfrm>
        </p:spPr>
        <p:txBody>
          <a:bodyPr/>
          <a:lstStyle/>
          <a:p>
            <a:pPr marL="3257550" indent="-3257550">
              <a:buNone/>
            </a:pPr>
            <a:r>
              <a:rPr lang="en-US" sz="2400" dirty="0">
                <a:solidFill>
                  <a:srgbClr val="002050"/>
                </a:solidFill>
              </a:rPr>
              <a:t>Short Term Forecasting</a:t>
            </a:r>
          </a:p>
          <a:p>
            <a:pPr marL="0" indent="0">
              <a:buNone/>
            </a:pPr>
            <a:r>
              <a:rPr lang="en-US" sz="2000" dirty="0">
                <a:solidFill>
                  <a:srgbClr val="505050"/>
                </a:solidFill>
              </a:rPr>
              <a:t>These are forecasts that are no further out than 48 hours and are commonly used for operational use cases. These models use real-time and near present data. They are less sensitive to seasonal patterns or long-term consumption trends. </a:t>
            </a:r>
            <a:endParaRPr lang="en-US" dirty="0">
              <a:solidFill>
                <a:srgbClr val="505050"/>
              </a:solidFill>
            </a:endParaRPr>
          </a:p>
        </p:txBody>
      </p:sp>
      <p:sp>
        <p:nvSpPr>
          <p:cNvPr id="57" name="Text Placeholder 3"/>
          <p:cNvSpPr txBox="1">
            <a:spLocks/>
          </p:cNvSpPr>
          <p:nvPr/>
        </p:nvSpPr>
        <p:spPr>
          <a:xfrm>
            <a:off x="269240" y="4433880"/>
            <a:ext cx="4956810" cy="2240613"/>
          </a:xfrm>
          <a:prstGeom prst="rect">
            <a:avLst/>
          </a:prstGeom>
        </p:spPr>
        <p:txBody>
          <a:bodyPr vert="horz" wrap="square" lIns="146304" tIns="91440" rIns="146304" bIns="91440" rtlCol="0">
            <a:spAutoFit/>
          </a:bodyPr>
          <a:lst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527" kern="1200" spc="0" baseline="0">
                <a:gradFill>
                  <a:gsLst>
                    <a:gs pos="1250">
                      <a:schemeClr val="tx2"/>
                    </a:gs>
                    <a:gs pos="99000">
                      <a:schemeClr val="tx2"/>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indent="0">
              <a:buNone/>
            </a:pPr>
            <a:r>
              <a:rPr lang="en-US" sz="2400" dirty="0">
                <a:solidFill>
                  <a:srgbClr val="004B50"/>
                </a:solidFill>
              </a:rPr>
              <a:t>Long Term Forecasting</a:t>
            </a:r>
          </a:p>
          <a:p>
            <a:pPr marL="0" indent="0">
              <a:buNone/>
            </a:pPr>
            <a:r>
              <a:rPr lang="en-US" sz="2000" dirty="0">
                <a:solidFill>
                  <a:srgbClr val="505050"/>
                </a:solidFill>
              </a:rPr>
              <a:t>These models are usually from 1 week to a multiple years and are commonly used for planning and investment use cases. They rely on a minimum of 3 years of quality data where they extract seasonality patterns and make use of external predictors.</a:t>
            </a:r>
          </a:p>
        </p:txBody>
      </p:sp>
      <p:pic>
        <p:nvPicPr>
          <p:cNvPr id="60" name="Picture 59" hidden="1"/>
          <p:cNvPicPr>
            <a:picLocks noChangeAspect="1"/>
          </p:cNvPicPr>
          <p:nvPr/>
        </p:nvPicPr>
        <p:blipFill>
          <a:blip r:embed="rId2"/>
          <a:stretch>
            <a:fillRect/>
          </a:stretch>
        </p:blipFill>
        <p:spPr>
          <a:xfrm>
            <a:off x="4404317" y="2081360"/>
            <a:ext cx="8208537" cy="5477099"/>
          </a:xfrm>
          <a:prstGeom prst="rect">
            <a:avLst/>
          </a:prstGeom>
        </p:spPr>
      </p:pic>
      <p:sp>
        <p:nvSpPr>
          <p:cNvPr id="8" name="Rectangle 6"/>
          <p:cNvSpPr>
            <a:spLocks noChangeArrowheads="1"/>
          </p:cNvSpPr>
          <p:nvPr/>
        </p:nvSpPr>
        <p:spPr bwMode="auto">
          <a:xfrm>
            <a:off x="4329113" y="1755775"/>
            <a:ext cx="8804275"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181432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bwMode="auto">
          <a:xfrm>
            <a:off x="7179919" y="1550224"/>
            <a:ext cx="5004143" cy="5089335"/>
          </a:xfrm>
          <a:prstGeom prst="rect">
            <a:avLst/>
          </a:prstGeom>
          <a:solidFill>
            <a:srgbClr val="40C5AF">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6415" y="1550224"/>
            <a:ext cx="5004143" cy="5089335"/>
          </a:xfrm>
          <a:prstGeom prst="rect">
            <a:avLst/>
          </a:prstGeom>
          <a:solidFill>
            <a:srgbClr val="40CDF5">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4999855" y="1000759"/>
            <a:ext cx="2192290" cy="5857241"/>
          </a:xfrm>
          <a:prstGeom prst="rect">
            <a:avLst/>
          </a:prstGeom>
          <a:solidFill>
            <a:srgbClr val="E6E6E6"/>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0" y="5633719"/>
            <a:ext cx="12192000" cy="1005840"/>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a:xfrm>
            <a:off x="0" y="6646137"/>
            <a:ext cx="2781869" cy="21544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400"/>
              </a:spcAft>
            </a:pPr>
            <a:r>
              <a:rPr lang="en-US" sz="800" dirty="0">
                <a:solidFill>
                  <a:schemeClr val="tx1">
                    <a:lumMod val="75000"/>
                  </a:schemeClr>
                </a:solidFill>
                <a:latin typeface="Segoe UI Semilight" panose="020B0402040204020203" pitchFamily="34" charset="0"/>
                <a:cs typeface="Segoe UI Semilight" panose="020B0402040204020203" pitchFamily="34" charset="0"/>
              </a:rPr>
              <a:t>*MAPE: Mean Absolute Percentage Error</a:t>
            </a:r>
          </a:p>
        </p:txBody>
      </p:sp>
      <p:sp>
        <p:nvSpPr>
          <p:cNvPr id="71" name="Title 1"/>
          <p:cNvSpPr txBox="1">
            <a:spLocks/>
          </p:cNvSpPr>
          <p:nvPr/>
        </p:nvSpPr>
        <p:spPr>
          <a:xfrm>
            <a:off x="0" y="0"/>
            <a:ext cx="12192000" cy="87294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Energy Sector </a:t>
            </a:r>
            <a:r>
              <a:rPr kumimoji="0" lang="en-US" sz="3400" b="0" i="0" u="none" strike="noStrike" kern="1200" cap="none" spc="0" normalizeH="0" baseline="0" noProof="0" dirty="0">
                <a:ln>
                  <a:noFill/>
                </a:ln>
                <a:solidFill>
                  <a:srgbClr val="505050">
                    <a:lumMod val="75000"/>
                  </a:srgbClr>
                </a:solidFill>
                <a:effectLst/>
                <a:uLnTx/>
                <a:uFillTx/>
                <a:cs typeface="+mn-cs"/>
              </a:rPr>
              <a:t>|</a:t>
            </a:r>
            <a:r>
              <a:rPr kumimoji="0" lang="en-US" sz="3400" b="0" i="0" u="none" strike="noStrike" kern="1200" cap="none" spc="0" normalizeH="0" noProof="0" dirty="0">
                <a:ln>
                  <a:noFill/>
                </a:ln>
                <a:solidFill>
                  <a:srgbClr val="505050">
                    <a:lumMod val="75000"/>
                  </a:srgbClr>
                </a:solidFill>
                <a:effectLst/>
                <a:uLnTx/>
                <a:uFillTx/>
                <a:cs typeface="+mn-cs"/>
              </a:rPr>
              <a:t> </a:t>
            </a:r>
            <a:r>
              <a:rPr kumimoji="0" lang="en-US" sz="3400" b="0" i="0" u="none" strike="noStrike" kern="1200" cap="none" spc="0" normalizeH="0" noProof="0" dirty="0">
                <a:ln>
                  <a:noFill/>
                </a:ln>
                <a:solidFill>
                  <a:schemeClr val="accent2">
                    <a:lumMod val="75000"/>
                  </a:schemeClr>
                </a:solidFill>
                <a:effectLst/>
                <a:uLnTx/>
                <a:uFillTx/>
                <a:cs typeface="+mn-cs"/>
              </a:rPr>
              <a:t>Types of Demand Forecasting</a:t>
            </a:r>
            <a:endParaRPr lang="en-US" sz="3400" spc="0" dirty="0">
              <a:ln>
                <a:noFill/>
              </a:ln>
              <a:solidFill>
                <a:schemeClr val="accent2">
                  <a:lumMod val="75000"/>
                </a:schemeClr>
              </a:solidFill>
              <a:cs typeface="+mn-cs"/>
            </a:endParaRPr>
          </a:p>
        </p:txBody>
      </p:sp>
      <p:sp>
        <p:nvSpPr>
          <p:cNvPr id="108" name="Rectangle 107"/>
          <p:cNvSpPr/>
          <p:nvPr/>
        </p:nvSpPr>
        <p:spPr bwMode="auto">
          <a:xfrm>
            <a:off x="0" y="3590374"/>
            <a:ext cx="12192000" cy="1005840"/>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p:cNvGrpSpPr/>
          <p:nvPr/>
        </p:nvGrpSpPr>
        <p:grpSpPr>
          <a:xfrm>
            <a:off x="1319743" y="2564278"/>
            <a:ext cx="9577649" cy="1005840"/>
            <a:chOff x="1319743" y="3590374"/>
            <a:chExt cx="9577649" cy="1005840"/>
          </a:xfrm>
        </p:grpSpPr>
        <p:sp>
          <p:nvSpPr>
            <p:cNvPr id="110" name="Rectangle 109"/>
            <p:cNvSpPr>
              <a:spLocks/>
            </p:cNvSpPr>
            <p:nvPr/>
          </p:nvSpPr>
          <p:spPr>
            <a:xfrm>
              <a:off x="5002523" y="3590374"/>
              <a:ext cx="2194560" cy="1005840"/>
            </a:xfrm>
            <a:prstGeom prst="rect">
              <a:avLst/>
            </a:prstGeom>
          </p:spPr>
          <p:txBody>
            <a:bodyPr wrap="square" lIns="91440" anchor="ctr" anchorCtr="0">
              <a:noAutofit/>
            </a:bodyPr>
            <a:lstStyle/>
            <a:p>
              <a:pPr algn="ctr">
                <a:lnSpc>
                  <a:spcPct val="107000"/>
                </a:lnSpc>
                <a:spcBef>
                  <a:spcPts val="600"/>
                </a:spcBef>
              </a:pPr>
              <a:r>
                <a:rPr lang="en-IN" sz="16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Prediction Accuracy</a:t>
              </a:r>
            </a:p>
          </p:txBody>
        </p:sp>
        <p:grpSp>
          <p:nvGrpSpPr>
            <p:cNvPr id="29" name="Group 28"/>
            <p:cNvGrpSpPr/>
            <p:nvPr/>
          </p:nvGrpSpPr>
          <p:grpSpPr>
            <a:xfrm>
              <a:off x="1319743" y="3782678"/>
              <a:ext cx="2786215" cy="621233"/>
              <a:chOff x="414624" y="4384221"/>
              <a:chExt cx="2786215" cy="621233"/>
            </a:xfrm>
          </p:grpSpPr>
          <p:sp>
            <p:nvSpPr>
              <p:cNvPr id="145" name="Rectangle 144"/>
              <p:cNvSpPr>
                <a:spLocks/>
              </p:cNvSpPr>
              <p:nvPr/>
            </p:nvSpPr>
            <p:spPr>
              <a:xfrm>
                <a:off x="1373058" y="4483766"/>
                <a:ext cx="1827781" cy="419399"/>
              </a:xfrm>
              <a:prstGeom prst="rect">
                <a:avLst/>
              </a:prstGeom>
            </p:spPr>
            <p:txBody>
              <a:bodyPr wrap="square" lIns="91440" anchor="ctr" anchorCtr="0">
                <a:noAutofit/>
              </a:bodyPr>
              <a:lstStyle/>
              <a:p>
                <a:pPr>
                  <a:lnSpc>
                    <a:spcPct val="107000"/>
                  </a:lnSpc>
                  <a:spcBef>
                    <a:spcPts val="600"/>
                  </a:spcBef>
                </a:pPr>
                <a:r>
                  <a:rPr lang="en-IN" sz="1200" dirty="0">
                    <a:solidFill>
                      <a:srgbClr val="194468"/>
                    </a:solidFill>
                    <a:ea typeface="Segoe UI" panose="020B0502040204020203" pitchFamily="34" charset="0"/>
                    <a:cs typeface="Segoe UI" panose="020B0502040204020203" pitchFamily="34" charset="0"/>
                  </a:rPr>
                  <a:t>typically MAPE* of</a:t>
                </a:r>
                <a:br>
                  <a:rPr lang="en-IN" sz="1200" dirty="0">
                    <a:solidFill>
                      <a:srgbClr val="194468"/>
                    </a:solidFill>
                    <a:ea typeface="Segoe UI" panose="020B0502040204020203" pitchFamily="34" charset="0"/>
                    <a:cs typeface="Segoe UI" panose="020B0502040204020203" pitchFamily="34" charset="0"/>
                  </a:rPr>
                </a:br>
                <a:r>
                  <a:rPr lang="en-IN"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5</a:t>
                </a:r>
                <a:r>
                  <a:rPr lang="en-IN" baseline="200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a:t>
                </a:r>
                <a:r>
                  <a:rPr lang="en-IN"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 or lower</a:t>
                </a:r>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624" y="4384221"/>
                <a:ext cx="835745" cy="621233"/>
              </a:xfrm>
              <a:prstGeom prst="rect">
                <a:avLst/>
              </a:prstGeom>
            </p:spPr>
          </p:pic>
        </p:grpSp>
        <p:grpSp>
          <p:nvGrpSpPr>
            <p:cNvPr id="30" name="Group 29"/>
            <p:cNvGrpSpPr/>
            <p:nvPr/>
          </p:nvGrpSpPr>
          <p:grpSpPr>
            <a:xfrm>
              <a:off x="8482465" y="3782678"/>
              <a:ext cx="2414927" cy="621233"/>
              <a:chOff x="9362402" y="4384221"/>
              <a:chExt cx="2414927" cy="621233"/>
            </a:xfrm>
          </p:grpSpPr>
          <p:sp>
            <p:nvSpPr>
              <p:cNvPr id="148" name="Rectangle 147"/>
              <p:cNvSpPr>
                <a:spLocks/>
              </p:cNvSpPr>
              <p:nvPr/>
            </p:nvSpPr>
            <p:spPr>
              <a:xfrm>
                <a:off x="9362402" y="4485137"/>
                <a:ext cx="1456530" cy="419399"/>
              </a:xfrm>
              <a:prstGeom prst="rect">
                <a:avLst/>
              </a:prstGeom>
            </p:spPr>
            <p:txBody>
              <a:bodyPr wrap="square" lIns="91440" anchor="ctr" anchorCtr="0">
                <a:noAutofit/>
              </a:bodyPr>
              <a:lstStyle/>
              <a:p>
                <a:pPr algn="r">
                  <a:lnSpc>
                    <a:spcPct val="107000"/>
                  </a:lnSpc>
                  <a:spcBef>
                    <a:spcPts val="600"/>
                  </a:spcBef>
                </a:pPr>
                <a:r>
                  <a:rPr lang="en-IN" sz="1200" dirty="0">
                    <a:solidFill>
                      <a:srgbClr val="002F33"/>
                    </a:solidFill>
                    <a:ea typeface="Segoe UI" panose="020B0502040204020203" pitchFamily="34" charset="0"/>
                    <a:cs typeface="Segoe UI" panose="020B0502040204020203" pitchFamily="34" charset="0"/>
                  </a:rPr>
                  <a:t>typically MAPE* of</a:t>
                </a:r>
                <a:br>
                  <a:rPr lang="en-IN" sz="1200" dirty="0">
                    <a:solidFill>
                      <a:srgbClr val="002F33"/>
                    </a:solidFill>
                    <a:ea typeface="Segoe UI" panose="020B0502040204020203" pitchFamily="34" charset="0"/>
                    <a:cs typeface="Segoe UI" panose="020B0502040204020203" pitchFamily="34" charset="0"/>
                  </a:rPr>
                </a:br>
                <a:r>
                  <a:rPr lang="en-IN" dirty="0">
                    <a:solidFill>
                      <a:srgbClr val="002F33"/>
                    </a:solidFill>
                    <a:latin typeface="Segoe UI Semibold" panose="020B0702040204020203" pitchFamily="34" charset="0"/>
                    <a:ea typeface="Segoe UI" panose="020B0502040204020203" pitchFamily="34" charset="0"/>
                    <a:cs typeface="Segoe UI" panose="020B0502040204020203" pitchFamily="34" charset="0"/>
                  </a:rPr>
                  <a:t>15</a:t>
                </a:r>
                <a:r>
                  <a:rPr lang="en-IN" baseline="20000" dirty="0">
                    <a:solidFill>
                      <a:srgbClr val="002F33"/>
                    </a:solidFill>
                    <a:latin typeface="Segoe UI Semibold" panose="020B0702040204020203" pitchFamily="34" charset="0"/>
                    <a:ea typeface="Segoe UI" panose="020B0502040204020203" pitchFamily="34" charset="0"/>
                    <a:cs typeface="Segoe UI" panose="020B0502040204020203" pitchFamily="34" charset="0"/>
                  </a:rPr>
                  <a:t>%</a:t>
                </a:r>
                <a:r>
                  <a:rPr lang="en-IN" dirty="0">
                    <a:solidFill>
                      <a:srgbClr val="002F33"/>
                    </a:solidFill>
                    <a:latin typeface="Segoe UI Semibold" panose="020B0702040204020203" pitchFamily="34" charset="0"/>
                    <a:ea typeface="Segoe UI" panose="020B0502040204020203" pitchFamily="34" charset="0"/>
                    <a:cs typeface="Segoe UI" panose="020B0502040204020203" pitchFamily="34" charset="0"/>
                  </a:rPr>
                  <a:t> or lower</a:t>
                </a: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4824" y="4384221"/>
                <a:ext cx="832505" cy="621233"/>
              </a:xfrm>
              <a:prstGeom prst="rect">
                <a:avLst/>
              </a:prstGeom>
            </p:spPr>
          </p:pic>
        </p:grpSp>
      </p:grpSp>
      <p:sp>
        <p:nvSpPr>
          <p:cNvPr id="27" name="Rectangle 26"/>
          <p:cNvSpPr/>
          <p:nvPr/>
        </p:nvSpPr>
        <p:spPr bwMode="auto">
          <a:xfrm>
            <a:off x="0" y="1547028"/>
            <a:ext cx="12192000" cy="1005840"/>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a:spLocks/>
          </p:cNvSpPr>
          <p:nvPr/>
        </p:nvSpPr>
        <p:spPr>
          <a:xfrm>
            <a:off x="4998720" y="1550225"/>
            <a:ext cx="2194560" cy="1005840"/>
          </a:xfrm>
          <a:prstGeom prst="rect">
            <a:avLst/>
          </a:prstGeom>
        </p:spPr>
        <p:txBody>
          <a:bodyPr wrap="square" lIns="91440" anchor="ctr" anchorCtr="0">
            <a:noAutofit/>
          </a:bodyPr>
          <a:lstStyle/>
          <a:p>
            <a:pPr algn="ctr">
              <a:lnSpc>
                <a:spcPct val="107000"/>
              </a:lnSpc>
              <a:spcBef>
                <a:spcPts val="600"/>
              </a:spcBef>
            </a:pPr>
            <a:r>
              <a:rPr lang="en-IN" sz="16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Forecast Frequency</a:t>
            </a:r>
          </a:p>
        </p:txBody>
      </p:sp>
      <p:grpSp>
        <p:nvGrpSpPr>
          <p:cNvPr id="31" name="Group 30"/>
          <p:cNvGrpSpPr/>
          <p:nvPr/>
        </p:nvGrpSpPr>
        <p:grpSpPr>
          <a:xfrm>
            <a:off x="1173010" y="1679246"/>
            <a:ext cx="2794643" cy="747799"/>
            <a:chOff x="2037289" y="2420772"/>
            <a:chExt cx="2794643" cy="747799"/>
          </a:xfrm>
        </p:grpSpPr>
        <p:sp>
          <p:nvSpPr>
            <p:cNvPr id="121" name="Rectangle 120"/>
            <p:cNvSpPr>
              <a:spLocks/>
            </p:cNvSpPr>
            <p:nvPr/>
          </p:nvSpPr>
          <p:spPr>
            <a:xfrm>
              <a:off x="2986582" y="2566071"/>
              <a:ext cx="1845350" cy="457200"/>
            </a:xfrm>
            <a:prstGeom prst="rect">
              <a:avLst/>
            </a:prstGeom>
          </p:spPr>
          <p:txBody>
            <a:bodyPr wrap="square" lIns="0" tIns="0" rIns="0" bIns="0" anchor="ctr" anchorCtr="0">
              <a:noAutofit/>
            </a:bodyPr>
            <a:lstStyle/>
            <a:p>
              <a:pPr>
                <a:lnSpc>
                  <a:spcPct val="107000"/>
                </a:lnSpc>
                <a:spcBef>
                  <a:spcPts val="600"/>
                </a:spcBef>
              </a:pPr>
              <a:r>
                <a:rPr lang="en-IN" sz="1200" dirty="0">
                  <a:solidFill>
                    <a:srgbClr val="194468"/>
                  </a:solidFill>
                  <a:ea typeface="Segoe UI" panose="020B0502040204020203" pitchFamily="34" charset="0"/>
                  <a:cs typeface="Segoe UI" panose="020B0502040204020203" pitchFamily="34" charset="0"/>
                </a:rPr>
                <a:t>typically produced every</a:t>
              </a:r>
              <a:br>
                <a:rPr lang="en-IN" sz="1200" dirty="0">
                  <a:solidFill>
                    <a:srgbClr val="194468"/>
                  </a:solidFill>
                  <a:ea typeface="Segoe UI" panose="020B0502040204020203" pitchFamily="34" charset="0"/>
                  <a:cs typeface="Segoe UI" panose="020B0502040204020203" pitchFamily="34" charset="0"/>
                </a:rPr>
              </a:br>
              <a:r>
                <a:rPr lang="en-IN" dirty="0">
                  <a:solidFill>
                    <a:srgbClr val="0078D7"/>
                  </a:solidFill>
                  <a:ea typeface="Segoe UI" panose="020B0502040204020203" pitchFamily="34" charset="0"/>
                  <a:cs typeface="Segoe UI" panose="020B0502040204020203" pitchFamily="34" charset="0"/>
                </a:rPr>
                <a:t>hour</a:t>
              </a:r>
              <a:r>
                <a:rPr lang="en-IN" dirty="0">
                  <a:solidFill>
                    <a:srgbClr val="194468"/>
                  </a:solidFill>
                  <a:ea typeface="Segoe UI" panose="020B0502040204020203" pitchFamily="34" charset="0"/>
                  <a:cs typeface="Segoe UI" panose="020B0502040204020203" pitchFamily="34" charset="0"/>
                </a:rPr>
                <a:t> or </a:t>
              </a:r>
              <a:r>
                <a:rPr lang="en-IN" dirty="0">
                  <a:solidFill>
                    <a:srgbClr val="00BCF2"/>
                  </a:solidFill>
                  <a:ea typeface="Segoe UI" panose="020B0502040204020203" pitchFamily="34" charset="0"/>
                  <a:cs typeface="Segoe UI" panose="020B0502040204020203" pitchFamily="34" charset="0"/>
                </a:rPr>
                <a:t>24 hours</a:t>
              </a:r>
            </a:p>
          </p:txBody>
        </p:sp>
        <p:pic>
          <p:nvPicPr>
            <p:cNvPr id="122" name="Picture 1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7289" y="2420772"/>
              <a:ext cx="749412" cy="747799"/>
            </a:xfrm>
            <a:prstGeom prst="rect">
              <a:avLst/>
            </a:prstGeom>
          </p:spPr>
        </p:pic>
      </p:grpSp>
      <p:grpSp>
        <p:nvGrpSpPr>
          <p:cNvPr id="32" name="Group 31"/>
          <p:cNvGrpSpPr/>
          <p:nvPr/>
        </p:nvGrpSpPr>
        <p:grpSpPr>
          <a:xfrm>
            <a:off x="8070538" y="1683093"/>
            <a:ext cx="3238781" cy="740105"/>
            <a:chOff x="7278550" y="2426888"/>
            <a:chExt cx="3238781" cy="740105"/>
          </a:xfrm>
        </p:grpSpPr>
        <p:sp>
          <p:nvSpPr>
            <p:cNvPr id="123" name="Rectangle 122"/>
            <p:cNvSpPr>
              <a:spLocks/>
            </p:cNvSpPr>
            <p:nvPr/>
          </p:nvSpPr>
          <p:spPr>
            <a:xfrm>
              <a:off x="7278550" y="2564286"/>
              <a:ext cx="2269165" cy="457200"/>
            </a:xfrm>
            <a:prstGeom prst="rect">
              <a:avLst/>
            </a:prstGeom>
          </p:spPr>
          <p:txBody>
            <a:bodyPr wrap="square" lIns="0" tIns="0" rIns="0" bIns="0" anchor="ctr" anchorCtr="0">
              <a:noAutofit/>
            </a:bodyPr>
            <a:lstStyle/>
            <a:p>
              <a:pPr algn="r">
                <a:lnSpc>
                  <a:spcPct val="107000"/>
                </a:lnSpc>
                <a:spcBef>
                  <a:spcPts val="600"/>
                </a:spcBef>
              </a:pPr>
              <a:r>
                <a:rPr lang="en-IN" sz="1200" spc="-50" dirty="0">
                  <a:solidFill>
                    <a:srgbClr val="002F33"/>
                  </a:solidFill>
                  <a:ea typeface="Segoe UI" panose="020B0502040204020203" pitchFamily="34" charset="0"/>
                  <a:cs typeface="Segoe UI" panose="020B0502040204020203" pitchFamily="34" charset="0"/>
                </a:rPr>
                <a:t>typically produced once a</a:t>
              </a:r>
              <a:br>
                <a:rPr lang="en-IN" sz="1200" spc="-50" dirty="0">
                  <a:solidFill>
                    <a:srgbClr val="002F33"/>
                  </a:solidFill>
                  <a:ea typeface="Segoe UI" panose="020B0502040204020203" pitchFamily="34" charset="0"/>
                  <a:cs typeface="Segoe UI" panose="020B0502040204020203" pitchFamily="34" charset="0"/>
                </a:rPr>
              </a:br>
              <a:r>
                <a:rPr lang="en-IN" spc="-50" dirty="0">
                  <a:solidFill>
                    <a:srgbClr val="007365"/>
                  </a:solidFill>
                  <a:ea typeface="Segoe UI" panose="020B0502040204020203" pitchFamily="34" charset="0"/>
                  <a:cs typeface="Segoe UI" panose="020B0502040204020203" pitchFamily="34" charset="0"/>
                </a:rPr>
                <a:t>week</a:t>
              </a:r>
              <a:r>
                <a:rPr lang="en-IN" spc="-50" dirty="0">
                  <a:solidFill>
                    <a:srgbClr val="194468"/>
                  </a:solidFill>
                  <a:ea typeface="Segoe UI" panose="020B0502040204020203" pitchFamily="34" charset="0"/>
                  <a:cs typeface="Segoe UI" panose="020B0502040204020203" pitchFamily="34" charset="0"/>
                </a:rPr>
                <a:t>, </a:t>
              </a:r>
              <a:r>
                <a:rPr lang="en-IN" spc="-50" dirty="0">
                  <a:solidFill>
                    <a:srgbClr val="40C5AF"/>
                  </a:solidFill>
                  <a:ea typeface="Segoe UI" panose="020B0502040204020203" pitchFamily="34" charset="0"/>
                  <a:cs typeface="Segoe UI" panose="020B0502040204020203" pitchFamily="34" charset="0"/>
                </a:rPr>
                <a:t>month </a:t>
              </a:r>
              <a:r>
                <a:rPr lang="en-IN" spc="-50" dirty="0">
                  <a:solidFill>
                    <a:srgbClr val="002F33"/>
                  </a:solidFill>
                  <a:ea typeface="Segoe UI" panose="020B0502040204020203" pitchFamily="34" charset="0"/>
                  <a:cs typeface="Segoe UI" panose="020B0502040204020203" pitchFamily="34" charset="0"/>
                </a:rPr>
                <a:t>or</a:t>
              </a:r>
              <a:r>
                <a:rPr lang="en-IN" spc="-50" dirty="0">
                  <a:solidFill>
                    <a:srgbClr val="194468"/>
                  </a:solidFill>
                  <a:ea typeface="Segoe UI" panose="020B0502040204020203" pitchFamily="34" charset="0"/>
                  <a:cs typeface="Segoe UI" panose="020B0502040204020203" pitchFamily="34" charset="0"/>
                </a:rPr>
                <a:t> </a:t>
              </a:r>
              <a:r>
                <a:rPr lang="en-IN" spc="-50" dirty="0">
                  <a:solidFill>
                    <a:srgbClr val="004B50"/>
                  </a:solidFill>
                  <a:ea typeface="Segoe UI" panose="020B0502040204020203" pitchFamily="34" charset="0"/>
                  <a:cs typeface="Segoe UI" panose="020B0502040204020203" pitchFamily="34" charset="0"/>
                </a:rPr>
                <a:t>quarter</a:t>
              </a:r>
            </a:p>
          </p:txBody>
        </p:sp>
        <p:pic>
          <p:nvPicPr>
            <p:cNvPr id="127" name="Picture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56553" y="2426888"/>
              <a:ext cx="760778" cy="740105"/>
            </a:xfrm>
            <a:prstGeom prst="rect">
              <a:avLst/>
            </a:prstGeom>
          </p:spPr>
        </p:pic>
      </p:grpSp>
      <p:grpSp>
        <p:nvGrpSpPr>
          <p:cNvPr id="9" name="Group 8"/>
          <p:cNvGrpSpPr/>
          <p:nvPr/>
        </p:nvGrpSpPr>
        <p:grpSpPr>
          <a:xfrm>
            <a:off x="1399006" y="4613338"/>
            <a:ext cx="9634788" cy="1040164"/>
            <a:chOff x="1399006" y="3570729"/>
            <a:chExt cx="9634788" cy="1040164"/>
          </a:xfrm>
        </p:grpSpPr>
        <p:sp>
          <p:nvSpPr>
            <p:cNvPr id="113" name="Rectangle 112"/>
            <p:cNvSpPr>
              <a:spLocks/>
            </p:cNvSpPr>
            <p:nvPr/>
          </p:nvSpPr>
          <p:spPr>
            <a:xfrm>
              <a:off x="5002523" y="3570729"/>
              <a:ext cx="2194560" cy="1040164"/>
            </a:xfrm>
            <a:prstGeom prst="rect">
              <a:avLst/>
            </a:prstGeom>
          </p:spPr>
          <p:txBody>
            <a:bodyPr wrap="square" lIns="91440" anchor="ctr" anchorCtr="0">
              <a:noAutofit/>
            </a:bodyPr>
            <a:lstStyle/>
            <a:p>
              <a:pPr algn="ctr">
                <a:lnSpc>
                  <a:spcPct val="107000"/>
                </a:lnSpc>
                <a:spcBef>
                  <a:spcPts val="600"/>
                </a:spcBef>
              </a:pPr>
              <a:r>
                <a:rPr lang="en-IN" sz="16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Historical Data</a:t>
              </a:r>
            </a:p>
          </p:txBody>
        </p:sp>
        <p:grpSp>
          <p:nvGrpSpPr>
            <p:cNvPr id="38" name="Group 37"/>
            <p:cNvGrpSpPr/>
            <p:nvPr/>
          </p:nvGrpSpPr>
          <p:grpSpPr>
            <a:xfrm>
              <a:off x="1399006" y="3862211"/>
              <a:ext cx="2209176" cy="457200"/>
              <a:chOff x="2237914" y="4466237"/>
              <a:chExt cx="2209176" cy="457200"/>
            </a:xfrm>
          </p:grpSpPr>
          <p:sp>
            <p:nvSpPr>
              <p:cNvPr id="150" name="Rectangle 149"/>
              <p:cNvSpPr>
                <a:spLocks/>
              </p:cNvSpPr>
              <p:nvPr/>
            </p:nvSpPr>
            <p:spPr>
              <a:xfrm>
                <a:off x="2237914" y="4466237"/>
                <a:ext cx="1252860" cy="457200"/>
              </a:xfrm>
              <a:prstGeom prst="rect">
                <a:avLst/>
              </a:prstGeom>
            </p:spPr>
            <p:txBody>
              <a:bodyPr wrap="square" lIns="91440" anchor="ctr" anchorCtr="0">
                <a:noAutofit/>
              </a:bodyPr>
              <a:lstStyle/>
              <a:p>
                <a:pPr algn="r">
                  <a:lnSpc>
                    <a:spcPct val="107000"/>
                  </a:lnSpc>
                  <a:spcBef>
                    <a:spcPts val="600"/>
                  </a:spcBef>
                </a:pPr>
                <a:r>
                  <a:rPr lang="en-IN" sz="2000" dirty="0">
                    <a:solidFill>
                      <a:srgbClr val="194468"/>
                    </a:solidFill>
                    <a:ea typeface="Segoe UI" panose="020B0502040204020203" pitchFamily="34" charset="0"/>
                    <a:cs typeface="Segoe UI" panose="020B0502040204020203" pitchFamily="34" charset="0"/>
                  </a:rPr>
                  <a:t>2-3 years</a:t>
                </a:r>
                <a:r>
                  <a:rPr lang="en-IN" sz="1400" dirty="0">
                    <a:solidFill>
                      <a:srgbClr val="194468"/>
                    </a:solidFill>
                    <a:ea typeface="Segoe UI" panose="020B0502040204020203" pitchFamily="34" charset="0"/>
                    <a:cs typeface="Segoe UI" panose="020B0502040204020203" pitchFamily="34" charset="0"/>
                  </a:rPr>
                  <a:t>' worth of data</a:t>
                </a:r>
              </a:p>
            </p:txBody>
          </p:sp>
          <p:grpSp>
            <p:nvGrpSpPr>
              <p:cNvPr id="33" name="Group 32"/>
              <p:cNvGrpSpPr/>
              <p:nvPr/>
            </p:nvGrpSpPr>
            <p:grpSpPr>
              <a:xfrm>
                <a:off x="3612470" y="4479394"/>
                <a:ext cx="834620" cy="430887"/>
                <a:chOff x="1751447" y="21517777"/>
                <a:chExt cx="834620" cy="430887"/>
              </a:xfrm>
            </p:grpSpPr>
            <p:sp>
              <p:nvSpPr>
                <p:cNvPr id="152" name="TextBox 151"/>
                <p:cNvSpPr txBox="1"/>
                <p:nvPr/>
              </p:nvSpPr>
              <p:spPr>
                <a:xfrm>
                  <a:off x="1751447" y="21625490"/>
                  <a:ext cx="283499" cy="323165"/>
                </a:xfrm>
                <a:prstGeom prst="rect">
                  <a:avLst/>
                </a:prstGeom>
                <a:noFill/>
              </p:spPr>
              <p:txBody>
                <a:bodyPr wrap="square" lIns="0" tIns="0" rIns="0" bIns="0" rtlCol="0">
                  <a:spAutoFit/>
                </a:bodyPr>
                <a:lstStyle/>
                <a:p>
                  <a:pPr algn="ctr"/>
                  <a:r>
                    <a:rPr lang="en-US" sz="700" dirty="0">
                      <a:solidFill>
                        <a:srgbClr val="00BCF2"/>
                      </a:solidFill>
                      <a:latin typeface="Segoe UI Semibold" panose="020B0702040204020203" pitchFamily="34" charset="0"/>
                      <a:cs typeface="Segoe UI Semibold" panose="020B0702040204020203" pitchFamily="34" charset="0"/>
                    </a:rPr>
                    <a:t>1110</a:t>
                  </a:r>
                </a:p>
                <a:p>
                  <a:pPr algn="ctr"/>
                  <a:r>
                    <a:rPr lang="en-US" sz="700" dirty="0">
                      <a:solidFill>
                        <a:srgbClr val="00BCF2"/>
                      </a:solidFill>
                      <a:latin typeface="Segoe UI Semibold" panose="020B0702040204020203" pitchFamily="34" charset="0"/>
                      <a:cs typeface="Segoe UI Semibold" panose="020B0702040204020203" pitchFamily="34" charset="0"/>
                    </a:rPr>
                    <a:t>1010</a:t>
                  </a:r>
                </a:p>
                <a:p>
                  <a:pPr algn="ctr"/>
                  <a:r>
                    <a:rPr lang="en-US" sz="700" dirty="0">
                      <a:solidFill>
                        <a:srgbClr val="00BCF2"/>
                      </a:solidFill>
                      <a:latin typeface="Segoe UI Semibold" panose="020B0702040204020203" pitchFamily="34" charset="0"/>
                      <a:cs typeface="Segoe UI Semibold" panose="020B0702040204020203" pitchFamily="34" charset="0"/>
                    </a:rPr>
                    <a:t>0101</a:t>
                  </a:r>
                </a:p>
              </p:txBody>
            </p:sp>
            <p:sp>
              <p:nvSpPr>
                <p:cNvPr id="153" name="TextBox 152"/>
                <p:cNvSpPr txBox="1"/>
                <p:nvPr/>
              </p:nvSpPr>
              <p:spPr>
                <a:xfrm>
                  <a:off x="2024468" y="21517777"/>
                  <a:ext cx="283499" cy="430887"/>
                </a:xfrm>
                <a:prstGeom prst="rect">
                  <a:avLst/>
                </a:prstGeom>
                <a:noFill/>
              </p:spPr>
              <p:txBody>
                <a:bodyPr wrap="square" lIns="0" tIns="0" rIns="0" bIns="0" rtlCol="0">
                  <a:spAutoFit/>
                </a:bodyPr>
                <a:lstStyle/>
                <a:p>
                  <a:pPr algn="ctr"/>
                  <a:r>
                    <a:rPr lang="en-US" sz="700" dirty="0">
                      <a:solidFill>
                        <a:srgbClr val="001A41"/>
                      </a:solidFill>
                      <a:latin typeface="Segoe UI Semibold" panose="020B0702040204020203" pitchFamily="34" charset="0"/>
                      <a:cs typeface="Segoe UI Semibold" panose="020B0702040204020203" pitchFamily="34" charset="0"/>
                    </a:rPr>
                    <a:t>0001</a:t>
                  </a:r>
                </a:p>
                <a:p>
                  <a:pPr algn="ctr"/>
                  <a:r>
                    <a:rPr lang="en-US" sz="700" dirty="0">
                      <a:solidFill>
                        <a:srgbClr val="001A41"/>
                      </a:solidFill>
                      <a:latin typeface="Segoe UI Semibold" panose="020B0702040204020203" pitchFamily="34" charset="0"/>
                      <a:cs typeface="Segoe UI Semibold" panose="020B0702040204020203" pitchFamily="34" charset="0"/>
                    </a:rPr>
                    <a:t>1110</a:t>
                  </a:r>
                </a:p>
                <a:p>
                  <a:pPr algn="ctr"/>
                  <a:r>
                    <a:rPr lang="en-US" sz="700" dirty="0">
                      <a:solidFill>
                        <a:srgbClr val="001A41"/>
                      </a:solidFill>
                      <a:latin typeface="Segoe UI Semibold" panose="020B0702040204020203" pitchFamily="34" charset="0"/>
                      <a:cs typeface="Segoe UI Semibold" panose="020B0702040204020203" pitchFamily="34" charset="0"/>
                    </a:rPr>
                    <a:t>1010</a:t>
                  </a:r>
                </a:p>
                <a:p>
                  <a:pPr algn="ctr"/>
                  <a:r>
                    <a:rPr lang="en-US" sz="700" dirty="0">
                      <a:solidFill>
                        <a:srgbClr val="001A41"/>
                      </a:solidFill>
                      <a:latin typeface="Segoe UI Semibold" panose="020B0702040204020203" pitchFamily="34" charset="0"/>
                      <a:cs typeface="Segoe UI Semibold" panose="020B0702040204020203" pitchFamily="34" charset="0"/>
                    </a:rPr>
                    <a:t>0101</a:t>
                  </a:r>
                </a:p>
              </p:txBody>
            </p:sp>
            <p:sp>
              <p:nvSpPr>
                <p:cNvPr id="154" name="TextBox 153"/>
                <p:cNvSpPr txBox="1"/>
                <p:nvPr/>
              </p:nvSpPr>
              <p:spPr>
                <a:xfrm>
                  <a:off x="2302568" y="21840882"/>
                  <a:ext cx="283499" cy="107722"/>
                </a:xfrm>
                <a:prstGeom prst="rect">
                  <a:avLst/>
                </a:prstGeom>
                <a:noFill/>
              </p:spPr>
              <p:txBody>
                <a:bodyPr wrap="square" lIns="0" tIns="0" rIns="0" bIns="0" rtlCol="0">
                  <a:spAutoFit/>
                </a:bodyPr>
                <a:lstStyle/>
                <a:p>
                  <a:pPr algn="ctr"/>
                  <a:r>
                    <a:rPr lang="en-US" sz="700" dirty="0">
                      <a:solidFill>
                        <a:srgbClr val="0078D7"/>
                      </a:solidFill>
                      <a:latin typeface="Segoe UI Semibold" panose="020B0702040204020203" pitchFamily="34" charset="0"/>
                      <a:cs typeface="Segoe UI Semibold" panose="020B0702040204020203" pitchFamily="34" charset="0"/>
                    </a:rPr>
                    <a:t>0101</a:t>
                  </a:r>
                </a:p>
              </p:txBody>
            </p:sp>
          </p:grpSp>
        </p:grpSp>
        <p:grpSp>
          <p:nvGrpSpPr>
            <p:cNvPr id="39" name="Group 38"/>
            <p:cNvGrpSpPr/>
            <p:nvPr/>
          </p:nvGrpSpPr>
          <p:grpSpPr>
            <a:xfrm>
              <a:off x="8346062" y="3752257"/>
              <a:ext cx="2687732" cy="677108"/>
              <a:chOff x="8052377" y="4356283"/>
              <a:chExt cx="2687732" cy="677108"/>
            </a:xfrm>
          </p:grpSpPr>
          <p:sp>
            <p:nvSpPr>
              <p:cNvPr id="151" name="Rectangle 150"/>
              <p:cNvSpPr>
                <a:spLocks/>
              </p:cNvSpPr>
              <p:nvPr/>
            </p:nvSpPr>
            <p:spPr>
              <a:xfrm>
                <a:off x="9337299" y="4466237"/>
                <a:ext cx="1402810" cy="457200"/>
              </a:xfrm>
              <a:prstGeom prst="rect">
                <a:avLst/>
              </a:prstGeom>
            </p:spPr>
            <p:txBody>
              <a:bodyPr wrap="square" lIns="91440" anchor="ctr" anchorCtr="0">
                <a:noAutofit/>
              </a:bodyPr>
              <a:lstStyle/>
              <a:p>
                <a:pPr>
                  <a:lnSpc>
                    <a:spcPct val="107000"/>
                  </a:lnSpc>
                  <a:spcBef>
                    <a:spcPts val="600"/>
                  </a:spcBef>
                </a:pPr>
                <a:r>
                  <a:rPr lang="en-IN" sz="2000" dirty="0">
                    <a:solidFill>
                      <a:srgbClr val="002F33"/>
                    </a:solidFill>
                    <a:ea typeface="Segoe UI" panose="020B0502040204020203" pitchFamily="34" charset="0"/>
                    <a:cs typeface="Segoe UI" panose="020B0502040204020203" pitchFamily="34" charset="0"/>
                  </a:rPr>
                  <a:t>5-10 years</a:t>
                </a:r>
                <a:r>
                  <a:rPr lang="en-IN" sz="1400" dirty="0">
                    <a:solidFill>
                      <a:srgbClr val="002F33"/>
                    </a:solidFill>
                    <a:ea typeface="Segoe UI" panose="020B0502040204020203" pitchFamily="34" charset="0"/>
                    <a:cs typeface="Segoe UI" panose="020B0502040204020203" pitchFamily="34" charset="0"/>
                  </a:rPr>
                  <a:t>' worth of data</a:t>
                </a:r>
              </a:p>
            </p:txBody>
          </p:sp>
          <p:grpSp>
            <p:nvGrpSpPr>
              <p:cNvPr id="34" name="Group 33"/>
              <p:cNvGrpSpPr/>
              <p:nvPr/>
            </p:nvGrpSpPr>
            <p:grpSpPr>
              <a:xfrm>
                <a:off x="8052377" y="4356283"/>
                <a:ext cx="1224583" cy="677108"/>
                <a:chOff x="6191354" y="21411531"/>
                <a:chExt cx="1224583" cy="677108"/>
              </a:xfrm>
            </p:grpSpPr>
            <p:sp>
              <p:nvSpPr>
                <p:cNvPr id="156" name="TextBox 155"/>
                <p:cNvSpPr txBox="1"/>
                <p:nvPr/>
              </p:nvSpPr>
              <p:spPr>
                <a:xfrm>
                  <a:off x="6191354" y="21580808"/>
                  <a:ext cx="417981" cy="507831"/>
                </a:xfrm>
                <a:prstGeom prst="rect">
                  <a:avLst/>
                </a:prstGeom>
                <a:noFill/>
              </p:spPr>
              <p:txBody>
                <a:bodyPr wrap="square" lIns="0" tIns="0" rIns="0" bIns="0" rtlCol="0">
                  <a:spAutoFit/>
                </a:bodyPr>
                <a:lstStyle/>
                <a:p>
                  <a:pPr algn="ctr"/>
                  <a:r>
                    <a:rPr lang="en-US" sz="1100" dirty="0">
                      <a:solidFill>
                        <a:srgbClr val="00B294"/>
                      </a:solidFill>
                      <a:latin typeface="Segoe UI Semibold" panose="020B0702040204020203" pitchFamily="34" charset="0"/>
                      <a:cs typeface="Segoe UI Semibold" panose="020B0702040204020203" pitchFamily="34" charset="0"/>
                    </a:rPr>
                    <a:t>1110</a:t>
                  </a:r>
                </a:p>
                <a:p>
                  <a:pPr algn="ctr"/>
                  <a:r>
                    <a:rPr lang="en-US" sz="1100" dirty="0">
                      <a:solidFill>
                        <a:srgbClr val="00B294"/>
                      </a:solidFill>
                      <a:latin typeface="Segoe UI Semibold" panose="020B0702040204020203" pitchFamily="34" charset="0"/>
                      <a:cs typeface="Segoe UI Semibold" panose="020B0702040204020203" pitchFamily="34" charset="0"/>
                    </a:rPr>
                    <a:t>1010</a:t>
                  </a:r>
                </a:p>
                <a:p>
                  <a:pPr algn="ctr"/>
                  <a:r>
                    <a:rPr lang="en-US" sz="1100" dirty="0">
                      <a:solidFill>
                        <a:srgbClr val="00B294"/>
                      </a:solidFill>
                      <a:latin typeface="Segoe UI Semibold" panose="020B0702040204020203" pitchFamily="34" charset="0"/>
                      <a:cs typeface="Segoe UI Semibold" panose="020B0702040204020203" pitchFamily="34" charset="0"/>
                    </a:rPr>
                    <a:t>0101</a:t>
                  </a:r>
                </a:p>
              </p:txBody>
            </p:sp>
            <p:sp>
              <p:nvSpPr>
                <p:cNvPr id="157" name="TextBox 156"/>
                <p:cNvSpPr txBox="1"/>
                <p:nvPr/>
              </p:nvSpPr>
              <p:spPr>
                <a:xfrm>
                  <a:off x="6594655" y="21411531"/>
                  <a:ext cx="417981" cy="677108"/>
                </a:xfrm>
                <a:prstGeom prst="rect">
                  <a:avLst/>
                </a:prstGeom>
                <a:noFill/>
              </p:spPr>
              <p:txBody>
                <a:bodyPr wrap="square" lIns="0" tIns="0" rIns="0" bIns="0" rtlCol="0">
                  <a:spAutoFit/>
                </a:bodyPr>
                <a:lstStyle/>
                <a:p>
                  <a:pPr algn="ctr"/>
                  <a:r>
                    <a:rPr lang="en-US" sz="1100" dirty="0">
                      <a:solidFill>
                        <a:srgbClr val="004B50"/>
                      </a:solidFill>
                      <a:latin typeface="Segoe UI Semibold" panose="020B0702040204020203" pitchFamily="34" charset="0"/>
                      <a:cs typeface="Segoe UI Semibold" panose="020B0702040204020203" pitchFamily="34" charset="0"/>
                    </a:rPr>
                    <a:t>0001</a:t>
                  </a:r>
                </a:p>
                <a:p>
                  <a:pPr algn="ctr"/>
                  <a:r>
                    <a:rPr lang="en-US" sz="1100" dirty="0">
                      <a:solidFill>
                        <a:srgbClr val="004B50"/>
                      </a:solidFill>
                      <a:latin typeface="Segoe UI Semibold" panose="020B0702040204020203" pitchFamily="34" charset="0"/>
                      <a:cs typeface="Segoe UI Semibold" panose="020B0702040204020203" pitchFamily="34" charset="0"/>
                    </a:rPr>
                    <a:t>1110</a:t>
                  </a:r>
                </a:p>
                <a:p>
                  <a:pPr algn="ctr"/>
                  <a:r>
                    <a:rPr lang="en-US" sz="1100" dirty="0">
                      <a:solidFill>
                        <a:srgbClr val="004B50"/>
                      </a:solidFill>
                      <a:latin typeface="Segoe UI Semibold" panose="020B0702040204020203" pitchFamily="34" charset="0"/>
                      <a:cs typeface="Segoe UI Semibold" panose="020B0702040204020203" pitchFamily="34" charset="0"/>
                    </a:rPr>
                    <a:t>1010</a:t>
                  </a:r>
                </a:p>
                <a:p>
                  <a:pPr algn="ctr"/>
                  <a:r>
                    <a:rPr lang="en-US" sz="1100" dirty="0">
                      <a:solidFill>
                        <a:srgbClr val="004B50"/>
                      </a:solidFill>
                      <a:latin typeface="Segoe UI Semibold" panose="020B0702040204020203" pitchFamily="34" charset="0"/>
                      <a:cs typeface="Segoe UI Semibold" panose="020B0702040204020203" pitchFamily="34" charset="0"/>
                    </a:rPr>
                    <a:t>0101</a:t>
                  </a:r>
                </a:p>
              </p:txBody>
            </p:sp>
            <p:sp>
              <p:nvSpPr>
                <p:cNvPr id="158" name="TextBox 157"/>
                <p:cNvSpPr txBox="1"/>
                <p:nvPr/>
              </p:nvSpPr>
              <p:spPr>
                <a:xfrm>
                  <a:off x="6997956" y="21919362"/>
                  <a:ext cx="417981" cy="169277"/>
                </a:xfrm>
                <a:prstGeom prst="rect">
                  <a:avLst/>
                </a:prstGeom>
                <a:noFill/>
              </p:spPr>
              <p:txBody>
                <a:bodyPr wrap="square" lIns="0" tIns="0" rIns="0" bIns="0" rtlCol="0">
                  <a:spAutoFit/>
                </a:bodyPr>
                <a:lstStyle/>
                <a:p>
                  <a:pPr algn="ctr"/>
                  <a:r>
                    <a:rPr lang="en-US" sz="1100" dirty="0">
                      <a:solidFill>
                        <a:srgbClr val="008272"/>
                      </a:solidFill>
                      <a:latin typeface="Segoe UI Semibold" panose="020B0702040204020203" pitchFamily="34" charset="0"/>
                      <a:cs typeface="Segoe UI Semibold" panose="020B0702040204020203" pitchFamily="34" charset="0"/>
                    </a:rPr>
                    <a:t>0101</a:t>
                  </a:r>
                </a:p>
              </p:txBody>
            </p:sp>
          </p:grpSp>
        </p:grpSp>
      </p:grpSp>
      <p:grpSp>
        <p:nvGrpSpPr>
          <p:cNvPr id="4" name="Group 3"/>
          <p:cNvGrpSpPr/>
          <p:nvPr/>
        </p:nvGrpSpPr>
        <p:grpSpPr>
          <a:xfrm>
            <a:off x="1039535" y="3594199"/>
            <a:ext cx="10114452" cy="1005840"/>
            <a:chOff x="1039535" y="5633719"/>
            <a:chExt cx="10114452" cy="1005840"/>
          </a:xfrm>
        </p:grpSpPr>
        <p:sp>
          <p:nvSpPr>
            <p:cNvPr id="114" name="Rectangle 113"/>
            <p:cNvSpPr>
              <a:spLocks/>
            </p:cNvSpPr>
            <p:nvPr/>
          </p:nvSpPr>
          <p:spPr>
            <a:xfrm>
              <a:off x="5005698" y="5633719"/>
              <a:ext cx="2194560" cy="1005840"/>
            </a:xfrm>
            <a:prstGeom prst="rect">
              <a:avLst/>
            </a:prstGeom>
          </p:spPr>
          <p:txBody>
            <a:bodyPr wrap="square" lIns="91440" anchor="ctr" anchorCtr="0">
              <a:noAutofit/>
            </a:bodyPr>
            <a:lstStyle/>
            <a:p>
              <a:pPr algn="ctr">
                <a:lnSpc>
                  <a:spcPct val="107000"/>
                </a:lnSpc>
                <a:spcBef>
                  <a:spcPts val="600"/>
                </a:spcBef>
              </a:pPr>
              <a:r>
                <a:rPr lang="en-IN" sz="16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Predictors</a:t>
              </a:r>
            </a:p>
          </p:txBody>
        </p:sp>
        <p:grpSp>
          <p:nvGrpSpPr>
            <p:cNvPr id="41" name="Group 40"/>
            <p:cNvGrpSpPr/>
            <p:nvPr/>
          </p:nvGrpSpPr>
          <p:grpSpPr>
            <a:xfrm>
              <a:off x="1039535" y="5725159"/>
              <a:ext cx="2928118" cy="822960"/>
              <a:chOff x="1472857" y="5486558"/>
              <a:chExt cx="2928118" cy="822960"/>
            </a:xfrm>
          </p:grpSpPr>
          <p:sp>
            <p:nvSpPr>
              <p:cNvPr id="159" name="Rectangle 158"/>
              <p:cNvSpPr>
                <a:spLocks/>
              </p:cNvSpPr>
              <p:nvPr/>
            </p:nvSpPr>
            <p:spPr>
              <a:xfrm>
                <a:off x="2525436" y="5486558"/>
                <a:ext cx="822960" cy="822960"/>
              </a:xfrm>
              <a:prstGeom prst="rect">
                <a:avLst/>
              </a:prstGeom>
              <a:solidFill>
                <a:srgbClr val="005291"/>
              </a:solidFill>
            </p:spPr>
            <p:txBody>
              <a:bodyPr wrap="square" lIns="91440" anchor="ctr" anchorCtr="0">
                <a:noAutofit/>
              </a:bodyPr>
              <a:lstStyle/>
              <a:p>
                <a:pPr algn="ctr">
                  <a:lnSpc>
                    <a:spcPct val="107000"/>
                  </a:lnSpc>
                  <a:spcBef>
                    <a:spcPts val="600"/>
                  </a:spcBef>
                </a:pPr>
                <a:r>
                  <a:rPr lang="en-IN" sz="1100" dirty="0">
                    <a:solidFill>
                      <a:schemeClr val="bg1"/>
                    </a:solidFill>
                    <a:ea typeface="Segoe UI" panose="020B0502040204020203" pitchFamily="34" charset="0"/>
                    <a:cs typeface="Segoe UI" panose="020B0502040204020203" pitchFamily="34" charset="0"/>
                  </a:rPr>
                  <a:t>Hour of Day</a:t>
                </a:r>
              </a:p>
            </p:txBody>
          </p:sp>
          <p:sp>
            <p:nvSpPr>
              <p:cNvPr id="160" name="Rectangle 159"/>
              <p:cNvSpPr>
                <a:spLocks/>
              </p:cNvSpPr>
              <p:nvPr/>
            </p:nvSpPr>
            <p:spPr>
              <a:xfrm>
                <a:off x="1472857" y="5486558"/>
                <a:ext cx="822960" cy="822960"/>
              </a:xfrm>
              <a:prstGeom prst="rect">
                <a:avLst/>
              </a:prstGeom>
              <a:solidFill>
                <a:srgbClr val="0078D7"/>
              </a:solidFill>
            </p:spPr>
            <p:txBody>
              <a:bodyPr wrap="square" lIns="91440" anchor="ctr" anchorCtr="0">
                <a:noAutofit/>
              </a:bodyPr>
              <a:lstStyle/>
              <a:p>
                <a:pPr algn="ctr">
                  <a:lnSpc>
                    <a:spcPct val="107000"/>
                  </a:lnSpc>
                  <a:spcBef>
                    <a:spcPts val="600"/>
                  </a:spcBef>
                </a:pPr>
                <a:r>
                  <a:rPr lang="en-IN" sz="1100" dirty="0">
                    <a:solidFill>
                      <a:schemeClr val="bg1"/>
                    </a:solidFill>
                    <a:ea typeface="Segoe UI" panose="020B0502040204020203" pitchFamily="34" charset="0"/>
                    <a:cs typeface="Segoe UI" panose="020B0502040204020203" pitchFamily="34" charset="0"/>
                  </a:rPr>
                  <a:t>Day or week</a:t>
                </a:r>
              </a:p>
            </p:txBody>
          </p:sp>
          <p:sp>
            <p:nvSpPr>
              <p:cNvPr id="161" name="Rectangle 160"/>
              <p:cNvSpPr>
                <a:spLocks/>
              </p:cNvSpPr>
              <p:nvPr/>
            </p:nvSpPr>
            <p:spPr>
              <a:xfrm>
                <a:off x="3578015" y="5486558"/>
                <a:ext cx="822960" cy="822960"/>
              </a:xfrm>
              <a:prstGeom prst="rect">
                <a:avLst/>
              </a:prstGeom>
              <a:solidFill>
                <a:srgbClr val="409AE1"/>
              </a:solidFill>
            </p:spPr>
            <p:txBody>
              <a:bodyPr wrap="square" lIns="91440" anchor="ctr" anchorCtr="0">
                <a:noAutofit/>
              </a:bodyPr>
              <a:lstStyle/>
              <a:p>
                <a:pPr algn="ctr">
                  <a:lnSpc>
                    <a:spcPct val="107000"/>
                  </a:lnSpc>
                  <a:spcBef>
                    <a:spcPts val="600"/>
                  </a:spcBef>
                </a:pPr>
                <a:r>
                  <a:rPr lang="en-IN" sz="1100" dirty="0">
                    <a:solidFill>
                      <a:schemeClr val="bg1"/>
                    </a:solidFill>
                    <a:ea typeface="Segoe UI" panose="020B0502040204020203" pitchFamily="34" charset="0"/>
                    <a:cs typeface="Segoe UI" panose="020B0502040204020203" pitchFamily="34" charset="0"/>
                  </a:rPr>
                  <a:t>Hourly Temp.</a:t>
                </a:r>
              </a:p>
            </p:txBody>
          </p:sp>
        </p:grpSp>
        <p:grpSp>
          <p:nvGrpSpPr>
            <p:cNvPr id="40" name="Group 39"/>
            <p:cNvGrpSpPr/>
            <p:nvPr/>
          </p:nvGrpSpPr>
          <p:grpSpPr>
            <a:xfrm>
              <a:off x="8225869" y="5725159"/>
              <a:ext cx="2928118" cy="822960"/>
              <a:chOff x="7292820" y="5486558"/>
              <a:chExt cx="2928118" cy="822960"/>
            </a:xfrm>
          </p:grpSpPr>
          <p:sp>
            <p:nvSpPr>
              <p:cNvPr id="162" name="Rectangle 161"/>
              <p:cNvSpPr>
                <a:spLocks/>
              </p:cNvSpPr>
              <p:nvPr/>
            </p:nvSpPr>
            <p:spPr>
              <a:xfrm>
                <a:off x="8345399" y="5486558"/>
                <a:ext cx="822960" cy="822960"/>
              </a:xfrm>
              <a:prstGeom prst="rect">
                <a:avLst/>
              </a:prstGeom>
              <a:solidFill>
                <a:srgbClr val="005850"/>
              </a:solidFill>
            </p:spPr>
            <p:txBody>
              <a:bodyPr wrap="square" lIns="91440" anchor="ctr" anchorCtr="0">
                <a:noAutofit/>
              </a:bodyPr>
              <a:lstStyle/>
              <a:p>
                <a:pPr algn="ctr">
                  <a:lnSpc>
                    <a:spcPct val="107000"/>
                  </a:lnSpc>
                  <a:spcBef>
                    <a:spcPts val="600"/>
                  </a:spcBef>
                </a:pPr>
                <a:r>
                  <a:rPr lang="en-IN" sz="1100" dirty="0">
                    <a:solidFill>
                      <a:schemeClr val="bg1"/>
                    </a:solidFill>
                    <a:ea typeface="Segoe UI" panose="020B0502040204020203" pitchFamily="34" charset="0"/>
                    <a:cs typeface="Segoe UI" panose="020B0502040204020203" pitchFamily="34" charset="0"/>
                  </a:rPr>
                  <a:t>Day of Month</a:t>
                </a:r>
              </a:p>
            </p:txBody>
          </p:sp>
          <p:sp>
            <p:nvSpPr>
              <p:cNvPr id="163" name="Rectangle 162"/>
              <p:cNvSpPr>
                <a:spLocks/>
              </p:cNvSpPr>
              <p:nvPr/>
            </p:nvSpPr>
            <p:spPr>
              <a:xfrm>
                <a:off x="7292820" y="5486558"/>
                <a:ext cx="822960" cy="822960"/>
              </a:xfrm>
              <a:prstGeom prst="rect">
                <a:avLst/>
              </a:prstGeom>
              <a:solidFill>
                <a:srgbClr val="40A195"/>
              </a:solidFill>
            </p:spPr>
            <p:txBody>
              <a:bodyPr wrap="square" lIns="91440" anchor="ctr" anchorCtr="0">
                <a:noAutofit/>
              </a:bodyPr>
              <a:lstStyle/>
              <a:p>
                <a:pPr algn="ctr">
                  <a:lnSpc>
                    <a:spcPct val="107000"/>
                  </a:lnSpc>
                  <a:spcBef>
                    <a:spcPts val="600"/>
                  </a:spcBef>
                </a:pPr>
                <a:r>
                  <a:rPr lang="en-IN" sz="1100" dirty="0">
                    <a:solidFill>
                      <a:schemeClr val="bg1"/>
                    </a:solidFill>
                    <a:ea typeface="Segoe UI" panose="020B0502040204020203" pitchFamily="34" charset="0"/>
                    <a:cs typeface="Segoe UI" panose="020B0502040204020203" pitchFamily="34" charset="0"/>
                  </a:rPr>
                  <a:t>Month of Year</a:t>
                </a:r>
              </a:p>
            </p:txBody>
          </p:sp>
          <p:sp>
            <p:nvSpPr>
              <p:cNvPr id="164" name="Rectangle 163"/>
              <p:cNvSpPr>
                <a:spLocks/>
              </p:cNvSpPr>
              <p:nvPr/>
            </p:nvSpPr>
            <p:spPr>
              <a:xfrm>
                <a:off x="9397978" y="5486558"/>
                <a:ext cx="822960" cy="822960"/>
              </a:xfrm>
              <a:prstGeom prst="rect">
                <a:avLst/>
              </a:prstGeom>
              <a:solidFill>
                <a:srgbClr val="008272"/>
              </a:solidFill>
            </p:spPr>
            <p:txBody>
              <a:bodyPr wrap="square" lIns="91440" anchor="ctr" anchorCtr="0">
                <a:noAutofit/>
              </a:bodyPr>
              <a:lstStyle/>
              <a:p>
                <a:pPr algn="ctr">
                  <a:lnSpc>
                    <a:spcPct val="107000"/>
                  </a:lnSpc>
                  <a:spcBef>
                    <a:spcPts val="600"/>
                  </a:spcBef>
                </a:pPr>
                <a:r>
                  <a:rPr lang="en-IN" sz="1000" dirty="0">
                    <a:solidFill>
                      <a:schemeClr val="bg1"/>
                    </a:solidFill>
                    <a:ea typeface="Segoe UI" panose="020B0502040204020203" pitchFamily="34" charset="0"/>
                    <a:cs typeface="Segoe UI" panose="020B0502040204020203" pitchFamily="34" charset="0"/>
                  </a:rPr>
                  <a:t>Long term temp. &amp; climate</a:t>
                </a:r>
              </a:p>
            </p:txBody>
          </p:sp>
        </p:grpSp>
      </p:grpSp>
      <p:sp>
        <p:nvSpPr>
          <p:cNvPr id="56" name="Rectangle 55"/>
          <p:cNvSpPr/>
          <p:nvPr/>
        </p:nvSpPr>
        <p:spPr bwMode="auto">
          <a:xfrm>
            <a:off x="5000355" y="820768"/>
            <a:ext cx="2191789" cy="729397"/>
          </a:xfrm>
          <a:prstGeom prst="rect">
            <a:avLst/>
          </a:prstGeom>
          <a:solidFill>
            <a:srgbClr val="E6E6E6"/>
          </a:solidFill>
          <a:ln w="285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spcAft>
                <a:spcPts val="400"/>
              </a:spcAft>
            </a:pPr>
            <a:endParaRPr lang="en-US" sz="1600" dirty="0">
              <a:solidFill>
                <a:schemeClr val="bg1"/>
              </a:solidFill>
              <a:latin typeface="+mj-lt"/>
              <a:cs typeface="Segoe UI Semilight" panose="020B0402040204020203" pitchFamily="34" charset="0"/>
            </a:endParaRPr>
          </a:p>
        </p:txBody>
      </p:sp>
      <p:sp>
        <p:nvSpPr>
          <p:cNvPr id="63" name="Rectangle 62"/>
          <p:cNvSpPr>
            <a:spLocks/>
          </p:cNvSpPr>
          <p:nvPr/>
        </p:nvSpPr>
        <p:spPr>
          <a:xfrm>
            <a:off x="4997585" y="5633719"/>
            <a:ext cx="2194560" cy="1005840"/>
          </a:xfrm>
          <a:prstGeom prst="rect">
            <a:avLst/>
          </a:prstGeom>
        </p:spPr>
        <p:txBody>
          <a:bodyPr wrap="square" lIns="91440" anchor="ctr" anchorCtr="0">
            <a:noAutofit/>
          </a:bodyPr>
          <a:lstStyle/>
          <a:p>
            <a:pPr algn="ctr">
              <a:lnSpc>
                <a:spcPct val="107000"/>
              </a:lnSpc>
              <a:spcBef>
                <a:spcPts val="600"/>
              </a:spcBef>
            </a:pPr>
            <a:r>
              <a:rPr lang="en-IN" sz="1600" dirty="0">
                <a:solidFill>
                  <a:srgbClr val="194468"/>
                </a:solidFill>
                <a:latin typeface="Segoe UI Semibold" panose="020B0702040204020203" pitchFamily="34" charset="0"/>
                <a:ea typeface="Segoe UI" panose="020B0502040204020203" pitchFamily="34" charset="0"/>
                <a:cs typeface="Segoe UI" panose="020B0502040204020203" pitchFamily="34" charset="0"/>
              </a:rPr>
              <a:t>Use Cases</a:t>
            </a:r>
          </a:p>
        </p:txBody>
      </p:sp>
      <p:grpSp>
        <p:nvGrpSpPr>
          <p:cNvPr id="85" name="Group 84"/>
          <p:cNvGrpSpPr/>
          <p:nvPr/>
        </p:nvGrpSpPr>
        <p:grpSpPr>
          <a:xfrm>
            <a:off x="902817" y="5754688"/>
            <a:ext cx="3203142" cy="763587"/>
            <a:chOff x="902817" y="5754688"/>
            <a:chExt cx="3203142" cy="763587"/>
          </a:xfrm>
        </p:grpSpPr>
        <p:sp>
          <p:nvSpPr>
            <p:cNvPr id="67" name="Rectangle 66"/>
            <p:cNvSpPr>
              <a:spLocks/>
            </p:cNvSpPr>
            <p:nvPr/>
          </p:nvSpPr>
          <p:spPr>
            <a:xfrm>
              <a:off x="1926378" y="5862319"/>
              <a:ext cx="2179581" cy="548640"/>
            </a:xfrm>
            <a:prstGeom prst="rect">
              <a:avLst/>
            </a:prstGeom>
            <a:noFill/>
          </p:spPr>
          <p:txBody>
            <a:bodyPr wrap="square" lIns="45720" rIns="45720" anchor="ctr" anchorCtr="0">
              <a:noAutofit/>
            </a:bodyPr>
            <a:lstStyle/>
            <a:p>
              <a:pPr>
                <a:spcAft>
                  <a:spcPts val="300"/>
                </a:spcAft>
              </a:pPr>
              <a:r>
                <a:rPr lang="en-IN" sz="1400" dirty="0">
                  <a:solidFill>
                    <a:srgbClr val="194468"/>
                  </a:solidFill>
                  <a:ea typeface="Segoe UI" panose="020B0502040204020203" pitchFamily="34" charset="0"/>
                  <a:cs typeface="Segoe UI" panose="020B0502040204020203" pitchFamily="34" charset="0"/>
                </a:rPr>
                <a:t>Demand/Supply Balancing</a:t>
              </a:r>
            </a:p>
            <a:p>
              <a:pPr>
                <a:spcAft>
                  <a:spcPts val="300"/>
                </a:spcAft>
              </a:pPr>
              <a:r>
                <a:rPr lang="en-IN" sz="1400" dirty="0">
                  <a:solidFill>
                    <a:srgbClr val="194468"/>
                  </a:solidFill>
                  <a:ea typeface="Segoe UI" panose="020B0502040204020203" pitchFamily="34" charset="0"/>
                  <a:cs typeface="Segoe UI" panose="020B0502040204020203" pitchFamily="34" charset="0"/>
                </a:rPr>
                <a:t>Demand Response</a:t>
              </a:r>
            </a:p>
            <a:p>
              <a:pPr>
                <a:spcAft>
                  <a:spcPts val="300"/>
                </a:spcAft>
              </a:pPr>
              <a:r>
                <a:rPr lang="en-IN" sz="1400" dirty="0">
                  <a:solidFill>
                    <a:srgbClr val="194468"/>
                  </a:solidFill>
                  <a:ea typeface="Segoe UI" panose="020B0502040204020203" pitchFamily="34" charset="0"/>
                  <a:cs typeface="Segoe UI" panose="020B0502040204020203" pitchFamily="34" charset="0"/>
                </a:rPr>
                <a:t>Pick Hour Forecasting</a:t>
              </a:r>
            </a:p>
          </p:txBody>
        </p:sp>
        <p:grpSp>
          <p:nvGrpSpPr>
            <p:cNvPr id="84" name="Group 83"/>
            <p:cNvGrpSpPr/>
            <p:nvPr/>
          </p:nvGrpSpPr>
          <p:grpSpPr>
            <a:xfrm>
              <a:off x="902817" y="5754688"/>
              <a:ext cx="842963" cy="763587"/>
              <a:chOff x="902817" y="5754688"/>
              <a:chExt cx="842963" cy="763587"/>
            </a:xfrm>
          </p:grpSpPr>
          <p:sp>
            <p:nvSpPr>
              <p:cNvPr id="19" name="Freeform 7"/>
              <p:cNvSpPr>
                <a:spLocks noEditPoints="1"/>
              </p:cNvSpPr>
              <p:nvPr/>
            </p:nvSpPr>
            <p:spPr bwMode="auto">
              <a:xfrm>
                <a:off x="902817" y="5754688"/>
                <a:ext cx="568325" cy="763587"/>
              </a:xfrm>
              <a:custGeom>
                <a:avLst/>
                <a:gdLst>
                  <a:gd name="T0" fmla="*/ 337 w 358"/>
                  <a:gd name="T1" fmla="*/ 21 h 481"/>
                  <a:gd name="T2" fmla="*/ 337 w 358"/>
                  <a:gd name="T3" fmla="*/ 460 h 481"/>
                  <a:gd name="T4" fmla="*/ 20 w 358"/>
                  <a:gd name="T5" fmla="*/ 460 h 481"/>
                  <a:gd name="T6" fmla="*/ 20 w 358"/>
                  <a:gd name="T7" fmla="*/ 21 h 481"/>
                  <a:gd name="T8" fmla="*/ 337 w 358"/>
                  <a:gd name="T9" fmla="*/ 21 h 481"/>
                  <a:gd name="T10" fmla="*/ 358 w 358"/>
                  <a:gd name="T11" fmla="*/ 0 h 481"/>
                  <a:gd name="T12" fmla="*/ 0 w 358"/>
                  <a:gd name="T13" fmla="*/ 0 h 481"/>
                  <a:gd name="T14" fmla="*/ 0 w 358"/>
                  <a:gd name="T15" fmla="*/ 481 h 481"/>
                  <a:gd name="T16" fmla="*/ 358 w 358"/>
                  <a:gd name="T17" fmla="*/ 481 h 481"/>
                  <a:gd name="T18" fmla="*/ 358 w 358"/>
                  <a:gd name="T19" fmla="*/ 0 h 481"/>
                  <a:gd name="T20" fmla="*/ 358 w 358"/>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481">
                    <a:moveTo>
                      <a:pt x="337" y="21"/>
                    </a:moveTo>
                    <a:lnTo>
                      <a:pt x="337" y="460"/>
                    </a:lnTo>
                    <a:lnTo>
                      <a:pt x="20" y="460"/>
                    </a:lnTo>
                    <a:lnTo>
                      <a:pt x="20" y="21"/>
                    </a:lnTo>
                    <a:lnTo>
                      <a:pt x="337" y="21"/>
                    </a:lnTo>
                    <a:moveTo>
                      <a:pt x="358" y="0"/>
                    </a:moveTo>
                    <a:lnTo>
                      <a:pt x="0" y="0"/>
                    </a:lnTo>
                    <a:lnTo>
                      <a:pt x="0" y="481"/>
                    </a:lnTo>
                    <a:lnTo>
                      <a:pt x="358" y="481"/>
                    </a:lnTo>
                    <a:lnTo>
                      <a:pt x="358" y="0"/>
                    </a:lnTo>
                    <a:lnTo>
                      <a:pt x="3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902817" y="5754688"/>
                <a:ext cx="568325" cy="763587"/>
                <a:chOff x="992188" y="5754688"/>
                <a:chExt cx="568325" cy="763587"/>
              </a:xfrm>
            </p:grpSpPr>
            <p:sp>
              <p:nvSpPr>
                <p:cNvPr id="17" name="Rectangle 5"/>
                <p:cNvSpPr>
                  <a:spLocks noChangeArrowheads="1"/>
                </p:cNvSpPr>
                <p:nvPr/>
              </p:nvSpPr>
              <p:spPr bwMode="auto">
                <a:xfrm>
                  <a:off x="1008063" y="5772150"/>
                  <a:ext cx="534988" cy="728662"/>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6"/>
                <p:cNvSpPr>
                  <a:spLocks noEditPoints="1"/>
                </p:cNvSpPr>
                <p:nvPr/>
              </p:nvSpPr>
              <p:spPr bwMode="auto">
                <a:xfrm>
                  <a:off x="992188" y="5754688"/>
                  <a:ext cx="568325" cy="763587"/>
                </a:xfrm>
                <a:custGeom>
                  <a:avLst/>
                  <a:gdLst>
                    <a:gd name="T0" fmla="*/ 337 w 358"/>
                    <a:gd name="T1" fmla="*/ 21 h 481"/>
                    <a:gd name="T2" fmla="*/ 337 w 358"/>
                    <a:gd name="T3" fmla="*/ 460 h 481"/>
                    <a:gd name="T4" fmla="*/ 20 w 358"/>
                    <a:gd name="T5" fmla="*/ 460 h 481"/>
                    <a:gd name="T6" fmla="*/ 20 w 358"/>
                    <a:gd name="T7" fmla="*/ 21 h 481"/>
                    <a:gd name="T8" fmla="*/ 337 w 358"/>
                    <a:gd name="T9" fmla="*/ 21 h 481"/>
                    <a:gd name="T10" fmla="*/ 358 w 358"/>
                    <a:gd name="T11" fmla="*/ 0 h 481"/>
                    <a:gd name="T12" fmla="*/ 0 w 358"/>
                    <a:gd name="T13" fmla="*/ 0 h 481"/>
                    <a:gd name="T14" fmla="*/ 0 w 358"/>
                    <a:gd name="T15" fmla="*/ 481 h 481"/>
                    <a:gd name="T16" fmla="*/ 358 w 358"/>
                    <a:gd name="T17" fmla="*/ 481 h 481"/>
                    <a:gd name="T18" fmla="*/ 358 w 358"/>
                    <a:gd name="T19" fmla="*/ 0 h 481"/>
                    <a:gd name="T20" fmla="*/ 358 w 358"/>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8" h="481">
                      <a:moveTo>
                        <a:pt x="337" y="21"/>
                      </a:moveTo>
                      <a:lnTo>
                        <a:pt x="337" y="460"/>
                      </a:lnTo>
                      <a:lnTo>
                        <a:pt x="20" y="460"/>
                      </a:lnTo>
                      <a:lnTo>
                        <a:pt x="20" y="21"/>
                      </a:lnTo>
                      <a:lnTo>
                        <a:pt x="337" y="21"/>
                      </a:lnTo>
                      <a:close/>
                      <a:moveTo>
                        <a:pt x="358" y="0"/>
                      </a:moveTo>
                      <a:lnTo>
                        <a:pt x="0" y="0"/>
                      </a:lnTo>
                      <a:lnTo>
                        <a:pt x="0" y="481"/>
                      </a:lnTo>
                      <a:lnTo>
                        <a:pt x="358" y="481"/>
                      </a:lnTo>
                      <a:lnTo>
                        <a:pt x="358" y="0"/>
                      </a:lnTo>
                      <a:lnTo>
                        <a:pt x="358" y="0"/>
                      </a:lnTo>
                      <a:close/>
                    </a:path>
                  </a:pathLst>
                </a:custGeom>
                <a:solidFill>
                  <a:srgbClr val="00529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7" name="Group 36"/>
                <p:cNvGrpSpPr/>
                <p:nvPr/>
              </p:nvGrpSpPr>
              <p:grpSpPr>
                <a:xfrm>
                  <a:off x="1076325" y="5889625"/>
                  <a:ext cx="354013" cy="493712"/>
                  <a:chOff x="1076325" y="5889625"/>
                  <a:chExt cx="354013" cy="493712"/>
                </a:xfrm>
              </p:grpSpPr>
              <p:sp>
                <p:nvSpPr>
                  <p:cNvPr id="20" name="Rectangle 8"/>
                  <p:cNvSpPr>
                    <a:spLocks noChangeArrowheads="1"/>
                  </p:cNvSpPr>
                  <p:nvPr/>
                </p:nvSpPr>
                <p:spPr bwMode="auto">
                  <a:xfrm>
                    <a:off x="1076325" y="5889625"/>
                    <a:ext cx="354013" cy="33337"/>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9"/>
                  <p:cNvSpPr>
                    <a:spLocks noChangeArrowheads="1"/>
                  </p:cNvSpPr>
                  <p:nvPr/>
                </p:nvSpPr>
                <p:spPr bwMode="auto">
                  <a:xfrm>
                    <a:off x="1076325" y="5956300"/>
                    <a:ext cx="200025" cy="31750"/>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Rectangle 10"/>
                  <p:cNvSpPr>
                    <a:spLocks noChangeArrowheads="1"/>
                  </p:cNvSpPr>
                  <p:nvPr/>
                </p:nvSpPr>
                <p:spPr bwMode="auto">
                  <a:xfrm>
                    <a:off x="1076325" y="6218238"/>
                    <a:ext cx="354013" cy="33337"/>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Rectangle 11"/>
                  <p:cNvSpPr>
                    <a:spLocks noChangeArrowheads="1"/>
                  </p:cNvSpPr>
                  <p:nvPr/>
                </p:nvSpPr>
                <p:spPr bwMode="auto">
                  <a:xfrm>
                    <a:off x="1076325" y="6350000"/>
                    <a:ext cx="354013" cy="33337"/>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12"/>
                  <p:cNvSpPr>
                    <a:spLocks noChangeArrowheads="1"/>
                  </p:cNvSpPr>
                  <p:nvPr/>
                </p:nvSpPr>
                <p:spPr bwMode="auto">
                  <a:xfrm>
                    <a:off x="1076325" y="6284913"/>
                    <a:ext cx="274638" cy="31750"/>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13"/>
                  <p:cNvSpPr>
                    <a:spLocks noChangeArrowheads="1"/>
                  </p:cNvSpPr>
                  <p:nvPr/>
                </p:nvSpPr>
                <p:spPr bwMode="auto">
                  <a:xfrm>
                    <a:off x="1076325" y="6021388"/>
                    <a:ext cx="311150" cy="33337"/>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Rectangle 14"/>
                  <p:cNvSpPr>
                    <a:spLocks noChangeArrowheads="1"/>
                  </p:cNvSpPr>
                  <p:nvPr/>
                </p:nvSpPr>
                <p:spPr bwMode="auto">
                  <a:xfrm>
                    <a:off x="1076325" y="6086475"/>
                    <a:ext cx="254000" cy="33337"/>
                  </a:xfrm>
                  <a:prstGeom prst="rect">
                    <a:avLst/>
                  </a:prstGeom>
                  <a:solidFill>
                    <a:srgbClr val="409AE1"/>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8" name="Group 47"/>
              <p:cNvGrpSpPr/>
              <p:nvPr/>
            </p:nvGrpSpPr>
            <p:grpSpPr>
              <a:xfrm>
                <a:off x="1266354" y="5953125"/>
                <a:ext cx="479426" cy="476250"/>
                <a:chOff x="1355725" y="5953125"/>
                <a:chExt cx="479426" cy="476250"/>
              </a:xfrm>
              <a:solidFill>
                <a:srgbClr val="409AE1"/>
              </a:solidFill>
            </p:grpSpPr>
            <p:sp>
              <p:nvSpPr>
                <p:cNvPr id="35" name="Freeform 16"/>
                <p:cNvSpPr>
                  <a:spLocks noEditPoints="1"/>
                </p:cNvSpPr>
                <p:nvPr/>
              </p:nvSpPr>
              <p:spPr bwMode="auto">
                <a:xfrm>
                  <a:off x="1355725" y="5953125"/>
                  <a:ext cx="339725" cy="338137"/>
                </a:xfrm>
                <a:custGeom>
                  <a:avLst/>
                  <a:gdLst>
                    <a:gd name="T0" fmla="*/ 206 w 412"/>
                    <a:gd name="T1" fmla="*/ 412 h 412"/>
                    <a:gd name="T2" fmla="*/ 60 w 412"/>
                    <a:gd name="T3" fmla="*/ 352 h 412"/>
                    <a:gd name="T4" fmla="*/ 0 w 412"/>
                    <a:gd name="T5" fmla="*/ 206 h 412"/>
                    <a:gd name="T6" fmla="*/ 60 w 412"/>
                    <a:gd name="T7" fmla="*/ 60 h 412"/>
                    <a:gd name="T8" fmla="*/ 206 w 412"/>
                    <a:gd name="T9" fmla="*/ 0 h 412"/>
                    <a:gd name="T10" fmla="*/ 352 w 412"/>
                    <a:gd name="T11" fmla="*/ 60 h 412"/>
                    <a:gd name="T12" fmla="*/ 352 w 412"/>
                    <a:gd name="T13" fmla="*/ 60 h 412"/>
                    <a:gd name="T14" fmla="*/ 352 w 412"/>
                    <a:gd name="T15" fmla="*/ 60 h 412"/>
                    <a:gd name="T16" fmla="*/ 412 w 412"/>
                    <a:gd name="T17" fmla="*/ 206 h 412"/>
                    <a:gd name="T18" fmla="*/ 352 w 412"/>
                    <a:gd name="T19" fmla="*/ 352 h 412"/>
                    <a:gd name="T20" fmla="*/ 206 w 412"/>
                    <a:gd name="T21" fmla="*/ 412 h 412"/>
                    <a:gd name="T22" fmla="*/ 206 w 412"/>
                    <a:gd name="T23" fmla="*/ 64 h 412"/>
                    <a:gd name="T24" fmla="*/ 106 w 412"/>
                    <a:gd name="T25" fmla="*/ 106 h 412"/>
                    <a:gd name="T26" fmla="*/ 64 w 412"/>
                    <a:gd name="T27" fmla="*/ 206 h 412"/>
                    <a:gd name="T28" fmla="*/ 106 w 412"/>
                    <a:gd name="T29" fmla="*/ 306 h 412"/>
                    <a:gd name="T30" fmla="*/ 206 w 412"/>
                    <a:gd name="T31" fmla="*/ 348 h 412"/>
                    <a:gd name="T32" fmla="*/ 306 w 412"/>
                    <a:gd name="T33" fmla="*/ 306 h 412"/>
                    <a:gd name="T34" fmla="*/ 348 w 412"/>
                    <a:gd name="T35" fmla="*/ 206 h 412"/>
                    <a:gd name="T36" fmla="*/ 306 w 412"/>
                    <a:gd name="T37" fmla="*/ 106 h 412"/>
                    <a:gd name="T38" fmla="*/ 306 w 412"/>
                    <a:gd name="T39" fmla="*/ 106 h 412"/>
                    <a:gd name="T40" fmla="*/ 206 w 412"/>
                    <a:gd name="T41" fmla="*/ 6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2" h="412">
                      <a:moveTo>
                        <a:pt x="206" y="412"/>
                      </a:moveTo>
                      <a:cubicBezTo>
                        <a:pt x="151" y="412"/>
                        <a:pt x="99" y="391"/>
                        <a:pt x="60" y="352"/>
                      </a:cubicBezTo>
                      <a:cubicBezTo>
                        <a:pt x="21" y="313"/>
                        <a:pt x="0" y="261"/>
                        <a:pt x="0" y="206"/>
                      </a:cubicBezTo>
                      <a:cubicBezTo>
                        <a:pt x="0" y="151"/>
                        <a:pt x="21" y="99"/>
                        <a:pt x="60" y="60"/>
                      </a:cubicBezTo>
                      <a:cubicBezTo>
                        <a:pt x="99" y="21"/>
                        <a:pt x="151" y="0"/>
                        <a:pt x="206" y="0"/>
                      </a:cubicBezTo>
                      <a:cubicBezTo>
                        <a:pt x="261" y="0"/>
                        <a:pt x="313" y="21"/>
                        <a:pt x="352" y="60"/>
                      </a:cubicBezTo>
                      <a:cubicBezTo>
                        <a:pt x="352" y="60"/>
                        <a:pt x="352" y="60"/>
                        <a:pt x="352" y="60"/>
                      </a:cubicBezTo>
                      <a:cubicBezTo>
                        <a:pt x="352" y="60"/>
                        <a:pt x="352" y="60"/>
                        <a:pt x="352" y="60"/>
                      </a:cubicBezTo>
                      <a:cubicBezTo>
                        <a:pt x="391" y="99"/>
                        <a:pt x="412" y="151"/>
                        <a:pt x="412" y="206"/>
                      </a:cubicBezTo>
                      <a:cubicBezTo>
                        <a:pt x="412" y="261"/>
                        <a:pt x="391" y="313"/>
                        <a:pt x="352" y="352"/>
                      </a:cubicBezTo>
                      <a:cubicBezTo>
                        <a:pt x="313" y="391"/>
                        <a:pt x="261" y="412"/>
                        <a:pt x="206" y="412"/>
                      </a:cubicBezTo>
                      <a:close/>
                      <a:moveTo>
                        <a:pt x="206" y="64"/>
                      </a:moveTo>
                      <a:cubicBezTo>
                        <a:pt x="168" y="64"/>
                        <a:pt x="132" y="79"/>
                        <a:pt x="106" y="106"/>
                      </a:cubicBezTo>
                      <a:cubicBezTo>
                        <a:pt x="79" y="132"/>
                        <a:pt x="64" y="168"/>
                        <a:pt x="64" y="206"/>
                      </a:cubicBezTo>
                      <a:cubicBezTo>
                        <a:pt x="64" y="244"/>
                        <a:pt x="79" y="280"/>
                        <a:pt x="106" y="306"/>
                      </a:cubicBezTo>
                      <a:cubicBezTo>
                        <a:pt x="132" y="333"/>
                        <a:pt x="168" y="348"/>
                        <a:pt x="206" y="348"/>
                      </a:cubicBezTo>
                      <a:cubicBezTo>
                        <a:pt x="244" y="348"/>
                        <a:pt x="280" y="333"/>
                        <a:pt x="306" y="306"/>
                      </a:cubicBezTo>
                      <a:cubicBezTo>
                        <a:pt x="333" y="280"/>
                        <a:pt x="348" y="244"/>
                        <a:pt x="348" y="206"/>
                      </a:cubicBezTo>
                      <a:cubicBezTo>
                        <a:pt x="348" y="168"/>
                        <a:pt x="333" y="132"/>
                        <a:pt x="306" y="106"/>
                      </a:cubicBezTo>
                      <a:cubicBezTo>
                        <a:pt x="306" y="106"/>
                        <a:pt x="306" y="106"/>
                        <a:pt x="306" y="106"/>
                      </a:cubicBezTo>
                      <a:cubicBezTo>
                        <a:pt x="280" y="79"/>
                        <a:pt x="244" y="64"/>
                        <a:pt x="206" y="64"/>
                      </a:cubicBezTo>
                      <a:close/>
                    </a:path>
                  </a:pathLst>
                </a:custGeom>
                <a:solidFill>
                  <a:srgbClr val="00B0E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17"/>
                <p:cNvSpPr>
                  <a:spLocks/>
                </p:cNvSpPr>
                <p:nvPr/>
              </p:nvSpPr>
              <p:spPr bwMode="auto">
                <a:xfrm>
                  <a:off x="1601788" y="6197600"/>
                  <a:ext cx="233363" cy="231775"/>
                </a:xfrm>
                <a:custGeom>
                  <a:avLst/>
                  <a:gdLst>
                    <a:gd name="T0" fmla="*/ 250 w 285"/>
                    <a:gd name="T1" fmla="*/ 282 h 282"/>
                    <a:gd name="T2" fmla="*/ 227 w 285"/>
                    <a:gd name="T3" fmla="*/ 272 h 282"/>
                    <a:gd name="T4" fmla="*/ 12 w 285"/>
                    <a:gd name="T5" fmla="*/ 57 h 282"/>
                    <a:gd name="T6" fmla="*/ 12 w 285"/>
                    <a:gd name="T7" fmla="*/ 12 h 282"/>
                    <a:gd name="T8" fmla="*/ 57 w 285"/>
                    <a:gd name="T9" fmla="*/ 12 h 282"/>
                    <a:gd name="T10" fmla="*/ 272 w 285"/>
                    <a:gd name="T11" fmla="*/ 227 h 282"/>
                    <a:gd name="T12" fmla="*/ 272 w 285"/>
                    <a:gd name="T13" fmla="*/ 272 h 282"/>
                    <a:gd name="T14" fmla="*/ 250 w 285"/>
                    <a:gd name="T15" fmla="*/ 28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82">
                      <a:moveTo>
                        <a:pt x="250" y="282"/>
                      </a:moveTo>
                      <a:cubicBezTo>
                        <a:pt x="242" y="282"/>
                        <a:pt x="233" y="279"/>
                        <a:pt x="227" y="272"/>
                      </a:cubicBezTo>
                      <a:cubicBezTo>
                        <a:pt x="12" y="57"/>
                        <a:pt x="12" y="57"/>
                        <a:pt x="12" y="57"/>
                      </a:cubicBezTo>
                      <a:cubicBezTo>
                        <a:pt x="0" y="45"/>
                        <a:pt x="0" y="25"/>
                        <a:pt x="12" y="12"/>
                      </a:cubicBezTo>
                      <a:cubicBezTo>
                        <a:pt x="25" y="0"/>
                        <a:pt x="45" y="0"/>
                        <a:pt x="57" y="12"/>
                      </a:cubicBezTo>
                      <a:cubicBezTo>
                        <a:pt x="272" y="227"/>
                        <a:pt x="272" y="227"/>
                        <a:pt x="272" y="227"/>
                      </a:cubicBezTo>
                      <a:cubicBezTo>
                        <a:pt x="285" y="240"/>
                        <a:pt x="285" y="260"/>
                        <a:pt x="272" y="272"/>
                      </a:cubicBezTo>
                      <a:cubicBezTo>
                        <a:pt x="266" y="279"/>
                        <a:pt x="258" y="282"/>
                        <a:pt x="250" y="282"/>
                      </a:cubicBezTo>
                      <a:close/>
                    </a:path>
                  </a:pathLst>
                </a:custGeom>
                <a:solidFill>
                  <a:srgbClr val="00B0E3"/>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3" name="Group 82"/>
          <p:cNvGrpSpPr/>
          <p:nvPr/>
        </p:nvGrpSpPr>
        <p:grpSpPr>
          <a:xfrm>
            <a:off x="8394657" y="5754845"/>
            <a:ext cx="2590542" cy="763588"/>
            <a:chOff x="8339396" y="5754845"/>
            <a:chExt cx="2590542" cy="763588"/>
          </a:xfrm>
        </p:grpSpPr>
        <p:sp>
          <p:nvSpPr>
            <p:cNvPr id="74" name="Rectangle 73"/>
            <p:cNvSpPr>
              <a:spLocks/>
            </p:cNvSpPr>
            <p:nvPr/>
          </p:nvSpPr>
          <p:spPr>
            <a:xfrm>
              <a:off x="8339396" y="5862319"/>
              <a:ext cx="1662332" cy="548640"/>
            </a:xfrm>
            <a:prstGeom prst="rect">
              <a:avLst/>
            </a:prstGeom>
            <a:noFill/>
          </p:spPr>
          <p:txBody>
            <a:bodyPr wrap="square" lIns="45720" rIns="45720" anchor="ctr" anchorCtr="0">
              <a:noAutofit/>
            </a:bodyPr>
            <a:lstStyle/>
            <a:p>
              <a:pPr algn="r">
                <a:spcAft>
                  <a:spcPts val="300"/>
                </a:spcAft>
              </a:pPr>
              <a:r>
                <a:rPr lang="en-IN" sz="1400" dirty="0">
                  <a:solidFill>
                    <a:srgbClr val="002F33"/>
                  </a:solidFill>
                  <a:ea typeface="Segoe UI" panose="020B0502040204020203" pitchFamily="34" charset="0"/>
                  <a:cs typeface="Segoe UI" panose="020B0502040204020203" pitchFamily="34" charset="0"/>
                </a:rPr>
                <a:t>Long Term Planning</a:t>
              </a:r>
            </a:p>
            <a:p>
              <a:pPr algn="r">
                <a:spcAft>
                  <a:spcPts val="300"/>
                </a:spcAft>
              </a:pPr>
              <a:r>
                <a:rPr lang="en-IN" sz="1400" dirty="0">
                  <a:solidFill>
                    <a:srgbClr val="002F33"/>
                  </a:solidFill>
                  <a:ea typeface="Segoe UI" panose="020B0502040204020203" pitchFamily="34" charset="0"/>
                  <a:cs typeface="Segoe UI" panose="020B0502040204020203" pitchFamily="34" charset="0"/>
                </a:rPr>
                <a:t>Resource Planning</a:t>
              </a:r>
            </a:p>
            <a:p>
              <a:pPr algn="r">
                <a:spcAft>
                  <a:spcPts val="300"/>
                </a:spcAft>
              </a:pPr>
              <a:r>
                <a:rPr lang="en-IN" sz="1400" dirty="0">
                  <a:solidFill>
                    <a:srgbClr val="002F33"/>
                  </a:solidFill>
                  <a:ea typeface="Segoe UI" panose="020B0502040204020203" pitchFamily="34" charset="0"/>
                  <a:cs typeface="Segoe UI" panose="020B0502040204020203" pitchFamily="34" charset="0"/>
                </a:rPr>
                <a:t>Grid Asset Planning</a:t>
              </a:r>
            </a:p>
          </p:txBody>
        </p:sp>
        <p:grpSp>
          <p:nvGrpSpPr>
            <p:cNvPr id="82" name="Group 81"/>
            <p:cNvGrpSpPr/>
            <p:nvPr/>
          </p:nvGrpSpPr>
          <p:grpSpPr>
            <a:xfrm>
              <a:off x="10261600" y="5754845"/>
              <a:ext cx="668338" cy="763588"/>
              <a:chOff x="10261600" y="5772150"/>
              <a:chExt cx="668338" cy="763588"/>
            </a:xfrm>
          </p:grpSpPr>
          <p:sp>
            <p:nvSpPr>
              <p:cNvPr id="61" name="Rectangle 21"/>
              <p:cNvSpPr>
                <a:spLocks noChangeArrowheads="1"/>
              </p:cNvSpPr>
              <p:nvPr/>
            </p:nvSpPr>
            <p:spPr bwMode="auto">
              <a:xfrm>
                <a:off x="10277475" y="5789613"/>
                <a:ext cx="635000" cy="72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2"/>
              <p:cNvSpPr>
                <a:spLocks noEditPoints="1"/>
              </p:cNvSpPr>
              <p:nvPr/>
            </p:nvSpPr>
            <p:spPr bwMode="auto">
              <a:xfrm>
                <a:off x="10261600" y="5772150"/>
                <a:ext cx="668338" cy="763588"/>
              </a:xfrm>
              <a:custGeom>
                <a:avLst/>
                <a:gdLst>
                  <a:gd name="T0" fmla="*/ 400 w 421"/>
                  <a:gd name="T1" fmla="*/ 21 h 481"/>
                  <a:gd name="T2" fmla="*/ 400 w 421"/>
                  <a:gd name="T3" fmla="*/ 460 h 481"/>
                  <a:gd name="T4" fmla="*/ 20 w 421"/>
                  <a:gd name="T5" fmla="*/ 460 h 481"/>
                  <a:gd name="T6" fmla="*/ 20 w 421"/>
                  <a:gd name="T7" fmla="*/ 21 h 481"/>
                  <a:gd name="T8" fmla="*/ 400 w 421"/>
                  <a:gd name="T9" fmla="*/ 21 h 481"/>
                  <a:gd name="T10" fmla="*/ 421 w 421"/>
                  <a:gd name="T11" fmla="*/ 0 h 481"/>
                  <a:gd name="T12" fmla="*/ 0 w 421"/>
                  <a:gd name="T13" fmla="*/ 0 h 481"/>
                  <a:gd name="T14" fmla="*/ 0 w 421"/>
                  <a:gd name="T15" fmla="*/ 481 h 481"/>
                  <a:gd name="T16" fmla="*/ 421 w 421"/>
                  <a:gd name="T17" fmla="*/ 481 h 481"/>
                  <a:gd name="T18" fmla="*/ 421 w 421"/>
                  <a:gd name="T19" fmla="*/ 0 h 481"/>
                  <a:gd name="T20" fmla="*/ 421 w 421"/>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81">
                    <a:moveTo>
                      <a:pt x="400" y="21"/>
                    </a:moveTo>
                    <a:lnTo>
                      <a:pt x="400" y="460"/>
                    </a:lnTo>
                    <a:lnTo>
                      <a:pt x="20" y="460"/>
                    </a:lnTo>
                    <a:lnTo>
                      <a:pt x="20" y="21"/>
                    </a:lnTo>
                    <a:lnTo>
                      <a:pt x="400" y="21"/>
                    </a:lnTo>
                    <a:close/>
                    <a:moveTo>
                      <a:pt x="421" y="0"/>
                    </a:moveTo>
                    <a:lnTo>
                      <a:pt x="0" y="0"/>
                    </a:lnTo>
                    <a:lnTo>
                      <a:pt x="0" y="481"/>
                    </a:lnTo>
                    <a:lnTo>
                      <a:pt x="421" y="481"/>
                    </a:lnTo>
                    <a:lnTo>
                      <a:pt x="421" y="0"/>
                    </a:lnTo>
                    <a:lnTo>
                      <a:pt x="421" y="0"/>
                    </a:lnTo>
                    <a:close/>
                  </a:path>
                </a:pathLst>
              </a:custGeom>
              <a:solidFill>
                <a:srgbClr val="00827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23"/>
              <p:cNvSpPr>
                <a:spLocks noEditPoints="1"/>
              </p:cNvSpPr>
              <p:nvPr/>
            </p:nvSpPr>
            <p:spPr bwMode="auto">
              <a:xfrm>
                <a:off x="10261600" y="5772150"/>
                <a:ext cx="668338" cy="763588"/>
              </a:xfrm>
              <a:custGeom>
                <a:avLst/>
                <a:gdLst>
                  <a:gd name="T0" fmla="*/ 400 w 421"/>
                  <a:gd name="T1" fmla="*/ 21 h 481"/>
                  <a:gd name="T2" fmla="*/ 400 w 421"/>
                  <a:gd name="T3" fmla="*/ 460 h 481"/>
                  <a:gd name="T4" fmla="*/ 20 w 421"/>
                  <a:gd name="T5" fmla="*/ 460 h 481"/>
                  <a:gd name="T6" fmla="*/ 20 w 421"/>
                  <a:gd name="T7" fmla="*/ 21 h 481"/>
                  <a:gd name="T8" fmla="*/ 400 w 421"/>
                  <a:gd name="T9" fmla="*/ 21 h 481"/>
                  <a:gd name="T10" fmla="*/ 421 w 421"/>
                  <a:gd name="T11" fmla="*/ 0 h 481"/>
                  <a:gd name="T12" fmla="*/ 0 w 421"/>
                  <a:gd name="T13" fmla="*/ 0 h 481"/>
                  <a:gd name="T14" fmla="*/ 0 w 421"/>
                  <a:gd name="T15" fmla="*/ 481 h 481"/>
                  <a:gd name="T16" fmla="*/ 421 w 421"/>
                  <a:gd name="T17" fmla="*/ 481 h 481"/>
                  <a:gd name="T18" fmla="*/ 421 w 421"/>
                  <a:gd name="T19" fmla="*/ 0 h 481"/>
                  <a:gd name="T20" fmla="*/ 421 w 421"/>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481">
                    <a:moveTo>
                      <a:pt x="400" y="21"/>
                    </a:moveTo>
                    <a:lnTo>
                      <a:pt x="400" y="460"/>
                    </a:lnTo>
                    <a:lnTo>
                      <a:pt x="20" y="460"/>
                    </a:lnTo>
                    <a:lnTo>
                      <a:pt x="20" y="21"/>
                    </a:lnTo>
                    <a:lnTo>
                      <a:pt x="400" y="21"/>
                    </a:lnTo>
                    <a:moveTo>
                      <a:pt x="421" y="0"/>
                    </a:moveTo>
                    <a:lnTo>
                      <a:pt x="0" y="0"/>
                    </a:lnTo>
                    <a:lnTo>
                      <a:pt x="0" y="481"/>
                    </a:lnTo>
                    <a:lnTo>
                      <a:pt x="421" y="481"/>
                    </a:lnTo>
                    <a:lnTo>
                      <a:pt x="421" y="0"/>
                    </a:lnTo>
                    <a:lnTo>
                      <a:pt x="4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24"/>
              <p:cNvSpPr>
                <a:spLocks noChangeArrowheads="1"/>
              </p:cNvSpPr>
              <p:nvPr/>
            </p:nvSpPr>
            <p:spPr bwMode="auto">
              <a:xfrm>
                <a:off x="10528300" y="5930900"/>
                <a:ext cx="311150" cy="33338"/>
              </a:xfrm>
              <a:prstGeom prst="rect">
                <a:avLst/>
              </a:pr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Rectangle 25"/>
              <p:cNvSpPr>
                <a:spLocks noChangeArrowheads="1"/>
              </p:cNvSpPr>
              <p:nvPr/>
            </p:nvSpPr>
            <p:spPr bwMode="auto">
              <a:xfrm>
                <a:off x="10528300" y="6132513"/>
                <a:ext cx="174625" cy="33338"/>
              </a:xfrm>
              <a:prstGeom prst="rect">
                <a:avLst/>
              </a:pr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Rectangle 26"/>
              <p:cNvSpPr>
                <a:spLocks noChangeArrowheads="1"/>
              </p:cNvSpPr>
              <p:nvPr/>
            </p:nvSpPr>
            <p:spPr bwMode="auto">
              <a:xfrm>
                <a:off x="10528300" y="6334125"/>
                <a:ext cx="222250" cy="33338"/>
              </a:xfrm>
              <a:prstGeom prst="rect">
                <a:avLst/>
              </a:pr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27"/>
              <p:cNvSpPr>
                <a:spLocks/>
              </p:cNvSpPr>
              <p:nvPr/>
            </p:nvSpPr>
            <p:spPr bwMode="auto">
              <a:xfrm>
                <a:off x="10380663" y="5824538"/>
                <a:ext cx="174625" cy="149225"/>
              </a:xfrm>
              <a:custGeom>
                <a:avLst/>
                <a:gdLst>
                  <a:gd name="T0" fmla="*/ 23 w 110"/>
                  <a:gd name="T1" fmla="*/ 94 h 94"/>
                  <a:gd name="T2" fmla="*/ 0 w 110"/>
                  <a:gd name="T3" fmla="*/ 69 h 94"/>
                  <a:gd name="T4" fmla="*/ 6 w 110"/>
                  <a:gd name="T5" fmla="*/ 63 h 94"/>
                  <a:gd name="T6" fmla="*/ 23 w 110"/>
                  <a:gd name="T7" fmla="*/ 81 h 94"/>
                  <a:gd name="T8" fmla="*/ 104 w 110"/>
                  <a:gd name="T9" fmla="*/ 0 h 94"/>
                  <a:gd name="T10" fmla="*/ 110 w 110"/>
                  <a:gd name="T11" fmla="*/ 6 h 94"/>
                  <a:gd name="T12" fmla="*/ 23 w 110"/>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110" h="94">
                    <a:moveTo>
                      <a:pt x="23" y="94"/>
                    </a:moveTo>
                    <a:lnTo>
                      <a:pt x="0" y="69"/>
                    </a:lnTo>
                    <a:lnTo>
                      <a:pt x="6" y="63"/>
                    </a:lnTo>
                    <a:lnTo>
                      <a:pt x="23" y="81"/>
                    </a:lnTo>
                    <a:lnTo>
                      <a:pt x="104" y="0"/>
                    </a:lnTo>
                    <a:lnTo>
                      <a:pt x="110" y="6"/>
                    </a:lnTo>
                    <a:lnTo>
                      <a:pt x="23" y="94"/>
                    </a:lnTo>
                    <a:close/>
                  </a:path>
                </a:pathLst>
              </a:custGeom>
              <a:solidFill>
                <a:srgbClr val="40A19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28"/>
              <p:cNvSpPr>
                <a:spLocks/>
              </p:cNvSpPr>
              <p:nvPr/>
            </p:nvSpPr>
            <p:spPr bwMode="auto">
              <a:xfrm>
                <a:off x="10348913" y="5888038"/>
                <a:ext cx="119063" cy="117475"/>
              </a:xfrm>
              <a:custGeom>
                <a:avLst/>
                <a:gdLst>
                  <a:gd name="T0" fmla="*/ 67 w 75"/>
                  <a:gd name="T1" fmla="*/ 41 h 74"/>
                  <a:gd name="T2" fmla="*/ 67 w 75"/>
                  <a:gd name="T3" fmla="*/ 66 h 74"/>
                  <a:gd name="T4" fmla="*/ 8 w 75"/>
                  <a:gd name="T5" fmla="*/ 66 h 74"/>
                  <a:gd name="T6" fmla="*/ 8 w 75"/>
                  <a:gd name="T7" fmla="*/ 28 h 74"/>
                  <a:gd name="T8" fmla="*/ 8 w 75"/>
                  <a:gd name="T9" fmla="*/ 28 h 74"/>
                  <a:gd name="T10" fmla="*/ 8 w 75"/>
                  <a:gd name="T11" fmla="*/ 28 h 74"/>
                  <a:gd name="T12" fmla="*/ 8 w 75"/>
                  <a:gd name="T13" fmla="*/ 8 h 74"/>
                  <a:gd name="T14" fmla="*/ 64 w 75"/>
                  <a:gd name="T15" fmla="*/ 8 h 74"/>
                  <a:gd name="T16" fmla="*/ 73 w 75"/>
                  <a:gd name="T17" fmla="*/ 0 h 74"/>
                  <a:gd name="T18" fmla="*/ 0 w 75"/>
                  <a:gd name="T19" fmla="*/ 0 h 74"/>
                  <a:gd name="T20" fmla="*/ 0 w 75"/>
                  <a:gd name="T21" fmla="*/ 74 h 74"/>
                  <a:gd name="T22" fmla="*/ 75 w 75"/>
                  <a:gd name="T23" fmla="*/ 74 h 74"/>
                  <a:gd name="T24" fmla="*/ 75 w 75"/>
                  <a:gd name="T25" fmla="*/ 33 h 74"/>
                  <a:gd name="T26" fmla="*/ 67 w 75"/>
                  <a:gd name="T27"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4">
                    <a:moveTo>
                      <a:pt x="67" y="41"/>
                    </a:moveTo>
                    <a:lnTo>
                      <a:pt x="67" y="66"/>
                    </a:lnTo>
                    <a:lnTo>
                      <a:pt x="8" y="66"/>
                    </a:lnTo>
                    <a:lnTo>
                      <a:pt x="8" y="28"/>
                    </a:lnTo>
                    <a:lnTo>
                      <a:pt x="8" y="28"/>
                    </a:lnTo>
                    <a:lnTo>
                      <a:pt x="8" y="28"/>
                    </a:lnTo>
                    <a:lnTo>
                      <a:pt x="8" y="8"/>
                    </a:lnTo>
                    <a:lnTo>
                      <a:pt x="64" y="8"/>
                    </a:lnTo>
                    <a:lnTo>
                      <a:pt x="73" y="0"/>
                    </a:lnTo>
                    <a:lnTo>
                      <a:pt x="0" y="0"/>
                    </a:lnTo>
                    <a:lnTo>
                      <a:pt x="0" y="74"/>
                    </a:lnTo>
                    <a:lnTo>
                      <a:pt x="75" y="74"/>
                    </a:lnTo>
                    <a:lnTo>
                      <a:pt x="75" y="33"/>
                    </a:lnTo>
                    <a:lnTo>
                      <a:pt x="67" y="41"/>
                    </a:lnTo>
                    <a:close/>
                  </a:path>
                </a:pathLst>
              </a:cu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29"/>
              <p:cNvSpPr>
                <a:spLocks/>
              </p:cNvSpPr>
              <p:nvPr/>
            </p:nvSpPr>
            <p:spPr bwMode="auto">
              <a:xfrm>
                <a:off x="10380663" y="6026150"/>
                <a:ext cx="174625" cy="149225"/>
              </a:xfrm>
              <a:custGeom>
                <a:avLst/>
                <a:gdLst>
                  <a:gd name="T0" fmla="*/ 23 w 110"/>
                  <a:gd name="T1" fmla="*/ 94 h 94"/>
                  <a:gd name="T2" fmla="*/ 0 w 110"/>
                  <a:gd name="T3" fmla="*/ 69 h 94"/>
                  <a:gd name="T4" fmla="*/ 6 w 110"/>
                  <a:gd name="T5" fmla="*/ 63 h 94"/>
                  <a:gd name="T6" fmla="*/ 23 w 110"/>
                  <a:gd name="T7" fmla="*/ 82 h 94"/>
                  <a:gd name="T8" fmla="*/ 104 w 110"/>
                  <a:gd name="T9" fmla="*/ 0 h 94"/>
                  <a:gd name="T10" fmla="*/ 110 w 110"/>
                  <a:gd name="T11" fmla="*/ 6 h 94"/>
                  <a:gd name="T12" fmla="*/ 23 w 110"/>
                  <a:gd name="T13" fmla="*/ 94 h 94"/>
                </a:gdLst>
                <a:ahLst/>
                <a:cxnLst>
                  <a:cxn ang="0">
                    <a:pos x="T0" y="T1"/>
                  </a:cxn>
                  <a:cxn ang="0">
                    <a:pos x="T2" y="T3"/>
                  </a:cxn>
                  <a:cxn ang="0">
                    <a:pos x="T4" y="T5"/>
                  </a:cxn>
                  <a:cxn ang="0">
                    <a:pos x="T6" y="T7"/>
                  </a:cxn>
                  <a:cxn ang="0">
                    <a:pos x="T8" y="T9"/>
                  </a:cxn>
                  <a:cxn ang="0">
                    <a:pos x="T10" y="T11"/>
                  </a:cxn>
                  <a:cxn ang="0">
                    <a:pos x="T12" y="T13"/>
                  </a:cxn>
                </a:cxnLst>
                <a:rect l="0" t="0" r="r" b="b"/>
                <a:pathLst>
                  <a:path w="110" h="94">
                    <a:moveTo>
                      <a:pt x="23" y="94"/>
                    </a:moveTo>
                    <a:lnTo>
                      <a:pt x="0" y="69"/>
                    </a:lnTo>
                    <a:lnTo>
                      <a:pt x="6" y="63"/>
                    </a:lnTo>
                    <a:lnTo>
                      <a:pt x="23" y="82"/>
                    </a:lnTo>
                    <a:lnTo>
                      <a:pt x="104" y="0"/>
                    </a:lnTo>
                    <a:lnTo>
                      <a:pt x="110" y="6"/>
                    </a:lnTo>
                    <a:lnTo>
                      <a:pt x="23" y="94"/>
                    </a:lnTo>
                    <a:close/>
                  </a:path>
                </a:pathLst>
              </a:custGeom>
              <a:solidFill>
                <a:srgbClr val="40A19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30"/>
              <p:cNvSpPr>
                <a:spLocks/>
              </p:cNvSpPr>
              <p:nvPr/>
            </p:nvSpPr>
            <p:spPr bwMode="auto">
              <a:xfrm>
                <a:off x="10348913" y="6089650"/>
                <a:ext cx="119063" cy="119063"/>
              </a:xfrm>
              <a:custGeom>
                <a:avLst/>
                <a:gdLst>
                  <a:gd name="T0" fmla="*/ 67 w 75"/>
                  <a:gd name="T1" fmla="*/ 41 h 75"/>
                  <a:gd name="T2" fmla="*/ 67 w 75"/>
                  <a:gd name="T3" fmla="*/ 66 h 75"/>
                  <a:gd name="T4" fmla="*/ 8 w 75"/>
                  <a:gd name="T5" fmla="*/ 66 h 75"/>
                  <a:gd name="T6" fmla="*/ 8 w 75"/>
                  <a:gd name="T7" fmla="*/ 29 h 75"/>
                  <a:gd name="T8" fmla="*/ 8 w 75"/>
                  <a:gd name="T9" fmla="*/ 28 h 75"/>
                  <a:gd name="T10" fmla="*/ 8 w 75"/>
                  <a:gd name="T11" fmla="*/ 28 h 75"/>
                  <a:gd name="T12" fmla="*/ 8 w 75"/>
                  <a:gd name="T13" fmla="*/ 8 h 75"/>
                  <a:gd name="T14" fmla="*/ 64 w 75"/>
                  <a:gd name="T15" fmla="*/ 8 h 75"/>
                  <a:gd name="T16" fmla="*/ 73 w 75"/>
                  <a:gd name="T17" fmla="*/ 0 h 75"/>
                  <a:gd name="T18" fmla="*/ 0 w 75"/>
                  <a:gd name="T19" fmla="*/ 0 h 75"/>
                  <a:gd name="T20" fmla="*/ 0 w 75"/>
                  <a:gd name="T21" fmla="*/ 75 h 75"/>
                  <a:gd name="T22" fmla="*/ 75 w 75"/>
                  <a:gd name="T23" fmla="*/ 75 h 75"/>
                  <a:gd name="T24" fmla="*/ 75 w 75"/>
                  <a:gd name="T25" fmla="*/ 33 h 75"/>
                  <a:gd name="T26" fmla="*/ 67 w 75"/>
                  <a:gd name="T27"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5">
                    <a:moveTo>
                      <a:pt x="67" y="41"/>
                    </a:moveTo>
                    <a:lnTo>
                      <a:pt x="67" y="66"/>
                    </a:lnTo>
                    <a:lnTo>
                      <a:pt x="8" y="66"/>
                    </a:lnTo>
                    <a:lnTo>
                      <a:pt x="8" y="29"/>
                    </a:lnTo>
                    <a:lnTo>
                      <a:pt x="8" y="28"/>
                    </a:lnTo>
                    <a:lnTo>
                      <a:pt x="8" y="28"/>
                    </a:lnTo>
                    <a:lnTo>
                      <a:pt x="8" y="8"/>
                    </a:lnTo>
                    <a:lnTo>
                      <a:pt x="64" y="8"/>
                    </a:lnTo>
                    <a:lnTo>
                      <a:pt x="73" y="0"/>
                    </a:lnTo>
                    <a:lnTo>
                      <a:pt x="0" y="0"/>
                    </a:lnTo>
                    <a:lnTo>
                      <a:pt x="0" y="75"/>
                    </a:lnTo>
                    <a:lnTo>
                      <a:pt x="75" y="75"/>
                    </a:lnTo>
                    <a:lnTo>
                      <a:pt x="75" y="33"/>
                    </a:lnTo>
                    <a:lnTo>
                      <a:pt x="67" y="41"/>
                    </a:lnTo>
                    <a:close/>
                  </a:path>
                </a:pathLst>
              </a:cu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31"/>
              <p:cNvSpPr>
                <a:spLocks/>
              </p:cNvSpPr>
              <p:nvPr/>
            </p:nvSpPr>
            <p:spPr bwMode="auto">
              <a:xfrm>
                <a:off x="10380663" y="6229350"/>
                <a:ext cx="174625" cy="147638"/>
              </a:xfrm>
              <a:custGeom>
                <a:avLst/>
                <a:gdLst>
                  <a:gd name="T0" fmla="*/ 23 w 110"/>
                  <a:gd name="T1" fmla="*/ 93 h 93"/>
                  <a:gd name="T2" fmla="*/ 0 w 110"/>
                  <a:gd name="T3" fmla="*/ 68 h 93"/>
                  <a:gd name="T4" fmla="*/ 6 w 110"/>
                  <a:gd name="T5" fmla="*/ 63 h 93"/>
                  <a:gd name="T6" fmla="*/ 23 w 110"/>
                  <a:gd name="T7" fmla="*/ 81 h 93"/>
                  <a:gd name="T8" fmla="*/ 104 w 110"/>
                  <a:gd name="T9" fmla="*/ 0 h 93"/>
                  <a:gd name="T10" fmla="*/ 110 w 110"/>
                  <a:gd name="T11" fmla="*/ 5 h 93"/>
                  <a:gd name="T12" fmla="*/ 23 w 110"/>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110" h="93">
                    <a:moveTo>
                      <a:pt x="23" y="93"/>
                    </a:moveTo>
                    <a:lnTo>
                      <a:pt x="0" y="68"/>
                    </a:lnTo>
                    <a:lnTo>
                      <a:pt x="6" y="63"/>
                    </a:lnTo>
                    <a:lnTo>
                      <a:pt x="23" y="81"/>
                    </a:lnTo>
                    <a:lnTo>
                      <a:pt x="104" y="0"/>
                    </a:lnTo>
                    <a:lnTo>
                      <a:pt x="110" y="5"/>
                    </a:lnTo>
                    <a:lnTo>
                      <a:pt x="23" y="93"/>
                    </a:lnTo>
                    <a:close/>
                  </a:path>
                </a:pathLst>
              </a:custGeom>
              <a:solidFill>
                <a:srgbClr val="40A19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32"/>
              <p:cNvSpPr>
                <a:spLocks/>
              </p:cNvSpPr>
              <p:nvPr/>
            </p:nvSpPr>
            <p:spPr bwMode="auto">
              <a:xfrm>
                <a:off x="10348913" y="6291263"/>
                <a:ext cx="119063" cy="119063"/>
              </a:xfrm>
              <a:custGeom>
                <a:avLst/>
                <a:gdLst>
                  <a:gd name="T0" fmla="*/ 67 w 75"/>
                  <a:gd name="T1" fmla="*/ 41 h 75"/>
                  <a:gd name="T2" fmla="*/ 67 w 75"/>
                  <a:gd name="T3" fmla="*/ 67 h 75"/>
                  <a:gd name="T4" fmla="*/ 8 w 75"/>
                  <a:gd name="T5" fmla="*/ 67 h 75"/>
                  <a:gd name="T6" fmla="*/ 8 w 75"/>
                  <a:gd name="T7" fmla="*/ 29 h 75"/>
                  <a:gd name="T8" fmla="*/ 8 w 75"/>
                  <a:gd name="T9" fmla="*/ 28 h 75"/>
                  <a:gd name="T10" fmla="*/ 8 w 75"/>
                  <a:gd name="T11" fmla="*/ 28 h 75"/>
                  <a:gd name="T12" fmla="*/ 8 w 75"/>
                  <a:gd name="T13" fmla="*/ 9 h 75"/>
                  <a:gd name="T14" fmla="*/ 64 w 75"/>
                  <a:gd name="T15" fmla="*/ 9 h 75"/>
                  <a:gd name="T16" fmla="*/ 73 w 75"/>
                  <a:gd name="T17" fmla="*/ 0 h 75"/>
                  <a:gd name="T18" fmla="*/ 0 w 75"/>
                  <a:gd name="T19" fmla="*/ 0 h 75"/>
                  <a:gd name="T20" fmla="*/ 0 w 75"/>
                  <a:gd name="T21" fmla="*/ 75 h 75"/>
                  <a:gd name="T22" fmla="*/ 75 w 75"/>
                  <a:gd name="T23" fmla="*/ 75 h 75"/>
                  <a:gd name="T24" fmla="*/ 75 w 75"/>
                  <a:gd name="T25" fmla="*/ 33 h 75"/>
                  <a:gd name="T26" fmla="*/ 67 w 75"/>
                  <a:gd name="T27"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75">
                    <a:moveTo>
                      <a:pt x="67" y="41"/>
                    </a:moveTo>
                    <a:lnTo>
                      <a:pt x="67" y="67"/>
                    </a:lnTo>
                    <a:lnTo>
                      <a:pt x="8" y="67"/>
                    </a:lnTo>
                    <a:lnTo>
                      <a:pt x="8" y="29"/>
                    </a:lnTo>
                    <a:lnTo>
                      <a:pt x="8" y="28"/>
                    </a:lnTo>
                    <a:lnTo>
                      <a:pt x="8" y="28"/>
                    </a:lnTo>
                    <a:lnTo>
                      <a:pt x="8" y="9"/>
                    </a:lnTo>
                    <a:lnTo>
                      <a:pt x="64" y="9"/>
                    </a:lnTo>
                    <a:lnTo>
                      <a:pt x="73" y="0"/>
                    </a:lnTo>
                    <a:lnTo>
                      <a:pt x="0" y="0"/>
                    </a:lnTo>
                    <a:lnTo>
                      <a:pt x="0" y="75"/>
                    </a:lnTo>
                    <a:lnTo>
                      <a:pt x="75" y="75"/>
                    </a:lnTo>
                    <a:lnTo>
                      <a:pt x="75" y="33"/>
                    </a:lnTo>
                    <a:lnTo>
                      <a:pt x="67" y="41"/>
                    </a:lnTo>
                    <a:close/>
                  </a:path>
                </a:pathLst>
              </a:custGeom>
              <a:solidFill>
                <a:srgbClr val="005850"/>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p:cNvSpPr/>
          <p:nvPr/>
        </p:nvSpPr>
        <p:spPr bwMode="auto">
          <a:xfrm>
            <a:off x="7181045" y="814249"/>
            <a:ext cx="5003017" cy="729397"/>
          </a:xfrm>
          <a:prstGeom prst="rect">
            <a:avLst/>
          </a:prstGeom>
          <a:solidFill>
            <a:srgbClr val="004B50"/>
          </a:solidFill>
          <a:ln w="28575" cap="flat" cmpd="sng" algn="ctr">
            <a:noFill/>
            <a:prstDash val="solid"/>
            <a:headEnd type="none" w="med" len="med"/>
            <a:tailEnd type="none" w="med" len="med"/>
          </a:ln>
          <a:effectLst>
            <a:outerShdw blurRad="25400" dist="38100" dir="5400000" algn="t"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Aft>
                <a:spcPts val="400"/>
              </a:spcAft>
            </a:pPr>
            <a:r>
              <a:rPr lang="en-US" sz="2000" dirty="0">
                <a:solidFill>
                  <a:schemeClr val="bg1">
                    <a:lumMod val="95000"/>
                  </a:schemeClr>
                </a:solidFill>
                <a:latin typeface="Segoe UI" panose="020B0502040204020203" pitchFamily="34" charset="0"/>
                <a:cs typeface="Segoe UI" panose="020B0502040204020203" pitchFamily="34" charset="0"/>
              </a:rPr>
              <a:t>Long Term Forecasting</a:t>
            </a:r>
          </a:p>
        </p:txBody>
      </p:sp>
      <p:sp>
        <p:nvSpPr>
          <p:cNvPr id="72" name="Rectangle 71"/>
          <p:cNvSpPr/>
          <p:nvPr/>
        </p:nvSpPr>
        <p:spPr bwMode="auto">
          <a:xfrm>
            <a:off x="-1" y="820768"/>
            <a:ext cx="4998833" cy="729397"/>
          </a:xfrm>
          <a:prstGeom prst="rect">
            <a:avLst/>
          </a:prstGeom>
          <a:solidFill>
            <a:srgbClr val="005291"/>
          </a:solidFill>
          <a:ln w="28575" cap="flat" cmpd="sng" algn="ctr">
            <a:noFill/>
            <a:prstDash val="solid"/>
            <a:headEnd type="none" w="med" len="med"/>
            <a:tailEnd type="none" w="med" len="med"/>
          </a:ln>
          <a:effectLst>
            <a:outerShdw blurRad="25400" dist="38100" dir="5400000" algn="t" rotWithShape="0">
              <a:prstClr val="black">
                <a:alpha val="40000"/>
              </a:prstClr>
            </a:outerShdw>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spcAft>
                <a:spcPts val="400"/>
              </a:spcAft>
            </a:pPr>
            <a:r>
              <a:rPr lang="en-US" sz="2000" dirty="0">
                <a:solidFill>
                  <a:schemeClr val="bg1">
                    <a:lumMod val="95000"/>
                  </a:schemeClr>
                </a:solidFill>
                <a:latin typeface="Segoe UI" panose="020B0502040204020203" pitchFamily="34" charset="0"/>
                <a:cs typeface="Segoe UI" panose="020B0502040204020203" pitchFamily="34" charset="0"/>
              </a:rPr>
              <a:t>Short Term Forecasting</a:t>
            </a:r>
          </a:p>
        </p:txBody>
      </p:sp>
    </p:spTree>
    <p:extLst>
      <p:ext uri="{BB962C8B-B14F-4D97-AF65-F5344CB8AC3E}">
        <p14:creationId xmlns:p14="http://schemas.microsoft.com/office/powerpoint/2010/main" val="1110328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Energy Sector </a:t>
            </a:r>
            <a:r>
              <a:rPr kumimoji="0" lang="en-US" sz="3400" b="0" i="0" u="none" strike="noStrike" kern="1200" cap="none" spc="0" normalizeH="0" baseline="0" noProof="0" dirty="0">
                <a:ln>
                  <a:noFill/>
                </a:ln>
                <a:solidFill>
                  <a:srgbClr val="505050">
                    <a:lumMod val="75000"/>
                  </a:srgbClr>
                </a:solidFill>
                <a:effectLst/>
                <a:uLnTx/>
                <a:uFillTx/>
                <a:cs typeface="+mn-cs"/>
              </a:rPr>
              <a:t>|</a:t>
            </a:r>
            <a:r>
              <a:rPr kumimoji="0" lang="en-US" sz="3400" b="0" i="0" u="none" strike="noStrike" kern="1200" cap="none" spc="0" normalizeH="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Solution Development Process</a:t>
            </a:r>
          </a:p>
        </p:txBody>
      </p:sp>
      <p:sp>
        <p:nvSpPr>
          <p:cNvPr id="82" name="Rectangle 81"/>
          <p:cNvSpPr/>
          <p:nvPr/>
        </p:nvSpPr>
        <p:spPr bwMode="auto">
          <a:xfrm>
            <a:off x="6554" y="3854098"/>
            <a:ext cx="6076303" cy="2807208"/>
          </a:xfrm>
          <a:prstGeom prst="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ndParaRPr>
          </a:p>
        </p:txBody>
      </p:sp>
      <p:sp>
        <p:nvSpPr>
          <p:cNvPr id="83" name="Rectangle 82"/>
          <p:cNvSpPr/>
          <p:nvPr/>
        </p:nvSpPr>
        <p:spPr bwMode="auto">
          <a:xfrm>
            <a:off x="1" y="1026116"/>
            <a:ext cx="6081244" cy="280697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r>
              <a:rPr lang="en-US" sz="469" dirty="0">
                <a:solidFill>
                  <a:srgbClr val="162D5A"/>
                </a:solidFill>
                <a:latin typeface="Segoe UI" panose="020B0502040204020203" pitchFamily="34" charset="0"/>
              </a:rPr>
              <a:t>i</a:t>
            </a:r>
          </a:p>
        </p:txBody>
      </p:sp>
      <p:sp>
        <p:nvSpPr>
          <p:cNvPr id="79" name="Rectangle 78"/>
          <p:cNvSpPr/>
          <p:nvPr/>
        </p:nvSpPr>
        <p:spPr bwMode="auto">
          <a:xfrm>
            <a:off x="6109143" y="3854098"/>
            <a:ext cx="6082857" cy="2807208"/>
          </a:xfrm>
          <a:prstGeom prst="rect">
            <a:avLst/>
          </a:prstGeom>
          <a:solidFill>
            <a:srgbClr val="00B0E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ndParaRPr>
          </a:p>
        </p:txBody>
      </p:sp>
      <p:sp>
        <p:nvSpPr>
          <p:cNvPr id="78" name="Rectangle 77"/>
          <p:cNvSpPr/>
          <p:nvPr/>
        </p:nvSpPr>
        <p:spPr bwMode="auto">
          <a:xfrm>
            <a:off x="6109143" y="1026815"/>
            <a:ext cx="6082857" cy="2805384"/>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ndParaRPr>
          </a:p>
        </p:txBody>
      </p:sp>
      <p:sp>
        <p:nvSpPr>
          <p:cNvPr id="55" name="Isosceles Triangle 54"/>
          <p:cNvSpPr/>
          <p:nvPr/>
        </p:nvSpPr>
        <p:spPr bwMode="auto">
          <a:xfrm>
            <a:off x="4602149" y="3693875"/>
            <a:ext cx="184775" cy="16092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Isosceles Triangle 45"/>
          <p:cNvSpPr/>
          <p:nvPr/>
        </p:nvSpPr>
        <p:spPr bwMode="auto">
          <a:xfrm>
            <a:off x="4573118" y="3734357"/>
            <a:ext cx="246307" cy="223458"/>
          </a:xfrm>
          <a:prstGeom prst="triangle">
            <a:avLst/>
          </a:prstGeom>
          <a:solidFill>
            <a:srgbClr val="0038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rot="5400000">
            <a:off x="5995208" y="2341001"/>
            <a:ext cx="246307" cy="263940"/>
            <a:chOff x="4631064" y="2586446"/>
            <a:chExt cx="246307" cy="263940"/>
          </a:xfrm>
        </p:grpSpPr>
        <p:sp>
          <p:nvSpPr>
            <p:cNvPr id="58" name="Isosceles Triangle 57"/>
            <p:cNvSpPr/>
            <p:nvPr/>
          </p:nvSpPr>
          <p:spPr bwMode="auto">
            <a:xfrm>
              <a:off x="4660095" y="2586446"/>
              <a:ext cx="184775" cy="16092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Isosceles Triangle 58"/>
            <p:cNvSpPr/>
            <p:nvPr/>
          </p:nvSpPr>
          <p:spPr bwMode="auto">
            <a:xfrm>
              <a:off x="4631064" y="2626928"/>
              <a:ext cx="246307" cy="223458"/>
            </a:xfrm>
            <a:prstGeom prst="triangle">
              <a:avLst/>
            </a:prstGeom>
            <a:solidFill>
              <a:srgbClr val="0038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Isosceles Triangle 60"/>
          <p:cNvSpPr/>
          <p:nvPr/>
        </p:nvSpPr>
        <p:spPr bwMode="auto">
          <a:xfrm rot="10800000">
            <a:off x="7397310" y="3840701"/>
            <a:ext cx="184775" cy="160920"/>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Isosceles Triangle 61"/>
          <p:cNvSpPr/>
          <p:nvPr/>
        </p:nvSpPr>
        <p:spPr bwMode="auto">
          <a:xfrm rot="10800000">
            <a:off x="7366544" y="3737681"/>
            <a:ext cx="246307" cy="223458"/>
          </a:xfrm>
          <a:prstGeom prst="triangle">
            <a:avLst/>
          </a:prstGeom>
          <a:solidFill>
            <a:srgbClr val="09366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4358640" y="2109375"/>
            <a:ext cx="3474720" cy="3474720"/>
            <a:chOff x="4358640" y="1691785"/>
            <a:chExt cx="3474720" cy="3474720"/>
          </a:xfrm>
          <a:effectLst/>
        </p:grpSpPr>
        <p:graphicFrame>
          <p:nvGraphicFramePr>
            <p:cNvPr id="43" name="Chart 42"/>
            <p:cNvGraphicFramePr/>
            <p:nvPr>
              <p:extLst>
                <p:ext uri="{D42A27DB-BD31-4B8C-83A1-F6EECF244321}">
                  <p14:modId xmlns:p14="http://schemas.microsoft.com/office/powerpoint/2010/main" val="3561964648"/>
                </p:ext>
              </p:extLst>
            </p:nvPr>
          </p:nvGraphicFramePr>
          <p:xfrm>
            <a:off x="4358640" y="1691785"/>
            <a:ext cx="3474720" cy="3474720"/>
          </p:xfrm>
          <a:graphic>
            <a:graphicData uri="http://schemas.openxmlformats.org/drawingml/2006/chart">
              <c:chart xmlns:c="http://schemas.openxmlformats.org/drawingml/2006/chart" xmlns:r="http://schemas.openxmlformats.org/officeDocument/2006/relationships" r:id="rId3"/>
            </a:graphicData>
          </a:graphic>
        </p:graphicFrame>
        <p:sp>
          <p:nvSpPr>
            <p:cNvPr id="74" name="Rectangle 73"/>
            <p:cNvSpPr/>
            <p:nvPr/>
          </p:nvSpPr>
          <p:spPr>
            <a:xfrm rot="18815343">
              <a:off x="4676273" y="2395636"/>
              <a:ext cx="1337830" cy="643338"/>
            </a:xfrm>
            <a:prstGeom prst="rect">
              <a:avLst/>
            </a:prstGeom>
          </p:spPr>
          <p:txBody>
            <a:bodyPr wrap="square" lIns="91440" tIns="45720" rIns="91440" bIns="45720" anchor="ctr">
              <a:prstTxWarp prst="textArchUp">
                <a:avLst/>
              </a:prstTxWarp>
              <a:spAutoFit/>
            </a:bodyPr>
            <a:lstStyle/>
            <a:p>
              <a:pPr algn="ctr"/>
              <a:r>
                <a:rPr lang="en-US" sz="1600" dirty="0">
                  <a:solidFill>
                    <a:schemeClr val="bg1"/>
                  </a:solidFill>
                  <a:cs typeface="Segoe UI Semilight" panose="020B0402040204020203" pitchFamily="34" charset="0"/>
                </a:rPr>
                <a:t>Collect</a:t>
              </a:r>
            </a:p>
          </p:txBody>
        </p:sp>
        <p:sp>
          <p:nvSpPr>
            <p:cNvPr id="86" name="Rectangle 85"/>
            <p:cNvSpPr/>
            <p:nvPr/>
          </p:nvSpPr>
          <p:spPr>
            <a:xfrm rot="2840353">
              <a:off x="6195427" y="2395490"/>
              <a:ext cx="1337830" cy="643338"/>
            </a:xfrm>
            <a:prstGeom prst="rect">
              <a:avLst/>
            </a:prstGeom>
          </p:spPr>
          <p:txBody>
            <a:bodyPr wrap="square" lIns="91440" tIns="45720" rIns="91440" bIns="45720" anchor="ctr">
              <a:prstTxWarp prst="textArchUp">
                <a:avLst/>
              </a:prstTxWarp>
              <a:spAutoFit/>
            </a:bodyPr>
            <a:lstStyle/>
            <a:p>
              <a:pPr algn="ctr"/>
              <a:r>
                <a:rPr lang="en-US" sz="1600" dirty="0">
                  <a:solidFill>
                    <a:schemeClr val="bg1"/>
                  </a:solidFill>
                  <a:cs typeface="Segoe UI Semilight" panose="020B0402040204020203" pitchFamily="34" charset="0"/>
                </a:rPr>
                <a:t>Model</a:t>
              </a:r>
            </a:p>
          </p:txBody>
        </p:sp>
        <p:sp>
          <p:nvSpPr>
            <p:cNvPr id="87" name="Rectangle 86"/>
            <p:cNvSpPr/>
            <p:nvPr/>
          </p:nvSpPr>
          <p:spPr>
            <a:xfrm rot="19034267">
              <a:off x="6173944" y="3936851"/>
              <a:ext cx="1417971" cy="603599"/>
            </a:xfrm>
            <a:prstGeom prst="rect">
              <a:avLst/>
            </a:prstGeom>
          </p:spPr>
          <p:txBody>
            <a:bodyPr wrap="square" lIns="91440" tIns="45720" rIns="91440" bIns="45720" anchor="ctr">
              <a:prstTxWarp prst="textArchDown">
                <a:avLst/>
              </a:prstTxWarp>
              <a:spAutoFit/>
            </a:bodyPr>
            <a:lstStyle/>
            <a:p>
              <a:pPr algn="ctr"/>
              <a:r>
                <a:rPr lang="en-US" sz="1600" dirty="0">
                  <a:solidFill>
                    <a:schemeClr val="bg1"/>
                  </a:solidFill>
                  <a:cs typeface="Segoe UI Semilight" panose="020B0402040204020203" pitchFamily="34" charset="0"/>
                </a:rPr>
                <a:t>Deploy</a:t>
              </a:r>
            </a:p>
          </p:txBody>
        </p:sp>
        <p:sp>
          <p:nvSpPr>
            <p:cNvPr id="89" name="Rectangle 88"/>
            <p:cNvSpPr/>
            <p:nvPr/>
          </p:nvSpPr>
          <p:spPr>
            <a:xfrm rot="2614412">
              <a:off x="4646233" y="3907785"/>
              <a:ext cx="1410263" cy="643338"/>
            </a:xfrm>
            <a:prstGeom prst="rect">
              <a:avLst/>
            </a:prstGeom>
          </p:spPr>
          <p:txBody>
            <a:bodyPr wrap="square" lIns="91440" tIns="45720" rIns="91440" bIns="45720" anchor="ctr">
              <a:prstTxWarp prst="textArchDown">
                <a:avLst/>
              </a:prstTxWarp>
              <a:spAutoFit/>
            </a:bodyPr>
            <a:lstStyle/>
            <a:p>
              <a:pPr algn="ctr"/>
              <a:r>
                <a:rPr lang="en-US" sz="1600" dirty="0">
                  <a:solidFill>
                    <a:schemeClr val="bg1"/>
                  </a:solidFill>
                  <a:cs typeface="Segoe UI Semilight" panose="020B0402040204020203" pitchFamily="34" charset="0"/>
                </a:rPr>
                <a:t>Consume</a:t>
              </a:r>
            </a:p>
          </p:txBody>
        </p:sp>
      </p:grpSp>
      <p:sp>
        <p:nvSpPr>
          <p:cNvPr id="17" name="Oval 16"/>
          <p:cNvSpPr/>
          <p:nvPr/>
        </p:nvSpPr>
        <p:spPr bwMode="auto">
          <a:xfrm>
            <a:off x="4907280" y="2657870"/>
            <a:ext cx="2377440" cy="2377440"/>
          </a:xfrm>
          <a:prstGeom prst="ellipse">
            <a:avLst/>
          </a:prstGeom>
          <a:solidFill>
            <a:schemeClr val="bg1"/>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7031945" y="4300104"/>
            <a:ext cx="4876494" cy="1915196"/>
            <a:chOff x="7031945" y="4149346"/>
            <a:chExt cx="4876494" cy="1915196"/>
          </a:xfrm>
        </p:grpSpPr>
        <p:sp>
          <p:nvSpPr>
            <p:cNvPr id="185" name="Rectangle 184"/>
            <p:cNvSpPr>
              <a:spLocks/>
            </p:cNvSpPr>
            <p:nvPr/>
          </p:nvSpPr>
          <p:spPr>
            <a:xfrm>
              <a:off x="7798214" y="4149346"/>
              <a:ext cx="4110225" cy="487569"/>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US" sz="1200" dirty="0">
                  <a:solidFill>
                    <a:schemeClr val="bg1"/>
                  </a:solidFill>
                  <a:ea typeface="Segoe UI" panose="020B0502040204020203" pitchFamily="34" charset="0"/>
                  <a:cs typeface="Segoe UI" panose="020B0502040204020203" pitchFamily="34" charset="0"/>
                </a:rPr>
                <a:t>The model is converted into a web service that can be accessed from Web-connected devices </a:t>
              </a:r>
              <a:endParaRPr lang="en-IN" sz="1200" dirty="0">
                <a:solidFill>
                  <a:schemeClr val="bg1"/>
                </a:solidFill>
                <a:ea typeface="Segoe UI" panose="020B0502040204020203" pitchFamily="34" charset="0"/>
                <a:cs typeface="Segoe UI" panose="020B0502040204020203" pitchFamily="34" charset="0"/>
              </a:endParaRPr>
            </a:p>
          </p:txBody>
        </p:sp>
        <p:sp>
          <p:nvSpPr>
            <p:cNvPr id="186" name="Rectangle 185"/>
            <p:cNvSpPr>
              <a:spLocks/>
            </p:cNvSpPr>
            <p:nvPr/>
          </p:nvSpPr>
          <p:spPr>
            <a:xfrm>
              <a:off x="7031945" y="5789146"/>
              <a:ext cx="4876493" cy="275396"/>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Solution automatically scales to meet the consumption</a:t>
              </a:r>
            </a:p>
          </p:txBody>
        </p:sp>
        <p:sp>
          <p:nvSpPr>
            <p:cNvPr id="187" name="Rectangle 186"/>
            <p:cNvSpPr>
              <a:spLocks/>
            </p:cNvSpPr>
            <p:nvPr/>
          </p:nvSpPr>
          <p:spPr>
            <a:xfrm>
              <a:off x="7798214" y="4969246"/>
              <a:ext cx="4110224" cy="487569"/>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Forecasting model can be deployed directly and simply with a single click</a:t>
              </a:r>
            </a:p>
          </p:txBody>
        </p:sp>
      </p:grpSp>
      <p:grpSp>
        <p:nvGrpSpPr>
          <p:cNvPr id="22" name="Group 21"/>
          <p:cNvGrpSpPr/>
          <p:nvPr/>
        </p:nvGrpSpPr>
        <p:grpSpPr>
          <a:xfrm>
            <a:off x="5008781" y="3077401"/>
            <a:ext cx="2174439" cy="1195478"/>
            <a:chOff x="2656573" y="2917997"/>
            <a:chExt cx="4022143" cy="2211321"/>
          </a:xfrm>
        </p:grpSpPr>
        <p:grpSp>
          <p:nvGrpSpPr>
            <p:cNvPr id="190" name="Group 189"/>
            <p:cNvGrpSpPr/>
            <p:nvPr/>
          </p:nvGrpSpPr>
          <p:grpSpPr>
            <a:xfrm>
              <a:off x="2656573" y="2917997"/>
              <a:ext cx="4022143" cy="2211321"/>
              <a:chOff x="2738160" y="3131427"/>
              <a:chExt cx="3940556" cy="2166466"/>
            </a:xfrm>
          </p:grpSpPr>
          <p:sp>
            <p:nvSpPr>
              <p:cNvPr id="191"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92" name="Group 191"/>
              <p:cNvGrpSpPr/>
              <p:nvPr/>
            </p:nvGrpSpPr>
            <p:grpSpPr>
              <a:xfrm>
                <a:off x="3150335" y="3368612"/>
                <a:ext cx="3113022" cy="1573428"/>
                <a:chOff x="3150335" y="3368612"/>
                <a:chExt cx="3113022" cy="1573428"/>
              </a:xfrm>
            </p:grpSpPr>
            <p:sp>
              <p:nvSpPr>
                <p:cNvPr id="193" name="Freeform: Shape 192"/>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4" name="Freeform: Shape 193"/>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6"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7"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8"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9"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200" name="Group 199"/>
            <p:cNvGrpSpPr/>
            <p:nvPr/>
          </p:nvGrpSpPr>
          <p:grpSpPr>
            <a:xfrm>
              <a:off x="4027110" y="3555303"/>
              <a:ext cx="1353497" cy="1353498"/>
              <a:chOff x="4054565" y="3768732"/>
              <a:chExt cx="1326042" cy="1326043"/>
            </a:xfrm>
          </p:grpSpPr>
          <p:sp>
            <p:nvSpPr>
              <p:cNvPr id="201"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2"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3"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4" name="Freeform: Shape 203"/>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5" name="Oval 204"/>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38" name="Group 237"/>
          <p:cNvGrpSpPr/>
          <p:nvPr/>
        </p:nvGrpSpPr>
        <p:grpSpPr>
          <a:xfrm>
            <a:off x="80962" y="1149351"/>
            <a:ext cx="1576389" cy="1573212"/>
            <a:chOff x="80962" y="1149351"/>
            <a:chExt cx="1576389" cy="1573212"/>
          </a:xfrm>
          <a:solidFill>
            <a:schemeClr val="bg1">
              <a:alpha val="15000"/>
            </a:schemeClr>
          </a:solidFill>
        </p:grpSpPr>
        <p:sp>
          <p:nvSpPr>
            <p:cNvPr id="227" name="Freeform 5"/>
            <p:cNvSpPr>
              <a:spLocks/>
            </p:cNvSpPr>
            <p:nvPr/>
          </p:nvSpPr>
          <p:spPr bwMode="auto">
            <a:xfrm>
              <a:off x="80962" y="1149351"/>
              <a:ext cx="620713" cy="622300"/>
            </a:xfrm>
            <a:custGeom>
              <a:avLst/>
              <a:gdLst>
                <a:gd name="T0" fmla="*/ 411 w 453"/>
                <a:gd name="T1" fmla="*/ 456 h 456"/>
                <a:gd name="T2" fmla="*/ 441 w 453"/>
                <a:gd name="T3" fmla="*/ 443 h 456"/>
                <a:gd name="T4" fmla="*/ 453 w 453"/>
                <a:gd name="T5" fmla="*/ 414 h 456"/>
                <a:gd name="T6" fmla="*/ 453 w 453"/>
                <a:gd name="T7" fmla="*/ 176 h 456"/>
                <a:gd name="T8" fmla="*/ 411 w 453"/>
                <a:gd name="T9" fmla="*/ 134 h 456"/>
                <a:gd name="T10" fmla="*/ 369 w 453"/>
                <a:gd name="T11" fmla="*/ 176 h 456"/>
                <a:gd name="T12" fmla="*/ 369 w 453"/>
                <a:gd name="T13" fmla="*/ 310 h 456"/>
                <a:gd name="T14" fmla="*/ 76 w 453"/>
                <a:gd name="T15" fmla="*/ 16 h 456"/>
                <a:gd name="T16" fmla="*/ 16 w 453"/>
                <a:gd name="T17" fmla="*/ 16 h 456"/>
                <a:gd name="T18" fmla="*/ 16 w 453"/>
                <a:gd name="T19" fmla="*/ 76 h 456"/>
                <a:gd name="T20" fmla="*/ 312 w 453"/>
                <a:gd name="T21" fmla="*/ 372 h 456"/>
                <a:gd name="T22" fmla="*/ 173 w 453"/>
                <a:gd name="T23" fmla="*/ 372 h 456"/>
                <a:gd name="T24" fmla="*/ 131 w 453"/>
                <a:gd name="T25" fmla="*/ 414 h 456"/>
                <a:gd name="T26" fmla="*/ 173 w 453"/>
                <a:gd name="T27" fmla="*/ 456 h 456"/>
                <a:gd name="T28" fmla="*/ 411 w 453"/>
                <a:gd name="T2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3" h="456">
                  <a:moveTo>
                    <a:pt x="411" y="456"/>
                  </a:moveTo>
                  <a:cubicBezTo>
                    <a:pt x="423" y="456"/>
                    <a:pt x="433" y="451"/>
                    <a:pt x="441" y="443"/>
                  </a:cubicBezTo>
                  <a:cubicBezTo>
                    <a:pt x="448" y="436"/>
                    <a:pt x="453" y="425"/>
                    <a:pt x="453" y="414"/>
                  </a:cubicBezTo>
                  <a:cubicBezTo>
                    <a:pt x="453" y="176"/>
                    <a:pt x="453" y="176"/>
                    <a:pt x="453" y="176"/>
                  </a:cubicBezTo>
                  <a:cubicBezTo>
                    <a:pt x="453" y="153"/>
                    <a:pt x="434" y="134"/>
                    <a:pt x="411" y="134"/>
                  </a:cubicBezTo>
                  <a:cubicBezTo>
                    <a:pt x="388" y="134"/>
                    <a:pt x="369" y="153"/>
                    <a:pt x="369" y="176"/>
                  </a:cubicBezTo>
                  <a:cubicBezTo>
                    <a:pt x="369" y="310"/>
                    <a:pt x="369" y="310"/>
                    <a:pt x="369" y="310"/>
                  </a:cubicBezTo>
                  <a:cubicBezTo>
                    <a:pt x="76" y="16"/>
                    <a:pt x="76" y="16"/>
                    <a:pt x="76" y="16"/>
                  </a:cubicBezTo>
                  <a:cubicBezTo>
                    <a:pt x="59" y="0"/>
                    <a:pt x="33" y="0"/>
                    <a:pt x="16" y="16"/>
                  </a:cubicBezTo>
                  <a:cubicBezTo>
                    <a:pt x="0" y="33"/>
                    <a:pt x="0" y="59"/>
                    <a:pt x="16" y="76"/>
                  </a:cubicBezTo>
                  <a:cubicBezTo>
                    <a:pt x="312" y="372"/>
                    <a:pt x="312" y="372"/>
                    <a:pt x="312" y="372"/>
                  </a:cubicBezTo>
                  <a:cubicBezTo>
                    <a:pt x="173" y="372"/>
                    <a:pt x="173" y="372"/>
                    <a:pt x="173" y="372"/>
                  </a:cubicBezTo>
                  <a:cubicBezTo>
                    <a:pt x="150" y="372"/>
                    <a:pt x="131" y="391"/>
                    <a:pt x="131" y="414"/>
                  </a:cubicBezTo>
                  <a:cubicBezTo>
                    <a:pt x="131" y="437"/>
                    <a:pt x="150" y="456"/>
                    <a:pt x="173" y="456"/>
                  </a:cubicBezTo>
                  <a:lnTo>
                    <a:pt x="411" y="4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6"/>
            <p:cNvSpPr>
              <a:spLocks/>
            </p:cNvSpPr>
            <p:nvPr/>
          </p:nvSpPr>
          <p:spPr bwMode="auto">
            <a:xfrm>
              <a:off x="1033463" y="1149351"/>
              <a:ext cx="623888" cy="619125"/>
            </a:xfrm>
            <a:custGeom>
              <a:avLst/>
              <a:gdLst>
                <a:gd name="T0" fmla="*/ 0 w 456"/>
                <a:gd name="T1" fmla="*/ 411 h 453"/>
                <a:gd name="T2" fmla="*/ 13 w 456"/>
                <a:gd name="T3" fmla="*/ 441 h 453"/>
                <a:gd name="T4" fmla="*/ 42 w 456"/>
                <a:gd name="T5" fmla="*/ 453 h 453"/>
                <a:gd name="T6" fmla="*/ 280 w 456"/>
                <a:gd name="T7" fmla="*/ 453 h 453"/>
                <a:gd name="T8" fmla="*/ 322 w 456"/>
                <a:gd name="T9" fmla="*/ 411 h 453"/>
                <a:gd name="T10" fmla="*/ 280 w 456"/>
                <a:gd name="T11" fmla="*/ 369 h 453"/>
                <a:gd name="T12" fmla="*/ 146 w 456"/>
                <a:gd name="T13" fmla="*/ 369 h 453"/>
                <a:gd name="T14" fmla="*/ 440 w 456"/>
                <a:gd name="T15" fmla="*/ 76 h 453"/>
                <a:gd name="T16" fmla="*/ 440 w 456"/>
                <a:gd name="T17" fmla="*/ 16 h 453"/>
                <a:gd name="T18" fmla="*/ 380 w 456"/>
                <a:gd name="T19" fmla="*/ 16 h 453"/>
                <a:gd name="T20" fmla="*/ 84 w 456"/>
                <a:gd name="T21" fmla="*/ 312 h 453"/>
                <a:gd name="T22" fmla="*/ 84 w 456"/>
                <a:gd name="T23" fmla="*/ 173 h 453"/>
                <a:gd name="T24" fmla="*/ 42 w 456"/>
                <a:gd name="T25" fmla="*/ 131 h 453"/>
                <a:gd name="T26" fmla="*/ 0 w 456"/>
                <a:gd name="T27" fmla="*/ 173 h 453"/>
                <a:gd name="T28" fmla="*/ 0 w 456"/>
                <a:gd name="T29" fmla="*/ 411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6" h="453">
                  <a:moveTo>
                    <a:pt x="0" y="411"/>
                  </a:moveTo>
                  <a:cubicBezTo>
                    <a:pt x="0" y="423"/>
                    <a:pt x="5" y="433"/>
                    <a:pt x="13" y="441"/>
                  </a:cubicBezTo>
                  <a:cubicBezTo>
                    <a:pt x="20" y="448"/>
                    <a:pt x="31" y="453"/>
                    <a:pt x="42" y="453"/>
                  </a:cubicBezTo>
                  <a:cubicBezTo>
                    <a:pt x="280" y="453"/>
                    <a:pt x="280" y="453"/>
                    <a:pt x="280" y="453"/>
                  </a:cubicBezTo>
                  <a:cubicBezTo>
                    <a:pt x="303" y="453"/>
                    <a:pt x="322" y="434"/>
                    <a:pt x="322" y="411"/>
                  </a:cubicBezTo>
                  <a:cubicBezTo>
                    <a:pt x="322" y="388"/>
                    <a:pt x="303" y="369"/>
                    <a:pt x="280" y="369"/>
                  </a:cubicBezTo>
                  <a:cubicBezTo>
                    <a:pt x="146" y="369"/>
                    <a:pt x="146" y="369"/>
                    <a:pt x="146" y="369"/>
                  </a:cubicBezTo>
                  <a:cubicBezTo>
                    <a:pt x="440" y="76"/>
                    <a:pt x="440" y="76"/>
                    <a:pt x="440" y="76"/>
                  </a:cubicBezTo>
                  <a:cubicBezTo>
                    <a:pt x="456" y="59"/>
                    <a:pt x="456" y="33"/>
                    <a:pt x="440" y="16"/>
                  </a:cubicBezTo>
                  <a:cubicBezTo>
                    <a:pt x="423" y="0"/>
                    <a:pt x="397" y="0"/>
                    <a:pt x="380" y="16"/>
                  </a:cubicBezTo>
                  <a:cubicBezTo>
                    <a:pt x="84" y="312"/>
                    <a:pt x="84" y="312"/>
                    <a:pt x="84" y="312"/>
                  </a:cubicBezTo>
                  <a:cubicBezTo>
                    <a:pt x="84" y="173"/>
                    <a:pt x="84" y="173"/>
                    <a:pt x="84" y="173"/>
                  </a:cubicBezTo>
                  <a:cubicBezTo>
                    <a:pt x="84" y="150"/>
                    <a:pt x="65" y="131"/>
                    <a:pt x="42" y="131"/>
                  </a:cubicBezTo>
                  <a:cubicBezTo>
                    <a:pt x="19" y="131"/>
                    <a:pt x="0" y="150"/>
                    <a:pt x="0" y="173"/>
                  </a:cubicBezTo>
                  <a:lnTo>
                    <a:pt x="0" y="4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7"/>
            <p:cNvSpPr>
              <a:spLocks/>
            </p:cNvSpPr>
            <p:nvPr/>
          </p:nvSpPr>
          <p:spPr bwMode="auto">
            <a:xfrm>
              <a:off x="80962" y="2100263"/>
              <a:ext cx="620713" cy="622300"/>
            </a:xfrm>
            <a:custGeom>
              <a:avLst/>
              <a:gdLst>
                <a:gd name="T0" fmla="*/ 411 w 453"/>
                <a:gd name="T1" fmla="*/ 0 h 456"/>
                <a:gd name="T2" fmla="*/ 441 w 453"/>
                <a:gd name="T3" fmla="*/ 13 h 456"/>
                <a:gd name="T4" fmla="*/ 453 w 453"/>
                <a:gd name="T5" fmla="*/ 42 h 456"/>
                <a:gd name="T6" fmla="*/ 453 w 453"/>
                <a:gd name="T7" fmla="*/ 280 h 456"/>
                <a:gd name="T8" fmla="*/ 411 w 453"/>
                <a:gd name="T9" fmla="*/ 322 h 456"/>
                <a:gd name="T10" fmla="*/ 369 w 453"/>
                <a:gd name="T11" fmla="*/ 280 h 456"/>
                <a:gd name="T12" fmla="*/ 369 w 453"/>
                <a:gd name="T13" fmla="*/ 146 h 456"/>
                <a:gd name="T14" fmla="*/ 76 w 453"/>
                <a:gd name="T15" fmla="*/ 440 h 456"/>
                <a:gd name="T16" fmla="*/ 16 w 453"/>
                <a:gd name="T17" fmla="*/ 440 h 456"/>
                <a:gd name="T18" fmla="*/ 16 w 453"/>
                <a:gd name="T19" fmla="*/ 380 h 456"/>
                <a:gd name="T20" fmla="*/ 312 w 453"/>
                <a:gd name="T21" fmla="*/ 84 h 456"/>
                <a:gd name="T22" fmla="*/ 173 w 453"/>
                <a:gd name="T23" fmla="*/ 84 h 456"/>
                <a:gd name="T24" fmla="*/ 131 w 453"/>
                <a:gd name="T25" fmla="*/ 42 h 456"/>
                <a:gd name="T26" fmla="*/ 173 w 453"/>
                <a:gd name="T27" fmla="*/ 0 h 456"/>
                <a:gd name="T28" fmla="*/ 411 w 453"/>
                <a:gd name="T29"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3" h="456">
                  <a:moveTo>
                    <a:pt x="411" y="0"/>
                  </a:moveTo>
                  <a:cubicBezTo>
                    <a:pt x="423" y="0"/>
                    <a:pt x="433" y="5"/>
                    <a:pt x="441" y="13"/>
                  </a:cubicBezTo>
                  <a:cubicBezTo>
                    <a:pt x="448" y="20"/>
                    <a:pt x="453" y="31"/>
                    <a:pt x="453" y="42"/>
                  </a:cubicBezTo>
                  <a:cubicBezTo>
                    <a:pt x="453" y="280"/>
                    <a:pt x="453" y="280"/>
                    <a:pt x="453" y="280"/>
                  </a:cubicBezTo>
                  <a:cubicBezTo>
                    <a:pt x="453" y="303"/>
                    <a:pt x="434" y="322"/>
                    <a:pt x="411" y="322"/>
                  </a:cubicBezTo>
                  <a:cubicBezTo>
                    <a:pt x="388" y="322"/>
                    <a:pt x="369" y="303"/>
                    <a:pt x="369" y="280"/>
                  </a:cubicBezTo>
                  <a:cubicBezTo>
                    <a:pt x="369" y="146"/>
                    <a:pt x="369" y="146"/>
                    <a:pt x="369" y="146"/>
                  </a:cubicBezTo>
                  <a:cubicBezTo>
                    <a:pt x="76" y="440"/>
                    <a:pt x="76" y="440"/>
                    <a:pt x="76" y="440"/>
                  </a:cubicBezTo>
                  <a:cubicBezTo>
                    <a:pt x="59" y="456"/>
                    <a:pt x="33" y="456"/>
                    <a:pt x="16" y="440"/>
                  </a:cubicBezTo>
                  <a:cubicBezTo>
                    <a:pt x="0" y="423"/>
                    <a:pt x="0" y="397"/>
                    <a:pt x="16" y="380"/>
                  </a:cubicBezTo>
                  <a:cubicBezTo>
                    <a:pt x="312" y="84"/>
                    <a:pt x="312" y="84"/>
                    <a:pt x="312" y="84"/>
                  </a:cubicBezTo>
                  <a:cubicBezTo>
                    <a:pt x="173" y="84"/>
                    <a:pt x="173" y="84"/>
                    <a:pt x="173" y="84"/>
                  </a:cubicBezTo>
                  <a:cubicBezTo>
                    <a:pt x="150" y="84"/>
                    <a:pt x="131" y="65"/>
                    <a:pt x="131" y="42"/>
                  </a:cubicBezTo>
                  <a:cubicBezTo>
                    <a:pt x="131" y="19"/>
                    <a:pt x="150" y="0"/>
                    <a:pt x="173" y="0"/>
                  </a:cubicBezTo>
                  <a:lnTo>
                    <a:pt x="4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8"/>
            <p:cNvSpPr>
              <a:spLocks/>
            </p:cNvSpPr>
            <p:nvPr/>
          </p:nvSpPr>
          <p:spPr bwMode="auto">
            <a:xfrm>
              <a:off x="1033463" y="2103438"/>
              <a:ext cx="623888" cy="619125"/>
            </a:xfrm>
            <a:custGeom>
              <a:avLst/>
              <a:gdLst>
                <a:gd name="T0" fmla="*/ 0 w 456"/>
                <a:gd name="T1" fmla="*/ 42 h 453"/>
                <a:gd name="T2" fmla="*/ 13 w 456"/>
                <a:gd name="T3" fmla="*/ 12 h 453"/>
                <a:gd name="T4" fmla="*/ 42 w 456"/>
                <a:gd name="T5" fmla="*/ 0 h 453"/>
                <a:gd name="T6" fmla="*/ 280 w 456"/>
                <a:gd name="T7" fmla="*/ 0 h 453"/>
                <a:gd name="T8" fmla="*/ 322 w 456"/>
                <a:gd name="T9" fmla="*/ 42 h 453"/>
                <a:gd name="T10" fmla="*/ 280 w 456"/>
                <a:gd name="T11" fmla="*/ 84 h 453"/>
                <a:gd name="T12" fmla="*/ 146 w 456"/>
                <a:gd name="T13" fmla="*/ 84 h 453"/>
                <a:gd name="T14" fmla="*/ 440 w 456"/>
                <a:gd name="T15" fmla="*/ 377 h 453"/>
                <a:gd name="T16" fmla="*/ 440 w 456"/>
                <a:gd name="T17" fmla="*/ 437 h 453"/>
                <a:gd name="T18" fmla="*/ 380 w 456"/>
                <a:gd name="T19" fmla="*/ 437 h 453"/>
                <a:gd name="T20" fmla="*/ 84 w 456"/>
                <a:gd name="T21" fmla="*/ 141 h 453"/>
                <a:gd name="T22" fmla="*/ 84 w 456"/>
                <a:gd name="T23" fmla="*/ 280 h 453"/>
                <a:gd name="T24" fmla="*/ 42 w 456"/>
                <a:gd name="T25" fmla="*/ 322 h 453"/>
                <a:gd name="T26" fmla="*/ 0 w 456"/>
                <a:gd name="T27" fmla="*/ 280 h 453"/>
                <a:gd name="T28" fmla="*/ 0 w 456"/>
                <a:gd name="T29" fmla="*/ 4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6" h="453">
                  <a:moveTo>
                    <a:pt x="0" y="42"/>
                  </a:moveTo>
                  <a:cubicBezTo>
                    <a:pt x="0" y="30"/>
                    <a:pt x="5" y="20"/>
                    <a:pt x="13" y="12"/>
                  </a:cubicBezTo>
                  <a:cubicBezTo>
                    <a:pt x="20" y="5"/>
                    <a:pt x="31" y="0"/>
                    <a:pt x="42" y="0"/>
                  </a:cubicBezTo>
                  <a:cubicBezTo>
                    <a:pt x="280" y="0"/>
                    <a:pt x="280" y="0"/>
                    <a:pt x="280" y="0"/>
                  </a:cubicBezTo>
                  <a:cubicBezTo>
                    <a:pt x="303" y="0"/>
                    <a:pt x="322" y="19"/>
                    <a:pt x="322" y="42"/>
                  </a:cubicBezTo>
                  <a:cubicBezTo>
                    <a:pt x="322" y="65"/>
                    <a:pt x="303" y="84"/>
                    <a:pt x="280" y="84"/>
                  </a:cubicBezTo>
                  <a:cubicBezTo>
                    <a:pt x="146" y="84"/>
                    <a:pt x="146" y="84"/>
                    <a:pt x="146" y="84"/>
                  </a:cubicBezTo>
                  <a:cubicBezTo>
                    <a:pt x="440" y="377"/>
                    <a:pt x="440" y="377"/>
                    <a:pt x="440" y="377"/>
                  </a:cubicBezTo>
                  <a:cubicBezTo>
                    <a:pt x="456" y="394"/>
                    <a:pt x="456" y="420"/>
                    <a:pt x="440" y="437"/>
                  </a:cubicBezTo>
                  <a:cubicBezTo>
                    <a:pt x="423" y="453"/>
                    <a:pt x="397" y="453"/>
                    <a:pt x="380" y="437"/>
                  </a:cubicBezTo>
                  <a:cubicBezTo>
                    <a:pt x="84" y="141"/>
                    <a:pt x="84" y="141"/>
                    <a:pt x="84" y="141"/>
                  </a:cubicBezTo>
                  <a:cubicBezTo>
                    <a:pt x="84" y="280"/>
                    <a:pt x="84" y="280"/>
                    <a:pt x="84" y="280"/>
                  </a:cubicBezTo>
                  <a:cubicBezTo>
                    <a:pt x="84" y="303"/>
                    <a:pt x="65" y="322"/>
                    <a:pt x="42" y="322"/>
                  </a:cubicBezTo>
                  <a:cubicBezTo>
                    <a:pt x="19" y="322"/>
                    <a:pt x="0" y="303"/>
                    <a:pt x="0" y="280"/>
                  </a:cubicBezTo>
                  <a:lnTo>
                    <a:pt x="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Oval 9"/>
            <p:cNvSpPr>
              <a:spLocks noChangeArrowheads="1"/>
            </p:cNvSpPr>
            <p:nvPr/>
          </p:nvSpPr>
          <p:spPr bwMode="auto">
            <a:xfrm>
              <a:off x="688975" y="1755775"/>
              <a:ext cx="360363" cy="3603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4" name="Group 243"/>
          <p:cNvGrpSpPr/>
          <p:nvPr/>
        </p:nvGrpSpPr>
        <p:grpSpPr>
          <a:xfrm>
            <a:off x="10417176" y="1081088"/>
            <a:ext cx="1766886" cy="1719263"/>
            <a:chOff x="10417176" y="1081088"/>
            <a:chExt cx="1766886" cy="1719263"/>
          </a:xfrm>
          <a:solidFill>
            <a:schemeClr val="bg1">
              <a:alpha val="15000"/>
            </a:schemeClr>
          </a:solidFill>
        </p:grpSpPr>
        <p:sp>
          <p:nvSpPr>
            <p:cNvPr id="242" name="Freeform 13"/>
            <p:cNvSpPr>
              <a:spLocks noEditPoints="1"/>
            </p:cNvSpPr>
            <p:nvPr/>
          </p:nvSpPr>
          <p:spPr bwMode="auto">
            <a:xfrm>
              <a:off x="10880725" y="1081088"/>
              <a:ext cx="1303337" cy="1300163"/>
            </a:xfrm>
            <a:custGeom>
              <a:avLst/>
              <a:gdLst>
                <a:gd name="T0" fmla="*/ 810 w 810"/>
                <a:gd name="T1" fmla="*/ 404 h 810"/>
                <a:gd name="T2" fmla="*/ 749 w 810"/>
                <a:gd name="T3" fmla="*/ 381 h 810"/>
                <a:gd name="T4" fmla="*/ 797 w 810"/>
                <a:gd name="T5" fmla="*/ 303 h 810"/>
                <a:gd name="T6" fmla="*/ 718 w 810"/>
                <a:gd name="T7" fmla="*/ 260 h 810"/>
                <a:gd name="T8" fmla="*/ 735 w 810"/>
                <a:gd name="T9" fmla="*/ 169 h 810"/>
                <a:gd name="T10" fmla="*/ 646 w 810"/>
                <a:gd name="T11" fmla="*/ 157 h 810"/>
                <a:gd name="T12" fmla="*/ 628 w 810"/>
                <a:gd name="T13" fmla="*/ 66 h 810"/>
                <a:gd name="T14" fmla="*/ 542 w 810"/>
                <a:gd name="T15" fmla="*/ 87 h 810"/>
                <a:gd name="T16" fmla="*/ 491 w 810"/>
                <a:gd name="T17" fmla="*/ 8 h 810"/>
                <a:gd name="T18" fmla="*/ 419 w 810"/>
                <a:gd name="T19" fmla="*/ 59 h 810"/>
                <a:gd name="T20" fmla="*/ 365 w 810"/>
                <a:gd name="T21" fmla="*/ 61 h 810"/>
                <a:gd name="T22" fmla="*/ 288 w 810"/>
                <a:gd name="T23" fmla="*/ 15 h 810"/>
                <a:gd name="T24" fmla="*/ 242 w 810"/>
                <a:gd name="T25" fmla="*/ 99 h 810"/>
                <a:gd name="T26" fmla="*/ 155 w 810"/>
                <a:gd name="T27" fmla="*/ 84 h 810"/>
                <a:gd name="T28" fmla="*/ 141 w 810"/>
                <a:gd name="T29" fmla="*/ 180 h 810"/>
                <a:gd name="T30" fmla="*/ 55 w 810"/>
                <a:gd name="T31" fmla="*/ 198 h 810"/>
                <a:gd name="T32" fmla="*/ 77 w 810"/>
                <a:gd name="T33" fmla="*/ 292 h 810"/>
                <a:gd name="T34" fmla="*/ 3 w 810"/>
                <a:gd name="T35" fmla="*/ 340 h 810"/>
                <a:gd name="T36" fmla="*/ 58 w 810"/>
                <a:gd name="T37" fmla="*/ 404 h 810"/>
                <a:gd name="T38" fmla="*/ 0 w 810"/>
                <a:gd name="T39" fmla="*/ 440 h 810"/>
                <a:gd name="T40" fmla="*/ 70 w 810"/>
                <a:gd name="T41" fmla="*/ 493 h 810"/>
                <a:gd name="T42" fmla="*/ 41 w 810"/>
                <a:gd name="T43" fmla="*/ 585 h 810"/>
                <a:gd name="T44" fmla="*/ 126 w 810"/>
                <a:gd name="T45" fmla="*/ 610 h 810"/>
                <a:gd name="T46" fmla="*/ 131 w 810"/>
                <a:gd name="T47" fmla="*/ 705 h 810"/>
                <a:gd name="T48" fmla="*/ 220 w 810"/>
                <a:gd name="T49" fmla="*/ 698 h 810"/>
                <a:gd name="T50" fmla="*/ 258 w 810"/>
                <a:gd name="T51" fmla="*/ 783 h 810"/>
                <a:gd name="T52" fmla="*/ 340 w 810"/>
                <a:gd name="T53" fmla="*/ 744 h 810"/>
                <a:gd name="T54" fmla="*/ 404 w 810"/>
                <a:gd name="T55" fmla="*/ 810 h 810"/>
                <a:gd name="T56" fmla="*/ 467 w 810"/>
                <a:gd name="T57" fmla="*/ 745 h 810"/>
                <a:gd name="T58" fmla="*/ 550 w 810"/>
                <a:gd name="T59" fmla="*/ 783 h 810"/>
                <a:gd name="T60" fmla="*/ 585 w 810"/>
                <a:gd name="T61" fmla="*/ 700 h 810"/>
                <a:gd name="T62" fmla="*/ 675 w 810"/>
                <a:gd name="T63" fmla="*/ 707 h 810"/>
                <a:gd name="T64" fmla="*/ 678 w 810"/>
                <a:gd name="T65" fmla="*/ 616 h 810"/>
                <a:gd name="T66" fmla="*/ 765 w 810"/>
                <a:gd name="T67" fmla="*/ 591 h 810"/>
                <a:gd name="T68" fmla="*/ 735 w 810"/>
                <a:gd name="T69" fmla="*/ 504 h 810"/>
                <a:gd name="T70" fmla="*/ 808 w 810"/>
                <a:gd name="T71" fmla="*/ 450 h 810"/>
                <a:gd name="T72" fmla="*/ 317 w 810"/>
                <a:gd name="T73" fmla="*/ 404 h 810"/>
                <a:gd name="T74" fmla="*/ 491 w 810"/>
                <a:gd name="T75" fmla="*/ 40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0" h="810">
                  <a:moveTo>
                    <a:pt x="808" y="450"/>
                  </a:moveTo>
                  <a:cubicBezTo>
                    <a:pt x="809" y="435"/>
                    <a:pt x="810" y="420"/>
                    <a:pt x="810" y="404"/>
                  </a:cubicBezTo>
                  <a:cubicBezTo>
                    <a:pt x="810" y="401"/>
                    <a:pt x="810" y="397"/>
                    <a:pt x="810" y="393"/>
                  </a:cubicBezTo>
                  <a:cubicBezTo>
                    <a:pt x="749" y="381"/>
                    <a:pt x="749" y="381"/>
                    <a:pt x="749" y="381"/>
                  </a:cubicBezTo>
                  <a:cubicBezTo>
                    <a:pt x="748" y="364"/>
                    <a:pt x="746" y="349"/>
                    <a:pt x="743" y="333"/>
                  </a:cubicBezTo>
                  <a:cubicBezTo>
                    <a:pt x="797" y="303"/>
                    <a:pt x="797" y="303"/>
                    <a:pt x="797" y="303"/>
                  </a:cubicBezTo>
                  <a:cubicBezTo>
                    <a:pt x="793" y="285"/>
                    <a:pt x="787" y="267"/>
                    <a:pt x="780" y="250"/>
                  </a:cubicBezTo>
                  <a:cubicBezTo>
                    <a:pt x="718" y="260"/>
                    <a:pt x="718" y="260"/>
                    <a:pt x="718" y="260"/>
                  </a:cubicBezTo>
                  <a:cubicBezTo>
                    <a:pt x="712" y="245"/>
                    <a:pt x="704" y="231"/>
                    <a:pt x="695" y="217"/>
                  </a:cubicBezTo>
                  <a:cubicBezTo>
                    <a:pt x="735" y="169"/>
                    <a:pt x="735" y="169"/>
                    <a:pt x="735" y="169"/>
                  </a:cubicBezTo>
                  <a:cubicBezTo>
                    <a:pt x="724" y="154"/>
                    <a:pt x="712" y="140"/>
                    <a:pt x="700" y="126"/>
                  </a:cubicBezTo>
                  <a:cubicBezTo>
                    <a:pt x="646" y="157"/>
                    <a:pt x="646" y="157"/>
                    <a:pt x="646" y="157"/>
                  </a:cubicBezTo>
                  <a:cubicBezTo>
                    <a:pt x="634" y="146"/>
                    <a:pt x="622" y="135"/>
                    <a:pt x="608" y="125"/>
                  </a:cubicBezTo>
                  <a:cubicBezTo>
                    <a:pt x="628" y="66"/>
                    <a:pt x="628" y="66"/>
                    <a:pt x="628" y="66"/>
                  </a:cubicBezTo>
                  <a:cubicBezTo>
                    <a:pt x="613" y="56"/>
                    <a:pt x="597" y="47"/>
                    <a:pt x="581" y="39"/>
                  </a:cubicBezTo>
                  <a:cubicBezTo>
                    <a:pt x="542" y="87"/>
                    <a:pt x="542" y="87"/>
                    <a:pt x="542" y="87"/>
                  </a:cubicBezTo>
                  <a:cubicBezTo>
                    <a:pt x="526" y="80"/>
                    <a:pt x="510" y="74"/>
                    <a:pt x="493" y="70"/>
                  </a:cubicBezTo>
                  <a:cubicBezTo>
                    <a:pt x="491" y="8"/>
                    <a:pt x="491" y="8"/>
                    <a:pt x="491" y="8"/>
                  </a:cubicBezTo>
                  <a:cubicBezTo>
                    <a:pt x="473" y="4"/>
                    <a:pt x="455" y="1"/>
                    <a:pt x="437" y="0"/>
                  </a:cubicBezTo>
                  <a:cubicBezTo>
                    <a:pt x="419" y="59"/>
                    <a:pt x="419" y="59"/>
                    <a:pt x="419" y="59"/>
                  </a:cubicBezTo>
                  <a:cubicBezTo>
                    <a:pt x="414" y="59"/>
                    <a:pt x="409" y="58"/>
                    <a:pt x="404" y="58"/>
                  </a:cubicBezTo>
                  <a:cubicBezTo>
                    <a:pt x="391" y="58"/>
                    <a:pt x="378" y="59"/>
                    <a:pt x="365" y="61"/>
                  </a:cubicBezTo>
                  <a:cubicBezTo>
                    <a:pt x="341" y="3"/>
                    <a:pt x="341" y="3"/>
                    <a:pt x="341" y="3"/>
                  </a:cubicBezTo>
                  <a:cubicBezTo>
                    <a:pt x="323" y="6"/>
                    <a:pt x="305" y="10"/>
                    <a:pt x="288" y="15"/>
                  </a:cubicBezTo>
                  <a:cubicBezTo>
                    <a:pt x="293" y="77"/>
                    <a:pt x="293" y="77"/>
                    <a:pt x="293" y="77"/>
                  </a:cubicBezTo>
                  <a:cubicBezTo>
                    <a:pt x="275" y="83"/>
                    <a:pt x="258" y="90"/>
                    <a:pt x="242" y="99"/>
                  </a:cubicBezTo>
                  <a:cubicBezTo>
                    <a:pt x="198" y="54"/>
                    <a:pt x="198" y="54"/>
                    <a:pt x="198" y="54"/>
                  </a:cubicBezTo>
                  <a:cubicBezTo>
                    <a:pt x="183" y="63"/>
                    <a:pt x="169" y="73"/>
                    <a:pt x="155" y="84"/>
                  </a:cubicBezTo>
                  <a:cubicBezTo>
                    <a:pt x="181" y="140"/>
                    <a:pt x="181" y="140"/>
                    <a:pt x="181" y="140"/>
                  </a:cubicBezTo>
                  <a:cubicBezTo>
                    <a:pt x="167" y="152"/>
                    <a:pt x="153" y="166"/>
                    <a:pt x="141" y="180"/>
                  </a:cubicBezTo>
                  <a:cubicBezTo>
                    <a:pt x="84" y="154"/>
                    <a:pt x="84" y="154"/>
                    <a:pt x="84" y="154"/>
                  </a:cubicBezTo>
                  <a:cubicBezTo>
                    <a:pt x="74" y="168"/>
                    <a:pt x="64" y="182"/>
                    <a:pt x="55" y="198"/>
                  </a:cubicBezTo>
                  <a:cubicBezTo>
                    <a:pt x="99" y="240"/>
                    <a:pt x="99" y="240"/>
                    <a:pt x="99" y="240"/>
                  </a:cubicBezTo>
                  <a:cubicBezTo>
                    <a:pt x="90" y="257"/>
                    <a:pt x="83" y="274"/>
                    <a:pt x="77" y="292"/>
                  </a:cubicBezTo>
                  <a:cubicBezTo>
                    <a:pt x="15" y="289"/>
                    <a:pt x="15" y="289"/>
                    <a:pt x="15" y="289"/>
                  </a:cubicBezTo>
                  <a:cubicBezTo>
                    <a:pt x="10" y="306"/>
                    <a:pt x="6" y="323"/>
                    <a:pt x="3" y="340"/>
                  </a:cubicBezTo>
                  <a:cubicBezTo>
                    <a:pt x="61" y="364"/>
                    <a:pt x="61" y="364"/>
                    <a:pt x="61" y="364"/>
                  </a:cubicBezTo>
                  <a:cubicBezTo>
                    <a:pt x="59" y="377"/>
                    <a:pt x="58" y="391"/>
                    <a:pt x="58" y="404"/>
                  </a:cubicBezTo>
                  <a:cubicBezTo>
                    <a:pt x="58" y="410"/>
                    <a:pt x="58" y="415"/>
                    <a:pt x="58" y="421"/>
                  </a:cubicBezTo>
                  <a:cubicBezTo>
                    <a:pt x="0" y="440"/>
                    <a:pt x="0" y="440"/>
                    <a:pt x="0" y="440"/>
                  </a:cubicBezTo>
                  <a:cubicBezTo>
                    <a:pt x="1" y="457"/>
                    <a:pt x="4" y="475"/>
                    <a:pt x="8" y="492"/>
                  </a:cubicBezTo>
                  <a:cubicBezTo>
                    <a:pt x="70" y="493"/>
                    <a:pt x="70" y="493"/>
                    <a:pt x="70" y="493"/>
                  </a:cubicBezTo>
                  <a:cubicBezTo>
                    <a:pt x="74" y="511"/>
                    <a:pt x="81" y="529"/>
                    <a:pt x="88" y="546"/>
                  </a:cubicBezTo>
                  <a:cubicBezTo>
                    <a:pt x="41" y="585"/>
                    <a:pt x="41" y="585"/>
                    <a:pt x="41" y="585"/>
                  </a:cubicBezTo>
                  <a:cubicBezTo>
                    <a:pt x="48" y="601"/>
                    <a:pt x="57" y="616"/>
                    <a:pt x="67" y="631"/>
                  </a:cubicBezTo>
                  <a:cubicBezTo>
                    <a:pt x="126" y="610"/>
                    <a:pt x="126" y="610"/>
                    <a:pt x="126" y="610"/>
                  </a:cubicBezTo>
                  <a:cubicBezTo>
                    <a:pt x="137" y="625"/>
                    <a:pt x="149" y="639"/>
                    <a:pt x="162" y="651"/>
                  </a:cubicBezTo>
                  <a:cubicBezTo>
                    <a:pt x="131" y="705"/>
                    <a:pt x="131" y="705"/>
                    <a:pt x="131" y="705"/>
                  </a:cubicBezTo>
                  <a:cubicBezTo>
                    <a:pt x="144" y="717"/>
                    <a:pt x="159" y="728"/>
                    <a:pt x="173" y="738"/>
                  </a:cubicBezTo>
                  <a:cubicBezTo>
                    <a:pt x="220" y="698"/>
                    <a:pt x="220" y="698"/>
                    <a:pt x="220" y="698"/>
                  </a:cubicBezTo>
                  <a:cubicBezTo>
                    <a:pt x="235" y="707"/>
                    <a:pt x="251" y="715"/>
                    <a:pt x="268" y="722"/>
                  </a:cubicBezTo>
                  <a:cubicBezTo>
                    <a:pt x="258" y="783"/>
                    <a:pt x="258" y="783"/>
                    <a:pt x="258" y="783"/>
                  </a:cubicBezTo>
                  <a:cubicBezTo>
                    <a:pt x="275" y="790"/>
                    <a:pt x="293" y="795"/>
                    <a:pt x="310" y="799"/>
                  </a:cubicBezTo>
                  <a:cubicBezTo>
                    <a:pt x="340" y="744"/>
                    <a:pt x="340" y="744"/>
                    <a:pt x="340" y="744"/>
                  </a:cubicBezTo>
                  <a:cubicBezTo>
                    <a:pt x="356" y="748"/>
                    <a:pt x="373" y="749"/>
                    <a:pt x="391" y="750"/>
                  </a:cubicBezTo>
                  <a:cubicBezTo>
                    <a:pt x="404" y="810"/>
                    <a:pt x="404" y="810"/>
                    <a:pt x="404" y="810"/>
                  </a:cubicBezTo>
                  <a:cubicBezTo>
                    <a:pt x="423" y="810"/>
                    <a:pt x="442" y="809"/>
                    <a:pt x="460" y="807"/>
                  </a:cubicBezTo>
                  <a:cubicBezTo>
                    <a:pt x="467" y="745"/>
                    <a:pt x="467" y="745"/>
                    <a:pt x="467" y="745"/>
                  </a:cubicBezTo>
                  <a:cubicBezTo>
                    <a:pt x="483" y="742"/>
                    <a:pt x="500" y="737"/>
                    <a:pt x="515" y="732"/>
                  </a:cubicBezTo>
                  <a:cubicBezTo>
                    <a:pt x="550" y="783"/>
                    <a:pt x="550" y="783"/>
                    <a:pt x="550" y="783"/>
                  </a:cubicBezTo>
                  <a:cubicBezTo>
                    <a:pt x="567" y="777"/>
                    <a:pt x="584" y="769"/>
                    <a:pt x="600" y="760"/>
                  </a:cubicBezTo>
                  <a:cubicBezTo>
                    <a:pt x="585" y="700"/>
                    <a:pt x="585" y="700"/>
                    <a:pt x="585" y="700"/>
                  </a:cubicBezTo>
                  <a:cubicBezTo>
                    <a:pt x="599" y="691"/>
                    <a:pt x="612" y="682"/>
                    <a:pt x="624" y="671"/>
                  </a:cubicBezTo>
                  <a:cubicBezTo>
                    <a:pt x="675" y="707"/>
                    <a:pt x="675" y="707"/>
                    <a:pt x="675" y="707"/>
                  </a:cubicBezTo>
                  <a:cubicBezTo>
                    <a:pt x="689" y="694"/>
                    <a:pt x="702" y="680"/>
                    <a:pt x="715" y="666"/>
                  </a:cubicBezTo>
                  <a:cubicBezTo>
                    <a:pt x="678" y="616"/>
                    <a:pt x="678" y="616"/>
                    <a:pt x="678" y="616"/>
                  </a:cubicBezTo>
                  <a:cubicBezTo>
                    <a:pt x="688" y="603"/>
                    <a:pt x="697" y="590"/>
                    <a:pt x="705" y="576"/>
                  </a:cubicBezTo>
                  <a:cubicBezTo>
                    <a:pt x="765" y="591"/>
                    <a:pt x="765" y="591"/>
                    <a:pt x="765" y="591"/>
                  </a:cubicBezTo>
                  <a:cubicBezTo>
                    <a:pt x="774" y="574"/>
                    <a:pt x="781" y="556"/>
                    <a:pt x="787" y="538"/>
                  </a:cubicBezTo>
                  <a:cubicBezTo>
                    <a:pt x="735" y="504"/>
                    <a:pt x="735" y="504"/>
                    <a:pt x="735" y="504"/>
                  </a:cubicBezTo>
                  <a:cubicBezTo>
                    <a:pt x="740" y="489"/>
                    <a:pt x="744" y="474"/>
                    <a:pt x="746" y="458"/>
                  </a:cubicBezTo>
                  <a:lnTo>
                    <a:pt x="808" y="450"/>
                  </a:lnTo>
                  <a:close/>
                  <a:moveTo>
                    <a:pt x="404" y="491"/>
                  </a:moveTo>
                  <a:cubicBezTo>
                    <a:pt x="356" y="491"/>
                    <a:pt x="317" y="452"/>
                    <a:pt x="317" y="404"/>
                  </a:cubicBezTo>
                  <a:cubicBezTo>
                    <a:pt x="317" y="357"/>
                    <a:pt x="356" y="318"/>
                    <a:pt x="404" y="318"/>
                  </a:cubicBezTo>
                  <a:cubicBezTo>
                    <a:pt x="452" y="318"/>
                    <a:pt x="491" y="357"/>
                    <a:pt x="491" y="404"/>
                  </a:cubicBezTo>
                  <a:cubicBezTo>
                    <a:pt x="491" y="452"/>
                    <a:pt x="452" y="491"/>
                    <a:pt x="404"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14"/>
            <p:cNvSpPr>
              <a:spLocks noEditPoints="1"/>
            </p:cNvSpPr>
            <p:nvPr/>
          </p:nvSpPr>
          <p:spPr bwMode="auto">
            <a:xfrm>
              <a:off x="10417176" y="2036763"/>
              <a:ext cx="765175" cy="763588"/>
            </a:xfrm>
            <a:custGeom>
              <a:avLst/>
              <a:gdLst>
                <a:gd name="T0" fmla="*/ 475 w 476"/>
                <a:gd name="T1" fmla="*/ 261 h 476"/>
                <a:gd name="T2" fmla="*/ 476 w 476"/>
                <a:gd name="T3" fmla="*/ 238 h 476"/>
                <a:gd name="T4" fmla="*/ 471 w 476"/>
                <a:gd name="T5" fmla="*/ 192 h 476"/>
                <a:gd name="T6" fmla="*/ 406 w 476"/>
                <a:gd name="T7" fmla="*/ 184 h 476"/>
                <a:gd name="T8" fmla="*/ 386 w 476"/>
                <a:gd name="T9" fmla="*/ 142 h 476"/>
                <a:gd name="T10" fmla="*/ 422 w 476"/>
                <a:gd name="T11" fmla="*/ 87 h 476"/>
                <a:gd name="T12" fmla="*/ 371 w 476"/>
                <a:gd name="T13" fmla="*/ 41 h 476"/>
                <a:gd name="T14" fmla="*/ 318 w 476"/>
                <a:gd name="T15" fmla="*/ 81 h 476"/>
                <a:gd name="T16" fmla="*/ 277 w 476"/>
                <a:gd name="T17" fmla="*/ 66 h 476"/>
                <a:gd name="T18" fmla="*/ 263 w 476"/>
                <a:gd name="T19" fmla="*/ 2 h 476"/>
                <a:gd name="T20" fmla="*/ 238 w 476"/>
                <a:gd name="T21" fmla="*/ 0 h 476"/>
                <a:gd name="T22" fmla="*/ 194 w 476"/>
                <a:gd name="T23" fmla="*/ 4 h 476"/>
                <a:gd name="T24" fmla="*/ 185 w 476"/>
                <a:gd name="T25" fmla="*/ 70 h 476"/>
                <a:gd name="T26" fmla="*/ 145 w 476"/>
                <a:gd name="T27" fmla="*/ 88 h 476"/>
                <a:gd name="T28" fmla="*/ 90 w 476"/>
                <a:gd name="T29" fmla="*/ 52 h 476"/>
                <a:gd name="T30" fmla="*/ 42 w 476"/>
                <a:gd name="T31" fmla="*/ 103 h 476"/>
                <a:gd name="T32" fmla="*/ 82 w 476"/>
                <a:gd name="T33" fmla="*/ 154 h 476"/>
                <a:gd name="T34" fmla="*/ 66 w 476"/>
                <a:gd name="T35" fmla="*/ 197 h 476"/>
                <a:gd name="T36" fmla="*/ 1 w 476"/>
                <a:gd name="T37" fmla="*/ 211 h 476"/>
                <a:gd name="T38" fmla="*/ 0 w 476"/>
                <a:gd name="T39" fmla="*/ 238 h 476"/>
                <a:gd name="T40" fmla="*/ 4 w 476"/>
                <a:gd name="T41" fmla="*/ 280 h 476"/>
                <a:gd name="T42" fmla="*/ 68 w 476"/>
                <a:gd name="T43" fmla="*/ 288 h 476"/>
                <a:gd name="T44" fmla="*/ 88 w 476"/>
                <a:gd name="T45" fmla="*/ 332 h 476"/>
                <a:gd name="T46" fmla="*/ 52 w 476"/>
                <a:gd name="T47" fmla="*/ 387 h 476"/>
                <a:gd name="T48" fmla="*/ 102 w 476"/>
                <a:gd name="T49" fmla="*/ 433 h 476"/>
                <a:gd name="T50" fmla="*/ 154 w 476"/>
                <a:gd name="T51" fmla="*/ 393 h 476"/>
                <a:gd name="T52" fmla="*/ 200 w 476"/>
                <a:gd name="T53" fmla="*/ 411 h 476"/>
                <a:gd name="T54" fmla="*/ 214 w 476"/>
                <a:gd name="T55" fmla="*/ 475 h 476"/>
                <a:gd name="T56" fmla="*/ 238 w 476"/>
                <a:gd name="T57" fmla="*/ 476 h 476"/>
                <a:gd name="T58" fmla="*/ 281 w 476"/>
                <a:gd name="T59" fmla="*/ 472 h 476"/>
                <a:gd name="T60" fmla="*/ 290 w 476"/>
                <a:gd name="T61" fmla="*/ 407 h 476"/>
                <a:gd name="T62" fmla="*/ 334 w 476"/>
                <a:gd name="T63" fmla="*/ 386 h 476"/>
                <a:gd name="T64" fmla="*/ 389 w 476"/>
                <a:gd name="T65" fmla="*/ 422 h 476"/>
                <a:gd name="T66" fmla="*/ 435 w 476"/>
                <a:gd name="T67" fmla="*/ 371 h 476"/>
                <a:gd name="T68" fmla="*/ 395 w 476"/>
                <a:gd name="T69" fmla="*/ 319 h 476"/>
                <a:gd name="T70" fmla="*/ 411 w 476"/>
                <a:gd name="T71" fmla="*/ 274 h 476"/>
                <a:gd name="T72" fmla="*/ 475 w 476"/>
                <a:gd name="T73" fmla="*/ 261 h 476"/>
                <a:gd name="T74" fmla="*/ 238 w 476"/>
                <a:gd name="T75" fmla="*/ 298 h 476"/>
                <a:gd name="T76" fmla="*/ 178 w 476"/>
                <a:gd name="T77" fmla="*/ 238 h 476"/>
                <a:gd name="T78" fmla="*/ 238 w 476"/>
                <a:gd name="T79" fmla="*/ 179 h 476"/>
                <a:gd name="T80" fmla="*/ 298 w 476"/>
                <a:gd name="T81" fmla="*/ 238 h 476"/>
                <a:gd name="T82" fmla="*/ 238 w 476"/>
                <a:gd name="T83" fmla="*/ 298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6" h="476">
                  <a:moveTo>
                    <a:pt x="475" y="261"/>
                  </a:moveTo>
                  <a:cubicBezTo>
                    <a:pt x="475" y="253"/>
                    <a:pt x="476" y="246"/>
                    <a:pt x="476" y="238"/>
                  </a:cubicBezTo>
                  <a:cubicBezTo>
                    <a:pt x="476" y="222"/>
                    <a:pt x="474" y="207"/>
                    <a:pt x="471" y="192"/>
                  </a:cubicBezTo>
                  <a:cubicBezTo>
                    <a:pt x="406" y="184"/>
                    <a:pt x="406" y="184"/>
                    <a:pt x="406" y="184"/>
                  </a:cubicBezTo>
                  <a:cubicBezTo>
                    <a:pt x="401" y="169"/>
                    <a:pt x="394" y="155"/>
                    <a:pt x="386" y="142"/>
                  </a:cubicBezTo>
                  <a:cubicBezTo>
                    <a:pt x="422" y="87"/>
                    <a:pt x="422" y="87"/>
                    <a:pt x="422" y="87"/>
                  </a:cubicBezTo>
                  <a:cubicBezTo>
                    <a:pt x="407" y="69"/>
                    <a:pt x="390" y="54"/>
                    <a:pt x="371" y="41"/>
                  </a:cubicBezTo>
                  <a:cubicBezTo>
                    <a:pt x="318" y="81"/>
                    <a:pt x="318" y="81"/>
                    <a:pt x="318" y="81"/>
                  </a:cubicBezTo>
                  <a:cubicBezTo>
                    <a:pt x="305" y="74"/>
                    <a:pt x="291" y="69"/>
                    <a:pt x="277" y="66"/>
                  </a:cubicBezTo>
                  <a:cubicBezTo>
                    <a:pt x="263" y="2"/>
                    <a:pt x="263" y="2"/>
                    <a:pt x="263" y="2"/>
                  </a:cubicBezTo>
                  <a:cubicBezTo>
                    <a:pt x="255" y="1"/>
                    <a:pt x="246" y="0"/>
                    <a:pt x="238" y="0"/>
                  </a:cubicBezTo>
                  <a:cubicBezTo>
                    <a:pt x="223" y="0"/>
                    <a:pt x="208" y="2"/>
                    <a:pt x="194" y="4"/>
                  </a:cubicBezTo>
                  <a:cubicBezTo>
                    <a:pt x="185" y="70"/>
                    <a:pt x="185" y="70"/>
                    <a:pt x="185" y="70"/>
                  </a:cubicBezTo>
                  <a:cubicBezTo>
                    <a:pt x="171" y="74"/>
                    <a:pt x="157" y="80"/>
                    <a:pt x="145" y="88"/>
                  </a:cubicBezTo>
                  <a:cubicBezTo>
                    <a:pt x="90" y="52"/>
                    <a:pt x="90" y="52"/>
                    <a:pt x="90" y="52"/>
                  </a:cubicBezTo>
                  <a:cubicBezTo>
                    <a:pt x="72" y="67"/>
                    <a:pt x="56" y="84"/>
                    <a:pt x="42" y="103"/>
                  </a:cubicBezTo>
                  <a:cubicBezTo>
                    <a:pt x="82" y="154"/>
                    <a:pt x="82" y="154"/>
                    <a:pt x="82" y="154"/>
                  </a:cubicBezTo>
                  <a:cubicBezTo>
                    <a:pt x="75" y="168"/>
                    <a:pt x="70" y="182"/>
                    <a:pt x="66" y="197"/>
                  </a:cubicBezTo>
                  <a:cubicBezTo>
                    <a:pt x="1" y="211"/>
                    <a:pt x="1" y="211"/>
                    <a:pt x="1" y="211"/>
                  </a:cubicBezTo>
                  <a:cubicBezTo>
                    <a:pt x="0" y="220"/>
                    <a:pt x="0" y="229"/>
                    <a:pt x="0" y="238"/>
                  </a:cubicBezTo>
                  <a:cubicBezTo>
                    <a:pt x="0" y="252"/>
                    <a:pt x="1" y="266"/>
                    <a:pt x="4" y="280"/>
                  </a:cubicBezTo>
                  <a:cubicBezTo>
                    <a:pt x="68" y="288"/>
                    <a:pt x="68" y="288"/>
                    <a:pt x="68" y="288"/>
                  </a:cubicBezTo>
                  <a:cubicBezTo>
                    <a:pt x="73" y="304"/>
                    <a:pt x="80" y="318"/>
                    <a:pt x="88" y="332"/>
                  </a:cubicBezTo>
                  <a:cubicBezTo>
                    <a:pt x="52" y="387"/>
                    <a:pt x="52" y="387"/>
                    <a:pt x="52" y="387"/>
                  </a:cubicBezTo>
                  <a:cubicBezTo>
                    <a:pt x="66" y="405"/>
                    <a:pt x="83" y="420"/>
                    <a:pt x="102" y="433"/>
                  </a:cubicBezTo>
                  <a:cubicBezTo>
                    <a:pt x="154" y="393"/>
                    <a:pt x="154" y="393"/>
                    <a:pt x="154" y="393"/>
                  </a:cubicBezTo>
                  <a:cubicBezTo>
                    <a:pt x="168" y="401"/>
                    <a:pt x="184" y="407"/>
                    <a:pt x="200" y="411"/>
                  </a:cubicBezTo>
                  <a:cubicBezTo>
                    <a:pt x="214" y="475"/>
                    <a:pt x="214" y="475"/>
                    <a:pt x="214" y="475"/>
                  </a:cubicBezTo>
                  <a:cubicBezTo>
                    <a:pt x="221" y="476"/>
                    <a:pt x="230" y="476"/>
                    <a:pt x="238" y="476"/>
                  </a:cubicBezTo>
                  <a:cubicBezTo>
                    <a:pt x="253" y="476"/>
                    <a:pt x="267" y="475"/>
                    <a:pt x="281" y="472"/>
                  </a:cubicBezTo>
                  <a:cubicBezTo>
                    <a:pt x="290" y="407"/>
                    <a:pt x="290" y="407"/>
                    <a:pt x="290" y="407"/>
                  </a:cubicBezTo>
                  <a:cubicBezTo>
                    <a:pt x="306" y="402"/>
                    <a:pt x="321" y="395"/>
                    <a:pt x="334" y="386"/>
                  </a:cubicBezTo>
                  <a:cubicBezTo>
                    <a:pt x="389" y="422"/>
                    <a:pt x="389" y="422"/>
                    <a:pt x="389" y="422"/>
                  </a:cubicBezTo>
                  <a:cubicBezTo>
                    <a:pt x="407" y="407"/>
                    <a:pt x="422" y="390"/>
                    <a:pt x="435" y="371"/>
                  </a:cubicBezTo>
                  <a:cubicBezTo>
                    <a:pt x="395" y="319"/>
                    <a:pt x="395" y="319"/>
                    <a:pt x="395" y="319"/>
                  </a:cubicBezTo>
                  <a:cubicBezTo>
                    <a:pt x="402" y="305"/>
                    <a:pt x="407" y="290"/>
                    <a:pt x="411" y="274"/>
                  </a:cubicBezTo>
                  <a:lnTo>
                    <a:pt x="475" y="261"/>
                  </a:lnTo>
                  <a:close/>
                  <a:moveTo>
                    <a:pt x="238" y="298"/>
                  </a:moveTo>
                  <a:cubicBezTo>
                    <a:pt x="205" y="298"/>
                    <a:pt x="178" y="271"/>
                    <a:pt x="178" y="238"/>
                  </a:cubicBezTo>
                  <a:cubicBezTo>
                    <a:pt x="178" y="205"/>
                    <a:pt x="205" y="179"/>
                    <a:pt x="238" y="179"/>
                  </a:cubicBezTo>
                  <a:cubicBezTo>
                    <a:pt x="271" y="179"/>
                    <a:pt x="298" y="205"/>
                    <a:pt x="298" y="238"/>
                  </a:cubicBezTo>
                  <a:cubicBezTo>
                    <a:pt x="298" y="271"/>
                    <a:pt x="271" y="298"/>
                    <a:pt x="238" y="2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2" name="Freeform 18"/>
          <p:cNvSpPr>
            <a:spLocks noEditPoints="1"/>
          </p:cNvSpPr>
          <p:nvPr/>
        </p:nvSpPr>
        <p:spPr bwMode="auto">
          <a:xfrm>
            <a:off x="10866438" y="4905375"/>
            <a:ext cx="1176338" cy="1663700"/>
          </a:xfrm>
          <a:custGeom>
            <a:avLst/>
            <a:gdLst>
              <a:gd name="T0" fmla="*/ 728 w 734"/>
              <a:gd name="T1" fmla="*/ 327 h 1042"/>
              <a:gd name="T2" fmla="*/ 605 w 734"/>
              <a:gd name="T3" fmla="*/ 390 h 1042"/>
              <a:gd name="T4" fmla="*/ 598 w 734"/>
              <a:gd name="T5" fmla="*/ 343 h 1042"/>
              <a:gd name="T6" fmla="*/ 370 w 734"/>
              <a:gd name="T7" fmla="*/ 601 h 1042"/>
              <a:gd name="T8" fmla="*/ 366 w 734"/>
              <a:gd name="T9" fmla="*/ 601 h 1042"/>
              <a:gd name="T10" fmla="*/ 339 w 734"/>
              <a:gd name="T11" fmla="*/ 576 h 1042"/>
              <a:gd name="T12" fmla="*/ 136 w 734"/>
              <a:gd name="T13" fmla="*/ 379 h 1042"/>
              <a:gd name="T14" fmla="*/ 116 w 734"/>
              <a:gd name="T15" fmla="*/ 390 h 1042"/>
              <a:gd name="T16" fmla="*/ 0 w 734"/>
              <a:gd name="T17" fmla="*/ 316 h 1042"/>
              <a:gd name="T18" fmla="*/ 116 w 734"/>
              <a:gd name="T19" fmla="*/ 241 h 1042"/>
              <a:gd name="T20" fmla="*/ 136 w 734"/>
              <a:gd name="T21" fmla="*/ 252 h 1042"/>
              <a:gd name="T22" fmla="*/ 341 w 734"/>
              <a:gd name="T23" fmla="*/ 416 h 1042"/>
              <a:gd name="T24" fmla="*/ 303 w 734"/>
              <a:gd name="T25" fmla="*/ 136 h 1042"/>
              <a:gd name="T26" fmla="*/ 292 w 734"/>
              <a:gd name="T27" fmla="*/ 117 h 1042"/>
              <a:gd name="T28" fmla="*/ 367 w 734"/>
              <a:gd name="T29" fmla="*/ 0 h 1042"/>
              <a:gd name="T30" fmla="*/ 442 w 734"/>
              <a:gd name="T31" fmla="*/ 117 h 1042"/>
              <a:gd name="T32" fmla="*/ 431 w 734"/>
              <a:gd name="T33" fmla="*/ 136 h 1042"/>
              <a:gd name="T34" fmla="*/ 393 w 734"/>
              <a:gd name="T35" fmla="*/ 416 h 1042"/>
              <a:gd name="T36" fmla="*/ 598 w 734"/>
              <a:gd name="T37" fmla="*/ 252 h 1042"/>
              <a:gd name="T38" fmla="*/ 618 w 734"/>
              <a:gd name="T39" fmla="*/ 241 h 1042"/>
              <a:gd name="T40" fmla="*/ 734 w 734"/>
              <a:gd name="T41" fmla="*/ 316 h 1042"/>
              <a:gd name="T42" fmla="*/ 370 w 734"/>
              <a:gd name="T43" fmla="*/ 636 h 1042"/>
              <a:gd name="T44" fmla="*/ 367 w 734"/>
              <a:gd name="T45" fmla="*/ 636 h 1042"/>
              <a:gd name="T46" fmla="*/ 364 w 734"/>
              <a:gd name="T47" fmla="*/ 636 h 1042"/>
              <a:gd name="T48" fmla="*/ 304 w 734"/>
              <a:gd name="T49" fmla="*/ 560 h 1042"/>
              <a:gd name="T50" fmla="*/ 365 w 734"/>
              <a:gd name="T51" fmla="*/ 683 h 1042"/>
              <a:gd name="T52" fmla="*/ 430 w 734"/>
              <a:gd name="T53" fmla="*/ 561 h 1042"/>
              <a:gd name="T54" fmla="*/ 395 w 734"/>
              <a:gd name="T55" fmla="*/ 721 h 1042"/>
              <a:gd name="T56" fmla="*/ 725 w 734"/>
              <a:gd name="T57" fmla="*/ 979 h 1042"/>
              <a:gd name="T58" fmla="*/ 395 w 734"/>
              <a:gd name="T59" fmla="*/ 721 h 1042"/>
              <a:gd name="T60" fmla="*/ 6 w 734"/>
              <a:gd name="T61" fmla="*/ 659 h 1042"/>
              <a:gd name="T62" fmla="*/ 343 w 734"/>
              <a:gd name="T63" fmla="*/ 1042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1042">
                <a:moveTo>
                  <a:pt x="734" y="316"/>
                </a:moveTo>
                <a:cubicBezTo>
                  <a:pt x="734" y="320"/>
                  <a:pt x="732" y="324"/>
                  <a:pt x="728" y="327"/>
                </a:cubicBezTo>
                <a:cubicBezTo>
                  <a:pt x="618" y="390"/>
                  <a:pt x="618" y="390"/>
                  <a:pt x="618" y="390"/>
                </a:cubicBezTo>
                <a:cubicBezTo>
                  <a:pt x="614" y="393"/>
                  <a:pt x="609" y="393"/>
                  <a:pt x="605" y="390"/>
                </a:cubicBezTo>
                <a:cubicBezTo>
                  <a:pt x="601" y="388"/>
                  <a:pt x="598" y="384"/>
                  <a:pt x="598" y="379"/>
                </a:cubicBezTo>
                <a:cubicBezTo>
                  <a:pt x="598" y="343"/>
                  <a:pt x="598" y="343"/>
                  <a:pt x="598" y="343"/>
                </a:cubicBezTo>
                <a:cubicBezTo>
                  <a:pt x="483" y="359"/>
                  <a:pt x="395" y="458"/>
                  <a:pt x="395" y="576"/>
                </a:cubicBezTo>
                <a:cubicBezTo>
                  <a:pt x="395" y="590"/>
                  <a:pt x="384" y="601"/>
                  <a:pt x="370" y="601"/>
                </a:cubicBezTo>
                <a:cubicBezTo>
                  <a:pt x="369" y="601"/>
                  <a:pt x="369" y="601"/>
                  <a:pt x="368" y="601"/>
                </a:cubicBezTo>
                <a:cubicBezTo>
                  <a:pt x="367" y="601"/>
                  <a:pt x="367" y="601"/>
                  <a:pt x="366" y="601"/>
                </a:cubicBezTo>
                <a:cubicBezTo>
                  <a:pt x="365" y="601"/>
                  <a:pt x="365" y="601"/>
                  <a:pt x="364" y="601"/>
                </a:cubicBezTo>
                <a:cubicBezTo>
                  <a:pt x="350" y="601"/>
                  <a:pt x="339" y="590"/>
                  <a:pt x="339" y="576"/>
                </a:cubicBezTo>
                <a:cubicBezTo>
                  <a:pt x="339" y="458"/>
                  <a:pt x="251" y="359"/>
                  <a:pt x="136" y="343"/>
                </a:cubicBezTo>
                <a:cubicBezTo>
                  <a:pt x="136" y="379"/>
                  <a:pt x="136" y="379"/>
                  <a:pt x="136" y="379"/>
                </a:cubicBezTo>
                <a:cubicBezTo>
                  <a:pt x="136" y="384"/>
                  <a:pt x="133" y="388"/>
                  <a:pt x="129" y="390"/>
                </a:cubicBezTo>
                <a:cubicBezTo>
                  <a:pt x="125" y="393"/>
                  <a:pt x="120" y="393"/>
                  <a:pt x="116" y="390"/>
                </a:cubicBezTo>
                <a:cubicBezTo>
                  <a:pt x="6" y="327"/>
                  <a:pt x="6" y="327"/>
                  <a:pt x="6" y="327"/>
                </a:cubicBezTo>
                <a:cubicBezTo>
                  <a:pt x="2" y="324"/>
                  <a:pt x="0" y="320"/>
                  <a:pt x="0" y="316"/>
                </a:cubicBezTo>
                <a:cubicBezTo>
                  <a:pt x="0" y="311"/>
                  <a:pt x="2" y="307"/>
                  <a:pt x="6" y="305"/>
                </a:cubicBezTo>
                <a:cubicBezTo>
                  <a:pt x="116" y="241"/>
                  <a:pt x="116" y="241"/>
                  <a:pt x="116" y="241"/>
                </a:cubicBezTo>
                <a:cubicBezTo>
                  <a:pt x="120" y="238"/>
                  <a:pt x="125" y="238"/>
                  <a:pt x="129" y="241"/>
                </a:cubicBezTo>
                <a:cubicBezTo>
                  <a:pt x="133" y="243"/>
                  <a:pt x="136" y="247"/>
                  <a:pt x="136" y="252"/>
                </a:cubicBezTo>
                <a:cubicBezTo>
                  <a:pt x="136" y="292"/>
                  <a:pt x="136" y="292"/>
                  <a:pt x="136" y="292"/>
                </a:cubicBezTo>
                <a:cubicBezTo>
                  <a:pt x="220" y="301"/>
                  <a:pt x="295" y="347"/>
                  <a:pt x="341" y="416"/>
                </a:cubicBezTo>
                <a:cubicBezTo>
                  <a:pt x="341" y="136"/>
                  <a:pt x="341" y="136"/>
                  <a:pt x="341" y="136"/>
                </a:cubicBezTo>
                <a:cubicBezTo>
                  <a:pt x="303" y="136"/>
                  <a:pt x="303" y="136"/>
                  <a:pt x="303" y="136"/>
                </a:cubicBezTo>
                <a:cubicBezTo>
                  <a:pt x="299" y="136"/>
                  <a:pt x="294" y="134"/>
                  <a:pt x="292" y="130"/>
                </a:cubicBezTo>
                <a:cubicBezTo>
                  <a:pt x="290" y="126"/>
                  <a:pt x="290" y="121"/>
                  <a:pt x="292" y="117"/>
                </a:cubicBezTo>
                <a:cubicBezTo>
                  <a:pt x="356" y="6"/>
                  <a:pt x="356" y="6"/>
                  <a:pt x="356" y="6"/>
                </a:cubicBezTo>
                <a:cubicBezTo>
                  <a:pt x="358" y="2"/>
                  <a:pt x="362" y="0"/>
                  <a:pt x="367" y="0"/>
                </a:cubicBezTo>
                <a:cubicBezTo>
                  <a:pt x="372" y="0"/>
                  <a:pt x="376" y="2"/>
                  <a:pt x="378" y="6"/>
                </a:cubicBezTo>
                <a:cubicBezTo>
                  <a:pt x="442" y="117"/>
                  <a:pt x="442" y="117"/>
                  <a:pt x="442" y="117"/>
                </a:cubicBezTo>
                <a:cubicBezTo>
                  <a:pt x="444" y="121"/>
                  <a:pt x="444" y="126"/>
                  <a:pt x="442" y="130"/>
                </a:cubicBezTo>
                <a:cubicBezTo>
                  <a:pt x="440" y="134"/>
                  <a:pt x="435" y="136"/>
                  <a:pt x="431" y="136"/>
                </a:cubicBezTo>
                <a:cubicBezTo>
                  <a:pt x="393" y="136"/>
                  <a:pt x="393" y="136"/>
                  <a:pt x="393" y="136"/>
                </a:cubicBezTo>
                <a:cubicBezTo>
                  <a:pt x="393" y="416"/>
                  <a:pt x="393" y="416"/>
                  <a:pt x="393" y="416"/>
                </a:cubicBezTo>
                <a:cubicBezTo>
                  <a:pt x="439" y="347"/>
                  <a:pt x="514" y="301"/>
                  <a:pt x="598" y="292"/>
                </a:cubicBezTo>
                <a:cubicBezTo>
                  <a:pt x="598" y="252"/>
                  <a:pt x="598" y="252"/>
                  <a:pt x="598" y="252"/>
                </a:cubicBezTo>
                <a:cubicBezTo>
                  <a:pt x="598" y="247"/>
                  <a:pt x="601" y="243"/>
                  <a:pt x="605" y="241"/>
                </a:cubicBezTo>
                <a:cubicBezTo>
                  <a:pt x="609" y="238"/>
                  <a:pt x="614" y="238"/>
                  <a:pt x="618" y="241"/>
                </a:cubicBezTo>
                <a:cubicBezTo>
                  <a:pt x="728" y="305"/>
                  <a:pt x="728" y="305"/>
                  <a:pt x="728" y="305"/>
                </a:cubicBezTo>
                <a:cubicBezTo>
                  <a:pt x="732" y="307"/>
                  <a:pt x="734" y="311"/>
                  <a:pt x="734" y="316"/>
                </a:cubicBezTo>
                <a:close/>
                <a:moveTo>
                  <a:pt x="429" y="576"/>
                </a:moveTo>
                <a:cubicBezTo>
                  <a:pt x="429" y="609"/>
                  <a:pt x="403" y="636"/>
                  <a:pt x="370" y="636"/>
                </a:cubicBezTo>
                <a:cubicBezTo>
                  <a:pt x="369" y="636"/>
                  <a:pt x="369" y="636"/>
                  <a:pt x="368" y="636"/>
                </a:cubicBezTo>
                <a:cubicBezTo>
                  <a:pt x="368" y="636"/>
                  <a:pt x="367" y="636"/>
                  <a:pt x="367" y="636"/>
                </a:cubicBezTo>
                <a:cubicBezTo>
                  <a:pt x="367" y="636"/>
                  <a:pt x="366" y="636"/>
                  <a:pt x="366" y="636"/>
                </a:cubicBezTo>
                <a:cubicBezTo>
                  <a:pt x="365" y="636"/>
                  <a:pt x="365" y="636"/>
                  <a:pt x="364" y="636"/>
                </a:cubicBezTo>
                <a:cubicBezTo>
                  <a:pt x="331" y="636"/>
                  <a:pt x="305" y="609"/>
                  <a:pt x="305" y="576"/>
                </a:cubicBezTo>
                <a:cubicBezTo>
                  <a:pt x="305" y="570"/>
                  <a:pt x="304" y="565"/>
                  <a:pt x="304" y="560"/>
                </a:cubicBezTo>
                <a:cubicBezTo>
                  <a:pt x="6" y="616"/>
                  <a:pt x="6" y="616"/>
                  <a:pt x="6" y="616"/>
                </a:cubicBezTo>
                <a:cubicBezTo>
                  <a:pt x="365" y="683"/>
                  <a:pt x="365" y="683"/>
                  <a:pt x="365" y="683"/>
                </a:cubicBezTo>
                <a:cubicBezTo>
                  <a:pt x="725" y="616"/>
                  <a:pt x="725" y="616"/>
                  <a:pt x="725" y="616"/>
                </a:cubicBezTo>
                <a:cubicBezTo>
                  <a:pt x="430" y="561"/>
                  <a:pt x="430" y="561"/>
                  <a:pt x="430" y="561"/>
                </a:cubicBezTo>
                <a:cubicBezTo>
                  <a:pt x="430" y="566"/>
                  <a:pt x="429" y="571"/>
                  <a:pt x="429" y="576"/>
                </a:cubicBezTo>
                <a:close/>
                <a:moveTo>
                  <a:pt x="395" y="721"/>
                </a:moveTo>
                <a:cubicBezTo>
                  <a:pt x="395" y="1041"/>
                  <a:pt x="395" y="1041"/>
                  <a:pt x="395" y="1041"/>
                </a:cubicBezTo>
                <a:cubicBezTo>
                  <a:pt x="725" y="979"/>
                  <a:pt x="725" y="979"/>
                  <a:pt x="725" y="979"/>
                </a:cubicBezTo>
                <a:cubicBezTo>
                  <a:pt x="725" y="659"/>
                  <a:pt x="725" y="659"/>
                  <a:pt x="725" y="659"/>
                </a:cubicBezTo>
                <a:lnTo>
                  <a:pt x="395" y="721"/>
                </a:lnTo>
                <a:close/>
                <a:moveTo>
                  <a:pt x="343" y="722"/>
                </a:moveTo>
                <a:cubicBezTo>
                  <a:pt x="6" y="659"/>
                  <a:pt x="6" y="659"/>
                  <a:pt x="6" y="659"/>
                </a:cubicBezTo>
                <a:cubicBezTo>
                  <a:pt x="6" y="979"/>
                  <a:pt x="6" y="979"/>
                  <a:pt x="6" y="979"/>
                </a:cubicBezTo>
                <a:cubicBezTo>
                  <a:pt x="343" y="1042"/>
                  <a:pt x="343" y="1042"/>
                  <a:pt x="343" y="1042"/>
                </a:cubicBezTo>
                <a:lnTo>
                  <a:pt x="343" y="722"/>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5" name="Freeform 22"/>
          <p:cNvSpPr>
            <a:spLocks noEditPoints="1"/>
          </p:cNvSpPr>
          <p:nvPr/>
        </p:nvSpPr>
        <p:spPr bwMode="auto">
          <a:xfrm>
            <a:off x="103188" y="4827588"/>
            <a:ext cx="1630362" cy="1719262"/>
          </a:xfrm>
          <a:custGeom>
            <a:avLst/>
            <a:gdLst>
              <a:gd name="T0" fmla="*/ 498 w 954"/>
              <a:gd name="T1" fmla="*/ 803 h 1008"/>
              <a:gd name="T2" fmla="*/ 498 w 954"/>
              <a:gd name="T3" fmla="*/ 803 h 1008"/>
              <a:gd name="T4" fmla="*/ 533 w 954"/>
              <a:gd name="T5" fmla="*/ 803 h 1008"/>
              <a:gd name="T6" fmla="*/ 533 w 954"/>
              <a:gd name="T7" fmla="*/ 948 h 1008"/>
              <a:gd name="T8" fmla="*/ 413 w 954"/>
              <a:gd name="T9" fmla="*/ 948 h 1008"/>
              <a:gd name="T10" fmla="*/ 413 w 954"/>
              <a:gd name="T11" fmla="*/ 803 h 1008"/>
              <a:gd name="T12" fmla="*/ 449 w 954"/>
              <a:gd name="T13" fmla="*/ 803 h 1008"/>
              <a:gd name="T14" fmla="*/ 444 w 954"/>
              <a:gd name="T15" fmla="*/ 818 h 1008"/>
              <a:gd name="T16" fmla="*/ 473 w 954"/>
              <a:gd name="T17" fmla="*/ 846 h 1008"/>
              <a:gd name="T18" fmla="*/ 501 w 954"/>
              <a:gd name="T19" fmla="*/ 818 h 1008"/>
              <a:gd name="T20" fmla="*/ 498 w 954"/>
              <a:gd name="T21" fmla="*/ 803 h 1008"/>
              <a:gd name="T22" fmla="*/ 704 w 954"/>
              <a:gd name="T23" fmla="*/ 1004 h 1008"/>
              <a:gd name="T24" fmla="*/ 704 w 954"/>
              <a:gd name="T25" fmla="*/ 974 h 1008"/>
              <a:gd name="T26" fmla="*/ 700 w 954"/>
              <a:gd name="T27" fmla="*/ 970 h 1008"/>
              <a:gd name="T28" fmla="*/ 252 w 954"/>
              <a:gd name="T29" fmla="*/ 970 h 1008"/>
              <a:gd name="T30" fmla="*/ 247 w 954"/>
              <a:gd name="T31" fmla="*/ 974 h 1008"/>
              <a:gd name="T32" fmla="*/ 247 w 954"/>
              <a:gd name="T33" fmla="*/ 1004 h 1008"/>
              <a:gd name="T34" fmla="*/ 252 w 954"/>
              <a:gd name="T35" fmla="*/ 1008 h 1008"/>
              <a:gd name="T36" fmla="*/ 700 w 954"/>
              <a:gd name="T37" fmla="*/ 1008 h 1008"/>
              <a:gd name="T38" fmla="*/ 704 w 954"/>
              <a:gd name="T39" fmla="*/ 1004 h 1008"/>
              <a:gd name="T40" fmla="*/ 498 w 954"/>
              <a:gd name="T41" fmla="*/ 341 h 1008"/>
              <a:gd name="T42" fmla="*/ 498 w 954"/>
              <a:gd name="T43" fmla="*/ 23 h 1008"/>
              <a:gd name="T44" fmla="*/ 474 w 954"/>
              <a:gd name="T45" fmla="*/ 0 h 1008"/>
              <a:gd name="T46" fmla="*/ 451 w 954"/>
              <a:gd name="T47" fmla="*/ 23 h 1008"/>
              <a:gd name="T48" fmla="*/ 451 w 954"/>
              <a:gd name="T49" fmla="*/ 341 h 1008"/>
              <a:gd name="T50" fmla="*/ 358 w 954"/>
              <a:gd name="T51" fmla="*/ 341 h 1008"/>
              <a:gd name="T52" fmla="*/ 474 w 954"/>
              <a:gd name="T53" fmla="*/ 543 h 1008"/>
              <a:gd name="T54" fmla="*/ 591 w 954"/>
              <a:gd name="T55" fmla="*/ 341 h 1008"/>
              <a:gd name="T56" fmla="*/ 498 w 954"/>
              <a:gd name="T57" fmla="*/ 341 h 1008"/>
              <a:gd name="T58" fmla="*/ 908 w 954"/>
              <a:gd name="T59" fmla="*/ 201 h 1008"/>
              <a:gd name="T60" fmla="*/ 529 w 954"/>
              <a:gd name="T61" fmla="*/ 201 h 1008"/>
              <a:gd name="T62" fmla="*/ 529 w 954"/>
              <a:gd name="T63" fmla="*/ 257 h 1008"/>
              <a:gd name="T64" fmla="*/ 893 w 954"/>
              <a:gd name="T65" fmla="*/ 257 h 1008"/>
              <a:gd name="T66" fmla="*/ 893 w 954"/>
              <a:gd name="T67" fmla="*/ 702 h 1008"/>
              <a:gd name="T68" fmla="*/ 57 w 954"/>
              <a:gd name="T69" fmla="*/ 702 h 1008"/>
              <a:gd name="T70" fmla="*/ 57 w 954"/>
              <a:gd name="T71" fmla="*/ 257 h 1008"/>
              <a:gd name="T72" fmla="*/ 420 w 954"/>
              <a:gd name="T73" fmla="*/ 257 h 1008"/>
              <a:gd name="T74" fmla="*/ 420 w 954"/>
              <a:gd name="T75" fmla="*/ 201 h 1008"/>
              <a:gd name="T76" fmla="*/ 46 w 954"/>
              <a:gd name="T77" fmla="*/ 201 h 1008"/>
              <a:gd name="T78" fmla="*/ 0 w 954"/>
              <a:gd name="T79" fmla="*/ 247 h 1008"/>
              <a:gd name="T80" fmla="*/ 0 w 954"/>
              <a:gd name="T81" fmla="*/ 734 h 1008"/>
              <a:gd name="T82" fmla="*/ 46 w 954"/>
              <a:gd name="T83" fmla="*/ 779 h 1008"/>
              <a:gd name="T84" fmla="*/ 908 w 954"/>
              <a:gd name="T85" fmla="*/ 779 h 1008"/>
              <a:gd name="T86" fmla="*/ 954 w 954"/>
              <a:gd name="T87" fmla="*/ 734 h 1008"/>
              <a:gd name="T88" fmla="*/ 954 w 954"/>
              <a:gd name="T89" fmla="*/ 247 h 1008"/>
              <a:gd name="T90" fmla="*/ 908 w 954"/>
              <a:gd name="T91" fmla="*/ 201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4" h="1008">
                <a:moveTo>
                  <a:pt x="498" y="803"/>
                </a:moveTo>
                <a:cubicBezTo>
                  <a:pt x="498" y="803"/>
                  <a:pt x="498" y="803"/>
                  <a:pt x="498" y="803"/>
                </a:cubicBezTo>
                <a:cubicBezTo>
                  <a:pt x="533" y="803"/>
                  <a:pt x="533" y="803"/>
                  <a:pt x="533" y="803"/>
                </a:cubicBezTo>
                <a:cubicBezTo>
                  <a:pt x="533" y="803"/>
                  <a:pt x="533" y="803"/>
                  <a:pt x="533" y="948"/>
                </a:cubicBezTo>
                <a:cubicBezTo>
                  <a:pt x="533" y="948"/>
                  <a:pt x="533" y="948"/>
                  <a:pt x="413" y="948"/>
                </a:cubicBezTo>
                <a:cubicBezTo>
                  <a:pt x="413" y="948"/>
                  <a:pt x="413" y="948"/>
                  <a:pt x="413" y="803"/>
                </a:cubicBezTo>
                <a:cubicBezTo>
                  <a:pt x="413" y="803"/>
                  <a:pt x="413" y="803"/>
                  <a:pt x="449" y="803"/>
                </a:cubicBezTo>
                <a:cubicBezTo>
                  <a:pt x="446" y="808"/>
                  <a:pt x="444" y="813"/>
                  <a:pt x="444" y="818"/>
                </a:cubicBezTo>
                <a:cubicBezTo>
                  <a:pt x="444" y="834"/>
                  <a:pt x="457" y="846"/>
                  <a:pt x="473" y="846"/>
                </a:cubicBezTo>
                <a:cubicBezTo>
                  <a:pt x="489" y="846"/>
                  <a:pt x="501" y="834"/>
                  <a:pt x="501" y="818"/>
                </a:cubicBezTo>
                <a:cubicBezTo>
                  <a:pt x="501" y="813"/>
                  <a:pt x="500" y="808"/>
                  <a:pt x="498" y="803"/>
                </a:cubicBezTo>
                <a:close/>
                <a:moveTo>
                  <a:pt x="704" y="1004"/>
                </a:moveTo>
                <a:cubicBezTo>
                  <a:pt x="704" y="974"/>
                  <a:pt x="704" y="974"/>
                  <a:pt x="704" y="974"/>
                </a:cubicBezTo>
                <a:cubicBezTo>
                  <a:pt x="704" y="972"/>
                  <a:pt x="702" y="970"/>
                  <a:pt x="700" y="970"/>
                </a:cubicBezTo>
                <a:cubicBezTo>
                  <a:pt x="252" y="970"/>
                  <a:pt x="252" y="970"/>
                  <a:pt x="252" y="970"/>
                </a:cubicBezTo>
                <a:cubicBezTo>
                  <a:pt x="249" y="970"/>
                  <a:pt x="247" y="972"/>
                  <a:pt x="247" y="974"/>
                </a:cubicBezTo>
                <a:cubicBezTo>
                  <a:pt x="247" y="1004"/>
                  <a:pt x="247" y="1004"/>
                  <a:pt x="247" y="1004"/>
                </a:cubicBezTo>
                <a:cubicBezTo>
                  <a:pt x="247" y="1006"/>
                  <a:pt x="249" y="1008"/>
                  <a:pt x="252" y="1008"/>
                </a:cubicBezTo>
                <a:cubicBezTo>
                  <a:pt x="700" y="1008"/>
                  <a:pt x="700" y="1008"/>
                  <a:pt x="700" y="1008"/>
                </a:cubicBezTo>
                <a:cubicBezTo>
                  <a:pt x="702" y="1008"/>
                  <a:pt x="704" y="1006"/>
                  <a:pt x="704" y="1004"/>
                </a:cubicBezTo>
                <a:close/>
                <a:moveTo>
                  <a:pt x="498" y="341"/>
                </a:moveTo>
                <a:cubicBezTo>
                  <a:pt x="498" y="23"/>
                  <a:pt x="498" y="23"/>
                  <a:pt x="498" y="23"/>
                </a:cubicBezTo>
                <a:cubicBezTo>
                  <a:pt x="498" y="10"/>
                  <a:pt x="487" y="0"/>
                  <a:pt x="474" y="0"/>
                </a:cubicBezTo>
                <a:cubicBezTo>
                  <a:pt x="461" y="0"/>
                  <a:pt x="451" y="10"/>
                  <a:pt x="451" y="23"/>
                </a:cubicBezTo>
                <a:cubicBezTo>
                  <a:pt x="451" y="341"/>
                  <a:pt x="451" y="341"/>
                  <a:pt x="451" y="341"/>
                </a:cubicBezTo>
                <a:cubicBezTo>
                  <a:pt x="358" y="341"/>
                  <a:pt x="358" y="341"/>
                  <a:pt x="358" y="341"/>
                </a:cubicBezTo>
                <a:cubicBezTo>
                  <a:pt x="474" y="543"/>
                  <a:pt x="474" y="543"/>
                  <a:pt x="474" y="543"/>
                </a:cubicBezTo>
                <a:cubicBezTo>
                  <a:pt x="591" y="341"/>
                  <a:pt x="591" y="341"/>
                  <a:pt x="591" y="341"/>
                </a:cubicBezTo>
                <a:lnTo>
                  <a:pt x="498" y="341"/>
                </a:lnTo>
                <a:close/>
                <a:moveTo>
                  <a:pt x="908" y="201"/>
                </a:moveTo>
                <a:cubicBezTo>
                  <a:pt x="529" y="201"/>
                  <a:pt x="529" y="201"/>
                  <a:pt x="529" y="201"/>
                </a:cubicBezTo>
                <a:cubicBezTo>
                  <a:pt x="529" y="257"/>
                  <a:pt x="529" y="257"/>
                  <a:pt x="529" y="257"/>
                </a:cubicBezTo>
                <a:cubicBezTo>
                  <a:pt x="893" y="257"/>
                  <a:pt x="893" y="257"/>
                  <a:pt x="893" y="257"/>
                </a:cubicBezTo>
                <a:cubicBezTo>
                  <a:pt x="893" y="702"/>
                  <a:pt x="893" y="702"/>
                  <a:pt x="893" y="702"/>
                </a:cubicBezTo>
                <a:cubicBezTo>
                  <a:pt x="57" y="702"/>
                  <a:pt x="57" y="702"/>
                  <a:pt x="57" y="702"/>
                </a:cubicBezTo>
                <a:cubicBezTo>
                  <a:pt x="57" y="257"/>
                  <a:pt x="57" y="257"/>
                  <a:pt x="57" y="257"/>
                </a:cubicBezTo>
                <a:cubicBezTo>
                  <a:pt x="420" y="257"/>
                  <a:pt x="420" y="257"/>
                  <a:pt x="420" y="257"/>
                </a:cubicBezTo>
                <a:cubicBezTo>
                  <a:pt x="420" y="201"/>
                  <a:pt x="420" y="201"/>
                  <a:pt x="420" y="201"/>
                </a:cubicBezTo>
                <a:cubicBezTo>
                  <a:pt x="46" y="201"/>
                  <a:pt x="46" y="201"/>
                  <a:pt x="46" y="201"/>
                </a:cubicBezTo>
                <a:cubicBezTo>
                  <a:pt x="21" y="201"/>
                  <a:pt x="0" y="222"/>
                  <a:pt x="0" y="247"/>
                </a:cubicBezTo>
                <a:cubicBezTo>
                  <a:pt x="0" y="734"/>
                  <a:pt x="0" y="734"/>
                  <a:pt x="0" y="734"/>
                </a:cubicBezTo>
                <a:cubicBezTo>
                  <a:pt x="0" y="759"/>
                  <a:pt x="21" y="779"/>
                  <a:pt x="46" y="779"/>
                </a:cubicBezTo>
                <a:cubicBezTo>
                  <a:pt x="908" y="779"/>
                  <a:pt x="908" y="779"/>
                  <a:pt x="908" y="779"/>
                </a:cubicBezTo>
                <a:cubicBezTo>
                  <a:pt x="933" y="779"/>
                  <a:pt x="954" y="759"/>
                  <a:pt x="954" y="734"/>
                </a:cubicBezTo>
                <a:cubicBezTo>
                  <a:pt x="954" y="247"/>
                  <a:pt x="954" y="247"/>
                  <a:pt x="954" y="247"/>
                </a:cubicBezTo>
                <a:cubicBezTo>
                  <a:pt x="954" y="222"/>
                  <a:pt x="933" y="201"/>
                  <a:pt x="908" y="201"/>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2" name="Group 31"/>
          <p:cNvGrpSpPr/>
          <p:nvPr/>
        </p:nvGrpSpPr>
        <p:grpSpPr>
          <a:xfrm>
            <a:off x="7031945" y="1453739"/>
            <a:ext cx="4866916" cy="1951537"/>
            <a:chOff x="7031945" y="1498594"/>
            <a:chExt cx="4866916" cy="1951537"/>
          </a:xfrm>
        </p:grpSpPr>
        <p:sp>
          <p:nvSpPr>
            <p:cNvPr id="188" name="Rectangle 187"/>
            <p:cNvSpPr>
              <a:spLocks/>
            </p:cNvSpPr>
            <p:nvPr/>
          </p:nvSpPr>
          <p:spPr>
            <a:xfrm>
              <a:off x="7031945" y="1498594"/>
              <a:ext cx="4866916" cy="487569"/>
            </a:xfrm>
            <a:prstGeom prst="rect">
              <a:avLst/>
            </a:prstGeom>
          </p:spPr>
          <p:txBody>
            <a:bodyPr wrap="square" lIns="91440" anchor="ctr"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cs typeface="Segoe UI" panose="020B0502040204020203" pitchFamily="34" charset="0"/>
                </a:rPr>
                <a:t>Utilizes the most advanced algorithms and performs data preparation, feature extraction, modelling, and model evaluation</a:t>
              </a:r>
            </a:p>
          </p:txBody>
        </p:sp>
        <p:sp>
          <p:nvSpPr>
            <p:cNvPr id="189" name="Rectangle 188"/>
            <p:cNvSpPr>
              <a:spLocks/>
            </p:cNvSpPr>
            <p:nvPr/>
          </p:nvSpPr>
          <p:spPr>
            <a:xfrm>
              <a:off x="7798213" y="2962562"/>
              <a:ext cx="4100647" cy="487569"/>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Output is a working model that is fully evaluated and ready for deployment</a:t>
              </a:r>
            </a:p>
          </p:txBody>
        </p:sp>
        <p:sp>
          <p:nvSpPr>
            <p:cNvPr id="206" name="Rectangle 205"/>
            <p:cNvSpPr>
              <a:spLocks/>
            </p:cNvSpPr>
            <p:nvPr/>
          </p:nvSpPr>
          <p:spPr>
            <a:xfrm>
              <a:off x="7647439" y="2336664"/>
              <a:ext cx="4100647" cy="275396"/>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Uses historical and real time data</a:t>
              </a:r>
            </a:p>
          </p:txBody>
        </p:sp>
      </p:grpSp>
      <p:grpSp>
        <p:nvGrpSpPr>
          <p:cNvPr id="5" name="Group 4"/>
          <p:cNvGrpSpPr/>
          <p:nvPr/>
        </p:nvGrpSpPr>
        <p:grpSpPr>
          <a:xfrm>
            <a:off x="292357" y="1453836"/>
            <a:ext cx="4977405" cy="1951537"/>
            <a:chOff x="292357" y="1498594"/>
            <a:chExt cx="4977405" cy="1951537"/>
          </a:xfrm>
        </p:grpSpPr>
        <p:sp>
          <p:nvSpPr>
            <p:cNvPr id="183" name="Rectangle 182"/>
            <p:cNvSpPr>
              <a:spLocks/>
            </p:cNvSpPr>
            <p:nvPr/>
          </p:nvSpPr>
          <p:spPr>
            <a:xfrm>
              <a:off x="292357" y="2329387"/>
              <a:ext cx="2286000" cy="289951"/>
            </a:xfrm>
            <a:prstGeom prst="rect">
              <a:avLst/>
            </a:prstGeom>
          </p:spPr>
          <p:txBody>
            <a:bodyPr wrap="square" lIns="91440" anchor="ctr"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Ingests weather data</a:t>
              </a:r>
            </a:p>
          </p:txBody>
        </p:sp>
        <p:sp>
          <p:nvSpPr>
            <p:cNvPr id="184" name="Rectangle 183"/>
            <p:cNvSpPr>
              <a:spLocks/>
            </p:cNvSpPr>
            <p:nvPr/>
          </p:nvSpPr>
          <p:spPr>
            <a:xfrm>
              <a:off x="292357" y="2962562"/>
              <a:ext cx="3526155" cy="487569"/>
            </a:xfrm>
            <a:prstGeom prst="rect">
              <a:avLst/>
            </a:prstGeom>
          </p:spPr>
          <p:txBody>
            <a:bodyPr wrap="square" lIns="91440" anchor="ctr"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Azure Data Factory orchestrates and schedules the data</a:t>
              </a:r>
            </a:p>
          </p:txBody>
        </p:sp>
        <p:sp>
          <p:nvSpPr>
            <p:cNvPr id="182" name="Rectangle 181"/>
            <p:cNvSpPr>
              <a:spLocks/>
            </p:cNvSpPr>
            <p:nvPr/>
          </p:nvSpPr>
          <p:spPr>
            <a:xfrm>
              <a:off x="292357" y="1498594"/>
              <a:ext cx="4977405" cy="487569"/>
            </a:xfrm>
            <a:prstGeom prst="rect">
              <a:avLst/>
            </a:prstGeom>
          </p:spPr>
          <p:txBody>
            <a:bodyPr wrap="square" lIns="91440" anchor="ctr"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Uses an ongoing, dynamic flow of data sourced directly from smart meters or from data already aggregated on an on-premise database</a:t>
              </a:r>
            </a:p>
          </p:txBody>
        </p:sp>
      </p:grpSp>
      <p:grpSp>
        <p:nvGrpSpPr>
          <p:cNvPr id="3" name="Group 2"/>
          <p:cNvGrpSpPr/>
          <p:nvPr/>
        </p:nvGrpSpPr>
        <p:grpSpPr>
          <a:xfrm>
            <a:off x="292356" y="4300104"/>
            <a:ext cx="4635598" cy="1915196"/>
            <a:chOff x="292356" y="4149346"/>
            <a:chExt cx="4635598" cy="1915196"/>
          </a:xfrm>
        </p:grpSpPr>
        <p:sp>
          <p:nvSpPr>
            <p:cNvPr id="180" name="Rectangle 179"/>
            <p:cNvSpPr>
              <a:spLocks/>
            </p:cNvSpPr>
            <p:nvPr/>
          </p:nvSpPr>
          <p:spPr>
            <a:xfrm>
              <a:off x="292357" y="4149346"/>
              <a:ext cx="4635597" cy="289951"/>
            </a:xfrm>
            <a:prstGeom prst="rect">
              <a:avLst/>
            </a:prstGeom>
          </p:spPr>
          <p:txBody>
            <a:bodyPr wrap="square" lIns="91440" anchor="ctr"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Uses the forecasting model to produce predictions</a:t>
              </a:r>
            </a:p>
          </p:txBody>
        </p:sp>
        <p:sp>
          <p:nvSpPr>
            <p:cNvPr id="181" name="Rectangle 180"/>
            <p:cNvSpPr>
              <a:spLocks/>
            </p:cNvSpPr>
            <p:nvPr/>
          </p:nvSpPr>
          <p:spPr>
            <a:xfrm>
              <a:off x="292356" y="4870437"/>
              <a:ext cx="4465699" cy="487569"/>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Can be driven from an application (e.g., dashboard), directly from an operational system or a grid optimization solution </a:t>
              </a:r>
            </a:p>
          </p:txBody>
        </p:sp>
        <p:sp>
          <p:nvSpPr>
            <p:cNvPr id="207" name="Rectangle 206"/>
            <p:cNvSpPr>
              <a:spLocks/>
            </p:cNvSpPr>
            <p:nvPr/>
          </p:nvSpPr>
          <p:spPr>
            <a:xfrm>
              <a:off x="292357" y="5789146"/>
              <a:ext cx="4110224" cy="275396"/>
            </a:xfrm>
            <a:prstGeom prst="rect">
              <a:avLst/>
            </a:prstGeom>
          </p:spPr>
          <p:txBody>
            <a:bodyPr wrap="square" lIns="91440" anchor="t" anchorCtr="0">
              <a:spAutoFit/>
            </a:bodyPr>
            <a:lstStyle/>
            <a:p>
              <a:pPr marL="171446" indent="-171446">
                <a:lnSpc>
                  <a:spcPct val="107000"/>
                </a:lnSpc>
                <a:spcBef>
                  <a:spcPts val="600"/>
                </a:spcBef>
                <a:buSzPct val="100000"/>
                <a:buFont typeface="Arial" panose="020B0604020202020204" pitchFamily="34" charset="0"/>
                <a:buChar char="•"/>
              </a:pPr>
              <a:r>
                <a:rPr lang="en-IN" sz="1200" dirty="0">
                  <a:solidFill>
                    <a:schemeClr val="bg1"/>
                  </a:solidFill>
                  <a:ea typeface="Segoe UI" panose="020B0502040204020203" pitchFamily="34" charset="0"/>
                  <a:cs typeface="Segoe UI" panose="020B0502040204020203" pitchFamily="34" charset="0"/>
                </a:rPr>
                <a:t>Multiple use cases can be driven from a single model</a:t>
              </a:r>
            </a:p>
          </p:txBody>
        </p:sp>
      </p:grpSp>
    </p:spTree>
    <p:extLst>
      <p:ext uri="{BB962C8B-B14F-4D97-AF65-F5344CB8AC3E}">
        <p14:creationId xmlns:p14="http://schemas.microsoft.com/office/powerpoint/2010/main" val="11680583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a:spLocks/>
          </p:cNvSpPr>
          <p:nvPr/>
        </p:nvSpPr>
        <p:spPr>
          <a:xfrm>
            <a:off x="0" y="0"/>
            <a:ext cx="12192000"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400" spc="0" dirty="0">
                <a:ln>
                  <a:noFill/>
                </a:ln>
                <a:solidFill>
                  <a:srgbClr val="505050">
                    <a:lumMod val="75000"/>
                  </a:srgbClr>
                </a:solidFill>
                <a:cs typeface="+mn-cs"/>
              </a:rPr>
              <a:t>Energy Sector </a:t>
            </a:r>
            <a:r>
              <a:rPr kumimoji="0" lang="en-US" sz="3400" b="0" i="0" u="none" strike="noStrike" kern="1200" cap="none" spc="0" normalizeH="0" baseline="0" noProof="0" dirty="0">
                <a:ln>
                  <a:noFill/>
                </a:ln>
                <a:solidFill>
                  <a:srgbClr val="505050">
                    <a:lumMod val="75000"/>
                  </a:srgbClr>
                </a:solidFill>
                <a:effectLst/>
                <a:uLnTx/>
                <a:uFillTx/>
                <a:cs typeface="+mn-cs"/>
              </a:rPr>
              <a:t>| </a:t>
            </a:r>
            <a:r>
              <a:rPr lang="en-US" sz="3400" spc="0" dirty="0">
                <a:ln>
                  <a:noFill/>
                </a:ln>
                <a:solidFill>
                  <a:schemeClr val="accent2">
                    <a:lumMod val="75000"/>
                  </a:schemeClr>
                </a:solidFill>
                <a:cs typeface="+mn-cs"/>
              </a:rPr>
              <a:t>Demand Forecast End-to-End Data Flow</a:t>
            </a:r>
          </a:p>
        </p:txBody>
      </p:sp>
      <p:grpSp>
        <p:nvGrpSpPr>
          <p:cNvPr id="9" name="Group 8"/>
          <p:cNvGrpSpPr/>
          <p:nvPr/>
        </p:nvGrpSpPr>
        <p:grpSpPr>
          <a:xfrm>
            <a:off x="1193800" y="823628"/>
            <a:ext cx="9956800" cy="6000512"/>
            <a:chOff x="1193800" y="823628"/>
            <a:chExt cx="9956800" cy="6000512"/>
          </a:xfrm>
        </p:grpSpPr>
        <p:sp>
          <p:nvSpPr>
            <p:cNvPr id="228" name="Rounded Rectangle 586"/>
            <p:cNvSpPr/>
            <p:nvPr/>
          </p:nvSpPr>
          <p:spPr bwMode="auto">
            <a:xfrm>
              <a:off x="1997122" y="2055638"/>
              <a:ext cx="4380613" cy="4302157"/>
            </a:xfrm>
            <a:prstGeom prst="roundRect">
              <a:avLst/>
            </a:prstGeom>
            <a:no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5101098" y="1759803"/>
              <a:ext cx="5718764" cy="28655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30" name="Straight Connector 229"/>
            <p:cNvCxnSpPr/>
            <p:nvPr/>
          </p:nvCxnSpPr>
          <p:spPr>
            <a:xfrm>
              <a:off x="5268859" y="2994088"/>
              <a:ext cx="1056639" cy="0"/>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H="1">
              <a:off x="3346950" y="6357795"/>
              <a:ext cx="1396079" cy="0"/>
            </a:xfrm>
            <a:prstGeom prst="line">
              <a:avLst/>
            </a:prstGeom>
            <a:solidFill>
              <a:schemeClr val="bg1"/>
            </a:solidFill>
            <a:ln w="69850">
              <a:solidFill>
                <a:srgbClr val="0038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32" name="Rectangle 231"/>
            <p:cNvSpPr/>
            <p:nvPr/>
          </p:nvSpPr>
          <p:spPr bwMode="auto">
            <a:xfrm>
              <a:off x="1193800" y="4898286"/>
              <a:ext cx="2644062" cy="166687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3" name="Group 232"/>
            <p:cNvGrpSpPr>
              <a:grpSpLocks noChangeAspect="1"/>
            </p:cNvGrpSpPr>
            <p:nvPr/>
          </p:nvGrpSpPr>
          <p:grpSpPr>
            <a:xfrm>
              <a:off x="3469254" y="823628"/>
              <a:ext cx="7681346" cy="4491734"/>
              <a:chOff x="2595277" y="38008840"/>
              <a:chExt cx="6496445" cy="3798853"/>
            </a:xfrm>
          </p:grpSpPr>
          <p:sp>
            <p:nvSpPr>
              <p:cNvPr id="293" name="Freeform 5"/>
              <p:cNvSpPr>
                <a:spLocks/>
              </p:cNvSpPr>
              <p:nvPr/>
            </p:nvSpPr>
            <p:spPr bwMode="auto">
              <a:xfrm>
                <a:off x="2595277" y="38562428"/>
                <a:ext cx="1524825" cy="872608"/>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4" name="Freeform 453"/>
              <p:cNvSpPr>
                <a:spLocks/>
              </p:cNvSpPr>
              <p:nvPr/>
            </p:nvSpPr>
            <p:spPr bwMode="auto">
              <a:xfrm>
                <a:off x="3648923" y="38681843"/>
                <a:ext cx="5086667" cy="2801762"/>
              </a:xfrm>
              <a:custGeom>
                <a:avLst/>
                <a:gdLst>
                  <a:gd name="connsiteX0" fmla="*/ 2479573 w 5124450"/>
                  <a:gd name="connsiteY0" fmla="*/ 0 h 2822575"/>
                  <a:gd name="connsiteX1" fmla="*/ 3632950 w 5124450"/>
                  <a:gd name="connsiteY1" fmla="*/ 605913 h 2822575"/>
                  <a:gd name="connsiteX2" fmla="*/ 3989858 w 5124450"/>
                  <a:gd name="connsiteY2" fmla="*/ 549461 h 2822575"/>
                  <a:gd name="connsiteX3" fmla="*/ 5124450 w 5124450"/>
                  <a:gd name="connsiteY3" fmla="*/ 1682255 h 2822575"/>
                  <a:gd name="connsiteX4" fmla="*/ 5124450 w 5124450"/>
                  <a:gd name="connsiteY4" fmla="*/ 1686018 h 2822575"/>
                  <a:gd name="connsiteX5" fmla="*/ 4791023 w 5124450"/>
                  <a:gd name="connsiteY5" fmla="*/ 2486689 h 2822575"/>
                  <a:gd name="connsiteX6" fmla="*/ 4790876 w 5124450"/>
                  <a:gd name="connsiteY6" fmla="*/ 2486822 h 2822575"/>
                  <a:gd name="connsiteX7" fmla="*/ 4627289 w 5124450"/>
                  <a:gd name="connsiteY7" fmla="*/ 2309868 h 2822575"/>
                  <a:gd name="connsiteX8" fmla="*/ 4730861 w 5124450"/>
                  <a:gd name="connsiteY8" fmla="*/ 2184887 h 2822575"/>
                  <a:gd name="connsiteX9" fmla="*/ 4884007 w 5124450"/>
                  <a:gd name="connsiteY9" fmla="*/ 1686018 h 2822575"/>
                  <a:gd name="connsiteX10" fmla="*/ 3989858 w 5124450"/>
                  <a:gd name="connsiteY10" fmla="*/ 790321 h 2822575"/>
                  <a:gd name="connsiteX11" fmla="*/ 3647977 w 5124450"/>
                  <a:gd name="connsiteY11" fmla="*/ 858063 h 2822575"/>
                  <a:gd name="connsiteX12" fmla="*/ 3535270 w 5124450"/>
                  <a:gd name="connsiteY12" fmla="*/ 918278 h 2822575"/>
                  <a:gd name="connsiteX13" fmla="*/ 3445103 w 5124450"/>
                  <a:gd name="connsiteY13" fmla="*/ 752687 h 2822575"/>
                  <a:gd name="connsiteX14" fmla="*/ 2479573 w 5124450"/>
                  <a:gd name="connsiteY14" fmla="*/ 240860 h 2822575"/>
                  <a:gd name="connsiteX15" fmla="*/ 1405091 w 5124450"/>
                  <a:gd name="connsiteY15" fmla="*/ 952149 h 2822575"/>
                  <a:gd name="connsiteX16" fmla="*/ 1360008 w 5124450"/>
                  <a:gd name="connsiteY16" fmla="*/ 1095159 h 2822575"/>
                  <a:gd name="connsiteX17" fmla="*/ 1172162 w 5124450"/>
                  <a:gd name="connsiteY17" fmla="*/ 1038708 h 2822575"/>
                  <a:gd name="connsiteX18" fmla="*/ 1021885 w 5124450"/>
                  <a:gd name="connsiteY18" fmla="*/ 1023654 h 2822575"/>
                  <a:gd name="connsiteX19" fmla="*/ 240444 w 5124450"/>
                  <a:gd name="connsiteY19" fmla="*/ 1802685 h 2822575"/>
                  <a:gd name="connsiteX20" fmla="*/ 939232 w 5124450"/>
                  <a:gd name="connsiteY20" fmla="*/ 2577952 h 2822575"/>
                  <a:gd name="connsiteX21" fmla="*/ 1021885 w 5124450"/>
                  <a:gd name="connsiteY21" fmla="*/ 2581715 h 2822575"/>
                  <a:gd name="connsiteX22" fmla="*/ 2043769 w 5124450"/>
                  <a:gd name="connsiteY22" fmla="*/ 2581715 h 2822575"/>
                  <a:gd name="connsiteX23" fmla="*/ 2043769 w 5124450"/>
                  <a:gd name="connsiteY23" fmla="*/ 2822575 h 2822575"/>
                  <a:gd name="connsiteX24" fmla="*/ 1014371 w 5124450"/>
                  <a:gd name="connsiteY24" fmla="*/ 2822575 h 2822575"/>
                  <a:gd name="connsiteX25" fmla="*/ 916691 w 5124450"/>
                  <a:gd name="connsiteY25" fmla="*/ 2818812 h 2822575"/>
                  <a:gd name="connsiteX26" fmla="*/ 0 w 5124450"/>
                  <a:gd name="connsiteY26" fmla="*/ 1802685 h 2822575"/>
                  <a:gd name="connsiteX27" fmla="*/ 1021885 w 5124450"/>
                  <a:gd name="connsiteY27" fmla="*/ 782794 h 2822575"/>
                  <a:gd name="connsiteX28" fmla="*/ 1209731 w 5124450"/>
                  <a:gd name="connsiteY28" fmla="*/ 801611 h 2822575"/>
                  <a:gd name="connsiteX29" fmla="*/ 2479573 w 5124450"/>
                  <a:gd name="connsiteY29" fmla="*/ 0 h 282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124450" h="2822575">
                    <a:moveTo>
                      <a:pt x="2479573" y="0"/>
                    </a:moveTo>
                    <a:cubicBezTo>
                      <a:pt x="2941675" y="0"/>
                      <a:pt x="3369965" y="225806"/>
                      <a:pt x="3632950" y="605913"/>
                    </a:cubicBezTo>
                    <a:cubicBezTo>
                      <a:pt x="3749414" y="568279"/>
                      <a:pt x="3869636" y="549461"/>
                      <a:pt x="3989858" y="549461"/>
                    </a:cubicBezTo>
                    <a:cubicBezTo>
                      <a:pt x="4613508" y="549461"/>
                      <a:pt x="5124450" y="1057525"/>
                      <a:pt x="5124450" y="1682255"/>
                    </a:cubicBezTo>
                    <a:cubicBezTo>
                      <a:pt x="5124450" y="1686018"/>
                      <a:pt x="5124450" y="1686018"/>
                      <a:pt x="5124450" y="1686018"/>
                    </a:cubicBezTo>
                    <a:cubicBezTo>
                      <a:pt x="5124450" y="1998383"/>
                      <a:pt x="4996715" y="2281582"/>
                      <a:pt x="4791023" y="2486689"/>
                    </a:cubicBezTo>
                    <a:lnTo>
                      <a:pt x="4790876" y="2486822"/>
                    </a:lnTo>
                    <a:lnTo>
                      <a:pt x="4627289" y="2309868"/>
                    </a:lnTo>
                    <a:lnTo>
                      <a:pt x="4730861" y="2184887"/>
                    </a:lnTo>
                    <a:cubicBezTo>
                      <a:pt x="4827477" y="2042545"/>
                      <a:pt x="4884007" y="1870897"/>
                      <a:pt x="4884007" y="1686018"/>
                    </a:cubicBezTo>
                    <a:cubicBezTo>
                      <a:pt x="4884007" y="1189245"/>
                      <a:pt x="4482016" y="790321"/>
                      <a:pt x="3989858" y="790321"/>
                    </a:cubicBezTo>
                    <a:cubicBezTo>
                      <a:pt x="3869636" y="790321"/>
                      <a:pt x="3756928" y="812902"/>
                      <a:pt x="3647977" y="858063"/>
                    </a:cubicBezTo>
                    <a:cubicBezTo>
                      <a:pt x="3535270" y="918278"/>
                      <a:pt x="3535270" y="918278"/>
                      <a:pt x="3535270" y="918278"/>
                    </a:cubicBezTo>
                    <a:cubicBezTo>
                      <a:pt x="3445103" y="752687"/>
                      <a:pt x="3445103" y="752687"/>
                      <a:pt x="3445103" y="752687"/>
                    </a:cubicBezTo>
                    <a:cubicBezTo>
                      <a:pt x="3227201" y="432795"/>
                      <a:pt x="2866536" y="240860"/>
                      <a:pt x="2479573" y="240860"/>
                    </a:cubicBezTo>
                    <a:cubicBezTo>
                      <a:pt x="2009957" y="240860"/>
                      <a:pt x="1589181" y="519354"/>
                      <a:pt x="1405091" y="952149"/>
                    </a:cubicBezTo>
                    <a:cubicBezTo>
                      <a:pt x="1360008" y="1095159"/>
                      <a:pt x="1360008" y="1095159"/>
                      <a:pt x="1360008" y="1095159"/>
                    </a:cubicBezTo>
                    <a:cubicBezTo>
                      <a:pt x="1172162" y="1038708"/>
                      <a:pt x="1172162" y="1038708"/>
                      <a:pt x="1172162" y="1038708"/>
                    </a:cubicBezTo>
                    <a:cubicBezTo>
                      <a:pt x="1123322" y="1027417"/>
                      <a:pt x="1070725" y="1023654"/>
                      <a:pt x="1021885" y="1023654"/>
                    </a:cubicBezTo>
                    <a:cubicBezTo>
                      <a:pt x="589838" y="1023654"/>
                      <a:pt x="240444" y="1373653"/>
                      <a:pt x="240444" y="1802685"/>
                    </a:cubicBezTo>
                    <a:cubicBezTo>
                      <a:pt x="240444" y="2201609"/>
                      <a:pt x="540998" y="2536554"/>
                      <a:pt x="939232" y="2577952"/>
                    </a:cubicBezTo>
                    <a:cubicBezTo>
                      <a:pt x="1021885" y="2581715"/>
                      <a:pt x="1021885" y="2581715"/>
                      <a:pt x="1021885" y="2581715"/>
                    </a:cubicBezTo>
                    <a:cubicBezTo>
                      <a:pt x="2043769" y="2581715"/>
                      <a:pt x="2043769" y="2581715"/>
                      <a:pt x="2043769" y="2581715"/>
                    </a:cubicBezTo>
                    <a:lnTo>
                      <a:pt x="2043769" y="2822575"/>
                    </a:lnTo>
                    <a:cubicBezTo>
                      <a:pt x="1014371" y="2822575"/>
                      <a:pt x="1014371" y="2822575"/>
                      <a:pt x="1014371" y="2822575"/>
                    </a:cubicBezTo>
                    <a:cubicBezTo>
                      <a:pt x="916691" y="2818812"/>
                      <a:pt x="916691" y="2818812"/>
                      <a:pt x="916691" y="2818812"/>
                    </a:cubicBezTo>
                    <a:cubicBezTo>
                      <a:pt x="394478" y="2766124"/>
                      <a:pt x="0" y="2329565"/>
                      <a:pt x="0" y="1802685"/>
                    </a:cubicBezTo>
                    <a:cubicBezTo>
                      <a:pt x="0" y="1238170"/>
                      <a:pt x="458345" y="782794"/>
                      <a:pt x="1021885" y="782794"/>
                    </a:cubicBezTo>
                    <a:cubicBezTo>
                      <a:pt x="1081995" y="782794"/>
                      <a:pt x="1145863" y="786558"/>
                      <a:pt x="1209731" y="801611"/>
                    </a:cubicBezTo>
                    <a:cubicBezTo>
                      <a:pt x="1442661" y="312365"/>
                      <a:pt x="1934818" y="0"/>
                      <a:pt x="2479573"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5" name="Line 84"/>
              <p:cNvSpPr>
                <a:spLocks noChangeShapeType="1"/>
              </p:cNvSpPr>
              <p:nvPr/>
            </p:nvSpPr>
            <p:spPr bwMode="auto">
              <a:xfrm flipV="1">
                <a:off x="4801907" y="40418219"/>
                <a:ext cx="0" cy="212060"/>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6" name="Line 85"/>
              <p:cNvSpPr>
                <a:spLocks noChangeShapeType="1"/>
              </p:cNvSpPr>
              <p:nvPr/>
            </p:nvSpPr>
            <p:spPr bwMode="auto">
              <a:xfrm flipV="1">
                <a:off x="4904143" y="40292624"/>
                <a:ext cx="0" cy="337648"/>
              </a:xfrm>
              <a:prstGeom prst="line">
                <a:avLst/>
              </a:prstGeom>
              <a:noFill/>
              <a:ln w="142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7" name="Isosceles Triangle 296"/>
              <p:cNvSpPr/>
              <p:nvPr/>
            </p:nvSpPr>
            <p:spPr bwMode="auto">
              <a:xfrm rot="13634874">
                <a:off x="8030303" y="41005182"/>
                <a:ext cx="363063" cy="312986"/>
              </a:xfrm>
              <a:prstGeom prst="triangle">
                <a:avLst/>
              </a:pr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8" name="Isosceles Triangle 297"/>
              <p:cNvSpPr/>
              <p:nvPr/>
            </p:nvSpPr>
            <p:spPr bwMode="auto">
              <a:xfrm rot="8234874">
                <a:off x="3454710" y="40995829"/>
                <a:ext cx="363063" cy="312985"/>
              </a:xfrm>
              <a:prstGeom prst="triangle">
                <a:avLst/>
              </a:prstGeom>
              <a:solidFill>
                <a:srgbClr val="0072C6"/>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9" name="Freeform 563"/>
              <p:cNvSpPr>
                <a:spLocks/>
              </p:cNvSpPr>
              <p:nvPr/>
            </p:nvSpPr>
            <p:spPr bwMode="auto">
              <a:xfrm>
                <a:off x="3287504" y="38327515"/>
                <a:ext cx="5804218" cy="3480178"/>
              </a:xfrm>
              <a:custGeom>
                <a:avLst/>
                <a:gdLst>
                  <a:gd name="connsiteX0" fmla="*/ 2818819 w 5847329"/>
                  <a:gd name="connsiteY0" fmla="*/ 0 h 3506028"/>
                  <a:gd name="connsiteX1" fmla="*/ 4133929 w 5847329"/>
                  <a:gd name="connsiteY1" fmla="*/ 556751 h 3506028"/>
                  <a:gd name="connsiteX2" fmla="*/ 5249894 w 5847329"/>
                  <a:gd name="connsiteY2" fmla="*/ 835127 h 3506028"/>
                  <a:gd name="connsiteX3" fmla="*/ 5847329 w 5847329"/>
                  <a:gd name="connsiteY3" fmla="*/ 2031390 h 3506028"/>
                  <a:gd name="connsiteX4" fmla="*/ 5546733 w 5847329"/>
                  <a:gd name="connsiteY4" fmla="*/ 2941753 h 3506028"/>
                  <a:gd name="connsiteX5" fmla="*/ 4780211 w 5847329"/>
                  <a:gd name="connsiteY5" fmla="*/ 3483457 h 3506028"/>
                  <a:gd name="connsiteX6" fmla="*/ 4772696 w 5847329"/>
                  <a:gd name="connsiteY6" fmla="*/ 3483457 h 3506028"/>
                  <a:gd name="connsiteX7" fmla="*/ 4686275 w 5847329"/>
                  <a:gd name="connsiteY7" fmla="*/ 3506028 h 3506028"/>
                  <a:gd name="connsiteX8" fmla="*/ 3269624 w 5847329"/>
                  <a:gd name="connsiteY8" fmla="*/ 3506028 h 3506028"/>
                  <a:gd name="connsiteX9" fmla="*/ 3113819 w 5847329"/>
                  <a:gd name="connsiteY9" fmla="*/ 3506028 h 3506028"/>
                  <a:gd name="connsiteX10" fmla="*/ 3113819 w 5847329"/>
                  <a:gd name="connsiteY10" fmla="*/ 3265271 h 3506028"/>
                  <a:gd name="connsiteX11" fmla="*/ 3389705 w 5847329"/>
                  <a:gd name="connsiteY11" fmla="*/ 3265271 h 3506028"/>
                  <a:gd name="connsiteX12" fmla="*/ 4656215 w 5847329"/>
                  <a:gd name="connsiteY12" fmla="*/ 3265271 h 3506028"/>
                  <a:gd name="connsiteX13" fmla="*/ 4712577 w 5847329"/>
                  <a:gd name="connsiteY13" fmla="*/ 3253985 h 3506028"/>
                  <a:gd name="connsiteX14" fmla="*/ 5606852 w 5847329"/>
                  <a:gd name="connsiteY14" fmla="*/ 2031390 h 3506028"/>
                  <a:gd name="connsiteX15" fmla="*/ 5103353 w 5847329"/>
                  <a:gd name="connsiteY15" fmla="*/ 1023219 h 3506028"/>
                  <a:gd name="connsiteX16" fmla="*/ 4122656 w 5847329"/>
                  <a:gd name="connsiteY16" fmla="*/ 805032 h 3506028"/>
                  <a:gd name="connsiteX17" fmla="*/ 4055022 w 5847329"/>
                  <a:gd name="connsiteY17" fmla="*/ 823841 h 3506028"/>
                  <a:gd name="connsiteX18" fmla="*/ 4006175 w 5847329"/>
                  <a:gd name="connsiteY18" fmla="*/ 771176 h 3506028"/>
                  <a:gd name="connsiteX19" fmla="*/ 2818819 w 5847329"/>
                  <a:gd name="connsiteY19" fmla="*/ 240757 h 3506028"/>
                  <a:gd name="connsiteX20" fmla="*/ 1541283 w 5847329"/>
                  <a:gd name="connsiteY20" fmla="*/ 951744 h 3506028"/>
                  <a:gd name="connsiteX21" fmla="*/ 1503709 w 5847329"/>
                  <a:gd name="connsiteY21" fmla="*/ 1004409 h 3506028"/>
                  <a:gd name="connsiteX22" fmla="*/ 1436074 w 5847329"/>
                  <a:gd name="connsiteY22" fmla="*/ 1000648 h 3506028"/>
                  <a:gd name="connsiteX23" fmla="*/ 598161 w 5847329"/>
                  <a:gd name="connsiteY23" fmla="*/ 1316641 h 3506028"/>
                  <a:gd name="connsiteX24" fmla="*/ 241203 w 5847329"/>
                  <a:gd name="connsiteY24" fmla="*/ 2140483 h 3506028"/>
                  <a:gd name="connsiteX25" fmla="*/ 241203 w 5847329"/>
                  <a:gd name="connsiteY25" fmla="*/ 2151768 h 3506028"/>
                  <a:gd name="connsiteX26" fmla="*/ 307898 w 5847329"/>
                  <a:gd name="connsiteY26" fmla="*/ 2577326 h 3506028"/>
                  <a:gd name="connsiteX27" fmla="*/ 342719 w 5847329"/>
                  <a:gd name="connsiteY27" fmla="*/ 2648471 h 3506028"/>
                  <a:gd name="connsiteX28" fmla="*/ 154845 w 5847329"/>
                  <a:gd name="connsiteY28" fmla="*/ 2822153 h 3506028"/>
                  <a:gd name="connsiteX29" fmla="*/ 131870 w 5847329"/>
                  <a:gd name="connsiteY29" fmla="*/ 2780898 h 3506028"/>
                  <a:gd name="connsiteX30" fmla="*/ 726 w 5847329"/>
                  <a:gd name="connsiteY30" fmla="*/ 2136721 h 3506028"/>
                  <a:gd name="connsiteX31" fmla="*/ 429076 w 5847329"/>
                  <a:gd name="connsiteY31" fmla="*/ 1143597 h 3506028"/>
                  <a:gd name="connsiteX32" fmla="*/ 1379712 w 5847329"/>
                  <a:gd name="connsiteY32" fmla="*/ 759890 h 3506028"/>
                  <a:gd name="connsiteX33" fmla="*/ 2818819 w 5847329"/>
                  <a:gd name="connsiteY33" fmla="*/ 0 h 350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47329" h="3506028">
                    <a:moveTo>
                      <a:pt x="2818819" y="0"/>
                    </a:moveTo>
                    <a:cubicBezTo>
                      <a:pt x="3322318" y="0"/>
                      <a:pt x="3765698" y="188092"/>
                      <a:pt x="4133929" y="556751"/>
                    </a:cubicBezTo>
                    <a:cubicBezTo>
                      <a:pt x="4532219" y="481515"/>
                      <a:pt x="4926752" y="579322"/>
                      <a:pt x="5249894" y="835127"/>
                    </a:cubicBezTo>
                    <a:cubicBezTo>
                      <a:pt x="5618124" y="1124788"/>
                      <a:pt x="5847329" y="1583732"/>
                      <a:pt x="5847329" y="2031390"/>
                    </a:cubicBezTo>
                    <a:cubicBezTo>
                      <a:pt x="5847329" y="2362431"/>
                      <a:pt x="5742120" y="2678425"/>
                      <a:pt x="5546733" y="2941753"/>
                    </a:cubicBezTo>
                    <a:cubicBezTo>
                      <a:pt x="5355102" y="3197558"/>
                      <a:pt x="5084565" y="3389411"/>
                      <a:pt x="4780211" y="3483457"/>
                    </a:cubicBezTo>
                    <a:cubicBezTo>
                      <a:pt x="4772696" y="3483457"/>
                      <a:pt x="4772696" y="3483457"/>
                      <a:pt x="4772696" y="3483457"/>
                    </a:cubicBezTo>
                    <a:cubicBezTo>
                      <a:pt x="4686275" y="3506028"/>
                      <a:pt x="4686275" y="3506028"/>
                      <a:pt x="4686275" y="3506028"/>
                    </a:cubicBezTo>
                    <a:cubicBezTo>
                      <a:pt x="4083908" y="3506028"/>
                      <a:pt x="3622720" y="3506028"/>
                      <a:pt x="3269624" y="3506028"/>
                    </a:cubicBezTo>
                    <a:lnTo>
                      <a:pt x="3113819" y="3506028"/>
                    </a:lnTo>
                    <a:lnTo>
                      <a:pt x="3113819" y="3265271"/>
                    </a:lnTo>
                    <a:lnTo>
                      <a:pt x="3389705" y="3265271"/>
                    </a:lnTo>
                    <a:cubicBezTo>
                      <a:pt x="4656215" y="3265271"/>
                      <a:pt x="4656215" y="3265271"/>
                      <a:pt x="4656215" y="3265271"/>
                    </a:cubicBezTo>
                    <a:cubicBezTo>
                      <a:pt x="4712577" y="3253985"/>
                      <a:pt x="4712577" y="3253985"/>
                      <a:pt x="4712577" y="3253985"/>
                    </a:cubicBezTo>
                    <a:cubicBezTo>
                      <a:pt x="5246136" y="3084703"/>
                      <a:pt x="5606852" y="2595664"/>
                      <a:pt x="5606852" y="2031390"/>
                    </a:cubicBezTo>
                    <a:cubicBezTo>
                      <a:pt x="5606852" y="1655206"/>
                      <a:pt x="5415222" y="1267738"/>
                      <a:pt x="5103353" y="1023219"/>
                    </a:cubicBezTo>
                    <a:cubicBezTo>
                      <a:pt x="4817786" y="797509"/>
                      <a:pt x="4472100" y="722272"/>
                      <a:pt x="4122656" y="805032"/>
                    </a:cubicBezTo>
                    <a:cubicBezTo>
                      <a:pt x="4055022" y="823841"/>
                      <a:pt x="4055022" y="823841"/>
                      <a:pt x="4055022" y="823841"/>
                    </a:cubicBezTo>
                    <a:cubicBezTo>
                      <a:pt x="4006175" y="771176"/>
                      <a:pt x="4006175" y="771176"/>
                      <a:pt x="4006175" y="771176"/>
                    </a:cubicBezTo>
                    <a:cubicBezTo>
                      <a:pt x="3671761" y="413802"/>
                      <a:pt x="3280986" y="240757"/>
                      <a:pt x="2818819" y="240757"/>
                    </a:cubicBezTo>
                    <a:cubicBezTo>
                      <a:pt x="2300289" y="240757"/>
                      <a:pt x="1868182" y="477753"/>
                      <a:pt x="1541283" y="951744"/>
                    </a:cubicBezTo>
                    <a:cubicBezTo>
                      <a:pt x="1503709" y="1004409"/>
                      <a:pt x="1503709" y="1004409"/>
                      <a:pt x="1503709" y="1004409"/>
                    </a:cubicBezTo>
                    <a:cubicBezTo>
                      <a:pt x="1436074" y="1000648"/>
                      <a:pt x="1436074" y="1000648"/>
                      <a:pt x="1436074" y="1000648"/>
                    </a:cubicBezTo>
                    <a:cubicBezTo>
                      <a:pt x="1026512" y="989362"/>
                      <a:pt x="752217" y="1166168"/>
                      <a:pt x="598161" y="1316641"/>
                    </a:cubicBezTo>
                    <a:cubicBezTo>
                      <a:pt x="372714" y="1531066"/>
                      <a:pt x="244960" y="1832013"/>
                      <a:pt x="241203" y="2140483"/>
                    </a:cubicBezTo>
                    <a:cubicBezTo>
                      <a:pt x="241203" y="2151768"/>
                      <a:pt x="241203" y="2151768"/>
                      <a:pt x="241203" y="2151768"/>
                    </a:cubicBezTo>
                    <a:cubicBezTo>
                      <a:pt x="237445" y="2304122"/>
                      <a:pt x="259990" y="2447072"/>
                      <a:pt x="307898" y="2577326"/>
                    </a:cubicBezTo>
                    <a:lnTo>
                      <a:pt x="342719" y="2648471"/>
                    </a:lnTo>
                    <a:lnTo>
                      <a:pt x="154845" y="2822153"/>
                    </a:lnTo>
                    <a:lnTo>
                      <a:pt x="131870" y="2780898"/>
                    </a:lnTo>
                    <a:cubicBezTo>
                      <a:pt x="38007" y="2589316"/>
                      <a:pt x="-6320" y="2371835"/>
                      <a:pt x="726" y="2136721"/>
                    </a:cubicBezTo>
                    <a:cubicBezTo>
                      <a:pt x="4483" y="1764300"/>
                      <a:pt x="158539" y="1403164"/>
                      <a:pt x="429076" y="1143597"/>
                    </a:cubicBezTo>
                    <a:cubicBezTo>
                      <a:pt x="684583" y="899078"/>
                      <a:pt x="1018996" y="763652"/>
                      <a:pt x="1379712" y="759890"/>
                    </a:cubicBezTo>
                    <a:cubicBezTo>
                      <a:pt x="1747943" y="263328"/>
                      <a:pt x="2243928" y="0"/>
                      <a:pt x="2818819" y="0"/>
                    </a:cubicBezTo>
                    <a:close/>
                  </a:path>
                </a:pathLst>
              </a:custGeom>
              <a:solidFill>
                <a:srgbClr val="0072C6"/>
              </a:solidFill>
              <a:ln>
                <a:noFill/>
              </a:ln>
              <a:effectLst/>
            </p:spPr>
            <p:txBody>
              <a:bodyPr vert="horz" wrap="square" lIns="91440" tIns="45720" rIns="91440" bIns="45720" numCol="1" anchor="t" anchorCtr="0" compatLnSpc="1">
                <a:prstTxWarp prst="textNoShape">
                  <a:avLst/>
                </a:prstTxWarp>
                <a:noAutofit/>
              </a:bodyPr>
              <a:lstStyle/>
              <a:p>
                <a:endParaRPr lang="en-US" dirty="0"/>
              </a:p>
            </p:txBody>
          </p:sp>
          <p:sp>
            <p:nvSpPr>
              <p:cNvPr id="300" name="Freeform 9"/>
              <p:cNvSpPr>
                <a:spLocks/>
              </p:cNvSpPr>
              <p:nvPr/>
            </p:nvSpPr>
            <p:spPr bwMode="auto">
              <a:xfrm>
                <a:off x="7609158" y="38008840"/>
                <a:ext cx="1205352" cy="649656"/>
              </a:xfrm>
              <a:custGeom>
                <a:avLst/>
                <a:gdLst>
                  <a:gd name="T0" fmla="*/ 209 w 242"/>
                  <a:gd name="T1" fmla="*/ 64 h 129"/>
                  <a:gd name="T2" fmla="*/ 208 w 242"/>
                  <a:gd name="T3" fmla="*/ 64 h 129"/>
                  <a:gd name="T4" fmla="*/ 144 w 242"/>
                  <a:gd name="T5" fmla="*/ 0 h 129"/>
                  <a:gd name="T6" fmla="*/ 80 w 242"/>
                  <a:gd name="T7" fmla="*/ 57 h 129"/>
                  <a:gd name="T8" fmla="*/ 45 w 242"/>
                  <a:gd name="T9" fmla="*/ 40 h 129"/>
                  <a:gd name="T10" fmla="*/ 0 w 242"/>
                  <a:gd name="T11" fmla="*/ 84 h 129"/>
                  <a:gd name="T12" fmla="*/ 45 w 242"/>
                  <a:gd name="T13" fmla="*/ 129 h 129"/>
                  <a:gd name="T14" fmla="*/ 209 w 242"/>
                  <a:gd name="T15" fmla="*/ 129 h 129"/>
                  <a:gd name="T16" fmla="*/ 242 w 242"/>
                  <a:gd name="T17" fmla="*/ 96 h 129"/>
                  <a:gd name="T18" fmla="*/ 209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09" y="64"/>
                    </a:moveTo>
                    <a:cubicBezTo>
                      <a:pt x="209" y="64"/>
                      <a:pt x="209" y="64"/>
                      <a:pt x="208" y="64"/>
                    </a:cubicBezTo>
                    <a:cubicBezTo>
                      <a:pt x="208" y="29"/>
                      <a:pt x="179" y="0"/>
                      <a:pt x="144" y="0"/>
                    </a:cubicBezTo>
                    <a:cubicBezTo>
                      <a:pt x="111" y="0"/>
                      <a:pt x="84" y="25"/>
                      <a:pt x="80" y="57"/>
                    </a:cubicBezTo>
                    <a:cubicBezTo>
                      <a:pt x="72" y="46"/>
                      <a:pt x="59" y="40"/>
                      <a:pt x="45" y="40"/>
                    </a:cubicBezTo>
                    <a:cubicBezTo>
                      <a:pt x="20" y="40"/>
                      <a:pt x="0" y="60"/>
                      <a:pt x="0" y="84"/>
                    </a:cubicBezTo>
                    <a:cubicBezTo>
                      <a:pt x="0" y="109"/>
                      <a:pt x="20" y="129"/>
                      <a:pt x="45" y="129"/>
                    </a:cubicBezTo>
                    <a:cubicBezTo>
                      <a:pt x="209" y="129"/>
                      <a:pt x="209" y="129"/>
                      <a:pt x="209" y="129"/>
                    </a:cubicBezTo>
                    <a:cubicBezTo>
                      <a:pt x="227" y="129"/>
                      <a:pt x="242" y="115"/>
                      <a:pt x="242" y="96"/>
                    </a:cubicBezTo>
                    <a:cubicBezTo>
                      <a:pt x="242" y="78"/>
                      <a:pt x="227" y="64"/>
                      <a:pt x="209" y="64"/>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233"/>
            <p:cNvGrpSpPr/>
            <p:nvPr/>
          </p:nvGrpSpPr>
          <p:grpSpPr>
            <a:xfrm>
              <a:off x="1306257" y="4653038"/>
              <a:ext cx="3096917" cy="1774079"/>
              <a:chOff x="5503966" y="39976107"/>
              <a:chExt cx="2837032" cy="1625203"/>
            </a:xfrm>
          </p:grpSpPr>
          <p:sp>
            <p:nvSpPr>
              <p:cNvPr id="271" name="Freeform 202"/>
              <p:cNvSpPr>
                <a:spLocks/>
              </p:cNvSpPr>
              <p:nvPr/>
            </p:nvSpPr>
            <p:spPr bwMode="auto">
              <a:xfrm>
                <a:off x="6405306" y="39980007"/>
                <a:ext cx="296766" cy="635156"/>
              </a:xfrm>
              <a:custGeom>
                <a:avLst/>
                <a:gdLst>
                  <a:gd name="T0" fmla="*/ 185 w 370"/>
                  <a:gd name="T1" fmla="*/ 15 h 2288"/>
                  <a:gd name="T2" fmla="*/ 103 w 370"/>
                  <a:gd name="T3" fmla="*/ 0 h 2288"/>
                  <a:gd name="T4" fmla="*/ 0 w 370"/>
                  <a:gd name="T5" fmla="*/ 2288 h 2288"/>
                  <a:gd name="T6" fmla="*/ 370 w 370"/>
                  <a:gd name="T7" fmla="*/ 2288 h 2288"/>
                  <a:gd name="T8" fmla="*/ 267 w 370"/>
                  <a:gd name="T9" fmla="*/ 0 h 2288"/>
                  <a:gd name="T10" fmla="*/ 185 w 370"/>
                  <a:gd name="T11" fmla="*/ 15 h 2288"/>
                </a:gdLst>
                <a:ahLst/>
                <a:cxnLst>
                  <a:cxn ang="0">
                    <a:pos x="T0" y="T1"/>
                  </a:cxn>
                  <a:cxn ang="0">
                    <a:pos x="T2" y="T3"/>
                  </a:cxn>
                  <a:cxn ang="0">
                    <a:pos x="T4" y="T5"/>
                  </a:cxn>
                  <a:cxn ang="0">
                    <a:pos x="T6" y="T7"/>
                  </a:cxn>
                  <a:cxn ang="0">
                    <a:pos x="T8" y="T9"/>
                  </a:cxn>
                  <a:cxn ang="0">
                    <a:pos x="T10" y="T11"/>
                  </a:cxn>
                </a:cxnLst>
                <a:rect l="0" t="0" r="r" b="b"/>
                <a:pathLst>
                  <a:path w="370" h="2288">
                    <a:moveTo>
                      <a:pt x="185" y="15"/>
                    </a:moveTo>
                    <a:cubicBezTo>
                      <a:pt x="156" y="15"/>
                      <a:pt x="128" y="10"/>
                      <a:pt x="103" y="0"/>
                    </a:cubicBezTo>
                    <a:cubicBezTo>
                      <a:pt x="0" y="2288"/>
                      <a:pt x="0" y="2288"/>
                      <a:pt x="0" y="2288"/>
                    </a:cubicBezTo>
                    <a:cubicBezTo>
                      <a:pt x="370" y="2288"/>
                      <a:pt x="370" y="2288"/>
                      <a:pt x="370" y="2288"/>
                    </a:cubicBezTo>
                    <a:cubicBezTo>
                      <a:pt x="267" y="0"/>
                      <a:pt x="267" y="0"/>
                      <a:pt x="267" y="0"/>
                    </a:cubicBezTo>
                    <a:cubicBezTo>
                      <a:pt x="242" y="10"/>
                      <a:pt x="214" y="15"/>
                      <a:pt x="185" y="15"/>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2" name="Freeform 202"/>
              <p:cNvSpPr>
                <a:spLocks/>
              </p:cNvSpPr>
              <p:nvPr/>
            </p:nvSpPr>
            <p:spPr bwMode="auto">
              <a:xfrm>
                <a:off x="7691037" y="40635312"/>
                <a:ext cx="151336" cy="938642"/>
              </a:xfrm>
              <a:custGeom>
                <a:avLst/>
                <a:gdLst>
                  <a:gd name="T0" fmla="*/ 185 w 370"/>
                  <a:gd name="T1" fmla="*/ 15 h 2288"/>
                  <a:gd name="T2" fmla="*/ 103 w 370"/>
                  <a:gd name="T3" fmla="*/ 0 h 2288"/>
                  <a:gd name="T4" fmla="*/ 0 w 370"/>
                  <a:gd name="T5" fmla="*/ 2288 h 2288"/>
                  <a:gd name="T6" fmla="*/ 370 w 370"/>
                  <a:gd name="T7" fmla="*/ 2288 h 2288"/>
                  <a:gd name="T8" fmla="*/ 267 w 370"/>
                  <a:gd name="T9" fmla="*/ 0 h 2288"/>
                  <a:gd name="T10" fmla="*/ 185 w 370"/>
                  <a:gd name="T11" fmla="*/ 15 h 2288"/>
                </a:gdLst>
                <a:ahLst/>
                <a:cxnLst>
                  <a:cxn ang="0">
                    <a:pos x="T0" y="T1"/>
                  </a:cxn>
                  <a:cxn ang="0">
                    <a:pos x="T2" y="T3"/>
                  </a:cxn>
                  <a:cxn ang="0">
                    <a:pos x="T4" y="T5"/>
                  </a:cxn>
                  <a:cxn ang="0">
                    <a:pos x="T6" y="T7"/>
                  </a:cxn>
                  <a:cxn ang="0">
                    <a:pos x="T8" y="T9"/>
                  </a:cxn>
                  <a:cxn ang="0">
                    <a:pos x="T10" y="T11"/>
                  </a:cxn>
                </a:cxnLst>
                <a:rect l="0" t="0" r="r" b="b"/>
                <a:pathLst>
                  <a:path w="370" h="2288">
                    <a:moveTo>
                      <a:pt x="185" y="15"/>
                    </a:moveTo>
                    <a:cubicBezTo>
                      <a:pt x="156" y="15"/>
                      <a:pt x="128" y="10"/>
                      <a:pt x="103" y="0"/>
                    </a:cubicBezTo>
                    <a:cubicBezTo>
                      <a:pt x="0" y="2288"/>
                      <a:pt x="0" y="2288"/>
                      <a:pt x="0" y="2288"/>
                    </a:cubicBezTo>
                    <a:cubicBezTo>
                      <a:pt x="370" y="2288"/>
                      <a:pt x="370" y="2288"/>
                      <a:pt x="370" y="2288"/>
                    </a:cubicBezTo>
                    <a:cubicBezTo>
                      <a:pt x="267" y="0"/>
                      <a:pt x="267" y="0"/>
                      <a:pt x="267" y="0"/>
                    </a:cubicBezTo>
                    <a:cubicBezTo>
                      <a:pt x="242" y="10"/>
                      <a:pt x="214" y="15"/>
                      <a:pt x="185" y="15"/>
                    </a:cubicBezTo>
                    <a:close/>
                  </a:path>
                </a:pathLst>
              </a:cu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203"/>
              <p:cNvSpPr>
                <a:spLocks/>
              </p:cNvSpPr>
              <p:nvPr/>
            </p:nvSpPr>
            <p:spPr bwMode="auto">
              <a:xfrm rot="1206665">
                <a:off x="7563087" y="39976107"/>
                <a:ext cx="315283" cy="462115"/>
              </a:xfrm>
              <a:custGeom>
                <a:avLst/>
                <a:gdLst>
                  <a:gd name="T0" fmla="*/ 625 w 768"/>
                  <a:gd name="T1" fmla="*/ 1126 h 1126"/>
                  <a:gd name="T2" fmla="*/ 768 w 768"/>
                  <a:gd name="T3" fmla="*/ 1071 h 1126"/>
                  <a:gd name="T4" fmla="*/ 726 w 768"/>
                  <a:gd name="T5" fmla="*/ 806 h 1126"/>
                  <a:gd name="T6" fmla="*/ 698 w 768"/>
                  <a:gd name="T7" fmla="*/ 746 h 1126"/>
                  <a:gd name="T8" fmla="*/ 79 w 768"/>
                  <a:gd name="T9" fmla="*/ 19 h 1126"/>
                  <a:gd name="T10" fmla="*/ 27 w 768"/>
                  <a:gd name="T11" fmla="*/ 10 h 1126"/>
                  <a:gd name="T12" fmla="*/ 23 w 768"/>
                  <a:gd name="T13" fmla="*/ 12 h 1126"/>
                  <a:gd name="T14" fmla="*/ 10 w 768"/>
                  <a:gd name="T15" fmla="*/ 60 h 1126"/>
                  <a:gd name="T16" fmla="*/ 625 w 768"/>
                  <a:gd name="T17" fmla="*/ 1126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8" h="1126">
                    <a:moveTo>
                      <a:pt x="625" y="1126"/>
                    </a:moveTo>
                    <a:cubicBezTo>
                      <a:pt x="664" y="1092"/>
                      <a:pt x="714" y="1072"/>
                      <a:pt x="768" y="1071"/>
                    </a:cubicBezTo>
                    <a:cubicBezTo>
                      <a:pt x="726" y="806"/>
                      <a:pt x="726" y="806"/>
                      <a:pt x="726" y="806"/>
                    </a:cubicBezTo>
                    <a:cubicBezTo>
                      <a:pt x="723" y="788"/>
                      <a:pt x="711" y="760"/>
                      <a:pt x="698" y="746"/>
                    </a:cubicBezTo>
                    <a:cubicBezTo>
                      <a:pt x="79" y="19"/>
                      <a:pt x="79" y="19"/>
                      <a:pt x="79" y="19"/>
                    </a:cubicBezTo>
                    <a:cubicBezTo>
                      <a:pt x="67" y="5"/>
                      <a:pt x="43" y="0"/>
                      <a:pt x="27" y="10"/>
                    </a:cubicBezTo>
                    <a:cubicBezTo>
                      <a:pt x="23" y="12"/>
                      <a:pt x="23" y="12"/>
                      <a:pt x="23" y="12"/>
                    </a:cubicBezTo>
                    <a:cubicBezTo>
                      <a:pt x="6" y="22"/>
                      <a:pt x="0" y="43"/>
                      <a:pt x="10" y="60"/>
                    </a:cubicBezTo>
                    <a:lnTo>
                      <a:pt x="625" y="1126"/>
                    </a:lnTo>
                    <a:close/>
                  </a:path>
                </a:pathLst>
              </a:custGeom>
              <a:solidFill>
                <a:srgbClr val="00386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4" name="Freeform 204"/>
              <p:cNvSpPr>
                <a:spLocks/>
              </p:cNvSpPr>
              <p:nvPr/>
            </p:nvSpPr>
            <p:spPr bwMode="auto">
              <a:xfrm rot="1206665">
                <a:off x="7698199" y="40476601"/>
                <a:ext cx="137824" cy="137824"/>
              </a:xfrm>
              <a:custGeom>
                <a:avLst/>
                <a:gdLst>
                  <a:gd name="T0" fmla="*/ 0 w 335"/>
                  <a:gd name="T1" fmla="*/ 167 h 335"/>
                  <a:gd name="T2" fmla="*/ 167 w 335"/>
                  <a:gd name="T3" fmla="*/ 335 h 335"/>
                  <a:gd name="T4" fmla="*/ 335 w 335"/>
                  <a:gd name="T5" fmla="*/ 167 h 335"/>
                  <a:gd name="T6" fmla="*/ 293 w 335"/>
                  <a:gd name="T7" fmla="*/ 56 h 335"/>
                  <a:gd name="T8" fmla="*/ 290 w 335"/>
                  <a:gd name="T9" fmla="*/ 53 h 335"/>
                  <a:gd name="T10" fmla="*/ 289 w 335"/>
                  <a:gd name="T11" fmla="*/ 53 h 335"/>
                  <a:gd name="T12" fmla="*/ 172 w 335"/>
                  <a:gd name="T13" fmla="*/ 0 h 335"/>
                  <a:gd name="T14" fmla="*/ 172 w 335"/>
                  <a:gd name="T15" fmla="*/ 0 h 335"/>
                  <a:gd name="T16" fmla="*/ 167 w 335"/>
                  <a:gd name="T17" fmla="*/ 0 h 335"/>
                  <a:gd name="T18" fmla="*/ 0 w 335"/>
                  <a:gd name="T19" fmla="*/ 16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0" y="167"/>
                    </a:moveTo>
                    <a:cubicBezTo>
                      <a:pt x="0" y="260"/>
                      <a:pt x="75" y="335"/>
                      <a:pt x="167" y="335"/>
                    </a:cubicBezTo>
                    <a:cubicBezTo>
                      <a:pt x="260" y="335"/>
                      <a:pt x="335" y="260"/>
                      <a:pt x="335" y="167"/>
                    </a:cubicBezTo>
                    <a:cubicBezTo>
                      <a:pt x="335" y="125"/>
                      <a:pt x="319" y="86"/>
                      <a:pt x="293" y="56"/>
                    </a:cubicBezTo>
                    <a:cubicBezTo>
                      <a:pt x="292" y="55"/>
                      <a:pt x="291" y="54"/>
                      <a:pt x="290" y="53"/>
                    </a:cubicBezTo>
                    <a:cubicBezTo>
                      <a:pt x="290" y="53"/>
                      <a:pt x="290" y="53"/>
                      <a:pt x="289" y="53"/>
                    </a:cubicBezTo>
                    <a:cubicBezTo>
                      <a:pt x="260" y="21"/>
                      <a:pt x="218" y="2"/>
                      <a:pt x="172" y="0"/>
                    </a:cubicBezTo>
                    <a:cubicBezTo>
                      <a:pt x="172" y="0"/>
                      <a:pt x="172" y="0"/>
                      <a:pt x="172" y="0"/>
                    </a:cubicBezTo>
                    <a:cubicBezTo>
                      <a:pt x="170" y="0"/>
                      <a:pt x="169" y="0"/>
                      <a:pt x="167" y="0"/>
                    </a:cubicBezTo>
                    <a:cubicBezTo>
                      <a:pt x="75" y="0"/>
                      <a:pt x="0" y="75"/>
                      <a:pt x="0" y="167"/>
                    </a:cubicBezTo>
                    <a:close/>
                  </a:path>
                </a:pathLst>
              </a:custGeom>
              <a:solidFill>
                <a:srgbClr val="00386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205"/>
              <p:cNvSpPr>
                <a:spLocks/>
              </p:cNvSpPr>
              <p:nvPr/>
            </p:nvSpPr>
            <p:spPr bwMode="auto">
              <a:xfrm rot="1206665">
                <a:off x="7351447" y="40507485"/>
                <a:ext cx="287358" cy="492742"/>
              </a:xfrm>
              <a:custGeom>
                <a:avLst/>
                <a:gdLst>
                  <a:gd name="T0" fmla="*/ 595 w 699"/>
                  <a:gd name="T1" fmla="*/ 0 h 1202"/>
                  <a:gd name="T2" fmla="*/ 365 w 699"/>
                  <a:gd name="T3" fmla="*/ 186 h 1202"/>
                  <a:gd name="T4" fmla="*/ 326 w 699"/>
                  <a:gd name="T5" fmla="*/ 240 h 1202"/>
                  <a:gd name="T6" fmla="*/ 7 w 699"/>
                  <a:gd name="T7" fmla="*/ 1140 h 1202"/>
                  <a:gd name="T8" fmla="*/ 25 w 699"/>
                  <a:gd name="T9" fmla="*/ 1190 h 1202"/>
                  <a:gd name="T10" fmla="*/ 29 w 699"/>
                  <a:gd name="T11" fmla="*/ 1192 h 1202"/>
                  <a:gd name="T12" fmla="*/ 77 w 699"/>
                  <a:gd name="T13" fmla="*/ 1180 h 1202"/>
                  <a:gd name="T14" fmla="*/ 699 w 699"/>
                  <a:gd name="T15" fmla="*/ 102 h 1202"/>
                  <a:gd name="T16" fmla="*/ 595 w 699"/>
                  <a:gd name="T1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9" h="1202">
                    <a:moveTo>
                      <a:pt x="595" y="0"/>
                    </a:moveTo>
                    <a:cubicBezTo>
                      <a:pt x="365" y="186"/>
                      <a:pt x="365" y="186"/>
                      <a:pt x="365" y="186"/>
                    </a:cubicBezTo>
                    <a:cubicBezTo>
                      <a:pt x="350" y="198"/>
                      <a:pt x="333" y="222"/>
                      <a:pt x="326" y="240"/>
                    </a:cubicBezTo>
                    <a:cubicBezTo>
                      <a:pt x="7" y="1140"/>
                      <a:pt x="7" y="1140"/>
                      <a:pt x="7" y="1140"/>
                    </a:cubicBezTo>
                    <a:cubicBezTo>
                      <a:pt x="0" y="1158"/>
                      <a:pt x="9" y="1180"/>
                      <a:pt x="25" y="1190"/>
                    </a:cubicBezTo>
                    <a:cubicBezTo>
                      <a:pt x="29" y="1192"/>
                      <a:pt x="29" y="1192"/>
                      <a:pt x="29" y="1192"/>
                    </a:cubicBezTo>
                    <a:cubicBezTo>
                      <a:pt x="46" y="1202"/>
                      <a:pt x="67" y="1196"/>
                      <a:pt x="77" y="1180"/>
                    </a:cubicBezTo>
                    <a:cubicBezTo>
                      <a:pt x="699" y="102"/>
                      <a:pt x="699" y="102"/>
                      <a:pt x="699" y="102"/>
                    </a:cubicBezTo>
                    <a:cubicBezTo>
                      <a:pt x="654" y="80"/>
                      <a:pt x="617" y="44"/>
                      <a:pt x="595" y="0"/>
                    </a:cubicBezTo>
                    <a:close/>
                  </a:path>
                </a:pathLst>
              </a:custGeom>
              <a:solidFill>
                <a:srgbClr val="00386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206"/>
              <p:cNvSpPr>
                <a:spLocks/>
              </p:cNvSpPr>
              <p:nvPr/>
            </p:nvSpPr>
            <p:spPr bwMode="auto">
              <a:xfrm rot="1206665">
                <a:off x="7809520" y="40650736"/>
                <a:ext cx="531478" cy="105394"/>
              </a:xfrm>
              <a:custGeom>
                <a:avLst/>
                <a:gdLst>
                  <a:gd name="T0" fmla="*/ 1260 w 1295"/>
                  <a:gd name="T1" fmla="*/ 0 h 257"/>
                  <a:gd name="T2" fmla="*/ 36 w 1295"/>
                  <a:gd name="T3" fmla="*/ 0 h 257"/>
                  <a:gd name="T4" fmla="*/ 37 w 1295"/>
                  <a:gd name="T5" fmla="*/ 24 h 257"/>
                  <a:gd name="T6" fmla="*/ 0 w 1295"/>
                  <a:gd name="T7" fmla="*/ 150 h 257"/>
                  <a:gd name="T8" fmla="*/ 255 w 1295"/>
                  <a:gd name="T9" fmla="*/ 248 h 257"/>
                  <a:gd name="T10" fmla="*/ 321 w 1295"/>
                  <a:gd name="T11" fmla="*/ 254 h 257"/>
                  <a:gd name="T12" fmla="*/ 1260 w 1295"/>
                  <a:gd name="T13" fmla="*/ 81 h 257"/>
                  <a:gd name="T14" fmla="*/ 1295 w 1295"/>
                  <a:gd name="T15" fmla="*/ 40 h 257"/>
                  <a:gd name="T16" fmla="*/ 1295 w 1295"/>
                  <a:gd name="T17" fmla="*/ 35 h 257"/>
                  <a:gd name="T18" fmla="*/ 1260 w 1295"/>
                  <a:gd name="T1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5" h="257">
                    <a:moveTo>
                      <a:pt x="1260" y="0"/>
                    </a:moveTo>
                    <a:cubicBezTo>
                      <a:pt x="36" y="0"/>
                      <a:pt x="36" y="0"/>
                      <a:pt x="36" y="0"/>
                    </a:cubicBezTo>
                    <a:cubicBezTo>
                      <a:pt x="37" y="8"/>
                      <a:pt x="37" y="16"/>
                      <a:pt x="37" y="24"/>
                    </a:cubicBezTo>
                    <a:cubicBezTo>
                      <a:pt x="37" y="71"/>
                      <a:pt x="24" y="114"/>
                      <a:pt x="0" y="150"/>
                    </a:cubicBezTo>
                    <a:cubicBezTo>
                      <a:pt x="255" y="248"/>
                      <a:pt x="255" y="248"/>
                      <a:pt x="255" y="248"/>
                    </a:cubicBezTo>
                    <a:cubicBezTo>
                      <a:pt x="273" y="254"/>
                      <a:pt x="303" y="257"/>
                      <a:pt x="321" y="254"/>
                    </a:cubicBezTo>
                    <a:cubicBezTo>
                      <a:pt x="1260" y="81"/>
                      <a:pt x="1260" y="81"/>
                      <a:pt x="1260" y="81"/>
                    </a:cubicBezTo>
                    <a:cubicBezTo>
                      <a:pt x="1279" y="77"/>
                      <a:pt x="1295" y="59"/>
                      <a:pt x="1295" y="40"/>
                    </a:cubicBezTo>
                    <a:cubicBezTo>
                      <a:pt x="1295" y="35"/>
                      <a:pt x="1295" y="35"/>
                      <a:pt x="1295" y="35"/>
                    </a:cubicBezTo>
                    <a:cubicBezTo>
                      <a:pt x="1295" y="16"/>
                      <a:pt x="1279" y="0"/>
                      <a:pt x="1260" y="0"/>
                    </a:cubicBezTo>
                    <a:close/>
                  </a:path>
                </a:pathLst>
              </a:custGeom>
              <a:solidFill>
                <a:srgbClr val="003867"/>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7" name="Freeform 20"/>
              <p:cNvSpPr>
                <a:spLocks noEditPoints="1"/>
              </p:cNvSpPr>
              <p:nvPr/>
            </p:nvSpPr>
            <p:spPr bwMode="auto">
              <a:xfrm>
                <a:off x="5503966" y="40593218"/>
                <a:ext cx="389119" cy="201764"/>
              </a:xfrm>
              <a:custGeom>
                <a:avLst/>
                <a:gdLst>
                  <a:gd name="T0" fmla="*/ 186 w 189"/>
                  <a:gd name="T1" fmla="*/ 5 h 98"/>
                  <a:gd name="T2" fmla="*/ 186 w 189"/>
                  <a:gd name="T3" fmla="*/ 93 h 98"/>
                  <a:gd name="T4" fmla="*/ 4 w 189"/>
                  <a:gd name="T5" fmla="*/ 93 h 98"/>
                  <a:gd name="T6" fmla="*/ 4 w 189"/>
                  <a:gd name="T7" fmla="*/ 5 h 98"/>
                  <a:gd name="T8" fmla="*/ 186 w 189"/>
                  <a:gd name="T9" fmla="*/ 5 h 98"/>
                  <a:gd name="T10" fmla="*/ 189 w 189"/>
                  <a:gd name="T11" fmla="*/ 0 h 98"/>
                  <a:gd name="T12" fmla="*/ 0 w 189"/>
                  <a:gd name="T13" fmla="*/ 0 h 98"/>
                  <a:gd name="T14" fmla="*/ 0 w 189"/>
                  <a:gd name="T15" fmla="*/ 98 h 98"/>
                  <a:gd name="T16" fmla="*/ 189 w 189"/>
                  <a:gd name="T17" fmla="*/ 98 h 98"/>
                  <a:gd name="T18" fmla="*/ 189 w 189"/>
                  <a:gd name="T19" fmla="*/ 0 h 98"/>
                  <a:gd name="T20" fmla="*/ 189 w 189"/>
                  <a:gd name="T2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98">
                    <a:moveTo>
                      <a:pt x="186" y="5"/>
                    </a:moveTo>
                    <a:lnTo>
                      <a:pt x="186" y="93"/>
                    </a:lnTo>
                    <a:lnTo>
                      <a:pt x="4" y="93"/>
                    </a:lnTo>
                    <a:lnTo>
                      <a:pt x="4" y="5"/>
                    </a:lnTo>
                    <a:lnTo>
                      <a:pt x="186" y="5"/>
                    </a:lnTo>
                    <a:moveTo>
                      <a:pt x="189" y="0"/>
                    </a:moveTo>
                    <a:lnTo>
                      <a:pt x="0" y="0"/>
                    </a:lnTo>
                    <a:lnTo>
                      <a:pt x="0" y="98"/>
                    </a:lnTo>
                    <a:lnTo>
                      <a:pt x="189" y="98"/>
                    </a:lnTo>
                    <a:lnTo>
                      <a:pt x="189" y="0"/>
                    </a:lnTo>
                    <a:lnTo>
                      <a:pt x="1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94"/>
              <p:cNvSpPr>
                <a:spLocks/>
              </p:cNvSpPr>
              <p:nvPr/>
            </p:nvSpPr>
            <p:spPr bwMode="auto">
              <a:xfrm>
                <a:off x="6375410" y="40622427"/>
                <a:ext cx="351722" cy="978883"/>
              </a:xfrm>
              <a:custGeom>
                <a:avLst/>
                <a:gdLst>
                  <a:gd name="T0" fmla="*/ 208 w 218"/>
                  <a:gd name="T1" fmla="*/ 0 h 645"/>
                  <a:gd name="T2" fmla="*/ 10 w 218"/>
                  <a:gd name="T3" fmla="*/ 0 h 645"/>
                  <a:gd name="T4" fmla="*/ 0 w 218"/>
                  <a:gd name="T5" fmla="*/ 10 h 645"/>
                  <a:gd name="T6" fmla="*/ 0 w 218"/>
                  <a:gd name="T7" fmla="*/ 645 h 645"/>
                  <a:gd name="T8" fmla="*/ 218 w 218"/>
                  <a:gd name="T9" fmla="*/ 645 h 645"/>
                  <a:gd name="T10" fmla="*/ 218 w 218"/>
                  <a:gd name="T11" fmla="*/ 10 h 645"/>
                  <a:gd name="T12" fmla="*/ 208 w 218"/>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18" h="645">
                    <a:moveTo>
                      <a:pt x="208" y="0"/>
                    </a:moveTo>
                    <a:cubicBezTo>
                      <a:pt x="10" y="0"/>
                      <a:pt x="10" y="0"/>
                      <a:pt x="10" y="0"/>
                    </a:cubicBezTo>
                    <a:cubicBezTo>
                      <a:pt x="4" y="0"/>
                      <a:pt x="0" y="5"/>
                      <a:pt x="0" y="10"/>
                    </a:cubicBezTo>
                    <a:cubicBezTo>
                      <a:pt x="0" y="645"/>
                      <a:pt x="0" y="645"/>
                      <a:pt x="0" y="645"/>
                    </a:cubicBezTo>
                    <a:cubicBezTo>
                      <a:pt x="218" y="645"/>
                      <a:pt x="218" y="645"/>
                      <a:pt x="218" y="645"/>
                    </a:cubicBezTo>
                    <a:cubicBezTo>
                      <a:pt x="218" y="10"/>
                      <a:pt x="218" y="10"/>
                      <a:pt x="218" y="10"/>
                    </a:cubicBezTo>
                    <a:cubicBezTo>
                      <a:pt x="218" y="5"/>
                      <a:pt x="213" y="0"/>
                      <a:pt x="208"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79" name="Freeform 94"/>
              <p:cNvSpPr>
                <a:spLocks/>
              </p:cNvSpPr>
              <p:nvPr/>
            </p:nvSpPr>
            <p:spPr bwMode="auto">
              <a:xfrm>
                <a:off x="6759860" y="40622427"/>
                <a:ext cx="351722" cy="978883"/>
              </a:xfrm>
              <a:custGeom>
                <a:avLst/>
                <a:gdLst>
                  <a:gd name="T0" fmla="*/ 208 w 218"/>
                  <a:gd name="T1" fmla="*/ 0 h 645"/>
                  <a:gd name="T2" fmla="*/ 10 w 218"/>
                  <a:gd name="T3" fmla="*/ 0 h 645"/>
                  <a:gd name="T4" fmla="*/ 0 w 218"/>
                  <a:gd name="T5" fmla="*/ 10 h 645"/>
                  <a:gd name="T6" fmla="*/ 0 w 218"/>
                  <a:gd name="T7" fmla="*/ 645 h 645"/>
                  <a:gd name="T8" fmla="*/ 218 w 218"/>
                  <a:gd name="T9" fmla="*/ 645 h 645"/>
                  <a:gd name="T10" fmla="*/ 218 w 218"/>
                  <a:gd name="T11" fmla="*/ 10 h 645"/>
                  <a:gd name="T12" fmla="*/ 208 w 218"/>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18" h="645">
                    <a:moveTo>
                      <a:pt x="208" y="0"/>
                    </a:moveTo>
                    <a:cubicBezTo>
                      <a:pt x="10" y="0"/>
                      <a:pt x="10" y="0"/>
                      <a:pt x="10" y="0"/>
                    </a:cubicBezTo>
                    <a:cubicBezTo>
                      <a:pt x="4" y="0"/>
                      <a:pt x="0" y="5"/>
                      <a:pt x="0" y="10"/>
                    </a:cubicBezTo>
                    <a:cubicBezTo>
                      <a:pt x="0" y="645"/>
                      <a:pt x="0" y="645"/>
                      <a:pt x="0" y="645"/>
                    </a:cubicBezTo>
                    <a:cubicBezTo>
                      <a:pt x="218" y="645"/>
                      <a:pt x="218" y="645"/>
                      <a:pt x="218" y="645"/>
                    </a:cubicBezTo>
                    <a:cubicBezTo>
                      <a:pt x="218" y="10"/>
                      <a:pt x="218" y="10"/>
                      <a:pt x="218" y="10"/>
                    </a:cubicBezTo>
                    <a:cubicBezTo>
                      <a:pt x="218" y="5"/>
                      <a:pt x="213" y="0"/>
                      <a:pt x="208"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80" name="Freeform 94"/>
              <p:cNvSpPr>
                <a:spLocks/>
              </p:cNvSpPr>
              <p:nvPr/>
            </p:nvSpPr>
            <p:spPr bwMode="auto">
              <a:xfrm>
                <a:off x="7144310" y="40622427"/>
                <a:ext cx="351722" cy="978883"/>
              </a:xfrm>
              <a:custGeom>
                <a:avLst/>
                <a:gdLst>
                  <a:gd name="T0" fmla="*/ 208 w 218"/>
                  <a:gd name="T1" fmla="*/ 0 h 645"/>
                  <a:gd name="T2" fmla="*/ 10 w 218"/>
                  <a:gd name="T3" fmla="*/ 0 h 645"/>
                  <a:gd name="T4" fmla="*/ 0 w 218"/>
                  <a:gd name="T5" fmla="*/ 10 h 645"/>
                  <a:gd name="T6" fmla="*/ 0 w 218"/>
                  <a:gd name="T7" fmla="*/ 645 h 645"/>
                  <a:gd name="T8" fmla="*/ 218 w 218"/>
                  <a:gd name="T9" fmla="*/ 645 h 645"/>
                  <a:gd name="T10" fmla="*/ 218 w 218"/>
                  <a:gd name="T11" fmla="*/ 10 h 645"/>
                  <a:gd name="T12" fmla="*/ 208 w 218"/>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18" h="645">
                    <a:moveTo>
                      <a:pt x="208" y="0"/>
                    </a:moveTo>
                    <a:cubicBezTo>
                      <a:pt x="10" y="0"/>
                      <a:pt x="10" y="0"/>
                      <a:pt x="10" y="0"/>
                    </a:cubicBezTo>
                    <a:cubicBezTo>
                      <a:pt x="4" y="0"/>
                      <a:pt x="0" y="5"/>
                      <a:pt x="0" y="10"/>
                    </a:cubicBezTo>
                    <a:cubicBezTo>
                      <a:pt x="0" y="645"/>
                      <a:pt x="0" y="645"/>
                      <a:pt x="0" y="645"/>
                    </a:cubicBezTo>
                    <a:cubicBezTo>
                      <a:pt x="218" y="645"/>
                      <a:pt x="218" y="645"/>
                      <a:pt x="218" y="645"/>
                    </a:cubicBezTo>
                    <a:cubicBezTo>
                      <a:pt x="218" y="10"/>
                      <a:pt x="218" y="10"/>
                      <a:pt x="218" y="10"/>
                    </a:cubicBezTo>
                    <a:cubicBezTo>
                      <a:pt x="218" y="5"/>
                      <a:pt x="213" y="0"/>
                      <a:pt x="208"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81" name="Isosceles Triangle 280"/>
              <p:cNvSpPr/>
              <p:nvPr/>
            </p:nvSpPr>
            <p:spPr bwMode="auto">
              <a:xfrm>
                <a:off x="6292484" y="40200775"/>
                <a:ext cx="486148" cy="419092"/>
              </a:xfrm>
              <a:prstGeom prst="triangle">
                <a:avLst>
                  <a:gd name="adj" fmla="val 100000"/>
                </a:avLst>
              </a:pr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2" name="Isosceles Triangle 281"/>
              <p:cNvSpPr/>
              <p:nvPr/>
            </p:nvSpPr>
            <p:spPr bwMode="auto">
              <a:xfrm>
                <a:off x="6673358" y="40200775"/>
                <a:ext cx="486148" cy="419092"/>
              </a:xfrm>
              <a:prstGeom prst="triangle">
                <a:avLst>
                  <a:gd name="adj" fmla="val 100000"/>
                </a:avLst>
              </a:pr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3" name="Isosceles Triangle 282"/>
              <p:cNvSpPr/>
              <p:nvPr/>
            </p:nvSpPr>
            <p:spPr bwMode="auto">
              <a:xfrm>
                <a:off x="7054231" y="40200775"/>
                <a:ext cx="486148" cy="419092"/>
              </a:xfrm>
              <a:prstGeom prst="triangle">
                <a:avLst>
                  <a:gd name="adj" fmla="val 100000"/>
                </a:avLst>
              </a:pr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4" name="Rectangle 32"/>
              <p:cNvSpPr>
                <a:spLocks noChangeArrowheads="1"/>
              </p:cNvSpPr>
              <p:nvPr/>
            </p:nvSpPr>
            <p:spPr bwMode="auto">
              <a:xfrm rot="5400000">
                <a:off x="6500741" y="40692093"/>
                <a:ext cx="113236" cy="23676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5" name="Rectangle 32"/>
              <p:cNvSpPr>
                <a:spLocks noChangeArrowheads="1"/>
              </p:cNvSpPr>
              <p:nvPr/>
            </p:nvSpPr>
            <p:spPr bwMode="auto">
              <a:xfrm rot="5400000">
                <a:off x="6890002" y="40692093"/>
                <a:ext cx="113236" cy="23676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6" name="Rectangle 32"/>
              <p:cNvSpPr>
                <a:spLocks noChangeArrowheads="1"/>
              </p:cNvSpPr>
              <p:nvPr/>
            </p:nvSpPr>
            <p:spPr bwMode="auto">
              <a:xfrm rot="5400000">
                <a:off x="7264401" y="40692093"/>
                <a:ext cx="113236" cy="23676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7" name="Rectangle 80"/>
              <p:cNvSpPr>
                <a:spLocks noChangeArrowheads="1"/>
              </p:cNvSpPr>
              <p:nvPr/>
            </p:nvSpPr>
            <p:spPr bwMode="auto">
              <a:xfrm>
                <a:off x="6836783" y="41146593"/>
                <a:ext cx="176617" cy="414627"/>
              </a:xfrm>
              <a:prstGeom prst="rect">
                <a:avLst/>
              </a:pr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8" name="Oval 287"/>
              <p:cNvSpPr/>
              <p:nvPr/>
            </p:nvSpPr>
            <p:spPr bwMode="auto">
              <a:xfrm>
                <a:off x="6977767" y="41332581"/>
                <a:ext cx="26958" cy="269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US" dirty="0"/>
              </a:p>
            </p:txBody>
          </p:sp>
          <p:sp>
            <p:nvSpPr>
              <p:cNvPr id="289" name="Freeform 94"/>
              <p:cNvSpPr>
                <a:spLocks/>
              </p:cNvSpPr>
              <p:nvPr/>
            </p:nvSpPr>
            <p:spPr bwMode="auto">
              <a:xfrm>
                <a:off x="5990960" y="40622427"/>
                <a:ext cx="351722" cy="978883"/>
              </a:xfrm>
              <a:custGeom>
                <a:avLst/>
                <a:gdLst>
                  <a:gd name="T0" fmla="*/ 208 w 218"/>
                  <a:gd name="T1" fmla="*/ 0 h 645"/>
                  <a:gd name="T2" fmla="*/ 10 w 218"/>
                  <a:gd name="T3" fmla="*/ 0 h 645"/>
                  <a:gd name="T4" fmla="*/ 0 w 218"/>
                  <a:gd name="T5" fmla="*/ 10 h 645"/>
                  <a:gd name="T6" fmla="*/ 0 w 218"/>
                  <a:gd name="T7" fmla="*/ 645 h 645"/>
                  <a:gd name="T8" fmla="*/ 218 w 218"/>
                  <a:gd name="T9" fmla="*/ 645 h 645"/>
                  <a:gd name="T10" fmla="*/ 218 w 218"/>
                  <a:gd name="T11" fmla="*/ 10 h 645"/>
                  <a:gd name="T12" fmla="*/ 208 w 218"/>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18" h="645">
                    <a:moveTo>
                      <a:pt x="208" y="0"/>
                    </a:moveTo>
                    <a:cubicBezTo>
                      <a:pt x="10" y="0"/>
                      <a:pt x="10" y="0"/>
                      <a:pt x="10" y="0"/>
                    </a:cubicBezTo>
                    <a:cubicBezTo>
                      <a:pt x="4" y="0"/>
                      <a:pt x="0" y="5"/>
                      <a:pt x="0" y="10"/>
                    </a:cubicBezTo>
                    <a:cubicBezTo>
                      <a:pt x="0" y="645"/>
                      <a:pt x="0" y="645"/>
                      <a:pt x="0" y="645"/>
                    </a:cubicBezTo>
                    <a:cubicBezTo>
                      <a:pt x="218" y="645"/>
                      <a:pt x="218" y="645"/>
                      <a:pt x="218" y="645"/>
                    </a:cubicBezTo>
                    <a:cubicBezTo>
                      <a:pt x="218" y="10"/>
                      <a:pt x="218" y="10"/>
                      <a:pt x="218" y="10"/>
                    </a:cubicBezTo>
                    <a:cubicBezTo>
                      <a:pt x="218" y="5"/>
                      <a:pt x="213" y="0"/>
                      <a:pt x="208"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90" name="Isosceles Triangle 289"/>
              <p:cNvSpPr/>
              <p:nvPr/>
            </p:nvSpPr>
            <p:spPr bwMode="auto">
              <a:xfrm>
                <a:off x="5911610" y="40200775"/>
                <a:ext cx="486148" cy="419092"/>
              </a:xfrm>
              <a:prstGeom prst="triangle">
                <a:avLst>
                  <a:gd name="adj" fmla="val 100000"/>
                </a:avLst>
              </a:prstGeom>
              <a:solidFill>
                <a:srgbClr val="00386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Rectangle 32"/>
              <p:cNvSpPr>
                <a:spLocks noChangeArrowheads="1"/>
              </p:cNvSpPr>
              <p:nvPr/>
            </p:nvSpPr>
            <p:spPr bwMode="auto">
              <a:xfrm rot="5400000">
                <a:off x="6113336" y="40692093"/>
                <a:ext cx="113236" cy="23676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2" name="Rectangle 31"/>
              <p:cNvSpPr>
                <a:spLocks noChangeArrowheads="1"/>
              </p:cNvSpPr>
              <p:nvPr/>
            </p:nvSpPr>
            <p:spPr bwMode="auto">
              <a:xfrm>
                <a:off x="5990960" y="40674342"/>
                <a:ext cx="1505072" cy="45719"/>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35" name="Rectangle 234"/>
            <p:cNvSpPr>
              <a:spLocks/>
            </p:cNvSpPr>
            <p:nvPr/>
          </p:nvSpPr>
          <p:spPr>
            <a:xfrm>
              <a:off x="1740096" y="6464811"/>
              <a:ext cx="1843122" cy="359329"/>
            </a:xfrm>
            <a:prstGeom prst="rect">
              <a:avLst/>
            </a:prstGeom>
          </p:spPr>
          <p:txBody>
            <a:bodyPr wrap="square" lIns="91440" anchor="ctr" anchorCtr="0">
              <a:noAutofit/>
            </a:bodyPr>
            <a:lstStyle/>
            <a:p>
              <a:pPr algn="ctr">
                <a:lnSpc>
                  <a:spcPct val="107000"/>
                </a:lnSpc>
                <a:spcBef>
                  <a:spcPts val="600"/>
                </a:spcBef>
              </a:pPr>
              <a:r>
                <a:rPr lang="en-IN" sz="2000" dirty="0">
                  <a:solidFill>
                    <a:srgbClr val="194468"/>
                  </a:solidFill>
                  <a:ea typeface="Segoe UI" panose="020B0502040204020203" pitchFamily="34" charset="0"/>
                  <a:cs typeface="Segoe UI" panose="020B0502040204020203" pitchFamily="34" charset="0"/>
                </a:rPr>
                <a:t>Power Grid</a:t>
              </a:r>
              <a:endParaRPr lang="en-IN" sz="1400" dirty="0">
                <a:solidFill>
                  <a:srgbClr val="194468"/>
                </a:solidFill>
                <a:ea typeface="Segoe UI" panose="020B0502040204020203" pitchFamily="34" charset="0"/>
                <a:cs typeface="Segoe UI" panose="020B0502040204020203" pitchFamily="34" charset="0"/>
              </a:endParaRPr>
            </a:p>
          </p:txBody>
        </p:sp>
        <p:sp>
          <p:nvSpPr>
            <p:cNvPr id="236" name="Oval 235"/>
            <p:cNvSpPr/>
            <p:nvPr/>
          </p:nvSpPr>
          <p:spPr bwMode="auto">
            <a:xfrm>
              <a:off x="1846561" y="3471568"/>
              <a:ext cx="299449" cy="299449"/>
            </a:xfrm>
            <a:prstGeom prst="ellipse">
              <a:avLst/>
            </a:prstGeom>
            <a:solidFill>
              <a:schemeClr val="bg1"/>
            </a:solidFill>
            <a:ln w="57150">
              <a:solidFill>
                <a:srgbClr val="0038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Oval 236"/>
            <p:cNvSpPr/>
            <p:nvPr/>
          </p:nvSpPr>
          <p:spPr bwMode="auto">
            <a:xfrm>
              <a:off x="4620844" y="6194140"/>
              <a:ext cx="299449" cy="299449"/>
            </a:xfrm>
            <a:prstGeom prst="ellipse">
              <a:avLst/>
            </a:prstGeom>
            <a:solidFill>
              <a:schemeClr val="bg1"/>
            </a:solidFill>
            <a:ln w="57150">
              <a:solidFill>
                <a:srgbClr val="0038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a:spLocks/>
            </p:cNvSpPr>
            <p:nvPr/>
          </p:nvSpPr>
          <p:spPr>
            <a:xfrm>
              <a:off x="2183422" y="3458170"/>
              <a:ext cx="1843122" cy="359329"/>
            </a:xfrm>
            <a:prstGeom prst="rect">
              <a:avLst/>
            </a:prstGeom>
          </p:spPr>
          <p:txBody>
            <a:bodyPr wrap="square" lIns="91440" anchor="ctr" anchorCtr="0">
              <a:noAutofit/>
            </a:bodyPr>
            <a:lstStyle/>
            <a:p>
              <a:pPr>
                <a:lnSpc>
                  <a:spcPct val="107000"/>
                </a:lnSpc>
                <a:spcBef>
                  <a:spcPts val="600"/>
                </a:spcBef>
              </a:pPr>
              <a:r>
                <a:rPr lang="en-IN" sz="1300" dirty="0">
                  <a:solidFill>
                    <a:srgbClr val="194468"/>
                  </a:solidFill>
                  <a:ea typeface="Segoe UI" panose="020B0502040204020203" pitchFamily="34" charset="0"/>
                  <a:cs typeface="Segoe UI" panose="020B0502040204020203" pitchFamily="34" charset="0"/>
                </a:rPr>
                <a:t>Data Ingestion</a:t>
              </a:r>
            </a:p>
          </p:txBody>
        </p:sp>
        <p:sp>
          <p:nvSpPr>
            <p:cNvPr id="239" name="Rectangle 238"/>
            <p:cNvSpPr>
              <a:spLocks/>
            </p:cNvSpPr>
            <p:nvPr/>
          </p:nvSpPr>
          <p:spPr>
            <a:xfrm>
              <a:off x="4053258" y="5685548"/>
              <a:ext cx="1434622" cy="395262"/>
            </a:xfrm>
            <a:prstGeom prst="rect">
              <a:avLst/>
            </a:prstGeom>
          </p:spPr>
          <p:txBody>
            <a:bodyPr wrap="square" lIns="91440" anchor="ctr" anchorCtr="0">
              <a:noAutofit/>
            </a:bodyPr>
            <a:lstStyle/>
            <a:p>
              <a:pPr algn="ctr">
                <a:lnSpc>
                  <a:spcPct val="107000"/>
                </a:lnSpc>
                <a:spcBef>
                  <a:spcPts val="600"/>
                </a:spcBef>
              </a:pPr>
              <a:r>
                <a:rPr lang="en-IN" sz="1300" dirty="0">
                  <a:solidFill>
                    <a:srgbClr val="194468"/>
                  </a:solidFill>
                  <a:ea typeface="Segoe UI" panose="020B0502040204020203" pitchFamily="34" charset="0"/>
                  <a:cs typeface="Segoe UI" panose="020B0502040204020203" pitchFamily="34" charset="0"/>
                </a:rPr>
                <a:t>Reports and</a:t>
              </a:r>
              <a:br>
                <a:rPr lang="en-IN" sz="1300" dirty="0">
                  <a:solidFill>
                    <a:srgbClr val="194468"/>
                  </a:solidFill>
                  <a:ea typeface="Segoe UI" panose="020B0502040204020203" pitchFamily="34" charset="0"/>
                  <a:cs typeface="Segoe UI" panose="020B0502040204020203" pitchFamily="34" charset="0"/>
                </a:rPr>
              </a:br>
              <a:r>
                <a:rPr lang="en-IN" sz="1300" dirty="0">
                  <a:solidFill>
                    <a:srgbClr val="194468"/>
                  </a:solidFill>
                  <a:ea typeface="Segoe UI" panose="020B0502040204020203" pitchFamily="34" charset="0"/>
                  <a:cs typeface="Segoe UI" panose="020B0502040204020203" pitchFamily="34" charset="0"/>
                </a:rPr>
                <a:t>Visualization</a:t>
              </a:r>
            </a:p>
          </p:txBody>
        </p:sp>
        <p:cxnSp>
          <p:nvCxnSpPr>
            <p:cNvPr id="240" name="Straight Connector 239"/>
            <p:cNvCxnSpPr/>
            <p:nvPr/>
          </p:nvCxnSpPr>
          <p:spPr>
            <a:xfrm>
              <a:off x="1997122" y="3771017"/>
              <a:ext cx="0" cy="1127924"/>
            </a:xfrm>
            <a:prstGeom prst="line">
              <a:avLst/>
            </a:prstGeom>
            <a:solidFill>
              <a:schemeClr val="bg1"/>
            </a:solidFill>
            <a:ln w="69850">
              <a:solidFill>
                <a:srgbClr val="00386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42" name="Rectangle 241"/>
            <p:cNvSpPr>
              <a:spLocks/>
            </p:cNvSpPr>
            <p:nvPr/>
          </p:nvSpPr>
          <p:spPr>
            <a:xfrm>
              <a:off x="7567498" y="4166501"/>
              <a:ext cx="1427902" cy="359329"/>
            </a:xfrm>
            <a:prstGeom prst="rect">
              <a:avLst/>
            </a:prstGeom>
          </p:spPr>
          <p:txBody>
            <a:bodyPr wrap="square" lIns="91440" anchor="ctr" anchorCtr="0">
              <a:noAutofit/>
            </a:bodyPr>
            <a:lstStyle/>
            <a:p>
              <a:pPr algn="ctr">
                <a:lnSpc>
                  <a:spcPct val="107000"/>
                </a:lnSpc>
                <a:spcBef>
                  <a:spcPts val="600"/>
                </a:spcBef>
              </a:pPr>
              <a:r>
                <a:rPr lang="en-IN" sz="1200" i="1" dirty="0">
                  <a:solidFill>
                    <a:srgbClr val="194468"/>
                  </a:solidFill>
                  <a:ea typeface="Segoe UI" panose="020B0502040204020203" pitchFamily="34" charset="0"/>
                  <a:cs typeface="Segoe UI" panose="020B0502040204020203" pitchFamily="34" charset="0"/>
                </a:rPr>
                <a:t>Training Machine</a:t>
              </a:r>
              <a:br>
                <a:rPr lang="en-IN" sz="1200" i="1" dirty="0">
                  <a:solidFill>
                    <a:srgbClr val="194468"/>
                  </a:solidFill>
                  <a:ea typeface="Segoe UI" panose="020B0502040204020203" pitchFamily="34" charset="0"/>
                  <a:cs typeface="Segoe UI" panose="020B0502040204020203" pitchFamily="34" charset="0"/>
                </a:rPr>
              </a:br>
              <a:r>
                <a:rPr lang="en-IN" sz="1200" i="1" dirty="0">
                  <a:solidFill>
                    <a:srgbClr val="194468"/>
                  </a:solidFill>
                  <a:ea typeface="Segoe UI" panose="020B0502040204020203" pitchFamily="34" charset="0"/>
                  <a:cs typeface="Segoe UI" panose="020B0502040204020203" pitchFamily="34" charset="0"/>
                </a:rPr>
                <a:t>Learning Model</a:t>
              </a:r>
            </a:p>
          </p:txBody>
        </p:sp>
        <p:sp>
          <p:nvSpPr>
            <p:cNvPr id="243" name="Rectangle 242"/>
            <p:cNvSpPr>
              <a:spLocks/>
            </p:cNvSpPr>
            <p:nvPr/>
          </p:nvSpPr>
          <p:spPr>
            <a:xfrm>
              <a:off x="7757215" y="2829771"/>
              <a:ext cx="1222550" cy="359329"/>
            </a:xfrm>
            <a:prstGeom prst="rect">
              <a:avLst/>
            </a:prstGeom>
          </p:spPr>
          <p:txBody>
            <a:bodyPr wrap="square" lIns="91440" anchor="ctr" anchorCtr="0">
              <a:noAutofit/>
            </a:bodyPr>
            <a:lstStyle/>
            <a:p>
              <a:pPr algn="ctr">
                <a:lnSpc>
                  <a:spcPct val="107000"/>
                </a:lnSpc>
                <a:spcBef>
                  <a:spcPts val="600"/>
                </a:spcBef>
              </a:pPr>
              <a:r>
                <a:rPr lang="en-IN" sz="1200" i="1" dirty="0">
                  <a:solidFill>
                    <a:srgbClr val="194468"/>
                  </a:solidFill>
                  <a:ea typeface="Segoe UI" panose="020B0502040204020203" pitchFamily="34" charset="0"/>
                  <a:cs typeface="Segoe UI" panose="020B0502040204020203" pitchFamily="34" charset="0"/>
                </a:rPr>
                <a:t>Data Processing</a:t>
              </a:r>
            </a:p>
          </p:txBody>
        </p:sp>
        <p:sp>
          <p:nvSpPr>
            <p:cNvPr id="246" name="Rectangle 245"/>
            <p:cNvSpPr/>
            <p:nvPr/>
          </p:nvSpPr>
          <p:spPr bwMode="auto">
            <a:xfrm>
              <a:off x="5914547" y="4553523"/>
              <a:ext cx="1212039" cy="10349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51"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a:spLocks/>
            </p:cNvSpPr>
            <p:nvPr/>
          </p:nvSpPr>
          <p:spPr>
            <a:xfrm>
              <a:off x="5676211" y="4096600"/>
              <a:ext cx="1197796" cy="359329"/>
            </a:xfrm>
            <a:prstGeom prst="rect">
              <a:avLst/>
            </a:prstGeom>
          </p:spPr>
          <p:txBody>
            <a:bodyPr wrap="square" lIns="91440" anchor="ctr" anchorCtr="0">
              <a:noAutofit/>
            </a:bodyPr>
            <a:lstStyle/>
            <a:p>
              <a:pPr algn="ctr">
                <a:lnSpc>
                  <a:spcPct val="107000"/>
                </a:lnSpc>
                <a:spcBef>
                  <a:spcPts val="600"/>
                </a:spcBef>
              </a:pPr>
              <a:r>
                <a:rPr lang="en-IN" sz="1200" i="1" dirty="0">
                  <a:solidFill>
                    <a:srgbClr val="194468"/>
                  </a:solidFill>
                  <a:ea typeface="Segoe UI" panose="020B0502040204020203" pitchFamily="34" charset="0"/>
                  <a:cs typeface="Segoe UI" panose="020B0502040204020203" pitchFamily="34" charset="0"/>
                </a:rPr>
                <a:t>Scoring to create Forecast Data</a:t>
              </a:r>
            </a:p>
          </p:txBody>
        </p:sp>
        <p:sp>
          <p:nvSpPr>
            <p:cNvPr id="248" name="Isosceles Triangle 247"/>
            <p:cNvSpPr>
              <a:spLocks noChangeAspect="1"/>
            </p:cNvSpPr>
            <p:nvPr/>
          </p:nvSpPr>
          <p:spPr bwMode="auto">
            <a:xfrm>
              <a:off x="1847933" y="2741789"/>
              <a:ext cx="299449" cy="258145"/>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249" name="Isosceles Triangle 248"/>
            <p:cNvSpPr>
              <a:spLocks noChangeAspect="1"/>
            </p:cNvSpPr>
            <p:nvPr/>
          </p:nvSpPr>
          <p:spPr bwMode="auto">
            <a:xfrm rot="16200000">
              <a:off x="5344304" y="6234285"/>
              <a:ext cx="299449" cy="258145"/>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cxnSp>
          <p:nvCxnSpPr>
            <p:cNvPr id="250" name="Straight Connector 249"/>
            <p:cNvCxnSpPr/>
            <p:nvPr/>
          </p:nvCxnSpPr>
          <p:spPr>
            <a:xfrm flipV="1">
              <a:off x="7114801" y="2994088"/>
              <a:ext cx="857549" cy="0"/>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cxnSpLocks/>
            </p:cNvCxnSpPr>
            <p:nvPr/>
          </p:nvCxnSpPr>
          <p:spPr>
            <a:xfrm flipH="1">
              <a:off x="6874007" y="4340256"/>
              <a:ext cx="769159" cy="5909"/>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16200000" flipH="1" flipV="1">
              <a:off x="6075957" y="4822575"/>
              <a:ext cx="499082" cy="0"/>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8379755" y="3281196"/>
              <a:ext cx="0" cy="826360"/>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255" name="Group 254"/>
            <p:cNvGrpSpPr>
              <a:grpSpLocks noChangeAspect="1"/>
            </p:cNvGrpSpPr>
            <p:nvPr/>
          </p:nvGrpSpPr>
          <p:grpSpPr>
            <a:xfrm rot="5400000">
              <a:off x="7479021" y="2944210"/>
              <a:ext cx="115788" cy="99815"/>
              <a:chOff x="1543969" y="38338868"/>
              <a:chExt cx="274320" cy="236477"/>
            </a:xfrm>
          </p:grpSpPr>
          <p:sp>
            <p:nvSpPr>
              <p:cNvPr id="269" name="Isosceles Triangle 268"/>
              <p:cNvSpPr>
                <a:spLocks noChangeAspect="1"/>
              </p:cNvSpPr>
              <p:nvPr/>
            </p:nvSpPr>
            <p:spPr bwMode="auto">
              <a:xfrm>
                <a:off x="1543969" y="38338868"/>
                <a:ext cx="274320" cy="236477"/>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270" name="Isosceles Triangle 269"/>
              <p:cNvSpPr>
                <a:spLocks noChangeAspect="1"/>
              </p:cNvSpPr>
              <p:nvPr/>
            </p:nvSpPr>
            <p:spPr bwMode="auto">
              <a:xfrm>
                <a:off x="1575051" y="38392459"/>
                <a:ext cx="212141" cy="182882"/>
              </a:xfrm>
              <a:prstGeom prst="triangle">
                <a:avLst/>
              </a:prstGeom>
              <a:solidFill>
                <a:srgbClr val="005392"/>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grpSp>
        <p:grpSp>
          <p:nvGrpSpPr>
            <p:cNvPr id="256" name="Group 255"/>
            <p:cNvGrpSpPr>
              <a:grpSpLocks noChangeAspect="1"/>
            </p:cNvGrpSpPr>
            <p:nvPr/>
          </p:nvGrpSpPr>
          <p:grpSpPr>
            <a:xfrm rot="10800000">
              <a:off x="8321860" y="3802140"/>
              <a:ext cx="115789" cy="99815"/>
              <a:chOff x="1154025" y="39895155"/>
              <a:chExt cx="274320" cy="236481"/>
            </a:xfrm>
          </p:grpSpPr>
          <p:sp>
            <p:nvSpPr>
              <p:cNvPr id="267" name="Isosceles Triangle 266"/>
              <p:cNvSpPr>
                <a:spLocks noChangeAspect="1"/>
              </p:cNvSpPr>
              <p:nvPr/>
            </p:nvSpPr>
            <p:spPr bwMode="auto">
              <a:xfrm>
                <a:off x="1154025" y="39895155"/>
                <a:ext cx="274320" cy="236481"/>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268" name="Isosceles Triangle 267"/>
              <p:cNvSpPr>
                <a:spLocks noChangeAspect="1"/>
              </p:cNvSpPr>
              <p:nvPr/>
            </p:nvSpPr>
            <p:spPr bwMode="auto">
              <a:xfrm>
                <a:off x="1163440" y="39927094"/>
                <a:ext cx="212135" cy="182878"/>
              </a:xfrm>
              <a:prstGeom prst="triangle">
                <a:avLst/>
              </a:prstGeom>
              <a:solidFill>
                <a:srgbClr val="005392"/>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grpSp>
        <p:grpSp>
          <p:nvGrpSpPr>
            <p:cNvPr id="258" name="Group 257"/>
            <p:cNvGrpSpPr>
              <a:grpSpLocks noChangeAspect="1"/>
            </p:cNvGrpSpPr>
            <p:nvPr/>
          </p:nvGrpSpPr>
          <p:grpSpPr>
            <a:xfrm rot="16200000">
              <a:off x="7150006" y="4290349"/>
              <a:ext cx="115788" cy="99816"/>
              <a:chOff x="1543967" y="39118762"/>
              <a:chExt cx="274320" cy="236482"/>
            </a:xfrm>
          </p:grpSpPr>
          <p:sp>
            <p:nvSpPr>
              <p:cNvPr id="263" name="Isosceles Triangle 262"/>
              <p:cNvSpPr>
                <a:spLocks noChangeAspect="1"/>
              </p:cNvSpPr>
              <p:nvPr/>
            </p:nvSpPr>
            <p:spPr bwMode="auto">
              <a:xfrm>
                <a:off x="1543967" y="39118762"/>
                <a:ext cx="274320" cy="236482"/>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264" name="Isosceles Triangle 263"/>
              <p:cNvSpPr>
                <a:spLocks noChangeAspect="1"/>
              </p:cNvSpPr>
              <p:nvPr/>
            </p:nvSpPr>
            <p:spPr bwMode="auto">
              <a:xfrm>
                <a:off x="1575057" y="39172364"/>
                <a:ext cx="212141" cy="182880"/>
              </a:xfrm>
              <a:prstGeom prst="triangle">
                <a:avLst/>
              </a:prstGeom>
              <a:solidFill>
                <a:srgbClr val="005392"/>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grpSp>
        <p:grpSp>
          <p:nvGrpSpPr>
            <p:cNvPr id="259" name="Group 258"/>
            <p:cNvGrpSpPr>
              <a:grpSpLocks noChangeAspect="1"/>
            </p:cNvGrpSpPr>
            <p:nvPr/>
          </p:nvGrpSpPr>
          <p:grpSpPr>
            <a:xfrm rot="10800000">
              <a:off x="6267605" y="4809492"/>
              <a:ext cx="115788" cy="99816"/>
              <a:chOff x="1543967" y="39118762"/>
              <a:chExt cx="274320" cy="236482"/>
            </a:xfrm>
          </p:grpSpPr>
          <p:sp>
            <p:nvSpPr>
              <p:cNvPr id="261" name="Isosceles Triangle 260"/>
              <p:cNvSpPr>
                <a:spLocks noChangeAspect="1"/>
              </p:cNvSpPr>
              <p:nvPr/>
            </p:nvSpPr>
            <p:spPr bwMode="auto">
              <a:xfrm>
                <a:off x="1543967" y="39118762"/>
                <a:ext cx="274320" cy="236482"/>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262" name="Isosceles Triangle 261"/>
              <p:cNvSpPr>
                <a:spLocks noChangeAspect="1"/>
              </p:cNvSpPr>
              <p:nvPr/>
            </p:nvSpPr>
            <p:spPr bwMode="auto">
              <a:xfrm>
                <a:off x="1575057" y="39172364"/>
                <a:ext cx="212141" cy="182880"/>
              </a:xfrm>
              <a:prstGeom prst="triangle">
                <a:avLst/>
              </a:prstGeom>
              <a:solidFill>
                <a:srgbClr val="005392"/>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grpSp>
        <p:sp>
          <p:nvSpPr>
            <p:cNvPr id="78" name="Rectangle 77"/>
            <p:cNvSpPr>
              <a:spLocks/>
            </p:cNvSpPr>
            <p:nvPr/>
          </p:nvSpPr>
          <p:spPr>
            <a:xfrm>
              <a:off x="6147728" y="2801485"/>
              <a:ext cx="1222550" cy="359329"/>
            </a:xfrm>
            <a:prstGeom prst="rect">
              <a:avLst/>
            </a:prstGeom>
          </p:spPr>
          <p:txBody>
            <a:bodyPr wrap="square" lIns="91440" anchor="ctr" anchorCtr="0">
              <a:noAutofit/>
            </a:bodyPr>
            <a:lstStyle/>
            <a:p>
              <a:pPr algn="ctr">
                <a:lnSpc>
                  <a:spcPct val="107000"/>
                </a:lnSpc>
                <a:spcBef>
                  <a:spcPts val="600"/>
                </a:spcBef>
              </a:pPr>
              <a:r>
                <a:rPr lang="en-IN" sz="1200" i="1" dirty="0">
                  <a:solidFill>
                    <a:srgbClr val="194468"/>
                  </a:solidFill>
                  <a:ea typeface="Segoe UI" panose="020B0502040204020203" pitchFamily="34" charset="0"/>
                  <a:cs typeface="Segoe UI" panose="020B0502040204020203" pitchFamily="34" charset="0"/>
                </a:rPr>
                <a:t>Big Data Storage</a:t>
              </a:r>
            </a:p>
          </p:txBody>
        </p:sp>
        <p:sp>
          <p:nvSpPr>
            <p:cNvPr id="79" name="Rectangle 78"/>
            <p:cNvSpPr>
              <a:spLocks/>
            </p:cNvSpPr>
            <p:nvPr/>
          </p:nvSpPr>
          <p:spPr>
            <a:xfrm>
              <a:off x="5697563" y="5140167"/>
              <a:ext cx="1222550" cy="359329"/>
            </a:xfrm>
            <a:prstGeom prst="rect">
              <a:avLst/>
            </a:prstGeom>
          </p:spPr>
          <p:txBody>
            <a:bodyPr wrap="square" lIns="91440" anchor="ctr" anchorCtr="0">
              <a:noAutofit/>
            </a:bodyPr>
            <a:lstStyle/>
            <a:p>
              <a:pPr algn="ctr">
                <a:lnSpc>
                  <a:spcPct val="107000"/>
                </a:lnSpc>
                <a:spcBef>
                  <a:spcPts val="600"/>
                </a:spcBef>
              </a:pPr>
              <a:r>
                <a:rPr lang="en-IN" sz="1200" i="1" dirty="0">
                  <a:solidFill>
                    <a:srgbClr val="194468"/>
                  </a:solidFill>
                  <a:ea typeface="Segoe UI" panose="020B0502040204020203" pitchFamily="34" charset="0"/>
                  <a:cs typeface="Segoe UI" panose="020B0502040204020203" pitchFamily="34" charset="0"/>
                </a:rPr>
                <a:t>Big Data Storage</a:t>
              </a:r>
            </a:p>
          </p:txBody>
        </p:sp>
        <p:cxnSp>
          <p:nvCxnSpPr>
            <p:cNvPr id="86" name="Straight Connector 85"/>
            <p:cNvCxnSpPr>
              <a:cxnSpLocks/>
            </p:cNvCxnSpPr>
            <p:nvPr/>
          </p:nvCxnSpPr>
          <p:spPr>
            <a:xfrm>
              <a:off x="6325498" y="3562028"/>
              <a:ext cx="0" cy="414549"/>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cxnSpLocks/>
            </p:cNvCxnSpPr>
            <p:nvPr/>
          </p:nvCxnSpPr>
          <p:spPr>
            <a:xfrm flipH="1">
              <a:off x="6325499" y="3558706"/>
              <a:ext cx="2054256" cy="15832"/>
            </a:xfrm>
            <a:prstGeom prst="line">
              <a:avLst/>
            </a:prstGeom>
            <a:ln w="19050" cmpd="sng">
              <a:solidFill>
                <a:srgbClr val="0072C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p:cNvGrpSpPr>
              <a:grpSpLocks noChangeAspect="1"/>
            </p:cNvGrpSpPr>
            <p:nvPr/>
          </p:nvGrpSpPr>
          <p:grpSpPr>
            <a:xfrm rot="16200000">
              <a:off x="7154020" y="3524165"/>
              <a:ext cx="115789" cy="99815"/>
              <a:chOff x="1154025" y="39895155"/>
              <a:chExt cx="274320" cy="236481"/>
            </a:xfrm>
          </p:grpSpPr>
          <p:sp>
            <p:nvSpPr>
              <p:cNvPr id="89" name="Isosceles Triangle 88"/>
              <p:cNvSpPr>
                <a:spLocks noChangeAspect="1"/>
              </p:cNvSpPr>
              <p:nvPr/>
            </p:nvSpPr>
            <p:spPr bwMode="auto">
              <a:xfrm>
                <a:off x="1154025" y="39895155"/>
                <a:ext cx="274320" cy="236481"/>
              </a:xfrm>
              <a:prstGeom prst="triangle">
                <a:avLst/>
              </a:prstGeom>
              <a:solidFill>
                <a:srgbClr val="0072C6"/>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sp>
            <p:nvSpPr>
              <p:cNvPr id="90" name="Isosceles Triangle 89"/>
              <p:cNvSpPr>
                <a:spLocks noChangeAspect="1"/>
              </p:cNvSpPr>
              <p:nvPr/>
            </p:nvSpPr>
            <p:spPr bwMode="auto">
              <a:xfrm>
                <a:off x="1163440" y="39927094"/>
                <a:ext cx="212135" cy="182878"/>
              </a:xfrm>
              <a:prstGeom prst="triangle">
                <a:avLst/>
              </a:prstGeom>
              <a:solidFill>
                <a:srgbClr val="005392"/>
              </a:solidFill>
              <a:ln>
                <a:noFill/>
              </a:ln>
              <a:scene3d>
                <a:camera prst="orthographicFront">
                  <a:rot lat="0" lon="0" rev="0"/>
                </a:camera>
                <a:lightRig rig="threePt" dir="t"/>
              </a:scene3d>
            </p:spPr>
            <p:txBody>
              <a:bodyPr vert="horz" wrap="square" lIns="91440" tIns="45720" rIns="91440" bIns="45720" numCol="1" anchor="t" anchorCtr="0" compatLnSpc="1">
                <a:prstTxWarp prst="textNoShape">
                  <a:avLst/>
                </a:prstTxWarp>
                <a:noAutofit/>
              </a:bodyPr>
              <a:lstStyle/>
              <a:p>
                <a:endParaRPr lang="en-US" dirty="0"/>
              </a:p>
            </p:txBody>
          </p:sp>
        </p:grpSp>
      </p:grpSp>
    </p:spTree>
    <p:extLst>
      <p:ext uri="{BB962C8B-B14F-4D97-AF65-F5344CB8AC3E}">
        <p14:creationId xmlns:p14="http://schemas.microsoft.com/office/powerpoint/2010/main" val="48784191"/>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28840</TotalTime>
  <Words>1236</Words>
  <Application>Microsoft Office PowerPoint</Application>
  <PresentationFormat>Widescreen</PresentationFormat>
  <Paragraphs>189</Paragraphs>
  <Slides>16</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Calibri Light</vt:lpstr>
      <vt:lpstr>Consolas</vt:lpstr>
      <vt:lpstr>Segoe UI</vt:lpstr>
      <vt:lpstr>Segoe UI Light</vt:lpstr>
      <vt:lpstr>Segoe UI Semibold</vt:lpstr>
      <vt:lpstr>Segoe UI Semilight</vt:lpstr>
      <vt:lpstr>Verdana</vt:lpstr>
      <vt:lpstr>Wingdings</vt:lpstr>
      <vt:lpstr>2_WHITE TEMPLATE</vt:lpstr>
      <vt:lpstr>Custom Design</vt:lpstr>
      <vt:lpstr>Energy Demand Forecasting</vt:lpstr>
      <vt:lpstr>PowerPoint Presentation</vt:lpstr>
      <vt:lpstr>PowerPoint Presentation</vt:lpstr>
      <vt:lpstr>PowerPoint Presentation</vt:lpstr>
      <vt:lpstr>Energy Demand Forecasting</vt:lpstr>
      <vt:lpstr>PowerPoint Presentation</vt:lpstr>
      <vt:lpstr>PowerPoint Presentation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442</cp:revision>
  <dcterms:created xsi:type="dcterms:W3CDTF">2016-05-26T06:26:46Z</dcterms:created>
  <dcterms:modified xsi:type="dcterms:W3CDTF">2016-11-01T13:34:32Z</dcterms:modified>
</cp:coreProperties>
</file>