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7556500" cy="10693400"/>
  <p:notesSz cx="7556500" cy="10693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6" d="100"/>
          <a:sy n="66" d="100"/>
        </p:scale>
        <p:origin x="2261" y="-418"/>
      </p:cViewPr>
      <p:guideLst>
        <p:guide orient="horz" pos="287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65882" y="4594351"/>
            <a:ext cx="1831085" cy="391160"/>
          </a:xfrm>
          <a:prstGeom prst="rect">
            <a:avLst/>
          </a:prstGeom>
        </p:spPr>
        <p:txBody>
          <a:bodyPr wrap="square" lIns="0" tIns="0" rIns="0" bIns="0">
            <a:spAutoFit/>
          </a:bodyPr>
          <a:lstStyle>
            <a:lvl1pPr>
              <a:defRPr sz="2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3709415" y="9772883"/>
            <a:ext cx="182879" cy="194945"/>
          </a:xfrm>
          <a:prstGeom prst="rect">
            <a:avLst/>
          </a:prstGeom>
        </p:spPr>
        <p:txBody>
          <a:bodyPr wrap="square" lIns="0" tIns="0" rIns="0" bIns="0">
            <a:spAutoFit/>
          </a:bodyPr>
          <a:lstStyle>
            <a:lvl1pPr>
              <a:defRPr sz="800" b="0" i="0">
                <a:solidFill>
                  <a:schemeClr val="tx1"/>
                </a:solidFill>
                <a:latin typeface="Times New Roman" panose="02020603050405020304"/>
                <a:cs typeface="Times New Roman" panose="02020603050405020304"/>
              </a:defRPr>
            </a:lvl1pPr>
          </a:lstStyle>
          <a:p>
            <a:pPr marL="38100">
              <a:lnSpc>
                <a:spcPct val="100000"/>
              </a:lnSpc>
              <a:spcBef>
                <a:spcPts val="39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77820" y="6490969"/>
            <a:ext cx="1276350" cy="1199514"/>
          </a:xfrm>
          <a:prstGeom prst="rect">
            <a:avLst/>
          </a:prstGeom>
        </p:spPr>
      </p:pic>
      <p:sp>
        <p:nvSpPr>
          <p:cNvPr id="3" name="object 3"/>
          <p:cNvSpPr txBox="1"/>
          <p:nvPr/>
        </p:nvSpPr>
        <p:spPr>
          <a:xfrm>
            <a:off x="542339" y="552653"/>
            <a:ext cx="6207711" cy="5797293"/>
          </a:xfrm>
          <a:prstGeom prst="rect">
            <a:avLst/>
          </a:prstGeom>
        </p:spPr>
        <p:txBody>
          <a:bodyPr vert="horz" wrap="square" lIns="0" tIns="12065" rIns="0" bIns="0" rtlCol="0">
            <a:spAutoFit/>
          </a:bodyPr>
          <a:lstStyle/>
          <a:p>
            <a:pPr marL="2646680" marR="2188210" algn="l">
              <a:lnSpc>
                <a:spcPct val="148000"/>
              </a:lnSpc>
              <a:spcBef>
                <a:spcPts val="95"/>
              </a:spcBef>
            </a:pPr>
            <a:r>
              <a:rPr sz="1600" b="1" dirty="0">
                <a:latin typeface="Times New Roman" panose="02020603050405020304"/>
                <a:cs typeface="Times New Roman" panose="02020603050405020304"/>
              </a:rPr>
              <a:t>Project</a:t>
            </a:r>
            <a:r>
              <a:rPr sz="1600" b="1" spc="-9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report </a:t>
            </a:r>
            <a:endParaRPr lang="en-US" sz="1600" b="1" spc="-5" dirty="0">
              <a:latin typeface="Times New Roman" panose="02020603050405020304"/>
              <a:cs typeface="Times New Roman" panose="02020603050405020304"/>
            </a:endParaRPr>
          </a:p>
          <a:p>
            <a:pPr marL="2646680" marR="2188210" algn="l">
              <a:lnSpc>
                <a:spcPct val="148000"/>
              </a:lnSpc>
              <a:spcBef>
                <a:spcPts val="95"/>
              </a:spcBef>
            </a:pPr>
            <a:r>
              <a:rPr lang="en-US" sz="1600" b="1" spc="-5" dirty="0">
                <a:latin typeface="Times New Roman" panose="02020603050405020304"/>
                <a:cs typeface="Times New Roman" panose="02020603050405020304"/>
              </a:rPr>
              <a:t>         on</a:t>
            </a:r>
            <a:endParaRPr sz="1600" dirty="0">
              <a:latin typeface="Times New Roman" panose="02020603050405020304"/>
              <a:cs typeface="Times New Roman" panose="02020603050405020304"/>
            </a:endParaRPr>
          </a:p>
          <a:p>
            <a:pPr marL="2631440" marR="5080" indent="-2619375" algn="ctr">
              <a:lnSpc>
                <a:spcPts val="1340"/>
              </a:lnSpc>
              <a:spcBef>
                <a:spcPts val="1080"/>
              </a:spcBef>
            </a:pPr>
            <a:r>
              <a:rPr lang="en-IN" b="1" spc="-5" dirty="0">
                <a:latin typeface="Times New Roman" panose="02020603050405020304"/>
                <a:cs typeface="Times New Roman" panose="02020603050405020304"/>
              </a:rPr>
              <a:t>       Secure password generator</a:t>
            </a:r>
          </a:p>
          <a:p>
            <a:pPr marL="2631440" marR="5080" indent="-2619375">
              <a:lnSpc>
                <a:spcPts val="1340"/>
              </a:lnSpc>
              <a:spcBef>
                <a:spcPts val="1080"/>
              </a:spcBef>
            </a:pPr>
            <a:r>
              <a:rPr sz="1200" b="1" spc="-5" dirty="0">
                <a:latin typeface="Times New Roman" panose="02020603050405020304"/>
                <a:cs typeface="Times New Roman" panose="02020603050405020304"/>
              </a:rPr>
              <a:t>A Dissertation submitted in partial fulfillment </a:t>
            </a:r>
            <a:r>
              <a:rPr sz="1200" b="1" dirty="0">
                <a:latin typeface="Times New Roman" panose="02020603050405020304"/>
                <a:cs typeface="Times New Roman" panose="02020603050405020304"/>
              </a:rPr>
              <a:t>of the </a:t>
            </a:r>
            <a:r>
              <a:rPr sz="1200" b="1" spc="-5" dirty="0">
                <a:latin typeface="Times New Roman" panose="02020603050405020304"/>
                <a:cs typeface="Times New Roman" panose="02020603050405020304"/>
              </a:rPr>
              <a:t>Academic requirements </a:t>
            </a:r>
            <a:r>
              <a:rPr sz="1200" b="1" dirty="0">
                <a:latin typeface="Times New Roman" panose="02020603050405020304"/>
                <a:cs typeface="Times New Roman" panose="02020603050405020304"/>
              </a:rPr>
              <a:t>for the </a:t>
            </a:r>
            <a:r>
              <a:rPr sz="1200" b="1" spc="-10" dirty="0">
                <a:latin typeface="Times New Roman" panose="02020603050405020304"/>
                <a:cs typeface="Times New Roman" panose="02020603050405020304"/>
              </a:rPr>
              <a:t>award </a:t>
            </a:r>
            <a:r>
              <a:rPr sz="1200" b="1" dirty="0">
                <a:latin typeface="Times New Roman" panose="02020603050405020304"/>
                <a:cs typeface="Times New Roman" panose="02020603050405020304"/>
              </a:rPr>
              <a:t>of </a:t>
            </a:r>
            <a:r>
              <a:rPr sz="1200" b="1" spc="-28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the </a:t>
            </a:r>
            <a:r>
              <a:rPr sz="1200" b="1" spc="-10" dirty="0">
                <a:latin typeface="Times New Roman" panose="02020603050405020304"/>
                <a:cs typeface="Times New Roman" panose="02020603050405020304"/>
              </a:rPr>
              <a:t>degree</a:t>
            </a:r>
            <a:r>
              <a:rPr sz="1200" b="1" spc="1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of</a:t>
            </a:r>
            <a:endParaRPr sz="1200" dirty="0">
              <a:latin typeface="Times New Roman" panose="02020603050405020304"/>
              <a:cs typeface="Times New Roman" panose="02020603050405020304"/>
            </a:endParaRPr>
          </a:p>
          <a:p>
            <a:pPr marL="424180" algn="ctr">
              <a:lnSpc>
                <a:spcPct val="100000"/>
              </a:lnSpc>
              <a:spcBef>
                <a:spcPts val="925"/>
              </a:spcBef>
            </a:pPr>
            <a:r>
              <a:rPr sz="2000" b="1" spc="-5" dirty="0">
                <a:latin typeface="Times New Roman" panose="02020603050405020304"/>
                <a:cs typeface="Times New Roman" panose="02020603050405020304"/>
              </a:rPr>
              <a:t>Bachelor</a:t>
            </a:r>
            <a:r>
              <a:rPr sz="2000" b="1" spc="5" dirty="0">
                <a:latin typeface="Times New Roman" panose="02020603050405020304"/>
                <a:cs typeface="Times New Roman" panose="02020603050405020304"/>
              </a:rPr>
              <a:t> </a:t>
            </a:r>
            <a:r>
              <a:rPr sz="2000" b="1" spc="-15" dirty="0">
                <a:latin typeface="Times New Roman" panose="02020603050405020304"/>
                <a:cs typeface="Times New Roman" panose="02020603050405020304"/>
              </a:rPr>
              <a:t>of</a:t>
            </a:r>
            <a:r>
              <a:rPr sz="2000" b="1" spc="-25" dirty="0">
                <a:latin typeface="Times New Roman" panose="02020603050405020304"/>
                <a:cs typeface="Times New Roman" panose="02020603050405020304"/>
              </a:rPr>
              <a:t> </a:t>
            </a:r>
            <a:r>
              <a:rPr sz="2000" b="1" spc="-5" dirty="0">
                <a:latin typeface="Times New Roman" panose="02020603050405020304"/>
                <a:cs typeface="Times New Roman" panose="02020603050405020304"/>
              </a:rPr>
              <a:t>Technology</a:t>
            </a:r>
            <a:endParaRPr sz="2000" dirty="0">
              <a:latin typeface="Times New Roman" panose="02020603050405020304"/>
              <a:cs typeface="Times New Roman" panose="02020603050405020304"/>
            </a:endParaRPr>
          </a:p>
          <a:p>
            <a:pPr marL="429260" algn="ctr">
              <a:lnSpc>
                <a:spcPct val="100000"/>
              </a:lnSpc>
              <a:spcBef>
                <a:spcPts val="995"/>
              </a:spcBef>
            </a:pPr>
            <a:r>
              <a:rPr sz="1800" b="1" spc="-10" dirty="0">
                <a:latin typeface="Times New Roman" panose="02020603050405020304"/>
                <a:cs typeface="Times New Roman" panose="02020603050405020304"/>
              </a:rPr>
              <a:t>In</a:t>
            </a:r>
            <a:endParaRPr sz="1800" dirty="0">
              <a:latin typeface="Times New Roman" panose="02020603050405020304"/>
              <a:cs typeface="Times New Roman" panose="02020603050405020304"/>
            </a:endParaRPr>
          </a:p>
          <a:p>
            <a:pPr marL="2360295" marR="1189355" indent="-747395">
              <a:lnSpc>
                <a:spcPct val="143000"/>
              </a:lnSpc>
            </a:pPr>
            <a:r>
              <a:rPr sz="1800" b="1" spc="-10" dirty="0">
                <a:latin typeface="Times New Roman" panose="02020603050405020304"/>
                <a:cs typeface="Times New Roman" panose="02020603050405020304"/>
              </a:rPr>
              <a:t>Computer</a:t>
            </a:r>
            <a:r>
              <a:rPr sz="1800" b="1" spc="-2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Science</a:t>
            </a:r>
            <a:r>
              <a:rPr sz="1800" b="1" spc="-2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&amp;</a:t>
            </a:r>
            <a:r>
              <a:rPr sz="1800" b="1" spc="-3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Engineering </a:t>
            </a:r>
            <a:r>
              <a:rPr sz="1800" b="1" spc="-434"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(Cyber</a:t>
            </a:r>
            <a:r>
              <a:rPr sz="1800" b="1" spc="-1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Security)</a:t>
            </a:r>
            <a:endParaRPr sz="1800" dirty="0">
              <a:latin typeface="Times New Roman" panose="02020603050405020304"/>
              <a:cs typeface="Times New Roman" panose="02020603050405020304"/>
            </a:endParaRPr>
          </a:p>
          <a:p>
            <a:pPr marL="266700" algn="ctr">
              <a:lnSpc>
                <a:spcPct val="100000"/>
              </a:lnSpc>
              <a:spcBef>
                <a:spcPts val="970"/>
              </a:spcBef>
            </a:pPr>
            <a:r>
              <a:rPr sz="1100" b="1" spc="-5" dirty="0">
                <a:latin typeface="Times New Roman" panose="02020603050405020304"/>
                <a:cs typeface="Times New Roman" panose="02020603050405020304"/>
              </a:rPr>
              <a:t>Submitted</a:t>
            </a:r>
            <a:r>
              <a:rPr sz="1100" b="1" spc="-55" dirty="0">
                <a:latin typeface="Times New Roman" panose="02020603050405020304"/>
                <a:cs typeface="Times New Roman" panose="02020603050405020304"/>
              </a:rPr>
              <a:t> </a:t>
            </a:r>
            <a:r>
              <a:rPr sz="1100" b="1" spc="-15" dirty="0">
                <a:latin typeface="Times New Roman" panose="02020603050405020304"/>
                <a:cs typeface="Times New Roman" panose="02020603050405020304"/>
              </a:rPr>
              <a:t>by</a:t>
            </a:r>
            <a:endParaRPr sz="1100" dirty="0">
              <a:latin typeface="Times New Roman" panose="02020603050405020304"/>
              <a:cs typeface="Times New Roman" panose="02020603050405020304"/>
            </a:endParaRPr>
          </a:p>
          <a:p>
            <a:pPr marL="1866265">
              <a:lnSpc>
                <a:spcPct val="100000"/>
              </a:lnSpc>
              <a:spcBef>
                <a:spcPts val="905"/>
              </a:spcBef>
              <a:tabLst>
                <a:tab pos="3350895" algn="l"/>
              </a:tabLst>
            </a:pPr>
            <a:r>
              <a:rPr lang="en-IN" sz="1200" dirty="0">
                <a:latin typeface="Times New Roman" panose="02020603050405020304"/>
                <a:cs typeface="Times New Roman" panose="02020603050405020304"/>
              </a:rPr>
              <a:t>A Srinil Reddy</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(2</a:t>
            </a:r>
            <a:r>
              <a:rPr lang="en-IN" sz="1200" spc="-5" dirty="0">
                <a:latin typeface="Times New Roman" panose="02020603050405020304"/>
                <a:cs typeface="Times New Roman" panose="02020603050405020304"/>
              </a:rPr>
              <a:t>2</a:t>
            </a:r>
            <a:r>
              <a:rPr sz="1200" spc="-5" dirty="0">
                <a:latin typeface="Times New Roman" panose="02020603050405020304"/>
                <a:cs typeface="Times New Roman" panose="02020603050405020304"/>
              </a:rPr>
              <a:t>H51A62</a:t>
            </a:r>
            <a:r>
              <a:rPr lang="en-IN" sz="1200" spc="-5" dirty="0">
                <a:latin typeface="Times New Roman" panose="02020603050405020304"/>
                <a:cs typeface="Times New Roman" panose="02020603050405020304"/>
              </a:rPr>
              <a:t>02</a:t>
            </a:r>
            <a:r>
              <a:rPr sz="1200" spc="-5" dirty="0">
                <a:latin typeface="Times New Roman" panose="02020603050405020304"/>
                <a:cs typeface="Times New Roman" panose="02020603050405020304"/>
              </a:rPr>
              <a:t>)</a:t>
            </a:r>
            <a:endParaRPr sz="1200" dirty="0">
              <a:latin typeface="Times New Roman" panose="02020603050405020304"/>
              <a:cs typeface="Times New Roman" panose="02020603050405020304"/>
            </a:endParaRPr>
          </a:p>
          <a:p>
            <a:pPr marL="1871980" marR="1750060">
              <a:lnSpc>
                <a:spcPct val="194000"/>
              </a:lnSpc>
              <a:spcBef>
                <a:spcPts val="45"/>
              </a:spcBef>
              <a:tabLst>
                <a:tab pos="3360420" algn="l"/>
              </a:tabLst>
            </a:pPr>
            <a:r>
              <a:rPr lang="en-IN" sz="1200" dirty="0">
                <a:latin typeface="Times New Roman" panose="02020603050405020304"/>
                <a:cs typeface="Times New Roman" panose="02020603050405020304"/>
              </a:rPr>
              <a:t>B Harshith </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
            </a:r>
            <a:r>
              <a:rPr sz="1200" dirty="0">
                <a:latin typeface="Times New Roman" panose="02020603050405020304"/>
                <a:cs typeface="Times New Roman" panose="02020603050405020304"/>
              </a:rPr>
              <a:t>2</a:t>
            </a:r>
            <a:r>
              <a:rPr lang="en-IN" sz="1200" dirty="0">
                <a:latin typeface="Times New Roman" panose="02020603050405020304"/>
                <a:cs typeface="Times New Roman" panose="02020603050405020304"/>
              </a:rPr>
              <a:t>2</a:t>
            </a:r>
            <a:r>
              <a:rPr sz="1200" dirty="0">
                <a:latin typeface="Times New Roman" panose="02020603050405020304"/>
                <a:cs typeface="Times New Roman" panose="02020603050405020304"/>
              </a:rPr>
              <a:t>H51</a:t>
            </a:r>
            <a:r>
              <a:rPr sz="1200" spc="-30" dirty="0">
                <a:latin typeface="Times New Roman" panose="02020603050405020304"/>
                <a:cs typeface="Times New Roman" panose="02020603050405020304"/>
              </a:rPr>
              <a:t>A</a:t>
            </a:r>
            <a:r>
              <a:rPr sz="1200" dirty="0">
                <a:latin typeface="Times New Roman" panose="02020603050405020304"/>
                <a:cs typeface="Times New Roman" panose="02020603050405020304"/>
              </a:rPr>
              <a:t>6</a:t>
            </a:r>
            <a:r>
              <a:rPr sz="1200" spc="20" dirty="0">
                <a:latin typeface="Times New Roman" panose="02020603050405020304"/>
                <a:cs typeface="Times New Roman" panose="02020603050405020304"/>
              </a:rPr>
              <a:t>2</a:t>
            </a:r>
            <a:r>
              <a:rPr lang="en-IN" sz="1200" spc="20" dirty="0">
                <a:latin typeface="Times New Roman" panose="02020603050405020304"/>
                <a:cs typeface="Times New Roman" panose="02020603050405020304"/>
              </a:rPr>
              <a:t>07</a:t>
            </a:r>
            <a:r>
              <a:rPr sz="1200" dirty="0">
                <a:latin typeface="Times New Roman" panose="02020603050405020304"/>
                <a:cs typeface="Times New Roman" panose="02020603050405020304"/>
              </a:rPr>
              <a:t>)  </a:t>
            </a:r>
            <a:r>
              <a:rPr lang="en-IN" sz="1200" dirty="0">
                <a:latin typeface="Times New Roman" panose="02020603050405020304"/>
                <a:cs typeface="Times New Roman" panose="02020603050405020304"/>
              </a:rPr>
              <a:t>C Krupalini </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t>
            </a:r>
            <a:r>
              <a:rPr sz="1200" dirty="0">
                <a:latin typeface="Times New Roman" panose="02020603050405020304"/>
                <a:cs typeface="Times New Roman" panose="02020603050405020304"/>
              </a:rPr>
              <a:t>2</a:t>
            </a:r>
            <a:r>
              <a:rPr lang="en-IN" sz="1200" dirty="0">
                <a:latin typeface="Times New Roman" panose="02020603050405020304"/>
                <a:cs typeface="Times New Roman" panose="02020603050405020304"/>
              </a:rPr>
              <a:t>2</a:t>
            </a:r>
            <a:r>
              <a:rPr sz="1200" dirty="0">
                <a:latin typeface="Times New Roman" panose="02020603050405020304"/>
                <a:cs typeface="Times New Roman" panose="02020603050405020304"/>
              </a:rPr>
              <a:t>H51</a:t>
            </a:r>
            <a:r>
              <a:rPr sz="1200" spc="-30" dirty="0">
                <a:latin typeface="Times New Roman" panose="02020603050405020304"/>
                <a:cs typeface="Times New Roman" panose="02020603050405020304"/>
              </a:rPr>
              <a:t>A</a:t>
            </a:r>
            <a:r>
              <a:rPr sz="1200" dirty="0">
                <a:latin typeface="Times New Roman" panose="02020603050405020304"/>
                <a:cs typeface="Times New Roman" panose="02020603050405020304"/>
              </a:rPr>
              <a:t>6</a:t>
            </a:r>
            <a:r>
              <a:rPr sz="1200" spc="20" dirty="0">
                <a:latin typeface="Times New Roman" panose="02020603050405020304"/>
                <a:cs typeface="Times New Roman" panose="02020603050405020304"/>
              </a:rPr>
              <a:t>2</a:t>
            </a:r>
            <a:r>
              <a:rPr lang="en-IN" sz="1200" spc="20" dirty="0">
                <a:latin typeface="Times New Roman" panose="02020603050405020304"/>
                <a:cs typeface="Times New Roman" panose="02020603050405020304"/>
              </a:rPr>
              <a:t>13</a:t>
            </a:r>
            <a:r>
              <a:rPr sz="1200" dirty="0">
                <a:latin typeface="Times New Roman" panose="02020603050405020304"/>
                <a:cs typeface="Times New Roman" panose="02020603050405020304"/>
              </a:rPr>
              <a:t>)</a:t>
            </a:r>
          </a:p>
          <a:p>
            <a:pPr marL="2140585" marR="1575435" indent="2540">
              <a:lnSpc>
                <a:spcPct val="244000"/>
              </a:lnSpc>
              <a:spcBef>
                <a:spcPts val="445"/>
              </a:spcBef>
            </a:pPr>
            <a:r>
              <a:rPr sz="1200" b="1" spc="-5" dirty="0">
                <a:latin typeface="Times New Roman" panose="02020603050405020304"/>
                <a:cs typeface="Times New Roman" panose="02020603050405020304"/>
              </a:rPr>
              <a:t>Under </a:t>
            </a:r>
            <a:r>
              <a:rPr sz="1200" b="1" dirty="0">
                <a:latin typeface="Times New Roman" panose="02020603050405020304"/>
                <a:cs typeface="Times New Roman" panose="02020603050405020304"/>
              </a:rPr>
              <a:t>the </a:t>
            </a:r>
            <a:r>
              <a:rPr sz="1200" b="1" spc="-10" dirty="0">
                <a:latin typeface="Times New Roman" panose="02020603050405020304"/>
                <a:cs typeface="Times New Roman" panose="02020603050405020304"/>
              </a:rPr>
              <a:t>esteemed </a:t>
            </a:r>
            <a:r>
              <a:rPr sz="1200" b="1" dirty="0">
                <a:latin typeface="Times New Roman" panose="02020603050405020304"/>
                <a:cs typeface="Times New Roman" panose="02020603050405020304"/>
              </a:rPr>
              <a:t>Guidance of </a:t>
            </a:r>
            <a:r>
              <a:rPr sz="1200" b="1" spc="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Dr.R.Venkateswara</a:t>
            </a:r>
            <a:r>
              <a:rPr sz="1200" b="1" spc="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Reddy </a:t>
            </a:r>
            <a:r>
              <a:rPr sz="1200" b="1"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(Associate</a:t>
            </a:r>
            <a:r>
              <a:rPr sz="1200" b="1" spc="-20" dirty="0">
                <a:latin typeface="Times New Roman" panose="02020603050405020304"/>
                <a:cs typeface="Times New Roman" panose="02020603050405020304"/>
              </a:rPr>
              <a:t> </a:t>
            </a:r>
            <a:r>
              <a:rPr sz="1200" b="1" spc="-15" dirty="0">
                <a:latin typeface="Times New Roman" panose="02020603050405020304"/>
                <a:cs typeface="Times New Roman" panose="02020603050405020304"/>
              </a:rPr>
              <a:t>Professor</a:t>
            </a:r>
            <a:r>
              <a:rPr sz="1200" b="1" spc="-1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and</a:t>
            </a:r>
            <a:r>
              <a:rPr sz="1200" b="1" spc="2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HOD,CSC)</a:t>
            </a:r>
            <a:endParaRPr sz="1200" dirty="0">
              <a:latin typeface="Times New Roman" panose="02020603050405020304"/>
              <a:cs typeface="Times New Roman" panose="02020603050405020304"/>
            </a:endParaRPr>
          </a:p>
        </p:txBody>
      </p:sp>
      <p:sp>
        <p:nvSpPr>
          <p:cNvPr id="4" name="object 4"/>
          <p:cNvSpPr txBox="1"/>
          <p:nvPr/>
        </p:nvSpPr>
        <p:spPr>
          <a:xfrm>
            <a:off x="1204061" y="7691754"/>
            <a:ext cx="5166360" cy="1489075"/>
          </a:xfrm>
          <a:prstGeom prst="rect">
            <a:avLst/>
          </a:prstGeom>
        </p:spPr>
        <p:txBody>
          <a:bodyPr vert="horz" wrap="square" lIns="0" tIns="11430" rIns="0" bIns="0" rtlCol="0">
            <a:spAutoFit/>
          </a:bodyPr>
          <a:lstStyle/>
          <a:p>
            <a:pPr marL="66040" algn="ctr">
              <a:lnSpc>
                <a:spcPct val="100000"/>
              </a:lnSpc>
              <a:spcBef>
                <a:spcPts val="90"/>
              </a:spcBef>
            </a:pPr>
            <a:r>
              <a:rPr sz="1400" b="1" spc="-10" dirty="0">
                <a:latin typeface="Times New Roman" panose="02020603050405020304"/>
                <a:cs typeface="Times New Roman" panose="02020603050405020304"/>
              </a:rPr>
              <a:t>Department</a:t>
            </a:r>
            <a:r>
              <a:rPr sz="1400" b="1" dirty="0">
                <a:latin typeface="Times New Roman" panose="02020603050405020304"/>
                <a:cs typeface="Times New Roman" panose="02020603050405020304"/>
              </a:rPr>
              <a:t> </a:t>
            </a:r>
            <a:r>
              <a:rPr sz="1400" b="1" spc="-20" dirty="0">
                <a:latin typeface="Times New Roman" panose="02020603050405020304"/>
                <a:cs typeface="Times New Roman" panose="02020603050405020304"/>
              </a:rPr>
              <a:t>of</a:t>
            </a:r>
            <a:r>
              <a:rPr sz="1400" b="1" spc="-5" dirty="0">
                <a:latin typeface="Times New Roman" panose="02020603050405020304"/>
                <a:cs typeface="Times New Roman" panose="02020603050405020304"/>
              </a:rPr>
              <a:t> Cyber</a:t>
            </a:r>
            <a:r>
              <a:rPr sz="1400" b="1" spc="-10" dirty="0">
                <a:latin typeface="Times New Roman" panose="02020603050405020304"/>
                <a:cs typeface="Times New Roman" panose="02020603050405020304"/>
              </a:rPr>
              <a:t> Security</a:t>
            </a:r>
            <a:endParaRPr sz="1400">
              <a:latin typeface="Times New Roman" panose="02020603050405020304"/>
              <a:cs typeface="Times New Roman" panose="02020603050405020304"/>
            </a:endParaRPr>
          </a:p>
          <a:p>
            <a:pPr algn="ctr">
              <a:lnSpc>
                <a:spcPct val="100000"/>
              </a:lnSpc>
              <a:spcBef>
                <a:spcPts val="1315"/>
              </a:spcBef>
            </a:pPr>
            <a:r>
              <a:rPr sz="1600" b="1" spc="-5" dirty="0">
                <a:latin typeface="Times New Roman" panose="02020603050405020304"/>
                <a:cs typeface="Times New Roman" panose="02020603050405020304"/>
              </a:rPr>
              <a:t>CMR COLLEGE</a:t>
            </a:r>
            <a:r>
              <a:rPr sz="1600" b="1" spc="-1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OF</a:t>
            </a:r>
            <a:r>
              <a:rPr sz="1600" b="1" spc="-4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ENGINEERING </a:t>
            </a:r>
            <a:r>
              <a:rPr sz="1600" b="1" spc="5" dirty="0">
                <a:latin typeface="Times New Roman" panose="02020603050405020304"/>
                <a:cs typeface="Times New Roman" panose="02020603050405020304"/>
              </a:rPr>
              <a:t>&amp;</a:t>
            </a:r>
            <a:r>
              <a:rPr sz="1600" b="1" spc="-1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TECHNOLOGY</a:t>
            </a:r>
            <a:endParaRPr sz="1600">
              <a:latin typeface="Times New Roman" panose="02020603050405020304"/>
              <a:cs typeface="Times New Roman" panose="02020603050405020304"/>
            </a:endParaRPr>
          </a:p>
          <a:p>
            <a:pPr marL="2122170">
              <a:lnSpc>
                <a:spcPct val="100000"/>
              </a:lnSpc>
              <a:spcBef>
                <a:spcPts val="230"/>
              </a:spcBef>
            </a:pPr>
            <a:r>
              <a:rPr sz="1200" b="1" spc="-5" dirty="0">
                <a:latin typeface="Times New Roman" panose="02020603050405020304"/>
                <a:cs typeface="Times New Roman" panose="02020603050405020304"/>
              </a:rPr>
              <a:t>(Autonomous)</a:t>
            </a:r>
            <a:endParaRPr sz="1200">
              <a:latin typeface="Times New Roman" panose="02020603050405020304"/>
              <a:cs typeface="Times New Roman" panose="02020603050405020304"/>
            </a:endParaRPr>
          </a:p>
          <a:p>
            <a:pPr marL="378460" marR="372110" indent="414655">
              <a:lnSpc>
                <a:spcPct val="113000"/>
              </a:lnSpc>
              <a:spcBef>
                <a:spcPts val="25"/>
              </a:spcBef>
            </a:pPr>
            <a:r>
              <a:rPr sz="1200" b="1" spc="-5" dirty="0">
                <a:latin typeface="Times New Roman" panose="02020603050405020304"/>
                <a:cs typeface="Times New Roman" panose="02020603050405020304"/>
              </a:rPr>
              <a:t>(NAAC</a:t>
            </a:r>
            <a:r>
              <a:rPr sz="1200" b="1" spc="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Accredited</a:t>
            </a:r>
            <a:r>
              <a:rPr sz="1200" b="1" spc="1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with</a:t>
            </a:r>
            <a:r>
              <a:rPr sz="1200" b="1" spc="1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‘A+’</a:t>
            </a:r>
            <a:r>
              <a:rPr sz="1200" b="1" spc="-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Grade</a:t>
            </a:r>
            <a:r>
              <a:rPr sz="1200" b="1" spc="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&amp;</a:t>
            </a:r>
            <a:r>
              <a:rPr sz="1200" b="1" spc="2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NBA</a:t>
            </a:r>
            <a:r>
              <a:rPr sz="1200" b="1" spc="-2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Accredited) </a:t>
            </a:r>
            <a:r>
              <a:rPr sz="1200" b="1"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(Approved by</a:t>
            </a:r>
            <a:r>
              <a:rPr sz="1200" b="1" spc="-1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AICTE,</a:t>
            </a:r>
            <a:r>
              <a:rPr sz="1200" b="1" spc="3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Permanently Affiliated</a:t>
            </a:r>
            <a:r>
              <a:rPr sz="1200" b="1" spc="2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to</a:t>
            </a:r>
            <a:r>
              <a:rPr sz="1200" b="1" spc="-1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JNTU</a:t>
            </a:r>
            <a:r>
              <a:rPr sz="1200" b="1" spc="-1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Hyderabad)</a:t>
            </a:r>
            <a:endParaRPr sz="1200">
              <a:latin typeface="Times New Roman" panose="02020603050405020304"/>
              <a:cs typeface="Times New Roman" panose="02020603050405020304"/>
            </a:endParaRPr>
          </a:p>
          <a:p>
            <a:pPr marL="29845" algn="ctr">
              <a:lnSpc>
                <a:spcPct val="100000"/>
              </a:lnSpc>
              <a:spcBef>
                <a:spcPts val="220"/>
              </a:spcBef>
            </a:pPr>
            <a:r>
              <a:rPr sz="1200" b="1" dirty="0">
                <a:latin typeface="Times New Roman" panose="02020603050405020304"/>
                <a:cs typeface="Times New Roman" panose="02020603050405020304"/>
              </a:rPr>
              <a:t>KANDLAKOYA, </a:t>
            </a:r>
            <a:r>
              <a:rPr sz="1200" b="1" spc="-5" dirty="0">
                <a:latin typeface="Times New Roman" panose="02020603050405020304"/>
                <a:cs typeface="Times New Roman" panose="02020603050405020304"/>
              </a:rPr>
              <a:t>MEDCHAL</a:t>
            </a:r>
            <a:r>
              <a:rPr sz="1200" b="1"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ROAD,</a:t>
            </a:r>
            <a:r>
              <a:rPr sz="1200" b="1" spc="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HYDERABAD-501401</a:t>
            </a:r>
            <a:endParaRPr sz="1200">
              <a:latin typeface="Times New Roman" panose="02020603050405020304"/>
              <a:cs typeface="Times New Roman" panose="02020603050405020304"/>
            </a:endParaRPr>
          </a:p>
        </p:txBody>
      </p:sp>
      <p:sp>
        <p:nvSpPr>
          <p:cNvPr id="5" name="object 5"/>
          <p:cNvSpPr/>
          <p:nvPr/>
        </p:nvSpPr>
        <p:spPr>
          <a:xfrm>
            <a:off x="341376" y="393699"/>
            <a:ext cx="6906895" cy="9973055"/>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341113"/>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2</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6828" y="975105"/>
            <a:ext cx="6390640" cy="3195955"/>
          </a:xfrm>
          <a:prstGeom prst="rect">
            <a:avLst/>
          </a:prstGeom>
        </p:spPr>
        <p:txBody>
          <a:bodyPr vert="horz" wrap="square" lIns="0" tIns="13335" rIns="0" bIns="0" rtlCol="0">
            <a:spAutoFit/>
          </a:bodyPr>
          <a:lstStyle/>
          <a:p>
            <a:pPr marL="1902460">
              <a:lnSpc>
                <a:spcPct val="100000"/>
              </a:lnSpc>
              <a:spcBef>
                <a:spcPts val="105"/>
              </a:spcBef>
            </a:pPr>
            <a:r>
              <a:rPr sz="1600" b="1" spc="5" dirty="0">
                <a:latin typeface="Times New Roman" panose="02020603050405020304"/>
                <a:cs typeface="Times New Roman" panose="02020603050405020304"/>
              </a:rPr>
              <a:t>2.</a:t>
            </a:r>
            <a:r>
              <a:rPr sz="1600" b="1" spc="-4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LITERATURE</a:t>
            </a:r>
            <a:r>
              <a:rPr sz="1600" b="1" spc="-3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REVIEW</a:t>
            </a:r>
            <a:endParaRPr sz="16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marL="184150" marR="8890" indent="-171450" algn="just">
              <a:lnSpc>
                <a:spcPct val="144000"/>
              </a:lnSpc>
              <a:spcBef>
                <a:spcPts val="5"/>
              </a:spcBef>
              <a:buFont typeface="Arial" panose="020B0604020202020204" pitchFamily="34" charset="0"/>
              <a:buChar char="•"/>
            </a:pPr>
            <a:r>
              <a:rPr lang="en-US" sz="1200" spc="-5" dirty="0">
                <a:latin typeface="Times New Roman" panose="02020603050405020304"/>
                <a:cs typeface="Times New Roman" panose="02020603050405020304"/>
              </a:rPr>
              <a:t>Discuss the critical role of strong passwords in protecting digital assets and personal information.</a:t>
            </a:r>
          </a:p>
          <a:p>
            <a:pPr marL="184150" marR="8890" indent="-171450" algn="just">
              <a:lnSpc>
                <a:spcPct val="144000"/>
              </a:lnSpc>
              <a:spcBef>
                <a:spcPts val="5"/>
              </a:spcBef>
              <a:buFont typeface="Arial" panose="020B0604020202020204" pitchFamily="34" charset="0"/>
              <a:buChar char="•"/>
            </a:pPr>
            <a:endParaRPr lang="en-US" sz="1200" spc="-5" dirty="0">
              <a:latin typeface="Times New Roman" panose="02020603050405020304"/>
              <a:cs typeface="Times New Roman" panose="02020603050405020304"/>
            </a:endParaRPr>
          </a:p>
          <a:p>
            <a:pPr marL="184150" marR="8890" indent="-171450" algn="just">
              <a:lnSpc>
                <a:spcPct val="144000"/>
              </a:lnSpc>
              <a:spcBef>
                <a:spcPts val="5"/>
              </a:spcBef>
              <a:buFont typeface="Arial" panose="020B0604020202020204" pitchFamily="34" charset="0"/>
              <a:buChar char="•"/>
            </a:pPr>
            <a:r>
              <a:rPr lang="en-US" sz="1200" spc="-5" dirty="0">
                <a:latin typeface="Times New Roman" panose="02020603050405020304"/>
                <a:cs typeface="Times New Roman" panose="02020603050405020304"/>
              </a:rPr>
              <a:t>Summarize different types of attacks (e.g., brute force, dictionary attacks, phishing) that target passwords.</a:t>
            </a:r>
          </a:p>
          <a:p>
            <a:pPr marL="184150" marR="8890" indent="-171450" algn="just">
              <a:lnSpc>
                <a:spcPct val="144000"/>
              </a:lnSpc>
              <a:spcBef>
                <a:spcPts val="5"/>
              </a:spcBef>
              <a:buFont typeface="Arial" panose="020B0604020202020204" pitchFamily="34" charset="0"/>
              <a:buChar char="•"/>
            </a:pPr>
            <a:endParaRPr lang="en-US" sz="1200" spc="-5" dirty="0">
              <a:latin typeface="Times New Roman" panose="02020603050405020304"/>
              <a:cs typeface="Times New Roman" panose="02020603050405020304"/>
            </a:endParaRPr>
          </a:p>
          <a:p>
            <a:pPr marL="184150" marR="8890" indent="-171450" algn="just">
              <a:lnSpc>
                <a:spcPct val="144000"/>
              </a:lnSpc>
              <a:spcBef>
                <a:spcPts val="5"/>
              </a:spcBef>
              <a:buFont typeface="Arial" panose="020B0604020202020204" pitchFamily="34" charset="0"/>
              <a:buChar char="•"/>
            </a:pPr>
            <a:r>
              <a:rPr lang="en-US" sz="1200" spc="-5" dirty="0">
                <a:latin typeface="Times New Roman" panose="02020603050405020304"/>
                <a:cs typeface="Times New Roman" panose="02020603050405020304"/>
              </a:rPr>
              <a:t> Compare methods of password generation, focusing on the strengths and weaknesses of each approach.</a:t>
            </a:r>
          </a:p>
          <a:p>
            <a:pPr marL="184150" marR="8890" indent="-171450" algn="just">
              <a:lnSpc>
                <a:spcPct val="144000"/>
              </a:lnSpc>
              <a:spcBef>
                <a:spcPts val="5"/>
              </a:spcBef>
              <a:buFont typeface="Arial" panose="020B0604020202020204" pitchFamily="34" charset="0"/>
              <a:buChar char="•"/>
            </a:pPr>
            <a:endParaRPr lang="en-US" sz="1200" spc="-5" dirty="0">
              <a:latin typeface="Times New Roman" panose="02020603050405020304"/>
              <a:cs typeface="Times New Roman" panose="02020603050405020304"/>
            </a:endParaRPr>
          </a:p>
          <a:p>
            <a:pPr marL="184150" marR="8890" indent="-171450" algn="just">
              <a:lnSpc>
                <a:spcPct val="144000"/>
              </a:lnSpc>
              <a:spcBef>
                <a:spcPts val="5"/>
              </a:spcBef>
              <a:buFont typeface="Arial" panose="020B0604020202020204" pitchFamily="34" charset="0"/>
              <a:buChar char="•"/>
            </a:pPr>
            <a:r>
              <a:rPr lang="en-US" sz="1200" spc="-5" dirty="0">
                <a:latin typeface="Times New Roman" panose="02020603050405020304"/>
                <a:cs typeface="Times New Roman" panose="02020603050405020304"/>
              </a:rPr>
              <a:t>Propose frameworks or criteria for evaluating the effectiveness of password generators.</a:t>
            </a:r>
          </a:p>
          <a:p>
            <a:pPr marL="12700" marR="8890" algn="just">
              <a:lnSpc>
                <a:spcPct val="144000"/>
              </a:lnSpc>
              <a:spcBef>
                <a:spcPts val="5"/>
              </a:spcBef>
            </a:pPr>
            <a:endParaRPr lang="en-US" sz="1200" spc="-5" dirty="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825999"/>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3</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36828" y="975105"/>
            <a:ext cx="6390640" cy="1628775"/>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Times New Roman" panose="02020603050405020304"/>
                <a:cs typeface="Times New Roman" panose="02020603050405020304"/>
              </a:rPr>
              <a:t>3.</a:t>
            </a:r>
            <a:r>
              <a:rPr sz="1600" b="1" spc="-4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EXISTING</a:t>
            </a:r>
            <a:r>
              <a:rPr sz="1600" b="1" spc="-2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SOLUTION</a:t>
            </a:r>
            <a:endParaRPr sz="1600">
              <a:latin typeface="Times New Roman" panose="02020603050405020304"/>
              <a:cs typeface="Times New Roman" panose="02020603050405020304"/>
            </a:endParaRPr>
          </a:p>
          <a:p>
            <a:pPr marL="12700">
              <a:lnSpc>
                <a:spcPts val="1635"/>
              </a:lnSpc>
              <a:spcBef>
                <a:spcPts val="1380"/>
              </a:spcBef>
              <a:tabLst>
                <a:tab pos="335280" algn="l"/>
              </a:tabLst>
            </a:pPr>
            <a:r>
              <a:rPr sz="1350" b="1" spc="-15" dirty="0">
                <a:latin typeface="Times New Roman" panose="02020603050405020304"/>
                <a:cs typeface="Times New Roman" panose="02020603050405020304"/>
              </a:rPr>
              <a:t>1.</a:t>
            </a:r>
            <a:r>
              <a:rPr lang="en-US" sz="1350" b="1" spc="-15" dirty="0">
                <a:latin typeface="Times New Roman" panose="02020603050405020304"/>
                <a:cs typeface="Times New Roman" panose="02020603050405020304"/>
              </a:rPr>
              <a:t> </a:t>
            </a:r>
            <a:r>
              <a:rPr lang="en-US" sz="1200" b="1" dirty="0">
                <a:sym typeface="+mn-ea"/>
              </a:rPr>
              <a:t>LastPass: </a:t>
            </a:r>
          </a:p>
          <a:p>
            <a:pPr marL="12700">
              <a:lnSpc>
                <a:spcPts val="1635"/>
              </a:lnSpc>
              <a:spcBef>
                <a:spcPts val="1380"/>
              </a:spcBef>
              <a:tabLst>
                <a:tab pos="335280" algn="l"/>
              </a:tabLst>
            </a:pPr>
            <a:r>
              <a:rPr lang="en-US" sz="1200" dirty="0">
                <a:sym typeface="+mn-ea"/>
              </a:rPr>
              <a:t> LastPass is a popular password manager that offers a built-in password generator. It allows users to generate strong, unique passwords for their accounts and stores them securely in an encrypted vault.</a:t>
            </a:r>
            <a:endParaRPr lang="en-US" sz="1200" dirty="0"/>
          </a:p>
          <a:p>
            <a:pPr marL="12700">
              <a:lnSpc>
                <a:spcPts val="1635"/>
              </a:lnSpc>
              <a:spcBef>
                <a:spcPts val="1380"/>
              </a:spcBef>
              <a:tabLst>
                <a:tab pos="335280" algn="l"/>
              </a:tabLst>
            </a:pPr>
            <a:endParaRPr sz="1200">
              <a:latin typeface="Times New Roman" panose="02020603050405020304"/>
              <a:cs typeface="Times New Roman" panose="02020603050405020304"/>
            </a:endParaRPr>
          </a:p>
        </p:txBody>
      </p:sp>
      <p:sp>
        <p:nvSpPr>
          <p:cNvPr id="5" name="object 5"/>
          <p:cNvSpPr txBox="1"/>
          <p:nvPr/>
        </p:nvSpPr>
        <p:spPr>
          <a:xfrm>
            <a:off x="3155315" y="4140200"/>
            <a:ext cx="1122045" cy="1968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15" dirty="0">
                <a:latin typeface="Times New Roman" panose="02020603050405020304"/>
                <a:cs typeface="Times New Roman" panose="02020603050405020304"/>
              </a:rPr>
              <a:t> 1:</a:t>
            </a:r>
            <a:r>
              <a:rPr sz="1200" b="1" spc="-10" dirty="0">
                <a:latin typeface="Times New Roman" panose="02020603050405020304"/>
                <a:cs typeface="Times New Roman" panose="02020603050405020304"/>
              </a:rPr>
              <a:t> </a:t>
            </a:r>
            <a:r>
              <a:rPr lang="en-US" sz="1200" spc="-10" dirty="0">
                <a:latin typeface="Times New Roman" panose="02020603050405020304"/>
                <a:cs typeface="Times New Roman" panose="02020603050405020304"/>
              </a:rPr>
              <a:t>Lastpass</a:t>
            </a:r>
          </a:p>
        </p:txBody>
      </p:sp>
      <p:sp>
        <p:nvSpPr>
          <p:cNvPr id="6" name="object 6"/>
          <p:cNvSpPr txBox="1"/>
          <p:nvPr/>
        </p:nvSpPr>
        <p:spPr>
          <a:xfrm>
            <a:off x="636828" y="4682743"/>
            <a:ext cx="6398260" cy="1147445"/>
          </a:xfrm>
          <a:prstGeom prst="rect">
            <a:avLst/>
          </a:prstGeom>
        </p:spPr>
        <p:txBody>
          <a:bodyPr vert="horz" wrap="square" lIns="0" tIns="0" rIns="0" bIns="0" rtlCol="0">
            <a:spAutoFit/>
          </a:bodyPr>
          <a:lstStyle/>
          <a:p>
            <a:pPr marL="12700">
              <a:lnSpc>
                <a:spcPts val="1790"/>
              </a:lnSpc>
              <a:tabLst>
                <a:tab pos="289560" algn="l"/>
              </a:tabLst>
            </a:pPr>
            <a:r>
              <a:rPr sz="1500" b="1" spc="-25" dirty="0">
                <a:latin typeface="Times New Roman" panose="02020603050405020304"/>
                <a:cs typeface="Times New Roman" panose="02020603050405020304"/>
              </a:rPr>
              <a:t>2.	</a:t>
            </a:r>
            <a:r>
              <a:rPr lang="en-US" sz="1200" b="1" dirty="0" err="1">
                <a:sym typeface="+mn-ea"/>
              </a:rPr>
              <a:t>Dashlane</a:t>
            </a:r>
            <a:r>
              <a:rPr lang="en-US" sz="1200" b="1" dirty="0">
                <a:sym typeface="+mn-ea"/>
              </a:rPr>
              <a:t>: </a:t>
            </a:r>
            <a:endParaRPr lang="en-US" sz="1200" dirty="0">
              <a:sym typeface="+mn-ea"/>
            </a:endParaRPr>
          </a:p>
          <a:p>
            <a:pPr marL="12700">
              <a:lnSpc>
                <a:spcPts val="1790"/>
              </a:lnSpc>
              <a:tabLst>
                <a:tab pos="289560" algn="l"/>
              </a:tabLst>
            </a:pPr>
            <a:endParaRPr lang="en-US" sz="1200" dirty="0">
              <a:sym typeface="+mn-ea"/>
            </a:endParaRPr>
          </a:p>
          <a:p>
            <a:pPr marL="12700">
              <a:lnSpc>
                <a:spcPts val="1790"/>
              </a:lnSpc>
              <a:tabLst>
                <a:tab pos="289560" algn="l"/>
              </a:tabLst>
            </a:pPr>
            <a:r>
              <a:rPr lang="en-US" sz="1200" dirty="0" err="1">
                <a:sym typeface="+mn-ea"/>
              </a:rPr>
              <a:t>Dashlane</a:t>
            </a:r>
            <a:r>
              <a:rPr lang="en-US" sz="1200" dirty="0">
                <a:sym typeface="+mn-ea"/>
              </a:rPr>
              <a:t> offers a password manager with a password generator feature. Users can customize password settings such as length, character types, and readability. </a:t>
            </a:r>
            <a:endParaRPr lang="en-US" sz="1200" dirty="0">
              <a:solidFill>
                <a:schemeClr val="tx1"/>
              </a:solidFill>
            </a:endParaRPr>
          </a:p>
          <a:p>
            <a:pPr marL="12700">
              <a:lnSpc>
                <a:spcPts val="1790"/>
              </a:lnSpc>
              <a:tabLst>
                <a:tab pos="289560" algn="l"/>
              </a:tabLst>
            </a:pPr>
            <a:endParaRPr sz="1200">
              <a:latin typeface="Times New Roman" panose="02020603050405020304"/>
              <a:cs typeface="Times New Roman" panose="02020603050405020304"/>
            </a:endParaRPr>
          </a:p>
        </p:txBody>
      </p:sp>
      <p:sp>
        <p:nvSpPr>
          <p:cNvPr id="7" name="object 7"/>
          <p:cNvSpPr txBox="1"/>
          <p:nvPr/>
        </p:nvSpPr>
        <p:spPr>
          <a:xfrm>
            <a:off x="3192017" y="7972425"/>
            <a:ext cx="1085850" cy="1968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4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2:</a:t>
            </a:r>
            <a:r>
              <a:rPr sz="1200" b="1" spc="-10" dirty="0">
                <a:latin typeface="Times New Roman" panose="02020603050405020304"/>
                <a:cs typeface="Times New Roman" panose="02020603050405020304"/>
              </a:rPr>
              <a:t> </a:t>
            </a:r>
            <a:r>
              <a:rPr lang="en-US" sz="1200" spc="-10" dirty="0">
                <a:latin typeface="Times New Roman" panose="02020603050405020304"/>
                <a:cs typeface="Times New Roman" panose="02020603050405020304"/>
              </a:rPr>
              <a:t>Dashlane</a:t>
            </a:r>
          </a:p>
        </p:txBody>
      </p:sp>
      <p:sp>
        <p:nvSpPr>
          <p:cNvPr id="8" name="object 8"/>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8</a:t>
            </a:r>
          </a:p>
        </p:txBody>
      </p:sp>
      <p:pic>
        <p:nvPicPr>
          <p:cNvPr id="10" name="Picture 9"/>
          <p:cNvPicPr/>
          <p:nvPr/>
        </p:nvPicPr>
        <p:blipFill>
          <a:blip r:embed="rId2"/>
        </p:blipFill>
        <p:spPr>
          <a:xfrm>
            <a:off x="2532380" y="2298700"/>
            <a:ext cx="2237740" cy="1769110"/>
          </a:xfrm>
          <a:prstGeom prst="rect">
            <a:avLst/>
          </a:prstGeom>
        </p:spPr>
      </p:pic>
      <p:pic>
        <p:nvPicPr>
          <p:cNvPr id="11" name="Picture 10"/>
          <p:cNvPicPr/>
          <p:nvPr/>
        </p:nvPicPr>
        <p:blipFill>
          <a:blip r:embed="rId3"/>
        </p:blipFill>
        <p:spPr>
          <a:xfrm>
            <a:off x="2262505" y="5803900"/>
            <a:ext cx="2777490" cy="1828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16660" y="981201"/>
            <a:ext cx="6205855" cy="1094105"/>
          </a:xfrm>
          <a:prstGeom prst="rect">
            <a:avLst/>
          </a:prstGeom>
        </p:spPr>
        <p:txBody>
          <a:bodyPr vert="horz" wrap="square" lIns="0" tIns="11430" rIns="0" bIns="0" rtlCol="0">
            <a:spAutoFit/>
          </a:bodyPr>
          <a:lstStyle/>
          <a:p>
            <a:pPr marL="12700">
              <a:lnSpc>
                <a:spcPts val="1635"/>
              </a:lnSpc>
              <a:spcBef>
                <a:spcPts val="90"/>
              </a:spcBef>
              <a:tabLst>
                <a:tab pos="567690" algn="l"/>
              </a:tabLst>
            </a:pPr>
            <a:r>
              <a:rPr sz="1350" b="1" spc="-15" dirty="0">
                <a:latin typeface="Times New Roman" panose="02020603050405020304"/>
                <a:cs typeface="Times New Roman" panose="02020603050405020304"/>
              </a:rPr>
              <a:t>3.	</a:t>
            </a:r>
            <a:r>
              <a:rPr lang="en-US" sz="1200" b="1" dirty="0">
                <a:sym typeface="+mn-ea"/>
              </a:rPr>
              <a:t>KeePass: </a:t>
            </a:r>
          </a:p>
          <a:p>
            <a:pPr marL="12700">
              <a:lnSpc>
                <a:spcPts val="1635"/>
              </a:lnSpc>
              <a:spcBef>
                <a:spcPts val="90"/>
              </a:spcBef>
              <a:tabLst>
                <a:tab pos="567690" algn="l"/>
              </a:tabLst>
            </a:pPr>
            <a:endParaRPr lang="en-US" sz="1200" b="1" dirty="0">
              <a:sym typeface="+mn-ea"/>
            </a:endParaRPr>
          </a:p>
          <a:p>
            <a:pPr marL="12700">
              <a:lnSpc>
                <a:spcPts val="1635"/>
              </a:lnSpc>
              <a:spcBef>
                <a:spcPts val="90"/>
              </a:spcBef>
              <a:tabLst>
                <a:tab pos="567690" algn="l"/>
              </a:tabLst>
            </a:pPr>
            <a:r>
              <a:rPr lang="en-US" sz="1200" dirty="0">
                <a:sym typeface="+mn-ea"/>
              </a:rPr>
              <a:t>KeePass is an open-source password manager that includes a password generator tool. It generates strong passwords based on user-defined criteria and stores them in an encrypted database</a:t>
            </a:r>
            <a:endParaRPr lang="en-IN" sz="1200" dirty="0">
              <a:solidFill>
                <a:schemeClr val="tx1"/>
              </a:solidFill>
            </a:endParaRPr>
          </a:p>
          <a:p>
            <a:pPr marL="12700">
              <a:lnSpc>
                <a:spcPts val="1635"/>
              </a:lnSpc>
              <a:spcBef>
                <a:spcPts val="90"/>
              </a:spcBef>
              <a:tabLst>
                <a:tab pos="567690" algn="l"/>
              </a:tabLst>
            </a:pPr>
            <a:endParaRPr sz="1200">
              <a:latin typeface="Times New Roman" panose="02020603050405020304"/>
              <a:cs typeface="Times New Roman" panose="02020603050405020304"/>
            </a:endParaRPr>
          </a:p>
        </p:txBody>
      </p:sp>
      <p:sp>
        <p:nvSpPr>
          <p:cNvPr id="6" name="object 6"/>
          <p:cNvSpPr txBox="1"/>
          <p:nvPr/>
        </p:nvSpPr>
        <p:spPr>
          <a:xfrm>
            <a:off x="3030473" y="3502532"/>
            <a:ext cx="1005840" cy="1968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25" dirty="0">
                <a:latin typeface="Times New Roman" panose="02020603050405020304"/>
                <a:cs typeface="Times New Roman" panose="02020603050405020304"/>
              </a:rPr>
              <a:t> </a:t>
            </a:r>
            <a:r>
              <a:rPr sz="1200" b="1" spc="-15" dirty="0">
                <a:latin typeface="Times New Roman" panose="02020603050405020304"/>
                <a:cs typeface="Times New Roman" panose="02020603050405020304"/>
              </a:rPr>
              <a:t>3: </a:t>
            </a:r>
            <a:r>
              <a:rPr lang="en-US" sz="1200" spc="-15" dirty="0">
                <a:latin typeface="Times New Roman" panose="02020603050405020304"/>
                <a:cs typeface="Times New Roman" panose="02020603050405020304"/>
              </a:rPr>
              <a:t>Key Pass</a:t>
            </a:r>
          </a:p>
        </p:txBody>
      </p:sp>
      <p:sp>
        <p:nvSpPr>
          <p:cNvPr id="12" name="object 12"/>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9</a:t>
            </a:r>
          </a:p>
        </p:txBody>
      </p:sp>
      <p:pic>
        <p:nvPicPr>
          <p:cNvPr id="14" name="Picture 13"/>
          <p:cNvPicPr/>
          <p:nvPr/>
        </p:nvPicPr>
        <p:blipFill>
          <a:blip r:embed="rId2"/>
        </p:blipFill>
        <p:spPr>
          <a:xfrm>
            <a:off x="1797050" y="1917700"/>
            <a:ext cx="3201670" cy="1475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447793"/>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4</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6828" y="975105"/>
            <a:ext cx="6117590" cy="4243534"/>
          </a:xfrm>
          <a:prstGeom prst="rect">
            <a:avLst/>
          </a:prstGeom>
        </p:spPr>
        <p:txBody>
          <a:bodyPr vert="horz" wrap="square" lIns="0" tIns="13335" rIns="0" bIns="0" rtlCol="0">
            <a:spAutoFit/>
          </a:bodyPr>
          <a:lstStyle/>
          <a:p>
            <a:pPr marL="12700">
              <a:lnSpc>
                <a:spcPct val="100000"/>
              </a:lnSpc>
              <a:spcBef>
                <a:spcPts val="105"/>
              </a:spcBef>
              <a:tabLst>
                <a:tab pos="289560" algn="l"/>
              </a:tabLst>
            </a:pPr>
            <a:r>
              <a:rPr sz="1600" b="1" spc="-15" dirty="0">
                <a:latin typeface="Times New Roman" panose="02020603050405020304"/>
                <a:cs typeface="Times New Roman" panose="02020603050405020304"/>
              </a:rPr>
              <a:t>6.	</a:t>
            </a:r>
            <a:r>
              <a:rPr sz="1600" b="1" dirty="0">
                <a:latin typeface="Times New Roman" panose="02020603050405020304"/>
                <a:cs typeface="Times New Roman" panose="02020603050405020304"/>
              </a:rPr>
              <a:t>PROPOSED</a:t>
            </a:r>
            <a:r>
              <a:rPr sz="1600" b="1" spc="-8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SYSTEM</a:t>
            </a:r>
          </a:p>
          <a:p>
            <a:pPr marL="12700">
              <a:lnSpc>
                <a:spcPct val="100000"/>
              </a:lnSpc>
              <a:spcBef>
                <a:spcPts val="105"/>
              </a:spcBef>
              <a:tabLst>
                <a:tab pos="289560" algn="l"/>
              </a:tabLst>
            </a:pPr>
            <a:endParaRPr sz="1600" dirty="0">
              <a:latin typeface="Times New Roman" panose="02020603050405020304"/>
              <a:cs typeface="Times New Roman" panose="02020603050405020304"/>
            </a:endParaRPr>
          </a:p>
          <a:p>
            <a:pPr marL="457200" indent="-457200" algn="l">
              <a:buFont typeface="+mj-lt"/>
              <a:buAutoNum type="arabicPeriod"/>
            </a:pPr>
            <a:r>
              <a:rPr lang="en-IN" sz="1200" dirty="0">
                <a:effectLst/>
                <a:latin typeface="Times New Roman" panose="02020603050405020304" charset="0"/>
                <a:cs typeface="Times New Roman" panose="02020603050405020304" charset="0"/>
                <a:sym typeface="+mn-ea"/>
              </a:rPr>
              <a:t> </a:t>
            </a:r>
            <a:r>
              <a:rPr lang="en-IN" sz="1200" dirty="0">
                <a:latin typeface="Times New Roman" panose="02020603050405020304" charset="0"/>
                <a:cs typeface="Times New Roman" panose="02020603050405020304" charset="0"/>
                <a:sym typeface="+mn-ea"/>
              </a:rPr>
              <a:t>We will first create a front end for the users to enter the website and access it using html </a:t>
            </a:r>
            <a:r>
              <a:rPr lang="en-IN" sz="1200" dirty="0" err="1">
                <a:latin typeface="Times New Roman" panose="02020603050405020304" charset="0"/>
                <a:cs typeface="Times New Roman" panose="02020603050405020304" charset="0"/>
                <a:sym typeface="+mn-ea"/>
              </a:rPr>
              <a:t>css</a:t>
            </a:r>
            <a:r>
              <a:rPr lang="en-IN" sz="1200" dirty="0">
                <a:latin typeface="Times New Roman" panose="02020603050405020304" charset="0"/>
                <a:cs typeface="Times New Roman" panose="02020603050405020304" charset="0"/>
                <a:sym typeface="+mn-ea"/>
              </a:rPr>
              <a:t> and </a:t>
            </a:r>
            <a:r>
              <a:rPr lang="en-IN" sz="1200" dirty="0" err="1">
                <a:latin typeface="Times New Roman" panose="02020603050405020304" charset="0"/>
                <a:cs typeface="Times New Roman" panose="02020603050405020304" charset="0"/>
                <a:sym typeface="+mn-ea"/>
              </a:rPr>
              <a:t>Javascript</a:t>
            </a:r>
            <a:r>
              <a:rPr lang="en-IN" sz="1200" dirty="0">
                <a:latin typeface="Times New Roman" panose="02020603050405020304" charset="0"/>
                <a:cs typeface="Times New Roman" panose="02020603050405020304" charset="0"/>
                <a:sym typeface="+mn-ea"/>
              </a:rPr>
              <a:t>.</a:t>
            </a:r>
            <a:endParaRPr lang="en-IN" sz="1200" dirty="0">
              <a:latin typeface="Times New Roman" panose="02020603050405020304" charset="0"/>
              <a:cs typeface="Times New Roman" panose="02020603050405020304" charset="0"/>
            </a:endParaRPr>
          </a:p>
          <a:p>
            <a:pPr marL="457200" indent="-457200" algn="l">
              <a:buFont typeface="+mj-lt"/>
              <a:buAutoNum type="arabicPeriod"/>
            </a:pP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r>
              <a:rPr lang="en-IN" sz="1200" dirty="0">
                <a:latin typeface="Times New Roman" panose="02020603050405020304" charset="0"/>
                <a:cs typeface="Times New Roman" panose="02020603050405020304" charset="0"/>
                <a:sym typeface="+mn-ea"/>
              </a:rPr>
              <a:t>We will deploy the </a:t>
            </a:r>
            <a:r>
              <a:rPr lang="en-US" sz="1200" dirty="0">
                <a:latin typeface="Times New Roman" panose="02020603050405020304" charset="0"/>
                <a:cs typeface="Times New Roman" panose="02020603050405020304" charset="0"/>
                <a:sym typeface="+mn-ea"/>
              </a:rPr>
              <a:t>Cryptographically Secure Pseudo-Random Number Generators (CSPRNGs) algorithms using </a:t>
            </a:r>
            <a:r>
              <a:rPr lang="en-US" sz="1200" dirty="0" err="1">
                <a:latin typeface="Times New Roman" panose="02020603050405020304" charset="0"/>
                <a:cs typeface="Times New Roman" panose="02020603050405020304" charset="0"/>
                <a:sym typeface="+mn-ea"/>
              </a:rPr>
              <a:t>javascript</a:t>
            </a:r>
            <a:r>
              <a:rPr lang="en-US" sz="1200" dirty="0">
                <a:latin typeface="Times New Roman" panose="02020603050405020304" charset="0"/>
                <a:cs typeface="Times New Roman" panose="02020603050405020304" charset="0"/>
                <a:sym typeface="+mn-ea"/>
              </a:rPr>
              <a:t>.</a:t>
            </a: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r>
              <a:rPr lang="en-IN" sz="1200" dirty="0">
                <a:effectLst/>
                <a:latin typeface="Times New Roman" panose="02020603050405020304" charset="0"/>
                <a:cs typeface="Times New Roman" panose="02020603050405020304" charset="0"/>
                <a:sym typeface="+mn-ea"/>
              </a:rPr>
              <a:t>This  Algorithm uses random character generation . The user will have an option to select different characters used to generate the password like numbers , capital letters , special characters ,etc.</a:t>
            </a: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r>
              <a:rPr lang="en-IN" sz="1200" dirty="0">
                <a:effectLst/>
                <a:latin typeface="Times New Roman" panose="02020603050405020304" charset="0"/>
                <a:cs typeface="Times New Roman" panose="02020603050405020304" charset="0"/>
                <a:sym typeface="+mn-ea"/>
              </a:rPr>
              <a:t>The Website will display all the top 5 password ranked by strength to the user . The user can choose their preferred password in their database using MongoDB.</a:t>
            </a: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endParaRPr lang="en-IN" sz="1200" b="0" i="0" u="none" strike="noStrike" dirty="0">
              <a:effectLst/>
              <a:latin typeface="Times New Roman" panose="02020603050405020304" charset="0"/>
              <a:cs typeface="Times New Roman" panose="02020603050405020304" charset="0"/>
            </a:endParaRPr>
          </a:p>
          <a:p>
            <a:pPr marL="457200" indent="-457200" algn="l">
              <a:buFont typeface="+mj-lt"/>
              <a:buAutoNum type="arabicPeriod"/>
            </a:pPr>
            <a:r>
              <a:rPr lang="en-IN" sz="1200" dirty="0">
                <a:latin typeface="Times New Roman" panose="02020603050405020304" charset="0"/>
                <a:cs typeface="Times New Roman" panose="02020603050405020304" charset="0"/>
                <a:sym typeface="+mn-ea"/>
              </a:rPr>
              <a:t>The Website uses </a:t>
            </a:r>
            <a:r>
              <a:rPr lang="en-IN" sz="1200" dirty="0" err="1">
                <a:latin typeface="Times New Roman" panose="02020603050405020304" charset="0"/>
                <a:cs typeface="Times New Roman" panose="02020603050405020304" charset="0"/>
                <a:sym typeface="+mn-ea"/>
              </a:rPr>
              <a:t>NodeJs</a:t>
            </a:r>
            <a:r>
              <a:rPr lang="en-IN" sz="1200" dirty="0">
                <a:latin typeface="Times New Roman" panose="02020603050405020304" charset="0"/>
                <a:cs typeface="Times New Roman" panose="02020603050405020304" charset="0"/>
                <a:sym typeface="+mn-ea"/>
              </a:rPr>
              <a:t> and </a:t>
            </a:r>
            <a:r>
              <a:rPr lang="en-IN" sz="1200" dirty="0" err="1">
                <a:latin typeface="Times New Roman" panose="02020603050405020304" charset="0"/>
                <a:cs typeface="Times New Roman" panose="02020603050405020304" charset="0"/>
                <a:sym typeface="+mn-ea"/>
              </a:rPr>
              <a:t>ExpressJs</a:t>
            </a:r>
            <a:r>
              <a:rPr lang="en-IN" sz="1200" dirty="0">
                <a:latin typeface="Times New Roman" panose="02020603050405020304" charset="0"/>
                <a:cs typeface="Times New Roman" panose="02020603050405020304" charset="0"/>
                <a:sym typeface="+mn-ea"/>
              </a:rPr>
              <a:t> for handling the backend servers and deployed using Netlify.</a:t>
            </a:r>
            <a:endParaRPr lang="en-IN" sz="1200" dirty="0">
              <a:latin typeface="Times New Roman" panose="02020603050405020304" charset="0"/>
              <a:cs typeface="Times New Roman" panose="02020603050405020304" charset="0"/>
            </a:endParaRPr>
          </a:p>
          <a:p>
            <a:pPr marL="457200" indent="-457200" algn="l">
              <a:buFont typeface="+mj-lt"/>
              <a:buAutoNum type="arabicPeriod"/>
            </a:pPr>
            <a:endParaRPr lang="en-IN" sz="1200" dirty="0">
              <a:latin typeface="Times New Roman" panose="02020603050405020304" charset="0"/>
              <a:cs typeface="Times New Roman" panose="02020603050405020304" charset="0"/>
            </a:endParaRPr>
          </a:p>
          <a:p>
            <a:pPr marL="457200" indent="-457200" algn="l">
              <a:buFont typeface="+mj-lt"/>
              <a:buAutoNum type="arabicPeriod"/>
            </a:pPr>
            <a:r>
              <a:rPr lang="en-IN" sz="1200" dirty="0">
                <a:effectLst/>
                <a:latin typeface="Times New Roman" panose="02020603050405020304" charset="0"/>
                <a:cs typeface="Times New Roman" panose="02020603050405020304" charset="0"/>
                <a:sym typeface="+mn-ea"/>
              </a:rPr>
              <a:t>The users can </a:t>
            </a:r>
            <a:r>
              <a:rPr lang="en-IN" sz="1200" dirty="0">
                <a:latin typeface="Times New Roman" panose="02020603050405020304" charset="0"/>
                <a:cs typeface="Times New Roman" panose="02020603050405020304" charset="0"/>
                <a:sym typeface="+mn-ea"/>
              </a:rPr>
              <a:t>also provide their keywords , </a:t>
            </a:r>
            <a:r>
              <a:rPr lang="en-IN" sz="1200" dirty="0" err="1">
                <a:latin typeface="Times New Roman" panose="02020603050405020304" charset="0"/>
                <a:cs typeface="Times New Roman" panose="02020603050405020304" charset="0"/>
                <a:sym typeface="+mn-ea"/>
              </a:rPr>
              <a:t>incase</a:t>
            </a:r>
            <a:r>
              <a:rPr lang="en-IN" sz="1200" dirty="0">
                <a:latin typeface="Times New Roman" panose="02020603050405020304" charset="0"/>
                <a:cs typeface="Times New Roman" panose="02020603050405020304" charset="0"/>
                <a:sym typeface="+mn-ea"/>
              </a:rPr>
              <a:t> they want some password related to them.</a:t>
            </a:r>
            <a:endParaRPr lang="en-IN" sz="1200" b="0" i="0" u="none" strike="noStrike" dirty="0">
              <a:effectLst/>
              <a:latin typeface="Times New Roman" panose="02020603050405020304" charset="0"/>
              <a:cs typeface="Times New Roman" panose="02020603050405020304" charset="0"/>
            </a:endParaRPr>
          </a:p>
          <a:p>
            <a:pPr marL="12700" marR="5080" algn="just">
              <a:lnSpc>
                <a:spcPct val="143000"/>
              </a:lnSpc>
              <a:spcBef>
                <a:spcPts val="1270"/>
              </a:spcBef>
            </a:pPr>
            <a:endParaRPr sz="1200" dirty="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11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975105"/>
            <a:ext cx="5410200" cy="2768600"/>
          </a:xfrm>
          <a:prstGeom prst="rect">
            <a:avLst/>
          </a:prstGeom>
        </p:spPr>
        <p:txBody>
          <a:bodyPr vert="horz" wrap="square" lIns="0" tIns="13335" rIns="0" bIns="0" rtlCol="0">
            <a:spAutoFit/>
          </a:bodyPr>
          <a:lstStyle/>
          <a:p>
            <a:pPr marL="1732280">
              <a:lnSpc>
                <a:spcPct val="100000"/>
              </a:lnSpc>
              <a:spcBef>
                <a:spcPts val="105"/>
              </a:spcBef>
            </a:pPr>
            <a:r>
              <a:rPr sz="1600" b="1" spc="-10" dirty="0">
                <a:latin typeface="Times New Roman" panose="02020603050405020304"/>
                <a:cs typeface="Times New Roman" panose="02020603050405020304"/>
              </a:rPr>
              <a:t>4.1</a:t>
            </a:r>
            <a:r>
              <a:rPr sz="1600" b="1" spc="3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REQUIREMENT</a:t>
            </a:r>
            <a:r>
              <a:rPr sz="1600" b="1" spc="-1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ANALYSIS</a:t>
            </a:r>
            <a:endParaRPr sz="1600">
              <a:latin typeface="Times New Roman" panose="02020603050405020304"/>
              <a:cs typeface="Times New Roman" panose="02020603050405020304"/>
            </a:endParaRPr>
          </a:p>
          <a:p>
            <a:pPr>
              <a:lnSpc>
                <a:spcPct val="100000"/>
              </a:lnSpc>
              <a:spcBef>
                <a:spcPts val="35"/>
              </a:spcBef>
            </a:pPr>
            <a:endParaRPr sz="1650">
              <a:latin typeface="Times New Roman" panose="02020603050405020304"/>
              <a:cs typeface="Times New Roman" panose="02020603050405020304"/>
            </a:endParaRPr>
          </a:p>
          <a:p>
            <a:pPr marL="414655" lvl="2" indent="-402590">
              <a:lnSpc>
                <a:spcPct val="100000"/>
              </a:lnSpc>
              <a:buFont typeface="Times New Roman" panose="02020603050405020304"/>
              <a:buAutoNum type="romanUcPeriod"/>
              <a:tabLst>
                <a:tab pos="415290" algn="l"/>
              </a:tabLst>
            </a:pPr>
            <a:r>
              <a:rPr sz="1400" b="1" spc="-5" dirty="0">
                <a:latin typeface="Times New Roman" panose="02020603050405020304"/>
                <a:cs typeface="Times New Roman" panose="02020603050405020304"/>
              </a:rPr>
              <a:t>Software</a:t>
            </a:r>
            <a:r>
              <a:rPr sz="1400" b="1" spc="-5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Requirements</a:t>
            </a:r>
          </a:p>
          <a:p>
            <a:pPr marL="12065" lvl="2" indent="0">
              <a:lnSpc>
                <a:spcPct val="100000"/>
              </a:lnSpc>
              <a:buFont typeface="Times New Roman" panose="02020603050405020304"/>
              <a:buNone/>
              <a:tabLst>
                <a:tab pos="415290" algn="l"/>
              </a:tabLst>
            </a:pPr>
            <a:endParaRPr sz="1400" b="1" spc="-10" dirty="0">
              <a:latin typeface="Times New Roman" panose="02020603050405020304"/>
              <a:cs typeface="Times New Roman" panose="02020603050405020304"/>
            </a:endParaRPr>
          </a:p>
          <a:p>
            <a:pPr marL="445770" indent="-400050">
              <a:buFont typeface="Arial" panose="020B0604020202020204" pitchFamily="34" charset="0"/>
              <a:buChar char="•"/>
            </a:pPr>
            <a:r>
              <a:rPr lang="en-US" altLang="en-IN" sz="1400" dirty="0">
                <a:sym typeface="+mn-ea"/>
              </a:rPr>
              <a:t>     </a:t>
            </a:r>
            <a:r>
              <a:rPr lang="en-IN" sz="1200" dirty="0">
                <a:latin typeface="Times New Roman" panose="02020603050405020304" charset="0"/>
                <a:cs typeface="Times New Roman" panose="02020603050405020304" charset="0"/>
                <a:sym typeface="+mn-ea"/>
              </a:rPr>
              <a:t>FRONTEND: HTML , CSS , BOOTSTRAP</a:t>
            </a:r>
            <a:endParaRPr lang="en-IN" sz="1200" dirty="0">
              <a:latin typeface="Times New Roman" panose="02020603050405020304" charset="0"/>
              <a:cs typeface="Times New Roman" panose="02020603050405020304" charset="0"/>
            </a:endParaRPr>
          </a:p>
          <a:p>
            <a:pPr marL="331470" indent="-285750">
              <a:buFont typeface="Arial" panose="020B0604020202020204" pitchFamily="34" charset="0"/>
              <a:buChar char="•"/>
            </a:pPr>
            <a:r>
              <a:rPr lang="en-US" altLang="en-IN" sz="1200" dirty="0">
                <a:latin typeface="Times New Roman" panose="02020603050405020304" charset="0"/>
                <a:cs typeface="Times New Roman" panose="02020603050405020304" charset="0"/>
                <a:sym typeface="+mn-ea"/>
              </a:rPr>
              <a:t>       </a:t>
            </a:r>
            <a:r>
              <a:rPr lang="en-IN" sz="1200" dirty="0">
                <a:latin typeface="Times New Roman" panose="02020603050405020304" charset="0"/>
                <a:cs typeface="Times New Roman" panose="02020603050405020304" charset="0"/>
                <a:sym typeface="+mn-ea"/>
              </a:rPr>
              <a:t> LANGUAGE : JAVASCRIPT</a:t>
            </a:r>
            <a:endParaRPr lang="en-IN" sz="1200" dirty="0">
              <a:latin typeface="Times New Roman" panose="02020603050405020304" charset="0"/>
              <a:cs typeface="Times New Roman" panose="02020603050405020304" charset="0"/>
            </a:endParaRPr>
          </a:p>
          <a:p>
            <a:pPr marL="331470" indent="-285750">
              <a:buFont typeface="Arial" panose="020B0604020202020204" pitchFamily="34" charset="0"/>
              <a:buChar char="•"/>
            </a:pPr>
            <a:r>
              <a:rPr lang="en-US" altLang="en-IN" sz="1200" dirty="0">
                <a:latin typeface="Times New Roman" panose="02020603050405020304" charset="0"/>
                <a:cs typeface="Times New Roman" panose="02020603050405020304" charset="0"/>
                <a:sym typeface="+mn-ea"/>
              </a:rPr>
              <a:t>        </a:t>
            </a:r>
            <a:r>
              <a:rPr lang="en-IN" sz="1200" dirty="0">
                <a:latin typeface="Times New Roman" panose="02020603050405020304" charset="0"/>
                <a:cs typeface="Times New Roman" panose="02020603050405020304" charset="0"/>
                <a:sym typeface="+mn-ea"/>
              </a:rPr>
              <a:t>BACKEND : NODEJS, EXPRESSJS</a:t>
            </a:r>
            <a:endParaRPr lang="en-IN" sz="1200" dirty="0">
              <a:latin typeface="Times New Roman" panose="02020603050405020304" charset="0"/>
              <a:cs typeface="Times New Roman" panose="02020603050405020304" charset="0"/>
            </a:endParaRPr>
          </a:p>
          <a:p>
            <a:pPr marL="331470" indent="-285750">
              <a:buFont typeface="Arial" panose="020B0604020202020204" pitchFamily="34" charset="0"/>
              <a:buChar char="•"/>
            </a:pPr>
            <a:r>
              <a:rPr lang="en-US" altLang="en-IN" sz="1200" dirty="0">
                <a:latin typeface="Times New Roman" panose="02020603050405020304" charset="0"/>
                <a:cs typeface="Times New Roman" panose="02020603050405020304" charset="0"/>
                <a:sym typeface="+mn-ea"/>
              </a:rPr>
              <a:t>       </a:t>
            </a:r>
            <a:r>
              <a:rPr lang="en-IN" sz="1200" dirty="0">
                <a:latin typeface="Times New Roman" panose="02020603050405020304" charset="0"/>
                <a:cs typeface="Times New Roman" panose="02020603050405020304" charset="0"/>
                <a:sym typeface="+mn-ea"/>
              </a:rPr>
              <a:t> DATABASE : MONGODB</a:t>
            </a:r>
            <a:endParaRPr lang="en-IN" sz="1200" dirty="0">
              <a:latin typeface="Times New Roman" panose="02020603050405020304" charset="0"/>
              <a:cs typeface="Times New Roman" panose="02020603050405020304" charset="0"/>
            </a:endParaRPr>
          </a:p>
          <a:p>
            <a:pPr marL="331470" indent="-285750">
              <a:buFont typeface="Arial" panose="020B0604020202020204" pitchFamily="34" charset="0"/>
              <a:buChar char="•"/>
            </a:pPr>
            <a:r>
              <a:rPr lang="en-US" altLang="en-IN" sz="1200" dirty="0">
                <a:latin typeface="Times New Roman" panose="02020603050405020304" charset="0"/>
                <a:cs typeface="Times New Roman" panose="02020603050405020304" charset="0"/>
                <a:sym typeface="+mn-ea"/>
              </a:rPr>
              <a:t>        </a:t>
            </a:r>
            <a:r>
              <a:rPr lang="en-IN" sz="1200" dirty="0">
                <a:latin typeface="Times New Roman" panose="02020603050405020304" charset="0"/>
                <a:cs typeface="Times New Roman" panose="02020603050405020304" charset="0"/>
                <a:sym typeface="+mn-ea"/>
              </a:rPr>
              <a:t>DEPLOYMENT : NETLIFY</a:t>
            </a:r>
            <a:endParaRPr lang="en-IN" sz="1200" dirty="0">
              <a:latin typeface="Times New Roman" panose="02020603050405020304" charset="0"/>
              <a:cs typeface="Times New Roman" panose="02020603050405020304" charset="0"/>
            </a:endParaRPr>
          </a:p>
          <a:p>
            <a:pPr marL="414655" lvl="2" indent="-402590">
              <a:lnSpc>
                <a:spcPct val="100000"/>
              </a:lnSpc>
              <a:buFont typeface="+mj-lt"/>
              <a:buAutoNum type="romanUcPeriod"/>
              <a:tabLst>
                <a:tab pos="415290" algn="l"/>
              </a:tabLst>
            </a:pPr>
            <a:endParaRPr sz="1200">
              <a:latin typeface="Times New Roman" panose="02020603050405020304" charset="0"/>
              <a:cs typeface="Times New Roman" panose="02020603050405020304" charset="0"/>
            </a:endParaRPr>
          </a:p>
          <a:p>
            <a:pPr marL="414655" lvl="2" indent="-402590">
              <a:lnSpc>
                <a:spcPct val="100000"/>
              </a:lnSpc>
              <a:spcBef>
                <a:spcPts val="1095"/>
              </a:spcBef>
              <a:buFont typeface="Times New Roman" panose="02020603050405020304"/>
              <a:buAutoNum type="romanUcPeriod"/>
              <a:tabLst>
                <a:tab pos="415290" algn="l"/>
              </a:tabLst>
            </a:pPr>
            <a:r>
              <a:rPr sz="1400" b="1" spc="-10" dirty="0">
                <a:latin typeface="Times New Roman" panose="02020603050405020304"/>
                <a:cs typeface="Times New Roman" panose="02020603050405020304"/>
              </a:rPr>
              <a:t>Hardware</a:t>
            </a:r>
            <a:r>
              <a:rPr sz="1400" b="1" spc="-1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Requirements</a:t>
            </a:r>
          </a:p>
          <a:p>
            <a:pPr marL="414655" lvl="2" indent="-402590">
              <a:lnSpc>
                <a:spcPct val="100000"/>
              </a:lnSpc>
              <a:spcBef>
                <a:spcPts val="1095"/>
              </a:spcBef>
              <a:buFont typeface="Arial" panose="020B0604020202020204" pitchFamily="34" charset="0"/>
              <a:buChar char="•"/>
              <a:tabLst>
                <a:tab pos="415290" algn="l"/>
              </a:tabLst>
            </a:pPr>
            <a:r>
              <a:rPr lang="en-US" sz="1200">
                <a:latin typeface="Times New Roman" panose="02020603050405020304"/>
                <a:cs typeface="Times New Roman" panose="02020603050405020304"/>
              </a:rPr>
              <a:t>COMPUTER</a:t>
            </a:r>
          </a:p>
        </p:txBody>
      </p:sp>
      <p:sp>
        <p:nvSpPr>
          <p:cNvPr id="6" name="object 6"/>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12</a:t>
            </a:r>
          </a:p>
        </p:txBody>
      </p:sp>
      <p:pic>
        <p:nvPicPr>
          <p:cNvPr id="8" name="Picture 7"/>
          <p:cNvPicPr/>
          <p:nvPr/>
        </p:nvPicPr>
        <p:blipFill>
          <a:blip r:embed="rId2"/>
        </p:blipFill>
        <p:spPr>
          <a:xfrm>
            <a:off x="666750" y="3975100"/>
            <a:ext cx="2209800" cy="1325880"/>
          </a:xfrm>
          <a:prstGeom prst="rect">
            <a:avLst/>
          </a:prstGeom>
        </p:spPr>
      </p:pic>
      <p:pic>
        <p:nvPicPr>
          <p:cNvPr id="9" name="Picture 8"/>
          <p:cNvPicPr/>
          <p:nvPr/>
        </p:nvPicPr>
        <p:blipFill>
          <a:blip r:embed="rId3"/>
        </p:blipFill>
        <p:spPr>
          <a:xfrm>
            <a:off x="3871595" y="3700145"/>
            <a:ext cx="3015615" cy="18757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978154"/>
            <a:ext cx="6426200" cy="3621405"/>
          </a:xfrm>
          <a:prstGeom prst="rect">
            <a:avLst/>
          </a:prstGeom>
        </p:spPr>
        <p:txBody>
          <a:bodyPr vert="horz" wrap="square" lIns="0" tIns="11430" rIns="0" bIns="0" rtlCol="0">
            <a:spAutoFit/>
          </a:bodyPr>
          <a:lstStyle/>
          <a:p>
            <a:pPr marL="280670" lvl="1" indent="-268605">
              <a:lnSpc>
                <a:spcPct val="100000"/>
              </a:lnSpc>
              <a:spcBef>
                <a:spcPts val="90"/>
              </a:spcBef>
              <a:buFont typeface="Times New Roman" panose="02020603050405020304"/>
              <a:buAutoNum type="arabicPeriod" startAt="2"/>
              <a:tabLst>
                <a:tab pos="281305" algn="l"/>
              </a:tabLst>
            </a:pPr>
            <a:r>
              <a:rPr sz="1400" b="1" dirty="0">
                <a:latin typeface="Times New Roman" panose="02020603050405020304"/>
                <a:cs typeface="Times New Roman" panose="02020603050405020304"/>
              </a:rPr>
              <a:t>MERITS</a:t>
            </a:r>
            <a:r>
              <a:rPr sz="1400" b="1" spc="-2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AND DEMERITS</a:t>
            </a:r>
            <a:endParaRPr sz="1400">
              <a:latin typeface="Times New Roman" panose="02020603050405020304"/>
              <a:cs typeface="Times New Roman" panose="02020603050405020304"/>
            </a:endParaRPr>
          </a:p>
          <a:p>
            <a:pPr lvl="1">
              <a:lnSpc>
                <a:spcPct val="100000"/>
              </a:lnSpc>
              <a:spcBef>
                <a:spcPts val="45"/>
              </a:spcBef>
              <a:buFont typeface="Times New Roman" panose="02020603050405020304"/>
              <a:buAutoNum type="arabicPeriod" startAt="2"/>
            </a:pPr>
            <a:endParaRPr sz="1300">
              <a:latin typeface="Times New Roman" panose="02020603050405020304"/>
              <a:cs typeface="Times New Roman" panose="02020603050405020304"/>
            </a:endParaRPr>
          </a:p>
          <a:p>
            <a:pPr marL="12700">
              <a:lnSpc>
                <a:spcPct val="100000"/>
              </a:lnSpc>
            </a:pPr>
            <a:r>
              <a:rPr sz="1400" b="1" spc="-5" dirty="0">
                <a:latin typeface="Times New Roman" panose="02020603050405020304"/>
                <a:cs typeface="Times New Roman" panose="02020603050405020304"/>
              </a:rPr>
              <a:t>Merits:</a:t>
            </a:r>
            <a:endParaRPr sz="1400">
              <a:latin typeface="Times New Roman" panose="02020603050405020304"/>
              <a:cs typeface="Times New Roman" panose="02020603050405020304"/>
            </a:endParaRPr>
          </a:p>
          <a:p>
            <a:pPr>
              <a:lnSpc>
                <a:spcPct val="100000"/>
              </a:lnSpc>
              <a:spcBef>
                <a:spcPts val="5"/>
              </a:spcBef>
            </a:pPr>
            <a:endParaRPr sz="140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dirty="0">
                <a:latin typeface="Times New Roman" panose="02020603050405020304"/>
                <a:cs typeface="Times New Roman" panose="02020603050405020304"/>
              </a:rPr>
              <a:t> Enhanced Security</a:t>
            </a:r>
          </a:p>
          <a:p>
            <a:pPr marL="469900" lvl="2" indent="-228600">
              <a:lnSpc>
                <a:spcPct val="100000"/>
              </a:lnSpc>
              <a:buFont typeface="Symbol" panose="05050102010706020507"/>
              <a:buChar char=""/>
              <a:tabLst>
                <a:tab pos="469265" algn="l"/>
                <a:tab pos="469900" algn="l"/>
              </a:tabLst>
            </a:pPr>
            <a:endParaRPr sz="1200" dirty="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dirty="0">
                <a:latin typeface="Times New Roman" panose="02020603050405020304"/>
                <a:cs typeface="Times New Roman" panose="02020603050405020304"/>
              </a:rPr>
              <a:t>Reduced Human Error</a:t>
            </a:r>
          </a:p>
          <a:p>
            <a:pPr marL="469900" lvl="2" indent="-228600">
              <a:lnSpc>
                <a:spcPct val="100000"/>
              </a:lnSpc>
              <a:buFont typeface="Symbol" panose="05050102010706020507"/>
              <a:buChar char=""/>
              <a:tabLst>
                <a:tab pos="469265" algn="l"/>
                <a:tab pos="469900" algn="l"/>
              </a:tabLst>
            </a:pPr>
            <a:endParaRPr sz="1200" spc="-5" dirty="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dirty="0">
                <a:latin typeface="Times New Roman" panose="02020603050405020304"/>
                <a:cs typeface="Times New Roman" panose="02020603050405020304"/>
              </a:rPr>
              <a:t>Compliance with Security Standards</a:t>
            </a:r>
          </a:p>
          <a:p>
            <a:pPr marL="12700">
              <a:lnSpc>
                <a:spcPct val="100000"/>
              </a:lnSpc>
              <a:spcBef>
                <a:spcPts val="880"/>
              </a:spcBef>
            </a:pPr>
            <a:r>
              <a:rPr sz="1400" b="1" spc="-10" dirty="0">
                <a:latin typeface="Times New Roman" panose="02020603050405020304"/>
                <a:cs typeface="Times New Roman" panose="02020603050405020304"/>
              </a:rPr>
              <a:t>Demerits:</a:t>
            </a:r>
            <a:endParaRPr sz="14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a:latin typeface="Times New Roman" panose="02020603050405020304"/>
                <a:cs typeface="Times New Roman" panose="02020603050405020304"/>
              </a:rPr>
              <a:t>Usability Challenges</a:t>
            </a:r>
          </a:p>
          <a:p>
            <a:pPr marL="469900" lvl="2" indent="-228600">
              <a:lnSpc>
                <a:spcPct val="100000"/>
              </a:lnSpc>
              <a:buFont typeface="Symbol" panose="05050102010706020507"/>
              <a:buChar char=""/>
              <a:tabLst>
                <a:tab pos="469265" algn="l"/>
                <a:tab pos="469900" algn="l"/>
              </a:tabLst>
            </a:pPr>
            <a:endParaRPr sz="120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a:latin typeface="Times New Roman" panose="02020603050405020304"/>
                <a:cs typeface="Times New Roman" panose="02020603050405020304"/>
              </a:rPr>
              <a:t>If users rely heavily on password managers, a compromise of the manager can lead to exposure of all stored passwords.</a:t>
            </a:r>
          </a:p>
          <a:p>
            <a:pPr marL="469900" lvl="2" indent="-228600">
              <a:lnSpc>
                <a:spcPct val="100000"/>
              </a:lnSpc>
              <a:buFont typeface="Symbol" panose="05050102010706020507"/>
              <a:buChar char=""/>
              <a:tabLst>
                <a:tab pos="469265" algn="l"/>
                <a:tab pos="469900" algn="l"/>
              </a:tabLst>
            </a:pPr>
            <a:endParaRPr sz="1200">
              <a:latin typeface="Times New Roman" panose="02020603050405020304"/>
              <a:cs typeface="Times New Roman" panose="02020603050405020304"/>
            </a:endParaRPr>
          </a:p>
          <a:p>
            <a:pPr marL="469900" lvl="2" indent="-228600">
              <a:lnSpc>
                <a:spcPct val="100000"/>
              </a:lnSpc>
              <a:buFont typeface="Symbol" panose="05050102010706020507"/>
              <a:buChar char=""/>
              <a:tabLst>
                <a:tab pos="469265" algn="l"/>
                <a:tab pos="469900" algn="l"/>
              </a:tabLst>
            </a:pPr>
            <a:r>
              <a:rPr sz="1200">
                <a:latin typeface="Times New Roman" panose="02020603050405020304"/>
                <a:cs typeface="Times New Roman" panose="02020603050405020304"/>
              </a:rPr>
              <a:t>Incorrect implementation of cryptographic algorithms or other security measures can weaken the effectiveness of the password generator.</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34815" y="9697922"/>
            <a:ext cx="129539" cy="146685"/>
          </a:xfrm>
          <a:prstGeom prst="rect">
            <a:avLst/>
          </a:prstGeom>
        </p:spPr>
        <p:txBody>
          <a:bodyPr vert="horz" wrap="square" lIns="0" tIns="11430" rIns="0" bIns="0" rtlCol="0">
            <a:spAutoFit/>
          </a:bodyPr>
          <a:lstStyle/>
          <a:p>
            <a:pPr marL="12700">
              <a:lnSpc>
                <a:spcPct val="100000"/>
              </a:lnSpc>
              <a:spcBef>
                <a:spcPts val="90"/>
              </a:spcBef>
            </a:pPr>
            <a:r>
              <a:rPr sz="800" spc="5" dirty="0">
                <a:latin typeface="Times New Roman" panose="02020603050405020304"/>
                <a:cs typeface="Times New Roman" panose="02020603050405020304"/>
              </a:rPr>
              <a:t>14</a:t>
            </a:r>
            <a:endParaRPr sz="800">
              <a:latin typeface="Times New Roman" panose="02020603050405020304"/>
              <a:cs typeface="Times New Roman" panose="02020603050405020304"/>
            </a:endParaRPr>
          </a:p>
        </p:txBody>
      </p:sp>
      <p:sp>
        <p:nvSpPr>
          <p:cNvPr id="3" name="object 3"/>
          <p:cNvSpPr txBox="1">
            <a:spLocks noGrp="1"/>
          </p:cNvSpPr>
          <p:nvPr>
            <p:ph type="title"/>
          </p:nvPr>
        </p:nvSpPr>
        <p:spPr>
          <a:xfrm>
            <a:off x="2865882" y="4594351"/>
            <a:ext cx="1739264" cy="391160"/>
          </a:xfrm>
          <a:prstGeom prst="rect">
            <a:avLst/>
          </a:prstGeom>
        </p:spPr>
        <p:txBody>
          <a:bodyPr vert="horz" wrap="square" lIns="0" tIns="12700" rIns="0" bIns="0" rtlCol="0">
            <a:spAutoFit/>
          </a:bodyPr>
          <a:lstStyle/>
          <a:p>
            <a:pPr marL="12700">
              <a:lnSpc>
                <a:spcPct val="100000"/>
              </a:lnSpc>
              <a:spcBef>
                <a:spcPts val="100"/>
              </a:spcBef>
            </a:pPr>
            <a:r>
              <a:rPr spc="-10" dirty="0"/>
              <a:t>CHAPTER</a:t>
            </a:r>
            <a:r>
              <a:rPr spc="-80" dirty="0"/>
              <a:t> </a:t>
            </a:r>
            <a:r>
              <a:rPr dirty="0"/>
              <a:t>5</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0637" y="721135"/>
            <a:ext cx="5166995" cy="1680845"/>
          </a:xfrm>
          <a:prstGeom prst="rect">
            <a:avLst/>
          </a:prstGeom>
        </p:spPr>
        <p:txBody>
          <a:bodyPr vert="horz" wrap="square" lIns="0" tIns="130175" rIns="0" bIns="0" rtlCol="0">
            <a:spAutoFit/>
          </a:bodyPr>
          <a:lstStyle/>
          <a:p>
            <a:pPr algn="ctr">
              <a:lnSpc>
                <a:spcPct val="100000"/>
              </a:lnSpc>
              <a:spcBef>
                <a:spcPts val="1025"/>
              </a:spcBef>
            </a:pPr>
            <a:r>
              <a:rPr sz="1600" b="1" spc="-5" dirty="0">
                <a:latin typeface="Times New Roman" panose="02020603050405020304"/>
                <a:cs typeface="Times New Roman" panose="02020603050405020304"/>
              </a:rPr>
              <a:t>CMR COLLEGE</a:t>
            </a:r>
            <a:r>
              <a:rPr sz="1600" b="1" spc="-1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OF</a:t>
            </a:r>
            <a:r>
              <a:rPr sz="1600" b="1" spc="-4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ENGINEERING </a:t>
            </a:r>
            <a:r>
              <a:rPr sz="1600" b="1" spc="5" dirty="0">
                <a:latin typeface="Times New Roman" panose="02020603050405020304"/>
                <a:cs typeface="Times New Roman" panose="02020603050405020304"/>
              </a:rPr>
              <a:t>&amp;</a:t>
            </a:r>
            <a:r>
              <a:rPr sz="1600" b="1" spc="-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TECHNOLOGY</a:t>
            </a:r>
            <a:endParaRPr sz="1600">
              <a:latin typeface="Times New Roman" panose="02020603050405020304"/>
              <a:cs typeface="Times New Roman" panose="02020603050405020304"/>
            </a:endParaRPr>
          </a:p>
          <a:p>
            <a:pPr marL="2085975">
              <a:lnSpc>
                <a:spcPct val="100000"/>
              </a:lnSpc>
              <a:spcBef>
                <a:spcPts val="690"/>
              </a:spcBef>
            </a:pPr>
            <a:r>
              <a:rPr sz="1200" b="1" spc="-5" dirty="0">
                <a:latin typeface="Times New Roman" panose="02020603050405020304"/>
                <a:cs typeface="Times New Roman" panose="02020603050405020304"/>
              </a:rPr>
              <a:t>(Autonomous)</a:t>
            </a:r>
            <a:endParaRPr sz="1200">
              <a:latin typeface="Times New Roman" panose="02020603050405020304"/>
              <a:cs typeface="Times New Roman" panose="02020603050405020304"/>
            </a:endParaRPr>
          </a:p>
          <a:p>
            <a:pPr marL="341630" marR="412115" indent="414655">
              <a:lnSpc>
                <a:spcPts val="2160"/>
              </a:lnSpc>
              <a:spcBef>
                <a:spcPts val="170"/>
              </a:spcBef>
            </a:pPr>
            <a:r>
              <a:rPr sz="1200" b="1" spc="-5" dirty="0">
                <a:latin typeface="Times New Roman" panose="02020603050405020304"/>
                <a:cs typeface="Times New Roman" panose="02020603050405020304"/>
              </a:rPr>
              <a:t>(NAAC</a:t>
            </a:r>
            <a:r>
              <a:rPr sz="1200" b="1" spc="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Accredited</a:t>
            </a:r>
            <a:r>
              <a:rPr sz="1200" b="1" spc="1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with</a:t>
            </a:r>
            <a:r>
              <a:rPr sz="1200" b="1" spc="1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‘A+’</a:t>
            </a:r>
            <a:r>
              <a:rPr sz="1200" b="1" spc="-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Grade</a:t>
            </a:r>
            <a:r>
              <a:rPr sz="1200" b="1" spc="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&amp;</a:t>
            </a:r>
            <a:r>
              <a:rPr sz="1200" b="1" spc="2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NBA</a:t>
            </a:r>
            <a:r>
              <a:rPr sz="1200" b="1" spc="-2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Accredited) </a:t>
            </a:r>
            <a:r>
              <a:rPr sz="1200" b="1"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(Approved by</a:t>
            </a:r>
            <a:r>
              <a:rPr sz="1200" b="1" spc="-1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AICTE,</a:t>
            </a:r>
            <a:r>
              <a:rPr sz="1200" b="1" spc="3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Permanently Affiliated </a:t>
            </a:r>
            <a:r>
              <a:rPr sz="1200" b="1" dirty="0">
                <a:latin typeface="Times New Roman" panose="02020603050405020304"/>
                <a:cs typeface="Times New Roman" panose="02020603050405020304"/>
              </a:rPr>
              <a:t>to</a:t>
            </a:r>
            <a:r>
              <a:rPr sz="1200" b="1" spc="-1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JNTU</a:t>
            </a:r>
            <a:r>
              <a:rPr sz="1200" b="1" spc="-1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Hyderabad)</a:t>
            </a:r>
            <a:endParaRPr sz="1200">
              <a:latin typeface="Times New Roman" panose="02020603050405020304"/>
              <a:cs typeface="Times New Roman" panose="02020603050405020304"/>
            </a:endParaRPr>
          </a:p>
          <a:p>
            <a:pPr marR="35560" algn="ctr">
              <a:lnSpc>
                <a:spcPts val="1410"/>
              </a:lnSpc>
              <a:spcBef>
                <a:spcPts val="505"/>
              </a:spcBef>
            </a:pPr>
            <a:r>
              <a:rPr sz="1200" b="1" dirty="0">
                <a:latin typeface="Times New Roman" panose="02020603050405020304"/>
                <a:cs typeface="Times New Roman" panose="02020603050405020304"/>
              </a:rPr>
              <a:t>KANDLAKOYA, </a:t>
            </a:r>
            <a:r>
              <a:rPr sz="1200" b="1" spc="-5" dirty="0">
                <a:latin typeface="Times New Roman" panose="02020603050405020304"/>
                <a:cs typeface="Times New Roman" panose="02020603050405020304"/>
              </a:rPr>
              <a:t>MEDCHAL</a:t>
            </a:r>
            <a:r>
              <a:rPr sz="1200" b="1"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ROAD,</a:t>
            </a:r>
            <a:r>
              <a:rPr sz="1200" b="1" spc="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HYDERABAD-501401</a:t>
            </a:r>
            <a:endParaRPr sz="1200">
              <a:latin typeface="Times New Roman" panose="02020603050405020304"/>
              <a:cs typeface="Times New Roman" panose="02020603050405020304"/>
            </a:endParaRPr>
          </a:p>
          <a:p>
            <a:pPr marL="168910" algn="ctr">
              <a:lnSpc>
                <a:spcPts val="1650"/>
              </a:lnSpc>
            </a:pPr>
            <a:r>
              <a:rPr sz="1400" b="1" spc="-5" dirty="0">
                <a:latin typeface="Times New Roman" panose="02020603050405020304"/>
                <a:cs typeface="Times New Roman" panose="02020603050405020304"/>
              </a:rPr>
              <a:t>DEPARTMENT</a:t>
            </a:r>
            <a:r>
              <a:rPr sz="1400" b="1" spc="-2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OF </a:t>
            </a:r>
            <a:r>
              <a:rPr sz="1400" b="1" spc="-5" dirty="0">
                <a:latin typeface="Times New Roman" panose="02020603050405020304"/>
                <a:cs typeface="Times New Roman" panose="02020603050405020304"/>
              </a:rPr>
              <a:t>CYBER</a:t>
            </a:r>
            <a:r>
              <a:rPr sz="1400" b="1" spc="-10" dirty="0">
                <a:latin typeface="Times New Roman" panose="02020603050405020304"/>
                <a:cs typeface="Times New Roman" panose="02020603050405020304"/>
              </a:rPr>
              <a:t> SECURITY</a:t>
            </a:r>
            <a:endParaRPr sz="1400">
              <a:latin typeface="Times New Roman" panose="02020603050405020304"/>
              <a:cs typeface="Times New Roman" panose="02020603050405020304"/>
            </a:endParaRPr>
          </a:p>
        </p:txBody>
      </p:sp>
      <p:sp>
        <p:nvSpPr>
          <p:cNvPr id="3" name="object 3"/>
          <p:cNvSpPr txBox="1"/>
          <p:nvPr/>
        </p:nvSpPr>
        <p:spPr>
          <a:xfrm>
            <a:off x="990396" y="3886949"/>
            <a:ext cx="5184775" cy="2252980"/>
          </a:xfrm>
          <a:prstGeom prst="rect">
            <a:avLst/>
          </a:prstGeom>
        </p:spPr>
        <p:txBody>
          <a:bodyPr vert="horz" wrap="square" lIns="0" tIns="138430" rIns="0" bIns="0" rtlCol="0">
            <a:spAutoFit/>
          </a:bodyPr>
          <a:lstStyle/>
          <a:p>
            <a:pPr marL="314960" algn="ctr">
              <a:lnSpc>
                <a:spcPct val="100000"/>
              </a:lnSpc>
              <a:spcBef>
                <a:spcPts val="1090"/>
              </a:spcBef>
            </a:pPr>
            <a:r>
              <a:rPr sz="1600" b="1" spc="-5" dirty="0">
                <a:latin typeface="Times New Roman" panose="02020603050405020304"/>
                <a:cs typeface="Times New Roman" panose="02020603050405020304"/>
              </a:rPr>
              <a:t>CERTIFICATE</a:t>
            </a:r>
            <a:endParaRPr sz="1600">
              <a:latin typeface="Times New Roman" panose="02020603050405020304"/>
              <a:cs typeface="Times New Roman" panose="02020603050405020304"/>
            </a:endParaRPr>
          </a:p>
          <a:p>
            <a:pPr marL="12700" marR="5080" algn="just">
              <a:lnSpc>
                <a:spcPct val="144000"/>
              </a:lnSpc>
              <a:spcBef>
                <a:spcPts val="105"/>
              </a:spcBef>
            </a:pPr>
            <a:r>
              <a:rPr sz="1200" spc="-5" dirty="0">
                <a:latin typeface="Times New Roman" panose="02020603050405020304"/>
                <a:cs typeface="Times New Roman" panose="02020603050405020304"/>
              </a:rPr>
              <a:t>This </a:t>
            </a:r>
            <a:r>
              <a:rPr sz="1200" spc="-15" dirty="0">
                <a:latin typeface="Times New Roman" panose="02020603050405020304"/>
                <a:cs typeface="Times New Roman" panose="02020603050405020304"/>
              </a:rPr>
              <a:t>is </a:t>
            </a:r>
            <a:r>
              <a:rPr sz="1200" dirty="0">
                <a:latin typeface="Times New Roman" panose="02020603050405020304"/>
                <a:cs typeface="Times New Roman" panose="02020603050405020304"/>
              </a:rPr>
              <a:t>to </a:t>
            </a:r>
            <a:r>
              <a:rPr sz="1200" spc="-5" dirty="0">
                <a:latin typeface="Times New Roman" panose="02020603050405020304"/>
                <a:cs typeface="Times New Roman" panose="02020603050405020304"/>
              </a:rPr>
              <a:t>certify that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Mini Project </a:t>
            </a:r>
            <a:r>
              <a:rPr sz="1200" spc="5" dirty="0">
                <a:latin typeface="Times New Roman" panose="02020603050405020304"/>
                <a:cs typeface="Times New Roman" panose="02020603050405020304"/>
              </a:rPr>
              <a:t>-1 </a:t>
            </a:r>
            <a:r>
              <a:rPr sz="1200" spc="-5" dirty="0">
                <a:latin typeface="Times New Roman" panose="02020603050405020304"/>
                <a:cs typeface="Times New Roman" panose="02020603050405020304"/>
              </a:rPr>
              <a:t>report </a:t>
            </a:r>
            <a:r>
              <a:rPr sz="1200" spc="-10" dirty="0">
                <a:latin typeface="Times New Roman" panose="02020603050405020304"/>
                <a:cs typeface="Times New Roman" panose="02020603050405020304"/>
              </a:rPr>
              <a:t>entitled </a:t>
            </a:r>
            <a:r>
              <a:rPr sz="1200" spc="-5" dirty="0">
                <a:latin typeface="Times New Roman" panose="02020603050405020304"/>
                <a:cs typeface="Times New Roman" panose="02020603050405020304"/>
              </a:rPr>
              <a:t>“</a:t>
            </a:r>
            <a:r>
              <a:rPr lang="en-IN" sz="1200" b="1" dirty="0">
                <a:latin typeface="Times New Roman" panose="02020603050405020304" charset="0"/>
                <a:cs typeface="Times New Roman" panose="02020603050405020304" charset="0"/>
                <a:sym typeface="+mn-ea"/>
              </a:rPr>
              <a:t>SECURE PASSWORD GENERATOR</a:t>
            </a:r>
            <a:r>
              <a:rPr sz="1200" dirty="0">
                <a:latin typeface="Times New Roman" panose="02020603050405020304"/>
                <a:cs typeface="Times New Roman" panose="02020603050405020304"/>
              </a:rPr>
              <a:t>”</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being</a:t>
            </a:r>
            <a:r>
              <a:rPr sz="1200" spc="-5" dirty="0">
                <a:latin typeface="Times New Roman" panose="02020603050405020304"/>
                <a:cs typeface="Times New Roman" panose="02020603050405020304"/>
              </a:rPr>
              <a:t> submitted</a:t>
            </a:r>
            <a:r>
              <a:rPr sz="1200" dirty="0">
                <a:latin typeface="Times New Roman" panose="02020603050405020304"/>
                <a:cs typeface="Times New Roman" panose="02020603050405020304"/>
              </a:rPr>
              <a:t> by</a:t>
            </a:r>
            <a:r>
              <a:rPr sz="1200" spc="5" dirty="0">
                <a:latin typeface="Times New Roman" panose="02020603050405020304"/>
                <a:cs typeface="Times New Roman" panose="02020603050405020304"/>
              </a:rPr>
              <a:t> </a:t>
            </a:r>
            <a:r>
              <a:rPr lang="en-IN" sz="1200" b="1" spc="5" dirty="0">
                <a:latin typeface="Times New Roman" panose="02020603050405020304"/>
                <a:cs typeface="Times New Roman" panose="02020603050405020304"/>
              </a:rPr>
              <a:t>A Srinil  Reddy</a:t>
            </a:r>
            <a:r>
              <a:rPr sz="1200" b="1" spc="-5" dirty="0">
                <a:latin typeface="Times New Roman" panose="02020603050405020304"/>
                <a:cs typeface="Times New Roman" panose="02020603050405020304"/>
              </a:rPr>
              <a:t>(2</a:t>
            </a:r>
            <a:r>
              <a:rPr lang="en-IN" sz="1200" b="1" spc="-5" dirty="0">
                <a:latin typeface="Times New Roman" panose="02020603050405020304"/>
                <a:cs typeface="Times New Roman" panose="02020603050405020304"/>
              </a:rPr>
              <a:t>2</a:t>
            </a:r>
            <a:r>
              <a:rPr sz="1200" b="1" spc="-5" dirty="0">
                <a:latin typeface="Times New Roman" panose="02020603050405020304"/>
                <a:cs typeface="Times New Roman" panose="02020603050405020304"/>
              </a:rPr>
              <a:t>H51A62</a:t>
            </a:r>
            <a:r>
              <a:rPr lang="en-IN" sz="1200" b="1" spc="-5" dirty="0">
                <a:latin typeface="Times New Roman" panose="02020603050405020304"/>
                <a:cs typeface="Times New Roman" panose="02020603050405020304"/>
              </a:rPr>
              <a:t>02</a:t>
            </a:r>
            <a:r>
              <a:rPr sz="1200" b="1" spc="-5" dirty="0">
                <a:latin typeface="Times New Roman" panose="02020603050405020304"/>
                <a:cs typeface="Times New Roman" panose="02020603050405020304"/>
              </a:rPr>
              <a:t>),</a:t>
            </a:r>
            <a:r>
              <a:rPr sz="1200" b="1" dirty="0">
                <a:latin typeface="Times New Roman" panose="02020603050405020304"/>
                <a:cs typeface="Times New Roman" panose="02020603050405020304"/>
              </a:rPr>
              <a:t> </a:t>
            </a:r>
            <a:r>
              <a:rPr lang="en-IN" sz="1200" b="1" dirty="0">
                <a:latin typeface="Times New Roman" panose="02020603050405020304"/>
                <a:cs typeface="Times New Roman" panose="02020603050405020304"/>
              </a:rPr>
              <a:t>B Harshith </a:t>
            </a:r>
            <a:r>
              <a:rPr sz="1200" b="1" dirty="0">
                <a:latin typeface="Times New Roman" panose="02020603050405020304"/>
                <a:cs typeface="Times New Roman" panose="02020603050405020304"/>
              </a:rPr>
              <a:t> (2</a:t>
            </a:r>
            <a:r>
              <a:rPr lang="en-IN" sz="1200" b="1" dirty="0">
                <a:latin typeface="Times New Roman" panose="02020603050405020304"/>
                <a:cs typeface="Times New Roman" panose="02020603050405020304"/>
              </a:rPr>
              <a:t>2</a:t>
            </a:r>
            <a:r>
              <a:rPr sz="1200" b="1" dirty="0">
                <a:latin typeface="Times New Roman" panose="02020603050405020304"/>
                <a:cs typeface="Times New Roman" panose="02020603050405020304"/>
              </a:rPr>
              <a:t>H51A62</a:t>
            </a:r>
            <a:r>
              <a:rPr lang="en-IN" sz="1200" b="1" dirty="0">
                <a:latin typeface="Times New Roman" panose="02020603050405020304"/>
                <a:cs typeface="Times New Roman" panose="02020603050405020304"/>
              </a:rPr>
              <a:t>07</a:t>
            </a:r>
            <a:r>
              <a:rPr sz="1200" b="1" dirty="0">
                <a:latin typeface="Times New Roman" panose="02020603050405020304"/>
                <a:cs typeface="Times New Roman" panose="02020603050405020304"/>
              </a:rPr>
              <a:t>),</a:t>
            </a:r>
            <a:r>
              <a:rPr sz="1200" b="1" spc="5" dirty="0">
                <a:latin typeface="Times New Roman" panose="02020603050405020304"/>
                <a:cs typeface="Times New Roman" panose="02020603050405020304"/>
              </a:rPr>
              <a:t> </a:t>
            </a:r>
            <a:r>
              <a:rPr lang="en-IN" sz="1200" b="1" spc="5" dirty="0">
                <a:latin typeface="Times New Roman" panose="02020603050405020304"/>
                <a:cs typeface="Times New Roman" panose="02020603050405020304"/>
              </a:rPr>
              <a:t>C Krupalini</a:t>
            </a:r>
            <a:r>
              <a:rPr sz="1200" b="1" spc="-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(2</a:t>
            </a:r>
            <a:r>
              <a:rPr lang="en-IN" sz="1200" b="1" spc="-5" dirty="0">
                <a:latin typeface="Times New Roman" panose="02020603050405020304"/>
                <a:cs typeface="Times New Roman" panose="02020603050405020304"/>
              </a:rPr>
              <a:t>2</a:t>
            </a:r>
            <a:r>
              <a:rPr sz="1200" b="1" spc="-5" dirty="0">
                <a:latin typeface="Times New Roman" panose="02020603050405020304"/>
                <a:cs typeface="Times New Roman" panose="02020603050405020304"/>
              </a:rPr>
              <a:t>H51A62</a:t>
            </a:r>
            <a:r>
              <a:rPr lang="en-IN" sz="1200" b="1" spc="-5" dirty="0">
                <a:latin typeface="Times New Roman" panose="02020603050405020304"/>
                <a:cs typeface="Times New Roman" panose="02020603050405020304"/>
              </a:rPr>
              <a:t>1</a:t>
            </a:r>
            <a:r>
              <a:rPr sz="1200" b="1"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 </a:t>
            </a:r>
            <a:r>
              <a:rPr sz="1200" dirty="0">
                <a:latin typeface="Times New Roman" panose="02020603050405020304"/>
                <a:cs typeface="Times New Roman" panose="02020603050405020304"/>
              </a:rPr>
              <a:t>partial </a:t>
            </a:r>
            <a:r>
              <a:rPr sz="1200" spc="-10" dirty="0">
                <a:latin typeface="Times New Roman" panose="02020603050405020304"/>
                <a:cs typeface="Times New Roman" panose="02020603050405020304"/>
              </a:rPr>
              <a:t>fulfillment for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award </a:t>
            </a:r>
            <a:r>
              <a:rPr sz="1200" spc="10" dirty="0">
                <a:latin typeface="Times New Roman" panose="02020603050405020304"/>
                <a:cs typeface="Times New Roman" panose="02020603050405020304"/>
              </a:rPr>
              <a:t>of </a:t>
            </a:r>
            <a:r>
              <a:rPr sz="1200" b="1" spc="-5" dirty="0">
                <a:latin typeface="Times New Roman" panose="02020603050405020304"/>
                <a:cs typeface="Times New Roman" panose="02020603050405020304"/>
              </a:rPr>
              <a:t>Bachelor </a:t>
            </a:r>
            <a:r>
              <a:rPr sz="1200" b="1" spc="10" dirty="0">
                <a:latin typeface="Times New Roman" panose="02020603050405020304"/>
                <a:cs typeface="Times New Roman" panose="02020603050405020304"/>
              </a:rPr>
              <a:t>of </a:t>
            </a:r>
            <a:r>
              <a:rPr sz="1200" b="1" spc="-5" dirty="0">
                <a:latin typeface="Times New Roman" panose="02020603050405020304"/>
                <a:cs typeface="Times New Roman" panose="02020603050405020304"/>
              </a:rPr>
              <a:t>Technology in </a:t>
            </a:r>
            <a:r>
              <a:rPr sz="1200" b="1" dirty="0">
                <a:latin typeface="Times New Roman" panose="02020603050405020304"/>
                <a:cs typeface="Times New Roman" panose="02020603050405020304"/>
              </a:rPr>
              <a:t> </a:t>
            </a:r>
            <a:r>
              <a:rPr sz="1200" b="1" spc="-5" dirty="0">
                <a:solidFill>
                  <a:srgbClr val="FF0000"/>
                </a:solidFill>
                <a:latin typeface="Times New Roman" panose="02020603050405020304"/>
                <a:cs typeface="Times New Roman" panose="02020603050405020304"/>
              </a:rPr>
              <a:t>Computer </a:t>
            </a:r>
            <a:r>
              <a:rPr sz="1200" b="1" dirty="0">
                <a:solidFill>
                  <a:srgbClr val="FF0000"/>
                </a:solidFill>
                <a:latin typeface="Times New Roman" panose="02020603050405020304"/>
                <a:cs typeface="Times New Roman" panose="02020603050405020304"/>
              </a:rPr>
              <a:t>Science </a:t>
            </a:r>
            <a:r>
              <a:rPr sz="1200" b="1" spc="-5" dirty="0">
                <a:solidFill>
                  <a:srgbClr val="FF0000"/>
                </a:solidFill>
                <a:latin typeface="Times New Roman" panose="02020603050405020304"/>
                <a:cs typeface="Times New Roman" panose="02020603050405020304"/>
              </a:rPr>
              <a:t>and Engineering </a:t>
            </a:r>
            <a:r>
              <a:rPr sz="1200" b="1" dirty="0">
                <a:solidFill>
                  <a:srgbClr val="FF0000"/>
                </a:solidFill>
                <a:latin typeface="Times New Roman" panose="02020603050405020304"/>
                <a:cs typeface="Times New Roman" panose="02020603050405020304"/>
              </a:rPr>
              <a:t>(Cyber </a:t>
            </a:r>
            <a:r>
              <a:rPr sz="1200" b="1" spc="-5" dirty="0">
                <a:solidFill>
                  <a:srgbClr val="FF0000"/>
                </a:solidFill>
                <a:latin typeface="Times New Roman" panose="02020603050405020304"/>
                <a:cs typeface="Times New Roman" panose="02020603050405020304"/>
              </a:rPr>
              <a:t>Security) </a:t>
            </a:r>
            <a:r>
              <a:rPr sz="1200" spc="-30" dirty="0">
                <a:latin typeface="Times New Roman" panose="02020603050405020304"/>
                <a:cs typeface="Times New Roman" panose="02020603050405020304"/>
              </a:rPr>
              <a:t>is </a:t>
            </a:r>
            <a:r>
              <a:rPr sz="1200" dirty="0">
                <a:latin typeface="Times New Roman" panose="02020603050405020304"/>
                <a:cs typeface="Times New Roman" panose="02020603050405020304"/>
              </a:rPr>
              <a:t>a record </a:t>
            </a:r>
            <a:r>
              <a:rPr sz="1200" spc="10" dirty="0">
                <a:latin typeface="Times New Roman" panose="02020603050405020304"/>
                <a:cs typeface="Times New Roman" panose="02020603050405020304"/>
              </a:rPr>
              <a:t>of </a:t>
            </a:r>
            <a:r>
              <a:rPr sz="1200" spc="-15" dirty="0">
                <a:latin typeface="Times New Roman" panose="02020603050405020304"/>
                <a:cs typeface="Times New Roman" panose="02020603050405020304"/>
              </a:rPr>
              <a:t>bonafide </a:t>
            </a:r>
            <a:r>
              <a:rPr sz="1200" spc="-5" dirty="0">
                <a:latin typeface="Times New Roman" panose="02020603050405020304"/>
                <a:cs typeface="Times New Roman" panose="02020603050405020304"/>
              </a:rPr>
              <a:t>work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carried </a:t>
            </a:r>
            <a:r>
              <a:rPr sz="1200" spc="-5" dirty="0">
                <a:latin typeface="Times New Roman" panose="02020603050405020304"/>
                <a:cs typeface="Times New Roman" panose="02020603050405020304"/>
              </a:rPr>
              <a:t>out</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his/her</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under</a:t>
            </a:r>
            <a:r>
              <a:rPr sz="1200" spc="4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my</a:t>
            </a:r>
            <a:r>
              <a:rPr sz="1200" spc="-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guidanceand</a:t>
            </a:r>
            <a:r>
              <a:rPr sz="1200" spc="10" dirty="0">
                <a:latin typeface="Times New Roman" panose="02020603050405020304"/>
                <a:cs typeface="Times New Roman" panose="02020603050405020304"/>
              </a:rPr>
              <a:t> </a:t>
            </a:r>
            <a:r>
              <a:rPr sz="1200" dirty="0">
                <a:latin typeface="Times New Roman" panose="02020603050405020304"/>
                <a:cs typeface="Times New Roman" panose="02020603050405020304"/>
              </a:rPr>
              <a:t>supervision.</a:t>
            </a:r>
            <a:endParaRPr sz="1200">
              <a:latin typeface="Times New Roman" panose="02020603050405020304"/>
              <a:cs typeface="Times New Roman" panose="02020603050405020304"/>
            </a:endParaRPr>
          </a:p>
          <a:p>
            <a:pPr marL="12700" marR="24765" algn="just">
              <a:lnSpc>
                <a:spcPct val="143000"/>
              </a:lnSpc>
              <a:spcBef>
                <a:spcPts val="5"/>
              </a:spcBef>
            </a:pPr>
            <a:r>
              <a:rPr sz="1200" spc="-1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results </a:t>
            </a:r>
            <a:r>
              <a:rPr sz="1200" spc="-10" dirty="0">
                <a:latin typeface="Times New Roman" panose="02020603050405020304"/>
                <a:cs typeface="Times New Roman" panose="02020603050405020304"/>
              </a:rPr>
              <a:t>embodied </a:t>
            </a:r>
            <a:r>
              <a:rPr sz="1200" spc="-15" dirty="0">
                <a:latin typeface="Times New Roman" panose="02020603050405020304"/>
                <a:cs typeface="Times New Roman" panose="02020603050405020304"/>
              </a:rPr>
              <a:t>in </a:t>
            </a:r>
            <a:r>
              <a:rPr sz="1200" spc="-10" dirty="0">
                <a:latin typeface="Times New Roman" panose="02020603050405020304"/>
                <a:cs typeface="Times New Roman" panose="02020603050405020304"/>
              </a:rPr>
              <a:t>this </a:t>
            </a:r>
            <a:r>
              <a:rPr sz="1200" spc="-5" dirty="0">
                <a:latin typeface="Times New Roman" panose="02020603050405020304"/>
                <a:cs typeface="Times New Roman" panose="02020603050405020304"/>
              </a:rPr>
              <a:t>project </a:t>
            </a:r>
            <a:r>
              <a:rPr sz="1200" spc="-10" dirty="0">
                <a:latin typeface="Times New Roman" panose="02020603050405020304"/>
                <a:cs typeface="Times New Roman" panose="02020603050405020304"/>
              </a:rPr>
              <a:t>report have </a:t>
            </a:r>
            <a:r>
              <a:rPr sz="1200" spc="-5" dirty="0">
                <a:latin typeface="Times New Roman" panose="02020603050405020304"/>
                <a:cs typeface="Times New Roman" panose="02020603050405020304"/>
              </a:rPr>
              <a:t>not </a:t>
            </a:r>
            <a:r>
              <a:rPr sz="1200" spc="-10" dirty="0">
                <a:latin typeface="Times New Roman" panose="02020603050405020304"/>
                <a:cs typeface="Times New Roman" panose="02020603050405020304"/>
              </a:rPr>
              <a:t>been </a:t>
            </a:r>
            <a:r>
              <a:rPr sz="1200" dirty="0">
                <a:latin typeface="Times New Roman" panose="02020603050405020304"/>
                <a:cs typeface="Times New Roman" panose="02020603050405020304"/>
              </a:rPr>
              <a:t>submitted to </a:t>
            </a:r>
            <a:r>
              <a:rPr sz="1200" spc="-5" dirty="0">
                <a:latin typeface="Times New Roman" panose="02020603050405020304"/>
                <a:cs typeface="Times New Roman" panose="02020603050405020304"/>
              </a:rPr>
              <a:t>any other </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University</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5" dirty="0">
                <a:latin typeface="Times New Roman" panose="02020603050405020304"/>
                <a:cs typeface="Times New Roman" panose="02020603050405020304"/>
              </a:rPr>
              <a:t> Institute</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for</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award</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5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any</a:t>
            </a:r>
            <a:r>
              <a:rPr sz="1200" spc="-40" dirty="0">
                <a:latin typeface="Times New Roman" panose="02020603050405020304"/>
                <a:cs typeface="Times New Roman" panose="02020603050405020304"/>
              </a:rPr>
              <a:t> </a:t>
            </a:r>
            <a:r>
              <a:rPr sz="1200" dirty="0">
                <a:latin typeface="Times New Roman" panose="02020603050405020304"/>
                <a:cs typeface="Times New Roman" panose="02020603050405020304"/>
              </a:rPr>
              <a:t>Degree.</a:t>
            </a:r>
            <a:endParaRPr sz="1200">
              <a:latin typeface="Times New Roman" panose="02020603050405020304"/>
              <a:cs typeface="Times New Roman" panose="02020603050405020304"/>
            </a:endParaRPr>
          </a:p>
        </p:txBody>
      </p:sp>
      <p:sp>
        <p:nvSpPr>
          <p:cNvPr id="4" name="object 4"/>
          <p:cNvSpPr txBox="1"/>
          <p:nvPr/>
        </p:nvSpPr>
        <p:spPr>
          <a:xfrm>
            <a:off x="841044" y="8560307"/>
            <a:ext cx="1210310" cy="787844"/>
          </a:xfrm>
          <a:prstGeom prst="rect">
            <a:avLst/>
          </a:prstGeom>
        </p:spPr>
        <p:txBody>
          <a:bodyPr vert="horz" wrap="square" lIns="0" tIns="12700" rIns="0" bIns="0" rtlCol="0">
            <a:spAutoFit/>
          </a:bodyPr>
          <a:lstStyle/>
          <a:p>
            <a:pPr marL="24765" marR="5080" indent="-12700">
              <a:lnSpc>
                <a:spcPct val="143000"/>
              </a:lnSpc>
              <a:spcBef>
                <a:spcPts val="100"/>
              </a:spcBef>
            </a:pPr>
            <a:r>
              <a:rPr lang="en-IN" sz="1200" spc="-20" dirty="0" err="1">
                <a:latin typeface="Times New Roman" panose="02020603050405020304"/>
                <a:cs typeface="Times New Roman" panose="02020603050405020304"/>
              </a:rPr>
              <a:t>R.Suhasini</a:t>
            </a:r>
            <a:endParaRPr lang="en-IN" sz="1200" spc="-20" dirty="0">
              <a:latin typeface="Times New Roman" panose="02020603050405020304"/>
              <a:cs typeface="Times New Roman" panose="02020603050405020304"/>
            </a:endParaRPr>
          </a:p>
          <a:p>
            <a:pPr marL="24765" marR="5080" indent="-12700">
              <a:lnSpc>
                <a:spcPct val="143000"/>
              </a:lnSpc>
              <a:spcBef>
                <a:spcPts val="100"/>
              </a:spcBef>
            </a:pPr>
            <a:r>
              <a:rPr sz="1200" spc="-10" dirty="0">
                <a:latin typeface="Times New Roman" panose="02020603050405020304"/>
                <a:cs typeface="Times New Roman" panose="02020603050405020304"/>
              </a:rPr>
              <a:t>Assistant</a:t>
            </a:r>
            <a:r>
              <a:rPr sz="1200" spc="-5" dirty="0">
                <a:latin typeface="Times New Roman" panose="02020603050405020304"/>
                <a:cs typeface="Times New Roman" panose="02020603050405020304"/>
              </a:rPr>
              <a:t> Professor </a:t>
            </a:r>
            <a:r>
              <a:rPr sz="1200" spc="-285" dirty="0">
                <a:latin typeface="Times New Roman" panose="02020603050405020304"/>
                <a:cs typeface="Times New Roman" panose="02020603050405020304"/>
              </a:rPr>
              <a:t> </a:t>
            </a:r>
            <a:r>
              <a:rPr sz="1200" dirty="0">
                <a:latin typeface="Times New Roman" panose="02020603050405020304"/>
                <a:cs typeface="Times New Roman" panose="02020603050405020304"/>
              </a:rPr>
              <a:t>Dept.</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6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CSC</a:t>
            </a:r>
            <a:endParaRPr sz="1200" dirty="0">
              <a:latin typeface="Times New Roman" panose="02020603050405020304"/>
              <a:cs typeface="Times New Roman" panose="02020603050405020304"/>
            </a:endParaRPr>
          </a:p>
        </p:txBody>
      </p:sp>
      <p:sp>
        <p:nvSpPr>
          <p:cNvPr id="5" name="object 5"/>
          <p:cNvSpPr txBox="1"/>
          <p:nvPr/>
        </p:nvSpPr>
        <p:spPr>
          <a:xfrm>
            <a:off x="4192270" y="8560307"/>
            <a:ext cx="1757045" cy="812800"/>
          </a:xfrm>
          <a:prstGeom prst="rect">
            <a:avLst/>
          </a:prstGeom>
        </p:spPr>
        <p:txBody>
          <a:bodyPr vert="horz" wrap="square" lIns="0" tIns="12700" rIns="0" bIns="0" rtlCol="0">
            <a:spAutoFit/>
          </a:bodyPr>
          <a:lstStyle/>
          <a:p>
            <a:pPr marL="12700" marR="5080" indent="8890" algn="just">
              <a:lnSpc>
                <a:spcPct val="143000"/>
              </a:lnSpc>
              <a:spcBef>
                <a:spcPts val="100"/>
              </a:spcBef>
            </a:pPr>
            <a:r>
              <a:rPr sz="1200" spc="-5" dirty="0">
                <a:latin typeface="Times New Roman" panose="02020603050405020304"/>
                <a:cs typeface="Times New Roman" panose="02020603050405020304"/>
              </a:rPr>
              <a:t>Dr. R. Venkateswara </a:t>
            </a:r>
            <a:r>
              <a:rPr sz="1200" dirty="0">
                <a:latin typeface="Times New Roman" panose="02020603050405020304"/>
                <a:cs typeface="Times New Roman" panose="02020603050405020304"/>
              </a:rPr>
              <a:t>Reddy </a:t>
            </a:r>
            <a:r>
              <a:rPr sz="1200" spc="-2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Associate Professor </a:t>
            </a:r>
            <a:r>
              <a:rPr sz="1200" dirty="0">
                <a:latin typeface="Times New Roman" panose="02020603050405020304"/>
                <a:cs typeface="Times New Roman" panose="02020603050405020304"/>
              </a:rPr>
              <a:t>&amp; </a:t>
            </a:r>
            <a:r>
              <a:rPr sz="1200" spc="-10" dirty="0">
                <a:latin typeface="Times New Roman" panose="02020603050405020304"/>
                <a:cs typeface="Times New Roman" panose="02020603050405020304"/>
              </a:rPr>
              <a:t>HOD </a:t>
            </a:r>
            <a:r>
              <a:rPr sz="1200" spc="-285" dirty="0">
                <a:latin typeface="Times New Roman" panose="02020603050405020304"/>
                <a:cs typeface="Times New Roman" panose="02020603050405020304"/>
              </a:rPr>
              <a:t> </a:t>
            </a:r>
            <a:r>
              <a:rPr sz="1200" dirty="0">
                <a:latin typeface="Times New Roman" panose="02020603050405020304"/>
                <a:cs typeface="Times New Roman" panose="02020603050405020304"/>
              </a:rPr>
              <a:t>Dept.</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5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CSC</a:t>
            </a:r>
            <a:endParaRPr sz="1200">
              <a:latin typeface="Times New Roman" panose="02020603050405020304"/>
              <a:cs typeface="Times New Roman" panose="02020603050405020304"/>
            </a:endParaRPr>
          </a:p>
        </p:txBody>
      </p:sp>
      <p:grpSp>
        <p:nvGrpSpPr>
          <p:cNvPr id="6" name="object 6"/>
          <p:cNvGrpSpPr/>
          <p:nvPr/>
        </p:nvGrpSpPr>
        <p:grpSpPr>
          <a:xfrm>
            <a:off x="341375" y="341375"/>
            <a:ext cx="6906895" cy="10025380"/>
            <a:chOff x="341375" y="341375"/>
            <a:chExt cx="6906895" cy="10025380"/>
          </a:xfrm>
        </p:grpSpPr>
        <p:sp>
          <p:nvSpPr>
            <p:cNvPr id="7" name="object 7"/>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pic>
          <p:nvPicPr>
            <p:cNvPr id="8" name="object 8"/>
            <p:cNvPicPr/>
            <p:nvPr/>
          </p:nvPicPr>
          <p:blipFill>
            <a:blip r:embed="rId2" cstate="print"/>
            <a:stretch>
              <a:fillRect/>
            </a:stretch>
          </p:blipFill>
          <p:spPr>
            <a:xfrm>
              <a:off x="3098799" y="2839719"/>
              <a:ext cx="1276350" cy="120015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588" y="975105"/>
            <a:ext cx="6095365" cy="1224280"/>
          </a:xfrm>
          <a:prstGeom prst="rect">
            <a:avLst/>
          </a:prstGeom>
        </p:spPr>
        <p:txBody>
          <a:bodyPr vert="horz" wrap="square" lIns="0" tIns="13335" rIns="0" bIns="0" rtlCol="0">
            <a:spAutoFit/>
          </a:bodyPr>
          <a:lstStyle/>
          <a:p>
            <a:pPr marL="1893570">
              <a:lnSpc>
                <a:spcPct val="100000"/>
              </a:lnSpc>
              <a:spcBef>
                <a:spcPts val="105"/>
              </a:spcBef>
            </a:pPr>
            <a:r>
              <a:rPr sz="1600" b="1" spc="-15" dirty="0">
                <a:latin typeface="Times New Roman" panose="02020603050405020304"/>
                <a:cs typeface="Times New Roman" panose="02020603050405020304"/>
              </a:rPr>
              <a:t>7.</a:t>
            </a:r>
            <a:r>
              <a:rPr sz="1600" b="1" spc="3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DESIGN</a:t>
            </a:r>
            <a:r>
              <a:rPr sz="1600" b="1" spc="-4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DESCRIPTION</a:t>
            </a:r>
            <a:endParaRPr sz="1600">
              <a:latin typeface="Times New Roman" panose="02020603050405020304"/>
              <a:cs typeface="Times New Roman" panose="02020603050405020304"/>
            </a:endParaRPr>
          </a:p>
          <a:p>
            <a:pPr>
              <a:lnSpc>
                <a:spcPct val="100000"/>
              </a:lnSpc>
              <a:spcBef>
                <a:spcPts val="5"/>
              </a:spcBef>
            </a:pPr>
            <a:endParaRPr sz="1550">
              <a:latin typeface="Times New Roman" panose="02020603050405020304"/>
              <a:cs typeface="Times New Roman" panose="02020603050405020304"/>
            </a:endParaRPr>
          </a:p>
          <a:p>
            <a:pPr marL="12700">
              <a:lnSpc>
                <a:spcPct val="100000"/>
              </a:lnSpc>
            </a:pPr>
            <a:r>
              <a:rPr sz="1400" b="1" dirty="0">
                <a:latin typeface="Times New Roman" panose="02020603050405020304"/>
                <a:cs typeface="Times New Roman" panose="02020603050405020304"/>
              </a:rPr>
              <a:t>5.1</a:t>
            </a:r>
            <a:r>
              <a:rPr sz="1400" b="1" spc="-4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CONCEPTUAL</a:t>
            </a:r>
            <a:r>
              <a:rPr sz="1400" b="1" spc="-2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DESIGN</a:t>
            </a:r>
            <a:endParaRPr sz="1400">
              <a:latin typeface="Times New Roman" panose="02020603050405020304"/>
              <a:cs typeface="Times New Roman" panose="02020603050405020304"/>
            </a:endParaRPr>
          </a:p>
          <a:p>
            <a:pPr>
              <a:lnSpc>
                <a:spcPct val="100000"/>
              </a:lnSpc>
              <a:spcBef>
                <a:spcPts val="15"/>
              </a:spcBef>
            </a:pPr>
            <a:endParaRPr sz="2100">
              <a:latin typeface="Times New Roman" panose="02020603050405020304"/>
              <a:cs typeface="Times New Roman" panose="02020603050405020304"/>
            </a:endParaRPr>
          </a:p>
          <a:p>
            <a:pPr marL="12700">
              <a:lnSpc>
                <a:spcPct val="100000"/>
              </a:lnSpc>
              <a:spcBef>
                <a:spcPts val="5"/>
              </a:spcBef>
            </a:pPr>
            <a:r>
              <a:rPr sz="1200" spc="-10"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diagram</a:t>
            </a:r>
            <a:r>
              <a:rPr sz="1200" spc="-25" dirty="0">
                <a:latin typeface="Times New Roman" panose="02020603050405020304"/>
                <a:cs typeface="Times New Roman" panose="02020603050405020304"/>
              </a:rPr>
              <a:t> </a:t>
            </a:r>
            <a:r>
              <a:rPr sz="1200" dirty="0">
                <a:latin typeface="Times New Roman" panose="02020603050405020304"/>
                <a:cs typeface="Times New Roman" panose="02020603050405020304"/>
              </a:rPr>
              <a:t>shows</a:t>
            </a:r>
            <a:r>
              <a:rPr sz="1200" spc="-2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20" dirty="0">
                <a:latin typeface="Times New Roman" panose="02020603050405020304"/>
                <a:cs typeface="Times New Roman" panose="02020603050405020304"/>
              </a:rPr>
              <a:t> </a:t>
            </a:r>
            <a:r>
              <a:rPr sz="1200" dirty="0">
                <a:latin typeface="Times New Roman" panose="02020603050405020304"/>
                <a:cs typeface="Times New Roman" panose="02020603050405020304"/>
              </a:rPr>
              <a:t>steps</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involved</a:t>
            </a:r>
            <a:r>
              <a:rPr sz="1200" spc="3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a:t>
            </a:r>
            <a:r>
              <a:rPr sz="1200" spc="-10" dirty="0">
                <a:latin typeface="Times New Roman" panose="02020603050405020304"/>
                <a:cs typeface="Times New Roman" panose="02020603050405020304"/>
              </a:rPr>
              <a:t> </a:t>
            </a:r>
            <a:r>
              <a:rPr lang="en-US" sz="1200" spc="-10" dirty="0">
                <a:latin typeface="Times New Roman" panose="02020603050405020304"/>
                <a:cs typeface="Times New Roman" panose="02020603050405020304"/>
              </a:rPr>
              <a:t>SECURE PASSWORD GENERATOR</a:t>
            </a:r>
          </a:p>
        </p:txBody>
      </p:sp>
      <p:sp>
        <p:nvSpPr>
          <p:cNvPr id="3" name="object 3"/>
          <p:cNvSpPr txBox="1"/>
          <p:nvPr/>
        </p:nvSpPr>
        <p:spPr>
          <a:xfrm>
            <a:off x="3027426" y="6768210"/>
            <a:ext cx="141986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 </a:t>
            </a:r>
            <a:r>
              <a:rPr sz="1200" b="1" dirty="0">
                <a:latin typeface="Times New Roman" panose="02020603050405020304"/>
                <a:cs typeface="Times New Roman" panose="02020603050405020304"/>
              </a:rPr>
              <a:t>6:</a:t>
            </a:r>
            <a:r>
              <a:rPr sz="1200" b="1"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Steps</a:t>
            </a:r>
            <a:r>
              <a:rPr sz="1200" spc="-10" dirty="0">
                <a:latin typeface="Times New Roman" panose="02020603050405020304"/>
                <a:cs typeface="Times New Roman" panose="02020603050405020304"/>
              </a:rPr>
              <a:t> for</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VAPT</a:t>
            </a:r>
            <a:endParaRPr sz="1200">
              <a:latin typeface="Times New Roman" panose="02020603050405020304"/>
              <a:cs typeface="Times New Roman" panose="02020603050405020304"/>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6" name="object 6"/>
          <p:cNvSpPr txBox="1"/>
          <p:nvPr/>
        </p:nvSpPr>
        <p:spPr>
          <a:xfrm>
            <a:off x="3712464" y="9815555"/>
            <a:ext cx="180340" cy="137160"/>
          </a:xfrm>
          <a:prstGeom prst="rect">
            <a:avLst/>
          </a:prstGeom>
        </p:spPr>
        <p:txBody>
          <a:bodyPr vert="horz" wrap="square" lIns="0" tIns="635" rIns="0" bIns="0" rtlCol="0">
            <a:spAutoFit/>
          </a:bodyPr>
          <a:lstStyle/>
          <a:p>
            <a:pPr marL="38100">
              <a:lnSpc>
                <a:spcPct val="100000"/>
              </a:lnSpc>
              <a:spcBef>
                <a:spcPts val="5"/>
              </a:spcBef>
            </a:pPr>
            <a:r>
              <a:rPr sz="800" spc="-5" dirty="0">
                <a:latin typeface="Times New Roman" panose="02020603050405020304"/>
                <a:cs typeface="Times New Roman" panose="02020603050405020304"/>
              </a:rPr>
              <a:t>15</a:t>
            </a:r>
            <a:endParaRPr sz="800">
              <a:latin typeface="Times New Roman" panose="02020603050405020304"/>
              <a:cs typeface="Times New Roman" panose="02020603050405020304"/>
            </a:endParaRPr>
          </a:p>
        </p:txBody>
      </p:sp>
      <p:pic>
        <p:nvPicPr>
          <p:cNvPr id="11" name="Picture 10"/>
          <p:cNvPicPr>
            <a:picLocks noChangeAspect="1"/>
          </p:cNvPicPr>
          <p:nvPr/>
        </p:nvPicPr>
        <p:blipFill>
          <a:blip r:embed="rId2"/>
          <a:stretch>
            <a:fillRect/>
          </a:stretch>
        </p:blipFill>
        <p:spPr>
          <a:xfrm>
            <a:off x="871220" y="2540000"/>
            <a:ext cx="5798820" cy="4406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4883911"/>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6</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712464" y="9815555"/>
            <a:ext cx="180340" cy="137160"/>
          </a:xfrm>
          <a:prstGeom prst="rect">
            <a:avLst/>
          </a:prstGeom>
        </p:spPr>
        <p:txBody>
          <a:bodyPr vert="horz" wrap="square" lIns="0" tIns="635" rIns="0" bIns="0" rtlCol="0">
            <a:spAutoFit/>
          </a:bodyPr>
          <a:lstStyle/>
          <a:p>
            <a:pPr marL="38100">
              <a:lnSpc>
                <a:spcPct val="100000"/>
              </a:lnSpc>
              <a:spcBef>
                <a:spcPts val="5"/>
              </a:spcBef>
            </a:pPr>
            <a:r>
              <a:rPr sz="800" spc="-5" dirty="0">
                <a:latin typeface="Times New Roman" panose="02020603050405020304"/>
                <a:cs typeface="Times New Roman" panose="02020603050405020304"/>
              </a:rPr>
              <a:t>16</a:t>
            </a:r>
            <a:endParaRPr sz="800">
              <a:latin typeface="Times New Roman" panose="02020603050405020304"/>
              <a:cs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1011681"/>
            <a:ext cx="6391275" cy="1460015"/>
          </a:xfrm>
          <a:prstGeom prst="rect">
            <a:avLst/>
          </a:prstGeom>
        </p:spPr>
        <p:txBody>
          <a:bodyPr vert="horz" wrap="square" lIns="0" tIns="13335" rIns="0" bIns="0" rtlCol="0">
            <a:spAutoFit/>
          </a:bodyPr>
          <a:lstStyle/>
          <a:p>
            <a:pPr marL="289560" indent="-277495">
              <a:lnSpc>
                <a:spcPct val="100000"/>
              </a:lnSpc>
              <a:spcBef>
                <a:spcPts val="105"/>
              </a:spcBef>
              <a:buFont typeface="Times New Roman" panose="02020603050405020304"/>
              <a:buAutoNum type="arabicPeriod" startAt="8"/>
              <a:tabLst>
                <a:tab pos="289560" algn="l"/>
                <a:tab pos="290195" algn="l"/>
              </a:tabLst>
            </a:pPr>
            <a:r>
              <a:rPr sz="1600" b="1" dirty="0">
                <a:latin typeface="Times New Roman" panose="02020603050405020304"/>
                <a:cs typeface="Times New Roman" panose="02020603050405020304"/>
              </a:rPr>
              <a:t>IMPLEMENTATION</a:t>
            </a:r>
            <a:r>
              <a:rPr sz="1600" b="1" spc="-7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AND</a:t>
            </a:r>
            <a:r>
              <a:rPr sz="1600" b="1" spc="-5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DISCUSSION</a:t>
            </a:r>
            <a:endParaRPr sz="1600" dirty="0">
              <a:latin typeface="Times New Roman" panose="02020603050405020304"/>
              <a:cs typeface="Times New Roman" panose="02020603050405020304"/>
            </a:endParaRPr>
          </a:p>
          <a:p>
            <a:pPr>
              <a:lnSpc>
                <a:spcPct val="100000"/>
              </a:lnSpc>
              <a:spcBef>
                <a:spcPts val="45"/>
              </a:spcBef>
              <a:buFont typeface="Times New Roman" panose="02020603050405020304"/>
              <a:buAutoNum type="arabicPeriod" startAt="8"/>
            </a:pPr>
            <a:endParaRPr sz="1800" dirty="0">
              <a:latin typeface="Times New Roman" panose="02020603050405020304"/>
              <a:cs typeface="Times New Roman" panose="02020603050405020304"/>
            </a:endParaRPr>
          </a:p>
          <a:p>
            <a:pPr marL="2284095" lvl="1" indent="-2272030">
              <a:lnSpc>
                <a:spcPct val="100000"/>
              </a:lnSpc>
              <a:buAutoNum type="arabicPeriod"/>
              <a:tabLst>
                <a:tab pos="2284095" algn="l"/>
                <a:tab pos="2284730" algn="l"/>
              </a:tabLst>
            </a:pPr>
            <a:r>
              <a:rPr sz="1600" b="1" dirty="0">
                <a:latin typeface="Times New Roman" panose="02020603050405020304"/>
                <a:cs typeface="Times New Roman" panose="02020603050405020304"/>
              </a:rPr>
              <a:t>IMPLEMENTATION</a:t>
            </a:r>
            <a:endParaRPr sz="1600" dirty="0">
              <a:latin typeface="Times New Roman" panose="02020603050405020304"/>
              <a:cs typeface="Times New Roman" panose="02020603050405020304"/>
            </a:endParaRPr>
          </a:p>
          <a:p>
            <a:pPr>
              <a:lnSpc>
                <a:spcPct val="100000"/>
              </a:lnSpc>
            </a:pPr>
            <a:endParaRPr sz="1800" dirty="0">
              <a:latin typeface="Times New Roman" panose="02020603050405020304"/>
              <a:cs typeface="Times New Roman" panose="02020603050405020304"/>
            </a:endParaRPr>
          </a:p>
          <a:p>
            <a:pPr>
              <a:lnSpc>
                <a:spcPct val="100000"/>
              </a:lnSpc>
            </a:pPr>
            <a:r>
              <a:rPr lang="en-IN" sz="1300" b="1" dirty="0">
                <a:latin typeface="Times New Roman" panose="02020603050405020304"/>
                <a:cs typeface="Times New Roman" panose="02020603050405020304"/>
              </a:rPr>
              <a:t>Open  the node.js file to run it in visual studio code</a:t>
            </a:r>
            <a:endParaRPr sz="1300" b="1" dirty="0">
              <a:latin typeface="Times New Roman" panose="02020603050405020304"/>
              <a:cs typeface="Times New Roman" panose="02020603050405020304"/>
            </a:endParaRPr>
          </a:p>
          <a:p>
            <a:pPr>
              <a:lnSpc>
                <a:spcPct val="100000"/>
              </a:lnSpc>
            </a:pPr>
            <a:endParaRPr sz="1300" dirty="0">
              <a:latin typeface="Times New Roman" panose="02020603050405020304"/>
              <a:cs typeface="Times New Roman" panose="02020603050405020304"/>
            </a:endParaRPr>
          </a:p>
        </p:txBody>
      </p:sp>
      <p:sp>
        <p:nvSpPr>
          <p:cNvPr id="4" name="object 4"/>
          <p:cNvSpPr txBox="1"/>
          <p:nvPr/>
        </p:nvSpPr>
        <p:spPr>
          <a:xfrm>
            <a:off x="2945129" y="8194929"/>
            <a:ext cx="14097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10"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6:</a:t>
            </a:r>
            <a:r>
              <a:rPr sz="1200" b="1"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Reconnaissance</a:t>
            </a:r>
            <a:endParaRPr sz="1200">
              <a:latin typeface="Times New Roman" panose="02020603050405020304"/>
              <a:cs typeface="Times New Roman" panose="02020603050405020304"/>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6" name="object 6"/>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8" name="Picture 7">
            <a:extLst>
              <a:ext uri="{FF2B5EF4-FFF2-40B4-BE49-F238E27FC236}">
                <a16:creationId xmlns:a16="http://schemas.microsoft.com/office/drawing/2014/main" id="{749765CE-63FB-8506-C98D-3CE445434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40" y="3009185"/>
            <a:ext cx="6292850" cy="4250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36828" y="1151890"/>
            <a:ext cx="6395085" cy="487313"/>
          </a:xfrm>
          <a:prstGeom prst="rect">
            <a:avLst/>
          </a:prstGeom>
        </p:spPr>
        <p:txBody>
          <a:bodyPr vert="horz" wrap="square" lIns="0" tIns="12700" rIns="0" bIns="0" rtlCol="0">
            <a:spAutoFit/>
          </a:bodyPr>
          <a:lstStyle/>
          <a:p>
            <a:pPr>
              <a:lnSpc>
                <a:spcPct val="100000"/>
              </a:lnSpc>
              <a:spcBef>
                <a:spcPts val="50"/>
              </a:spcBef>
            </a:pPr>
            <a:r>
              <a:rPr lang="en-IN" sz="1500" b="1" dirty="0">
                <a:latin typeface="Times New Roman" panose="02020603050405020304"/>
                <a:cs typeface="Times New Roman" panose="02020603050405020304"/>
              </a:rPr>
              <a:t>Run the file:</a:t>
            </a:r>
          </a:p>
          <a:p>
            <a:pPr>
              <a:lnSpc>
                <a:spcPct val="100000"/>
              </a:lnSpc>
              <a:spcBef>
                <a:spcPts val="50"/>
              </a:spcBef>
            </a:pPr>
            <a:r>
              <a:rPr lang="en-IN" sz="1500" b="1" dirty="0">
                <a:latin typeface="Times New Roman" panose="02020603050405020304"/>
                <a:cs typeface="Times New Roman" panose="02020603050405020304"/>
              </a:rPr>
              <a:t>Command : </a:t>
            </a:r>
            <a:r>
              <a:rPr lang="en-IN" sz="1500" b="1" dirty="0" err="1">
                <a:latin typeface="Times New Roman" panose="02020603050405020304"/>
                <a:cs typeface="Times New Roman" panose="02020603050405020304"/>
              </a:rPr>
              <a:t>nodemon</a:t>
            </a:r>
            <a:r>
              <a:rPr lang="en-IN" sz="1500" b="1" dirty="0">
                <a:latin typeface="Times New Roman" panose="02020603050405020304"/>
                <a:cs typeface="Times New Roman" panose="02020603050405020304"/>
              </a:rPr>
              <a:t> server.js </a:t>
            </a:r>
            <a:r>
              <a:rPr lang="en-IN" sz="1500" b="1" dirty="0">
                <a:latin typeface="Times New Roman" panose="02020603050405020304"/>
                <a:cs typeface="Times New Roman" panose="02020603050405020304"/>
                <a:sym typeface="Wingdings" panose="05000000000000000000" pitchFamily="2" charset="2"/>
              </a:rPr>
              <a:t> use this in terminal  in vs code</a:t>
            </a:r>
            <a:endParaRPr sz="1500" b="1" dirty="0">
              <a:latin typeface="Times New Roman" panose="02020603050405020304"/>
              <a:cs typeface="Times New Roman" panose="02020603050405020304"/>
            </a:endParaRPr>
          </a:p>
        </p:txBody>
      </p:sp>
      <p:sp>
        <p:nvSpPr>
          <p:cNvPr id="6" name="object 6"/>
          <p:cNvSpPr txBox="1"/>
          <p:nvPr/>
        </p:nvSpPr>
        <p:spPr>
          <a:xfrm>
            <a:off x="3185922" y="9304731"/>
            <a:ext cx="96456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30"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7:</a:t>
            </a:r>
            <a:r>
              <a:rPr sz="1200" spc="-10" dirty="0">
                <a:latin typeface="Times New Roman" panose="02020603050405020304"/>
                <a:cs typeface="Times New Roman" panose="02020603050405020304"/>
              </a:rPr>
              <a:t>Scanning</a:t>
            </a:r>
            <a:endParaRPr sz="1200">
              <a:latin typeface="Times New Roman" panose="02020603050405020304"/>
              <a:cs typeface="Times New Roman" panose="02020603050405020304"/>
            </a:endParaRPr>
          </a:p>
        </p:txBody>
      </p:sp>
      <p:sp>
        <p:nvSpPr>
          <p:cNvPr id="7" name="object 7"/>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8" name="object 8"/>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1F411ECC-55F2-F69B-6E46-CFDB4661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83" y="2298700"/>
            <a:ext cx="5996863" cy="5181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995136"/>
            <a:ext cx="6204585" cy="445635"/>
          </a:xfrm>
          <a:prstGeom prst="rect">
            <a:avLst/>
          </a:prstGeom>
        </p:spPr>
        <p:txBody>
          <a:bodyPr vert="horz" wrap="square" lIns="0" tIns="167005" rIns="0" bIns="0" rtlCol="0">
            <a:spAutoFit/>
          </a:bodyPr>
          <a:lstStyle/>
          <a:p>
            <a:pPr>
              <a:lnSpc>
                <a:spcPct val="100000"/>
              </a:lnSpc>
            </a:pPr>
            <a:r>
              <a:rPr lang="en-IN" sz="1800" b="1" dirty="0">
                <a:latin typeface="Times New Roman" panose="02020603050405020304"/>
                <a:cs typeface="Times New Roman" panose="02020603050405020304"/>
              </a:rPr>
              <a:t>OPEN MONGODB AND USER DATABASE:</a:t>
            </a:r>
            <a:endParaRPr sz="1800" b="1" dirty="0">
              <a:latin typeface="Times New Roman" panose="02020603050405020304"/>
              <a:cs typeface="Times New Roman" panose="02020603050405020304"/>
            </a:endParaRPr>
          </a:p>
        </p:txBody>
      </p:sp>
      <p:sp>
        <p:nvSpPr>
          <p:cNvPr id="4" name="object 4"/>
          <p:cNvSpPr txBox="1"/>
          <p:nvPr/>
        </p:nvSpPr>
        <p:spPr>
          <a:xfrm>
            <a:off x="3384296" y="7252842"/>
            <a:ext cx="3517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6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8</a:t>
            </a:r>
            <a:endParaRPr sz="1200">
              <a:latin typeface="Times New Roman" panose="02020603050405020304"/>
              <a:cs typeface="Times New Roman" panose="02020603050405020304"/>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6" name="object 6"/>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8" name="Picture 7">
            <a:extLst>
              <a:ext uri="{FF2B5EF4-FFF2-40B4-BE49-F238E27FC236}">
                <a16:creationId xmlns:a16="http://schemas.microsoft.com/office/drawing/2014/main" id="{388F5345-21DB-7BB9-A44B-FAB3A92DFB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406" b="-1919"/>
          <a:stretch/>
        </p:blipFill>
        <p:spPr>
          <a:xfrm>
            <a:off x="816991" y="2094532"/>
            <a:ext cx="5486400" cy="3919773"/>
          </a:xfrm>
          <a:prstGeom prst="rect">
            <a:avLst/>
          </a:prstGeom>
        </p:spPr>
      </p:pic>
      <p:sp>
        <p:nvSpPr>
          <p:cNvPr id="9" name="TextBox 8">
            <a:extLst>
              <a:ext uri="{FF2B5EF4-FFF2-40B4-BE49-F238E27FC236}">
                <a16:creationId xmlns:a16="http://schemas.microsoft.com/office/drawing/2014/main" id="{3602DB3D-F6BC-0F38-82C6-804F7C82A64B}"/>
              </a:ext>
            </a:extLst>
          </p:cNvPr>
          <p:cNvSpPr txBox="1"/>
          <p:nvPr/>
        </p:nvSpPr>
        <p:spPr>
          <a:xfrm>
            <a:off x="636828" y="8272711"/>
            <a:ext cx="6534418" cy="369332"/>
          </a:xfrm>
          <a:prstGeom prst="rect">
            <a:avLst/>
          </a:prstGeom>
          <a:noFill/>
        </p:spPr>
        <p:txBody>
          <a:bodyPr wrap="none" rtlCol="0">
            <a:spAutoFit/>
          </a:bodyPr>
          <a:lstStyle/>
          <a:p>
            <a:r>
              <a:rPr lang="en-IN" b="1" dirty="0"/>
              <a:t>OPEN LOCALHOST:3000 IN WEB SERVER TO RUN THE APPLICATION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36828" y="1502790"/>
            <a:ext cx="6265622" cy="289823"/>
          </a:xfrm>
          <a:prstGeom prst="rect">
            <a:avLst/>
          </a:prstGeom>
        </p:spPr>
        <p:txBody>
          <a:bodyPr vert="horz" wrap="square" lIns="0" tIns="12700" rIns="0" bIns="0" rtlCol="0">
            <a:spAutoFit/>
          </a:bodyPr>
          <a:lstStyle/>
          <a:p>
            <a:pPr marL="12700">
              <a:lnSpc>
                <a:spcPct val="100000"/>
              </a:lnSpc>
              <a:spcBef>
                <a:spcPts val="100"/>
              </a:spcBef>
            </a:pPr>
            <a:r>
              <a:rPr lang="en-IN" b="1" dirty="0">
                <a:latin typeface="Times New Roman" panose="02020603050405020304"/>
                <a:cs typeface="Times New Roman" panose="02020603050405020304"/>
              </a:rPr>
              <a:t>Connect to the node.js and </a:t>
            </a:r>
            <a:r>
              <a:rPr lang="en-IN" b="1" dirty="0" err="1">
                <a:latin typeface="Times New Roman" panose="02020603050405020304"/>
                <a:cs typeface="Times New Roman" panose="02020603050405020304"/>
              </a:rPr>
              <a:t>mongodb</a:t>
            </a:r>
            <a:r>
              <a:rPr lang="en-IN" b="1" dirty="0">
                <a:latin typeface="Times New Roman" panose="02020603050405020304"/>
                <a:cs typeface="Times New Roman" panose="02020603050405020304"/>
              </a:rPr>
              <a:t> using the provided link </a:t>
            </a:r>
            <a:endParaRPr sz="1800" b="1" dirty="0">
              <a:latin typeface="Times New Roman" panose="02020603050405020304"/>
              <a:cs typeface="Times New Roman" panose="02020603050405020304"/>
            </a:endParaRPr>
          </a:p>
        </p:txBody>
      </p:sp>
      <p:sp>
        <p:nvSpPr>
          <p:cNvPr id="5" name="object 5"/>
          <p:cNvSpPr txBox="1"/>
          <p:nvPr/>
        </p:nvSpPr>
        <p:spPr>
          <a:xfrm>
            <a:off x="3573271" y="4734559"/>
            <a:ext cx="3517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6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9</a:t>
            </a:r>
            <a:endParaRPr sz="1200">
              <a:latin typeface="Times New Roman" panose="02020603050405020304"/>
              <a:cs typeface="Times New Roman" panose="02020603050405020304"/>
            </a:endParaRPr>
          </a:p>
        </p:txBody>
      </p:sp>
      <p:sp>
        <p:nvSpPr>
          <p:cNvPr id="6" name="object 6"/>
          <p:cNvSpPr txBox="1"/>
          <p:nvPr/>
        </p:nvSpPr>
        <p:spPr>
          <a:xfrm>
            <a:off x="636828" y="5691885"/>
            <a:ext cx="4741622" cy="289823"/>
          </a:xfrm>
          <a:prstGeom prst="rect">
            <a:avLst/>
          </a:prstGeom>
        </p:spPr>
        <p:txBody>
          <a:bodyPr vert="horz" wrap="square" lIns="0" tIns="12700" rIns="0" bIns="0" rtlCol="0">
            <a:spAutoFit/>
          </a:bodyPr>
          <a:lstStyle/>
          <a:p>
            <a:pPr marL="12700">
              <a:lnSpc>
                <a:spcPct val="100000"/>
              </a:lnSpc>
              <a:spcBef>
                <a:spcPts val="100"/>
              </a:spcBef>
            </a:pPr>
            <a:r>
              <a:rPr lang="en-IN" sz="1800" b="1" dirty="0">
                <a:latin typeface="Times New Roman" panose="02020603050405020304"/>
                <a:cs typeface="Times New Roman" panose="02020603050405020304"/>
              </a:rPr>
              <a:t>Connect and open localhost:3000</a:t>
            </a:r>
            <a:endParaRPr sz="1800" b="1" dirty="0">
              <a:latin typeface="Times New Roman" panose="02020603050405020304"/>
              <a:cs typeface="Times New Roman" panose="02020603050405020304"/>
            </a:endParaRPr>
          </a:p>
        </p:txBody>
      </p:sp>
      <p:sp>
        <p:nvSpPr>
          <p:cNvPr id="7" name="object 7"/>
          <p:cNvSpPr txBox="1"/>
          <p:nvPr/>
        </p:nvSpPr>
        <p:spPr>
          <a:xfrm>
            <a:off x="3722623" y="9524186"/>
            <a:ext cx="4279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6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10</a:t>
            </a:r>
            <a:endParaRPr sz="1200">
              <a:latin typeface="Times New Roman" panose="02020603050405020304"/>
              <a:cs typeface="Times New Roman" panose="02020603050405020304"/>
            </a:endParaRPr>
          </a:p>
        </p:txBody>
      </p:sp>
      <p:sp>
        <p:nvSpPr>
          <p:cNvPr id="8" name="object 8"/>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9" name="object 9"/>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11" name="Picture 10">
            <a:extLst>
              <a:ext uri="{FF2B5EF4-FFF2-40B4-BE49-F238E27FC236}">
                <a16:creationId xmlns:a16="http://schemas.microsoft.com/office/drawing/2014/main" id="{4C8F2C59-DBF5-4DF0-012A-E147040FD3FC}"/>
              </a:ext>
            </a:extLst>
          </p:cNvPr>
          <p:cNvPicPr>
            <a:picLocks noChangeAspect="1"/>
          </p:cNvPicPr>
          <p:nvPr/>
        </p:nvPicPr>
        <p:blipFill rotWithShape="1">
          <a:blip r:embed="rId2">
            <a:extLst>
              <a:ext uri="{28A0092B-C50C-407E-A947-70E740481C1C}">
                <a14:useLocalDpi xmlns:a14="http://schemas.microsoft.com/office/drawing/2010/main" val="0"/>
              </a:ext>
            </a:extLst>
          </a:blip>
          <a:srcRect l="21765" t="17730" r="22773" b="11830"/>
          <a:stretch/>
        </p:blipFill>
        <p:spPr>
          <a:xfrm>
            <a:off x="1379219" y="2111850"/>
            <a:ext cx="4513022" cy="3224077"/>
          </a:xfrm>
          <a:prstGeom prst="rect">
            <a:avLst/>
          </a:prstGeom>
        </p:spPr>
      </p:pic>
      <p:pic>
        <p:nvPicPr>
          <p:cNvPr id="13" name="Picture 12">
            <a:extLst>
              <a:ext uri="{FF2B5EF4-FFF2-40B4-BE49-F238E27FC236}">
                <a16:creationId xmlns:a16="http://schemas.microsoft.com/office/drawing/2014/main" id="{1F43E9EE-DEAD-2A56-7284-6762A5D7830C}"/>
              </a:ext>
            </a:extLst>
          </p:cNvPr>
          <p:cNvPicPr>
            <a:picLocks noChangeAspect="1"/>
          </p:cNvPicPr>
          <p:nvPr/>
        </p:nvPicPr>
        <p:blipFill rotWithShape="1">
          <a:blip r:embed="rId3">
            <a:extLst>
              <a:ext uri="{28A0092B-C50C-407E-A947-70E740481C1C}">
                <a14:useLocalDpi xmlns:a14="http://schemas.microsoft.com/office/drawing/2010/main" val="0"/>
              </a:ext>
            </a:extLst>
          </a:blip>
          <a:srcRect t="4908" r="66135" b="88633"/>
          <a:stretch/>
        </p:blipFill>
        <p:spPr>
          <a:xfrm>
            <a:off x="1111250" y="6494112"/>
            <a:ext cx="5486400" cy="90614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6539230"/>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7</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975105"/>
            <a:ext cx="6343650" cy="1090683"/>
          </a:xfrm>
          <a:prstGeom prst="rect">
            <a:avLst/>
          </a:prstGeom>
        </p:spPr>
        <p:txBody>
          <a:bodyPr vert="horz" wrap="square" lIns="0" tIns="13335" rIns="0" bIns="0" rtlCol="0">
            <a:spAutoFit/>
          </a:bodyPr>
          <a:lstStyle/>
          <a:p>
            <a:pPr marL="12700">
              <a:lnSpc>
                <a:spcPct val="100000"/>
              </a:lnSpc>
              <a:spcBef>
                <a:spcPts val="105"/>
              </a:spcBef>
              <a:tabLst>
                <a:tab pos="289560" algn="l"/>
              </a:tabLst>
            </a:pPr>
            <a:r>
              <a:rPr sz="1600" b="1" spc="-15" dirty="0">
                <a:latin typeface="Times New Roman" panose="02020603050405020304"/>
                <a:cs typeface="Times New Roman" panose="02020603050405020304"/>
              </a:rPr>
              <a:t>9.	</a:t>
            </a:r>
            <a:r>
              <a:rPr sz="1600" b="1" dirty="0">
                <a:latin typeface="Times New Roman" panose="02020603050405020304"/>
                <a:cs typeface="Times New Roman" panose="02020603050405020304"/>
              </a:rPr>
              <a:t>RESULT</a:t>
            </a:r>
            <a:endParaRPr sz="1600" dirty="0">
              <a:latin typeface="Times New Roman" panose="02020603050405020304"/>
              <a:cs typeface="Times New Roman" panose="02020603050405020304"/>
            </a:endParaRPr>
          </a:p>
          <a:p>
            <a:pPr>
              <a:lnSpc>
                <a:spcPct val="100000"/>
              </a:lnSpc>
              <a:spcBef>
                <a:spcPts val="15"/>
              </a:spcBef>
            </a:pPr>
            <a:endParaRPr sz="1800" dirty="0">
              <a:latin typeface="Times New Roman" panose="02020603050405020304"/>
              <a:cs typeface="Times New Roman" panose="02020603050405020304"/>
            </a:endParaRPr>
          </a:p>
          <a:p>
            <a:pPr marL="204470">
              <a:lnSpc>
                <a:spcPct val="100000"/>
              </a:lnSpc>
            </a:pPr>
            <a:r>
              <a:rPr lang="en-IN" sz="1200" dirty="0">
                <a:latin typeface="Times New Roman" panose="02020603050405020304"/>
                <a:cs typeface="Times New Roman" panose="02020603050405020304"/>
              </a:rPr>
              <a:t>After we open our web application our interface will be opened and we will have an option to select any length from 8 ,12,16 characters of password and if we click </a:t>
            </a:r>
            <a:r>
              <a:rPr lang="en-IN" sz="1200" dirty="0" err="1">
                <a:latin typeface="Times New Roman" panose="02020603050405020304"/>
                <a:cs typeface="Times New Roman" panose="02020603050405020304"/>
              </a:rPr>
              <a:t>generate,it</a:t>
            </a:r>
            <a:r>
              <a:rPr lang="en-IN" sz="1200" dirty="0">
                <a:latin typeface="Times New Roman" panose="02020603050405020304"/>
                <a:cs typeface="Times New Roman" panose="02020603050405020304"/>
              </a:rPr>
              <a:t> will generate us strong and random password.</a:t>
            </a:r>
            <a:endParaRPr sz="1200" dirty="0">
              <a:latin typeface="Times New Roman" panose="02020603050405020304"/>
              <a:cs typeface="Times New Roman" panose="02020603050405020304"/>
            </a:endParaRPr>
          </a:p>
        </p:txBody>
      </p:sp>
      <p:sp>
        <p:nvSpPr>
          <p:cNvPr id="6" name="object 6"/>
          <p:cNvSpPr txBox="1"/>
          <p:nvPr/>
        </p:nvSpPr>
        <p:spPr>
          <a:xfrm>
            <a:off x="3686047" y="9435794"/>
            <a:ext cx="42799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a:cs typeface="Times New Roman" panose="02020603050405020304"/>
              </a:rPr>
              <a:t>Fig</a:t>
            </a:r>
            <a:r>
              <a:rPr sz="1200" b="1" spc="-6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12</a:t>
            </a:r>
            <a:endParaRPr sz="1200">
              <a:latin typeface="Times New Roman" panose="02020603050405020304"/>
              <a:cs typeface="Times New Roman" panose="02020603050405020304"/>
            </a:endParaRPr>
          </a:p>
        </p:txBody>
      </p:sp>
      <p:sp>
        <p:nvSpPr>
          <p:cNvPr id="8" name="object 8"/>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9" name="object 9"/>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11" name="Picture 10">
            <a:extLst>
              <a:ext uri="{FF2B5EF4-FFF2-40B4-BE49-F238E27FC236}">
                <a16:creationId xmlns:a16="http://schemas.microsoft.com/office/drawing/2014/main" id="{20BE6873-C4C1-0FED-C07E-925460042E41}"/>
              </a:ext>
            </a:extLst>
          </p:cNvPr>
          <p:cNvPicPr>
            <a:picLocks noChangeAspect="1"/>
          </p:cNvPicPr>
          <p:nvPr/>
        </p:nvPicPr>
        <p:blipFill rotWithShape="1">
          <a:blip r:embed="rId2">
            <a:extLst>
              <a:ext uri="{28A0092B-C50C-407E-A947-70E740481C1C}">
                <a14:useLocalDpi xmlns:a14="http://schemas.microsoft.com/office/drawing/2010/main" val="0"/>
              </a:ext>
            </a:extLst>
          </a:blip>
          <a:srcRect l="16051" t="22155" r="15576" b="8021"/>
          <a:stretch/>
        </p:blipFill>
        <p:spPr>
          <a:xfrm>
            <a:off x="610158" y="3289300"/>
            <a:ext cx="6493143" cy="37298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6828" y="1325626"/>
            <a:ext cx="6578296" cy="566822"/>
          </a:xfrm>
          <a:prstGeom prst="rect">
            <a:avLst/>
          </a:prstGeom>
        </p:spPr>
        <p:txBody>
          <a:bodyPr vert="horz" wrap="square" lIns="0" tIns="12700" rIns="0" bIns="0" rtlCol="0">
            <a:spAutoFit/>
          </a:bodyPr>
          <a:lstStyle/>
          <a:p>
            <a:pPr marL="12700">
              <a:lnSpc>
                <a:spcPct val="100000"/>
              </a:lnSpc>
              <a:spcBef>
                <a:spcPts val="100"/>
              </a:spcBef>
            </a:pPr>
            <a:r>
              <a:rPr lang="en-IN" b="1" spc="-5" dirty="0">
                <a:latin typeface="Times New Roman" panose="02020603050405020304"/>
                <a:cs typeface="Times New Roman" panose="02020603050405020304"/>
              </a:rPr>
              <a:t>ACCESSING THE PASSWORDS AND VIEWING THE DATABASE</a:t>
            </a:r>
            <a:endParaRPr sz="1800" dirty="0">
              <a:latin typeface="Times New Roman" panose="02020603050405020304"/>
              <a:cs typeface="Times New Roman" panose="02020603050405020304"/>
            </a:endParaRPr>
          </a:p>
        </p:txBody>
      </p:sp>
      <p:sp>
        <p:nvSpPr>
          <p:cNvPr id="4" name="object 4"/>
          <p:cNvSpPr txBox="1"/>
          <p:nvPr/>
        </p:nvSpPr>
        <p:spPr>
          <a:xfrm>
            <a:off x="636828" y="5520943"/>
            <a:ext cx="6310630" cy="1210588"/>
          </a:xfrm>
          <a:prstGeom prst="rect">
            <a:avLst/>
          </a:prstGeom>
        </p:spPr>
        <p:txBody>
          <a:bodyPr vert="horz" wrap="square" lIns="0" tIns="12700" rIns="0" bIns="0" rtlCol="0">
            <a:spAutoFit/>
          </a:bodyPr>
          <a:lstStyle/>
          <a:p>
            <a:pPr marL="447040" algn="ctr">
              <a:lnSpc>
                <a:spcPct val="100000"/>
              </a:lnSpc>
              <a:spcBef>
                <a:spcPts val="100"/>
              </a:spcBef>
            </a:pPr>
            <a:r>
              <a:rPr sz="1200" b="1" spc="-5" dirty="0">
                <a:latin typeface="Times New Roman" panose="02020603050405020304"/>
                <a:cs typeface="Times New Roman" panose="02020603050405020304"/>
              </a:rPr>
              <a:t>Fig</a:t>
            </a:r>
            <a:r>
              <a:rPr sz="1200" b="1" spc="-3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13</a:t>
            </a:r>
            <a:endParaRPr sz="1200" dirty="0">
              <a:latin typeface="Times New Roman" panose="02020603050405020304"/>
              <a:cs typeface="Times New Roman" panose="02020603050405020304"/>
            </a:endParaRPr>
          </a:p>
          <a:p>
            <a:pPr>
              <a:lnSpc>
                <a:spcPct val="100000"/>
              </a:lnSpc>
            </a:pPr>
            <a:endParaRPr sz="1300" dirty="0">
              <a:latin typeface="Times New Roman" panose="02020603050405020304"/>
              <a:cs typeface="Times New Roman" panose="02020603050405020304"/>
            </a:endParaRPr>
          </a:p>
          <a:p>
            <a:pPr>
              <a:lnSpc>
                <a:spcPct val="100000"/>
              </a:lnSpc>
              <a:spcBef>
                <a:spcPts val="25"/>
              </a:spcBef>
            </a:pPr>
            <a:endParaRPr sz="1500" dirty="0">
              <a:latin typeface="Times New Roman" panose="02020603050405020304"/>
              <a:cs typeface="Times New Roman" panose="02020603050405020304"/>
            </a:endParaRPr>
          </a:p>
          <a:p>
            <a:pPr>
              <a:lnSpc>
                <a:spcPct val="100000"/>
              </a:lnSpc>
              <a:spcBef>
                <a:spcPts val="50"/>
              </a:spcBef>
            </a:pPr>
            <a:r>
              <a:rPr lang="en-IN" sz="1850" dirty="0">
                <a:latin typeface="Times New Roman" panose="02020603050405020304"/>
                <a:cs typeface="Times New Roman" panose="02020603050405020304"/>
              </a:rPr>
              <a:t>The password has been generated and stored securely in encrypted form in out local database</a:t>
            </a:r>
            <a:endParaRPr sz="1850" dirty="0">
              <a:latin typeface="Times New Roman" panose="02020603050405020304"/>
              <a:cs typeface="Times New Roman" panose="02020603050405020304"/>
            </a:endParaRPr>
          </a:p>
        </p:txBody>
      </p:sp>
      <p:sp>
        <p:nvSpPr>
          <p:cNvPr id="5" name="object 5"/>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6" name="object 6"/>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pic>
        <p:nvPicPr>
          <p:cNvPr id="8" name="Picture 7">
            <a:extLst>
              <a:ext uri="{FF2B5EF4-FFF2-40B4-BE49-F238E27FC236}">
                <a16:creationId xmlns:a16="http://schemas.microsoft.com/office/drawing/2014/main" id="{2CE20BCE-EFA9-135C-7EBE-CE53580A23CC}"/>
              </a:ext>
            </a:extLst>
          </p:cNvPr>
          <p:cNvPicPr>
            <a:picLocks noChangeAspect="1"/>
          </p:cNvPicPr>
          <p:nvPr/>
        </p:nvPicPr>
        <p:blipFill rotWithShape="1">
          <a:blip r:embed="rId2">
            <a:extLst>
              <a:ext uri="{28A0092B-C50C-407E-A947-70E740481C1C}">
                <a14:useLocalDpi xmlns:a14="http://schemas.microsoft.com/office/drawing/2010/main" val="0"/>
              </a:ext>
            </a:extLst>
          </a:blip>
          <a:srcRect l="30840" t="28488" r="1597" b="5182"/>
          <a:stretch/>
        </p:blipFill>
        <p:spPr>
          <a:xfrm>
            <a:off x="636828" y="2236470"/>
            <a:ext cx="5657335" cy="3124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65882" y="3072765"/>
            <a:ext cx="1739264"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imes New Roman" panose="02020603050405020304"/>
                <a:cs typeface="Times New Roman" panose="02020603050405020304"/>
              </a:rPr>
              <a:t>CHAPTER</a:t>
            </a:r>
            <a:r>
              <a:rPr sz="2400" b="1" spc="-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8</a:t>
            </a:r>
            <a:endParaRPr sz="2400">
              <a:latin typeface="Times New Roman" panose="02020603050405020304"/>
              <a:cs typeface="Times New Roman" panose="02020603050405020304"/>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734815" y="9821650"/>
            <a:ext cx="129539" cy="137160"/>
          </a:xfrm>
          <a:prstGeom prst="rect">
            <a:avLst/>
          </a:prstGeom>
        </p:spPr>
        <p:txBody>
          <a:bodyPr vert="horz" wrap="square" lIns="0" tIns="635" rIns="0" bIns="0" rtlCol="0">
            <a:spAutoFit/>
          </a:bodyPr>
          <a:lstStyle/>
          <a:p>
            <a:pPr marL="12700">
              <a:lnSpc>
                <a:spcPct val="100000"/>
              </a:lnSpc>
              <a:spcBef>
                <a:spcPts val="5"/>
              </a:spcBef>
            </a:pPr>
            <a:r>
              <a:rPr sz="800" spc="5" dirty="0">
                <a:latin typeface="Times New Roman" panose="02020603050405020304"/>
                <a:cs typeface="Times New Roman" panose="02020603050405020304"/>
              </a:rPr>
              <a:t>17</a:t>
            </a:r>
            <a:endParaRPr sz="8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196" y="569722"/>
            <a:ext cx="6407785" cy="5542608"/>
          </a:xfrm>
          <a:prstGeom prst="rect">
            <a:avLst/>
          </a:prstGeom>
        </p:spPr>
        <p:txBody>
          <a:bodyPr vert="horz" wrap="square" lIns="0" tIns="13335" rIns="0" bIns="0" rtlCol="0">
            <a:spAutoFit/>
          </a:bodyPr>
          <a:lstStyle/>
          <a:p>
            <a:pPr marL="277495" algn="ctr">
              <a:lnSpc>
                <a:spcPct val="100000"/>
              </a:lnSpc>
              <a:spcBef>
                <a:spcPts val="105"/>
              </a:spcBef>
            </a:pPr>
            <a:r>
              <a:rPr sz="1600" b="1" spc="-5" dirty="0">
                <a:latin typeface="Times New Roman" panose="02020603050405020304"/>
                <a:cs typeface="Times New Roman" panose="02020603050405020304"/>
              </a:rPr>
              <a:t>ACKNOWLEDGEMENT</a:t>
            </a:r>
            <a:endParaRPr sz="1600" dirty="0">
              <a:latin typeface="Times New Roman" panose="02020603050405020304"/>
              <a:cs typeface="Times New Roman" panose="02020603050405020304"/>
            </a:endParaRPr>
          </a:p>
          <a:p>
            <a:pPr>
              <a:lnSpc>
                <a:spcPct val="100000"/>
              </a:lnSpc>
            </a:pPr>
            <a:endParaRPr sz="1800" dirty="0">
              <a:latin typeface="Times New Roman" panose="02020603050405020304"/>
              <a:cs typeface="Times New Roman" panose="02020603050405020304"/>
            </a:endParaRPr>
          </a:p>
          <a:p>
            <a:pPr>
              <a:lnSpc>
                <a:spcPct val="100000"/>
              </a:lnSpc>
              <a:spcBef>
                <a:spcPts val="40"/>
              </a:spcBef>
            </a:pPr>
            <a:endParaRPr sz="1500" dirty="0">
              <a:latin typeface="Times New Roman" panose="02020603050405020304"/>
              <a:cs typeface="Times New Roman" panose="02020603050405020304"/>
            </a:endParaRPr>
          </a:p>
          <a:p>
            <a:pPr marL="12700">
              <a:lnSpc>
                <a:spcPct val="100000"/>
              </a:lnSpc>
            </a:pPr>
            <a:r>
              <a:rPr sz="1200" spc="-5" dirty="0">
                <a:latin typeface="Times New Roman" panose="02020603050405020304"/>
                <a:cs typeface="Times New Roman" panose="02020603050405020304"/>
              </a:rPr>
              <a:t>With</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great</a:t>
            </a:r>
            <a:r>
              <a:rPr sz="1200" spc="1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pleasure</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I</a:t>
            </a:r>
            <a:r>
              <a:rPr sz="1200" spc="8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want</a:t>
            </a:r>
            <a:r>
              <a:rPr sz="1200" spc="6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take</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this</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opportunity</a:t>
            </a:r>
            <a:r>
              <a:rPr sz="1200" spc="-2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express</a:t>
            </a:r>
            <a:r>
              <a:rPr sz="1200" spc="80" dirty="0">
                <a:latin typeface="Times New Roman" panose="02020603050405020304"/>
                <a:cs typeface="Times New Roman" panose="02020603050405020304"/>
              </a:rPr>
              <a:t> </a:t>
            </a:r>
            <a:r>
              <a:rPr sz="1200" dirty="0">
                <a:latin typeface="Times New Roman" panose="02020603050405020304"/>
                <a:cs typeface="Times New Roman" panose="02020603050405020304"/>
              </a:rPr>
              <a:t>my</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heartfelt</a:t>
            </a:r>
            <a:r>
              <a:rPr sz="1200" spc="1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gratitude</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to</a:t>
            </a:r>
            <a:r>
              <a:rPr sz="1200" spc="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all</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people</a:t>
            </a:r>
            <a:endParaRPr sz="1200" dirty="0">
              <a:latin typeface="Times New Roman" panose="02020603050405020304"/>
              <a:cs typeface="Times New Roman" panose="02020603050405020304"/>
            </a:endParaRPr>
          </a:p>
          <a:p>
            <a:pPr marL="12700">
              <a:lnSpc>
                <a:spcPct val="100000"/>
              </a:lnSpc>
              <a:spcBef>
                <a:spcPts val="675"/>
              </a:spcBef>
            </a:pPr>
            <a:r>
              <a:rPr sz="1200" spc="-80" dirty="0">
                <a:latin typeface="Times New Roman" panose="02020603050405020304"/>
                <a:cs typeface="Times New Roman" panose="02020603050405020304"/>
              </a:rPr>
              <a:t>`who</a:t>
            </a:r>
            <a:r>
              <a:rPr sz="1200" spc="5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helped</a:t>
            </a:r>
            <a:r>
              <a:rPr sz="1200" spc="6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making</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this</a:t>
            </a:r>
            <a:r>
              <a:rPr sz="1200" spc="-5" dirty="0">
                <a:latin typeface="Times New Roman" panose="02020603050405020304"/>
                <a:cs typeface="Times New Roman" panose="02020603050405020304"/>
              </a:rPr>
              <a:t> project</a:t>
            </a:r>
            <a:r>
              <a:rPr sz="1200" spc="95" dirty="0">
                <a:latin typeface="Times New Roman" panose="02020603050405020304"/>
                <a:cs typeface="Times New Roman" panose="02020603050405020304"/>
              </a:rPr>
              <a:t> </a:t>
            </a:r>
            <a:r>
              <a:rPr sz="1200" dirty="0">
                <a:latin typeface="Times New Roman" panose="02020603050405020304"/>
                <a:cs typeface="Times New Roman" panose="02020603050405020304"/>
              </a:rPr>
              <a:t>a </a:t>
            </a:r>
            <a:r>
              <a:rPr sz="1200" spc="-5" dirty="0">
                <a:latin typeface="Times New Roman" panose="02020603050405020304"/>
                <a:cs typeface="Times New Roman" panose="02020603050405020304"/>
              </a:rPr>
              <a:t>grand</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success.</a:t>
            </a:r>
            <a:endParaRPr sz="1200" dirty="0">
              <a:latin typeface="Times New Roman" panose="02020603050405020304"/>
              <a:cs typeface="Times New Roman" panose="02020603050405020304"/>
            </a:endParaRPr>
          </a:p>
          <a:p>
            <a:pPr>
              <a:lnSpc>
                <a:spcPct val="100000"/>
              </a:lnSpc>
              <a:spcBef>
                <a:spcPts val="15"/>
              </a:spcBef>
            </a:pPr>
            <a:endParaRPr sz="1800" dirty="0">
              <a:latin typeface="Times New Roman" panose="02020603050405020304"/>
              <a:cs typeface="Times New Roman" panose="02020603050405020304"/>
            </a:endParaRPr>
          </a:p>
          <a:p>
            <a:pPr marL="12700" marR="33655" algn="just">
              <a:lnSpc>
                <a:spcPct val="145000"/>
              </a:lnSpc>
            </a:pPr>
            <a:r>
              <a:rPr sz="1200" dirty="0">
                <a:latin typeface="Times New Roman" panose="02020603050405020304"/>
                <a:cs typeface="Times New Roman" panose="02020603050405020304"/>
              </a:rPr>
              <a:t>I </a:t>
            </a:r>
            <a:r>
              <a:rPr sz="1200" spc="-5" dirty="0">
                <a:latin typeface="Times New Roman" panose="02020603050405020304"/>
                <a:cs typeface="Times New Roman" panose="02020603050405020304"/>
              </a:rPr>
              <a:t>am </a:t>
            </a:r>
            <a:r>
              <a:rPr sz="1200" dirty="0">
                <a:latin typeface="Times New Roman" panose="02020603050405020304"/>
                <a:cs typeface="Times New Roman" panose="02020603050405020304"/>
              </a:rPr>
              <a:t>grateful </a:t>
            </a:r>
            <a:r>
              <a:rPr sz="1200" spc="10" dirty="0">
                <a:latin typeface="Times New Roman" panose="02020603050405020304"/>
                <a:cs typeface="Times New Roman" panose="02020603050405020304"/>
              </a:rPr>
              <a:t>to </a:t>
            </a:r>
            <a:r>
              <a:rPr lang="en-IN" sz="1200" b="1" spc="10" dirty="0" err="1">
                <a:latin typeface="Times New Roman" panose="02020603050405020304"/>
                <a:cs typeface="Times New Roman" panose="02020603050405020304"/>
              </a:rPr>
              <a:t>R.Suhasini</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Assistant Professor, </a:t>
            </a:r>
            <a:r>
              <a:rPr sz="1200" dirty="0">
                <a:latin typeface="Times New Roman" panose="02020603050405020304"/>
                <a:cs typeface="Times New Roman" panose="02020603050405020304"/>
              </a:rPr>
              <a:t>Dept. </a:t>
            </a:r>
            <a:r>
              <a:rPr sz="1200" spc="10" dirty="0">
                <a:latin typeface="Times New Roman" panose="02020603050405020304"/>
                <a:cs typeface="Times New Roman" panose="02020603050405020304"/>
              </a:rPr>
              <a:t>of </a:t>
            </a:r>
            <a:r>
              <a:rPr sz="1200" dirty="0">
                <a:latin typeface="Times New Roman" panose="02020603050405020304"/>
                <a:cs typeface="Times New Roman" panose="02020603050405020304"/>
              </a:rPr>
              <a:t>Computer </a:t>
            </a:r>
            <a:r>
              <a:rPr sz="1200" spc="-10" dirty="0">
                <a:latin typeface="Times New Roman" panose="02020603050405020304"/>
                <a:cs typeface="Times New Roman" panose="02020603050405020304"/>
              </a:rPr>
              <a:t>Science </a:t>
            </a:r>
            <a:r>
              <a:rPr sz="1200" spc="-5" dirty="0">
                <a:latin typeface="Times New Roman" panose="02020603050405020304"/>
                <a:cs typeface="Times New Roman" panose="02020603050405020304"/>
              </a:rPr>
              <a:t>and Engineering </a:t>
            </a:r>
            <a:r>
              <a:rPr sz="1200" spc="-10" dirty="0">
                <a:latin typeface="Times New Roman" panose="02020603050405020304"/>
                <a:cs typeface="Times New Roman" panose="02020603050405020304"/>
              </a:rPr>
              <a:t>for her </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valuable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suggestions</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and</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guidance</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during</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execution</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50" dirty="0">
                <a:latin typeface="Times New Roman" panose="02020603050405020304"/>
                <a:cs typeface="Times New Roman" panose="02020603050405020304"/>
              </a:rPr>
              <a:t> </a:t>
            </a:r>
            <a:r>
              <a:rPr sz="1200" dirty="0">
                <a:latin typeface="Times New Roman" panose="02020603050405020304"/>
                <a:cs typeface="Times New Roman" panose="02020603050405020304"/>
              </a:rPr>
              <a:t>this </a:t>
            </a:r>
            <a:r>
              <a:rPr sz="1200" spc="-5" dirty="0">
                <a:latin typeface="Times New Roman" panose="02020603050405020304"/>
                <a:cs typeface="Times New Roman" panose="02020603050405020304"/>
              </a:rPr>
              <a:t>project.</a:t>
            </a:r>
            <a:endParaRPr sz="1200" dirty="0">
              <a:latin typeface="Times New Roman" panose="02020603050405020304"/>
              <a:cs typeface="Times New Roman" panose="02020603050405020304"/>
            </a:endParaRPr>
          </a:p>
          <a:p>
            <a:pPr>
              <a:lnSpc>
                <a:spcPct val="100000"/>
              </a:lnSpc>
              <a:spcBef>
                <a:spcPts val="25"/>
              </a:spcBef>
            </a:pPr>
            <a:endParaRPr sz="1900" dirty="0">
              <a:latin typeface="Times New Roman" panose="02020603050405020304"/>
              <a:cs typeface="Times New Roman" panose="02020603050405020304"/>
            </a:endParaRPr>
          </a:p>
          <a:p>
            <a:pPr marL="12700" marR="29210" algn="just">
              <a:lnSpc>
                <a:spcPct val="142000"/>
              </a:lnSpc>
            </a:pPr>
            <a:r>
              <a:rPr sz="1200" dirty="0">
                <a:latin typeface="Times New Roman" panose="02020603050405020304"/>
                <a:cs typeface="Times New Roman" panose="02020603050405020304"/>
              </a:rPr>
              <a:t>I </a:t>
            </a:r>
            <a:r>
              <a:rPr sz="1200" spc="-15" dirty="0">
                <a:latin typeface="Times New Roman" panose="02020603050405020304"/>
                <a:cs typeface="Times New Roman" panose="02020603050405020304"/>
              </a:rPr>
              <a:t>would </a:t>
            </a:r>
            <a:r>
              <a:rPr sz="1200" spc="-10" dirty="0">
                <a:latin typeface="Times New Roman" panose="02020603050405020304"/>
                <a:cs typeface="Times New Roman" panose="02020603050405020304"/>
              </a:rPr>
              <a:t>like </a:t>
            </a:r>
            <a:r>
              <a:rPr sz="1200" dirty="0">
                <a:latin typeface="Times New Roman" panose="02020603050405020304"/>
                <a:cs typeface="Times New Roman" panose="02020603050405020304"/>
              </a:rPr>
              <a:t>to </a:t>
            </a:r>
            <a:r>
              <a:rPr sz="1200" spc="-10" dirty="0">
                <a:latin typeface="Times New Roman" panose="02020603050405020304"/>
                <a:cs typeface="Times New Roman" panose="02020603050405020304"/>
              </a:rPr>
              <a:t>thank </a:t>
            </a:r>
            <a:r>
              <a:rPr sz="1200" b="1" spc="-15" dirty="0">
                <a:latin typeface="Times New Roman" panose="02020603050405020304"/>
                <a:cs typeface="Times New Roman" panose="02020603050405020304"/>
              </a:rPr>
              <a:t>Dr. </a:t>
            </a:r>
            <a:r>
              <a:rPr sz="1200" b="1" spc="-5" dirty="0">
                <a:latin typeface="Times New Roman" panose="02020603050405020304"/>
                <a:cs typeface="Times New Roman" panose="02020603050405020304"/>
              </a:rPr>
              <a:t>R. Venkateswara Reddy</a:t>
            </a:r>
            <a:r>
              <a:rPr sz="1200" spc="-5" dirty="0">
                <a:latin typeface="Times New Roman" panose="02020603050405020304"/>
                <a:cs typeface="Times New Roman" panose="02020603050405020304"/>
              </a:rPr>
              <a:t>, Head </a:t>
            </a:r>
            <a:r>
              <a:rPr sz="1200" spc="10" dirty="0">
                <a:latin typeface="Times New Roman" panose="02020603050405020304"/>
                <a:cs typeface="Times New Roman" panose="02020603050405020304"/>
              </a:rPr>
              <a:t>of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Department </a:t>
            </a:r>
            <a:r>
              <a:rPr sz="1200" spc="10" dirty="0">
                <a:latin typeface="Times New Roman" panose="02020603050405020304"/>
                <a:cs typeface="Times New Roman" panose="02020603050405020304"/>
              </a:rPr>
              <a:t>of </a:t>
            </a:r>
            <a:r>
              <a:rPr sz="1200" dirty="0">
                <a:latin typeface="Times New Roman" panose="02020603050405020304"/>
                <a:cs typeface="Times New Roman" panose="02020603050405020304"/>
              </a:rPr>
              <a:t>Computer </a:t>
            </a:r>
            <a:r>
              <a:rPr sz="1200" spc="-10" dirty="0">
                <a:latin typeface="Times New Roman" panose="02020603050405020304"/>
                <a:cs typeface="Times New Roman" panose="02020603050405020304"/>
              </a:rPr>
              <a:t>Science and </a:t>
            </a:r>
            <a:r>
              <a:rPr sz="1200" spc="-5" dirty="0">
                <a:latin typeface="Times New Roman" panose="02020603050405020304"/>
                <a:cs typeface="Times New Roman" panose="02020603050405020304"/>
              </a:rPr>
              <a:t> Engineering,</a:t>
            </a:r>
            <a:r>
              <a:rPr sz="1200" spc="1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for</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his</a:t>
            </a:r>
            <a:r>
              <a:rPr sz="1200" spc="4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moral</a:t>
            </a:r>
            <a:r>
              <a:rPr sz="1200" spc="-55" dirty="0">
                <a:latin typeface="Times New Roman" panose="02020603050405020304"/>
                <a:cs typeface="Times New Roman" panose="02020603050405020304"/>
              </a:rPr>
              <a:t> </a:t>
            </a:r>
            <a:r>
              <a:rPr sz="1200" dirty="0">
                <a:latin typeface="Times New Roman" panose="02020603050405020304"/>
                <a:cs typeface="Times New Roman" panose="02020603050405020304"/>
              </a:rPr>
              <a:t>support</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throughout </a:t>
            </a:r>
            <a:r>
              <a:rPr sz="1200" dirty="0">
                <a:latin typeface="Times New Roman" panose="02020603050405020304"/>
                <a:cs typeface="Times New Roman" panose="02020603050405020304"/>
              </a:rPr>
              <a:t>the</a:t>
            </a:r>
            <a:r>
              <a:rPr sz="1200" spc="-1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period</a:t>
            </a:r>
            <a:r>
              <a:rPr sz="1200" spc="-3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my</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study</a:t>
            </a:r>
            <a:r>
              <a:rPr sz="1200" spc="-3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CMRCET.</a:t>
            </a:r>
            <a:endParaRPr sz="1200" dirty="0">
              <a:latin typeface="Times New Roman" panose="02020603050405020304"/>
              <a:cs typeface="Times New Roman" panose="02020603050405020304"/>
            </a:endParaRPr>
          </a:p>
          <a:p>
            <a:pPr>
              <a:lnSpc>
                <a:spcPct val="100000"/>
              </a:lnSpc>
              <a:spcBef>
                <a:spcPts val="55"/>
              </a:spcBef>
            </a:pPr>
            <a:endParaRPr sz="1750" dirty="0">
              <a:latin typeface="Times New Roman" panose="02020603050405020304"/>
              <a:cs typeface="Times New Roman" panose="02020603050405020304"/>
            </a:endParaRPr>
          </a:p>
          <a:p>
            <a:pPr marL="12700" marR="22860" algn="just">
              <a:lnSpc>
                <a:spcPct val="142000"/>
              </a:lnSpc>
            </a:pPr>
            <a:r>
              <a:rPr sz="1200" dirty="0">
                <a:latin typeface="Times New Roman" panose="02020603050405020304"/>
                <a:cs typeface="Times New Roman" panose="02020603050405020304"/>
              </a:rPr>
              <a:t>I </a:t>
            </a:r>
            <a:r>
              <a:rPr sz="1200" spc="-5" dirty="0">
                <a:latin typeface="Times New Roman" panose="02020603050405020304"/>
                <a:cs typeface="Times New Roman" panose="02020603050405020304"/>
              </a:rPr>
              <a:t>am highly indebted </a:t>
            </a:r>
            <a:r>
              <a:rPr sz="1200" dirty="0">
                <a:latin typeface="Times New Roman" panose="02020603050405020304"/>
                <a:cs typeface="Times New Roman" panose="02020603050405020304"/>
              </a:rPr>
              <a:t>to </a:t>
            </a:r>
            <a:r>
              <a:rPr sz="1200" b="1" dirty="0">
                <a:latin typeface="Times New Roman" panose="02020603050405020304"/>
                <a:cs typeface="Times New Roman" panose="02020603050405020304"/>
              </a:rPr>
              <a:t>Major </a:t>
            </a:r>
            <a:r>
              <a:rPr sz="1200" b="1" spc="-15" dirty="0">
                <a:latin typeface="Times New Roman" panose="02020603050405020304"/>
                <a:cs typeface="Times New Roman" panose="02020603050405020304"/>
              </a:rPr>
              <a:t>Dr. </a:t>
            </a:r>
            <a:r>
              <a:rPr sz="1200" b="1" dirty="0">
                <a:latin typeface="Times New Roman" panose="02020603050405020304"/>
                <a:cs typeface="Times New Roman" panose="02020603050405020304"/>
              </a:rPr>
              <a:t>V.A. </a:t>
            </a:r>
            <a:r>
              <a:rPr sz="1200" b="1" spc="-5" dirty="0">
                <a:latin typeface="Times New Roman" panose="02020603050405020304"/>
                <a:cs typeface="Times New Roman" panose="02020603050405020304"/>
              </a:rPr>
              <a:t>NARAYANA</a:t>
            </a:r>
            <a:r>
              <a:rPr sz="1200" spc="-5" dirty="0">
                <a:latin typeface="Times New Roman" panose="02020603050405020304"/>
                <a:cs typeface="Times New Roman" panose="02020603050405020304"/>
              </a:rPr>
              <a:t>, Principal CMRCET, </a:t>
            </a:r>
            <a:r>
              <a:rPr sz="1200" spc="-10" dirty="0">
                <a:latin typeface="Times New Roman" panose="02020603050405020304"/>
                <a:cs typeface="Times New Roman" panose="02020603050405020304"/>
              </a:rPr>
              <a:t>for giving </a:t>
            </a:r>
            <a:r>
              <a:rPr sz="1200" spc="-5" dirty="0">
                <a:latin typeface="Times New Roman" panose="02020603050405020304"/>
                <a:cs typeface="Times New Roman" panose="02020603050405020304"/>
              </a:rPr>
              <a:t>permission </a:t>
            </a:r>
            <a:r>
              <a:rPr sz="1200" dirty="0">
                <a:latin typeface="Times New Roman" panose="02020603050405020304"/>
                <a:cs typeface="Times New Roman" panose="02020603050405020304"/>
              </a:rPr>
              <a:t>to </a:t>
            </a:r>
            <a:r>
              <a:rPr sz="1200" spc="5" dirty="0">
                <a:latin typeface="Times New Roman" panose="02020603050405020304"/>
                <a:cs typeface="Times New Roman" panose="02020603050405020304"/>
              </a:rPr>
              <a:t> carry</a:t>
            </a:r>
            <a:r>
              <a:rPr sz="1200" spc="-9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out</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this</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project</a:t>
            </a:r>
            <a:r>
              <a:rPr sz="1200" spc="6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a:t>
            </a:r>
            <a:r>
              <a:rPr sz="1200" spc="-35" dirty="0">
                <a:latin typeface="Times New Roman" panose="02020603050405020304"/>
                <a:cs typeface="Times New Roman" panose="02020603050405020304"/>
              </a:rPr>
              <a:t> </a:t>
            </a:r>
            <a:r>
              <a:rPr sz="1200" dirty="0">
                <a:latin typeface="Times New Roman" panose="02020603050405020304"/>
                <a:cs typeface="Times New Roman" panose="02020603050405020304"/>
              </a:rPr>
              <a:t>a</a:t>
            </a:r>
            <a:r>
              <a:rPr sz="1200" spc="5" dirty="0">
                <a:latin typeface="Times New Roman" panose="02020603050405020304"/>
                <a:cs typeface="Times New Roman" panose="02020603050405020304"/>
              </a:rPr>
              <a:t> </a:t>
            </a:r>
            <a:r>
              <a:rPr sz="1200" dirty="0">
                <a:latin typeface="Times New Roman" panose="02020603050405020304"/>
                <a:cs typeface="Times New Roman" panose="02020603050405020304"/>
              </a:rPr>
              <a:t>successful</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and</a:t>
            </a:r>
            <a:r>
              <a:rPr sz="1200" spc="6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fruitful</a:t>
            </a:r>
            <a:r>
              <a:rPr sz="1200" spc="-5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way.</a:t>
            </a:r>
            <a:endParaRPr sz="1200" dirty="0">
              <a:latin typeface="Times New Roman" panose="02020603050405020304"/>
              <a:cs typeface="Times New Roman" panose="02020603050405020304"/>
            </a:endParaRPr>
          </a:p>
          <a:p>
            <a:pPr>
              <a:lnSpc>
                <a:spcPct val="100000"/>
              </a:lnSpc>
            </a:pPr>
            <a:endParaRPr sz="1900" dirty="0">
              <a:latin typeface="Times New Roman" panose="02020603050405020304"/>
              <a:cs typeface="Times New Roman" panose="02020603050405020304"/>
            </a:endParaRPr>
          </a:p>
          <a:p>
            <a:pPr marL="12700" marR="29210" algn="just">
              <a:lnSpc>
                <a:spcPct val="145000"/>
              </a:lnSpc>
            </a:pPr>
            <a:r>
              <a:rPr sz="1200" dirty="0">
                <a:latin typeface="Times New Roman" panose="02020603050405020304"/>
                <a:cs typeface="Times New Roman" panose="02020603050405020304"/>
              </a:rPr>
              <a:t>I </a:t>
            </a:r>
            <a:r>
              <a:rPr sz="1200" spc="-15" dirty="0">
                <a:latin typeface="Times New Roman" panose="02020603050405020304"/>
                <a:cs typeface="Times New Roman" panose="02020603050405020304"/>
              </a:rPr>
              <a:t>would like </a:t>
            </a:r>
            <a:r>
              <a:rPr sz="1200" dirty="0">
                <a:latin typeface="Times New Roman" panose="02020603050405020304"/>
                <a:cs typeface="Times New Roman" panose="02020603050405020304"/>
              </a:rPr>
              <a:t>to </a:t>
            </a:r>
            <a:r>
              <a:rPr sz="1200" spc="-10" dirty="0">
                <a:latin typeface="Times New Roman" panose="02020603050405020304"/>
                <a:cs typeface="Times New Roman" panose="02020603050405020304"/>
              </a:rPr>
              <a:t>thank </a:t>
            </a:r>
            <a:r>
              <a:rPr sz="1200" dirty="0">
                <a:latin typeface="Times New Roman" panose="02020603050405020304"/>
                <a:cs typeface="Times New Roman" panose="02020603050405020304"/>
              </a:rPr>
              <a:t>the </a:t>
            </a:r>
            <a:r>
              <a:rPr sz="1200" spc="-10" dirty="0">
                <a:latin typeface="Times New Roman" panose="02020603050405020304"/>
                <a:cs typeface="Times New Roman" panose="02020603050405020304"/>
              </a:rPr>
              <a:t>Teaching </a:t>
            </a:r>
            <a:r>
              <a:rPr sz="1200" dirty="0">
                <a:latin typeface="Times New Roman" panose="02020603050405020304"/>
                <a:cs typeface="Times New Roman" panose="02020603050405020304"/>
              </a:rPr>
              <a:t>&amp; </a:t>
            </a:r>
            <a:r>
              <a:rPr sz="1200" spc="-5" dirty="0">
                <a:latin typeface="Times New Roman" panose="02020603050405020304"/>
                <a:cs typeface="Times New Roman" panose="02020603050405020304"/>
              </a:rPr>
              <a:t>Non- teaching staff </a:t>
            </a:r>
            <a:r>
              <a:rPr sz="1200" spc="20" dirty="0">
                <a:latin typeface="Times New Roman" panose="02020603050405020304"/>
                <a:cs typeface="Times New Roman" panose="02020603050405020304"/>
              </a:rPr>
              <a:t>of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Department </a:t>
            </a:r>
            <a:r>
              <a:rPr sz="1200" spc="10" dirty="0">
                <a:latin typeface="Times New Roman" panose="02020603050405020304"/>
                <a:cs typeface="Times New Roman" panose="02020603050405020304"/>
              </a:rPr>
              <a:t>of </a:t>
            </a:r>
            <a:r>
              <a:rPr sz="1200" spc="-5" dirty="0">
                <a:latin typeface="Times New Roman" panose="02020603050405020304"/>
                <a:cs typeface="Times New Roman" panose="02020603050405020304"/>
              </a:rPr>
              <a:t>Computer </a:t>
            </a:r>
            <a:r>
              <a:rPr sz="1200" spc="-10" dirty="0">
                <a:latin typeface="Times New Roman" panose="02020603050405020304"/>
                <a:cs typeface="Times New Roman" panose="02020603050405020304"/>
              </a:rPr>
              <a:t>Science and </a:t>
            </a:r>
            <a:r>
              <a:rPr sz="1200" spc="-5" dirty="0">
                <a:latin typeface="Times New Roman" panose="02020603050405020304"/>
                <a:cs typeface="Times New Roman" panose="02020603050405020304"/>
              </a:rPr>
              <a:t> Engineering</a:t>
            </a:r>
            <a:r>
              <a:rPr sz="1200" spc="6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for</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their</a:t>
            </a:r>
            <a:r>
              <a:rPr sz="1200" spc="4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co-operation.</a:t>
            </a:r>
            <a:endParaRPr sz="1200" dirty="0">
              <a:latin typeface="Times New Roman" panose="02020603050405020304"/>
              <a:cs typeface="Times New Roman" panose="02020603050405020304"/>
            </a:endParaRPr>
          </a:p>
          <a:p>
            <a:pPr>
              <a:lnSpc>
                <a:spcPct val="100000"/>
              </a:lnSpc>
              <a:spcBef>
                <a:spcPts val="20"/>
              </a:spcBef>
            </a:pPr>
            <a:endParaRPr sz="1850" dirty="0">
              <a:latin typeface="Times New Roman" panose="02020603050405020304"/>
              <a:cs typeface="Times New Roman" panose="02020603050405020304"/>
            </a:endParaRPr>
          </a:p>
          <a:p>
            <a:pPr marL="12700" marR="5080" algn="just">
              <a:lnSpc>
                <a:spcPct val="144000"/>
              </a:lnSpc>
            </a:pPr>
            <a:r>
              <a:rPr sz="1200" spc="-15" dirty="0">
                <a:latin typeface="Times New Roman" panose="02020603050405020304"/>
                <a:cs typeface="Times New Roman" panose="02020603050405020304"/>
              </a:rPr>
              <a:t>Finally,</a:t>
            </a:r>
            <a:r>
              <a:rPr sz="1200" spc="-25" dirty="0">
                <a:latin typeface="Times New Roman" panose="02020603050405020304"/>
                <a:cs typeface="Times New Roman" panose="02020603050405020304"/>
              </a:rPr>
              <a:t> </a:t>
            </a:r>
            <a:r>
              <a:rPr sz="1200" dirty="0">
                <a:latin typeface="Times New Roman" panose="02020603050405020304"/>
                <a:cs typeface="Times New Roman" panose="02020603050405020304"/>
              </a:rPr>
              <a:t>I</a:t>
            </a:r>
            <a:r>
              <a:rPr sz="1200" spc="-2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express</a:t>
            </a:r>
            <a:r>
              <a:rPr sz="1200" spc="-2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my</a:t>
            </a:r>
            <a:r>
              <a:rPr sz="1200" spc="-8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sincere</a:t>
            </a:r>
            <a:r>
              <a:rPr sz="1200" spc="-6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thanks</a:t>
            </a:r>
            <a:r>
              <a:rPr sz="1200" spc="-6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to</a:t>
            </a:r>
            <a:r>
              <a:rPr sz="1200" spc="-35"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Mr.</a:t>
            </a:r>
            <a:r>
              <a:rPr sz="1200" b="1" spc="-20"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CH.</a:t>
            </a:r>
            <a:r>
              <a:rPr sz="1200" b="1" spc="-25" dirty="0">
                <a:latin typeface="Times New Roman" panose="02020603050405020304"/>
                <a:cs typeface="Times New Roman" panose="02020603050405020304"/>
              </a:rPr>
              <a:t> </a:t>
            </a:r>
            <a:r>
              <a:rPr sz="1200" b="1" spc="-10" dirty="0">
                <a:latin typeface="Times New Roman" panose="02020603050405020304"/>
                <a:cs typeface="Times New Roman" panose="02020603050405020304"/>
              </a:rPr>
              <a:t>GOPAL</a:t>
            </a:r>
            <a:r>
              <a:rPr sz="1200" b="1" spc="-70" dirty="0">
                <a:latin typeface="Times New Roman" panose="02020603050405020304"/>
                <a:cs typeface="Times New Roman" panose="02020603050405020304"/>
              </a:rPr>
              <a:t> </a:t>
            </a:r>
            <a:r>
              <a:rPr sz="1200" b="1" spc="-5" dirty="0">
                <a:latin typeface="Times New Roman" panose="02020603050405020304"/>
                <a:cs typeface="Times New Roman" panose="02020603050405020304"/>
              </a:rPr>
              <a:t>REDDY</a:t>
            </a:r>
            <a:r>
              <a:rPr sz="1200" spc="-5" dirty="0">
                <a:latin typeface="Times New Roman" panose="02020603050405020304"/>
                <a:cs typeface="Times New Roman" panose="02020603050405020304"/>
              </a:rPr>
              <a:t>,</a:t>
            </a:r>
            <a:r>
              <a:rPr sz="1200" spc="-4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Secretary,</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CMR</a:t>
            </a:r>
            <a:r>
              <a:rPr sz="1200" spc="-70" dirty="0">
                <a:latin typeface="Times New Roman" panose="02020603050405020304"/>
                <a:cs typeface="Times New Roman" panose="02020603050405020304"/>
              </a:rPr>
              <a:t> </a:t>
            </a:r>
            <a:r>
              <a:rPr sz="1200" dirty="0">
                <a:latin typeface="Times New Roman" panose="02020603050405020304"/>
                <a:cs typeface="Times New Roman" panose="02020603050405020304"/>
              </a:rPr>
              <a:t>Group</a:t>
            </a:r>
            <a:r>
              <a:rPr sz="1200" spc="-1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1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Institutions,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for his </a:t>
            </a:r>
            <a:r>
              <a:rPr sz="1200" dirty="0">
                <a:latin typeface="Times New Roman" panose="02020603050405020304"/>
                <a:cs typeface="Times New Roman" panose="02020603050405020304"/>
              </a:rPr>
              <a:t>continuous </a:t>
            </a:r>
            <a:r>
              <a:rPr sz="1200" spc="-5" dirty="0">
                <a:latin typeface="Times New Roman" panose="02020603050405020304"/>
                <a:cs typeface="Times New Roman" panose="02020603050405020304"/>
              </a:rPr>
              <a:t>care. </a:t>
            </a:r>
            <a:r>
              <a:rPr sz="1200" dirty="0">
                <a:latin typeface="Times New Roman" panose="02020603050405020304"/>
                <a:cs typeface="Times New Roman" panose="02020603050405020304"/>
              </a:rPr>
              <a:t>I </a:t>
            </a:r>
            <a:r>
              <a:rPr sz="1200" spc="-10" dirty="0">
                <a:latin typeface="Times New Roman" panose="02020603050405020304"/>
                <a:cs typeface="Times New Roman" panose="02020603050405020304"/>
              </a:rPr>
              <a:t>sincerely </a:t>
            </a:r>
            <a:r>
              <a:rPr sz="1200" spc="-5" dirty="0">
                <a:latin typeface="Times New Roman" panose="02020603050405020304"/>
                <a:cs typeface="Times New Roman" panose="02020603050405020304"/>
              </a:rPr>
              <a:t>acknowledge </a:t>
            </a:r>
            <a:r>
              <a:rPr sz="1200" spc="-10" dirty="0">
                <a:latin typeface="Times New Roman" panose="02020603050405020304"/>
                <a:cs typeface="Times New Roman" panose="02020603050405020304"/>
              </a:rPr>
              <a:t>and thank </a:t>
            </a:r>
            <a:r>
              <a:rPr sz="1200" spc="5" dirty="0">
                <a:latin typeface="Times New Roman" panose="02020603050405020304"/>
                <a:cs typeface="Times New Roman" panose="02020603050405020304"/>
              </a:rPr>
              <a:t>all </a:t>
            </a:r>
            <a:r>
              <a:rPr sz="1200" dirty="0">
                <a:latin typeface="Times New Roman" panose="02020603050405020304"/>
                <a:cs typeface="Times New Roman" panose="02020603050405020304"/>
              </a:rPr>
              <a:t>those </a:t>
            </a:r>
            <a:r>
              <a:rPr sz="1200" spc="-15" dirty="0">
                <a:latin typeface="Times New Roman" panose="02020603050405020304"/>
                <a:cs typeface="Times New Roman" panose="02020603050405020304"/>
              </a:rPr>
              <a:t>who </a:t>
            </a:r>
            <a:r>
              <a:rPr sz="1200" spc="-10" dirty="0">
                <a:latin typeface="Times New Roman" panose="02020603050405020304"/>
                <a:cs typeface="Times New Roman" panose="02020603050405020304"/>
              </a:rPr>
              <a:t>gave </a:t>
            </a:r>
            <a:r>
              <a:rPr sz="1200" dirty="0">
                <a:latin typeface="Times New Roman" panose="02020603050405020304"/>
                <a:cs typeface="Times New Roman" panose="02020603050405020304"/>
              </a:rPr>
              <a:t>support </a:t>
            </a:r>
            <a:r>
              <a:rPr sz="1200" spc="-5" dirty="0">
                <a:latin typeface="Times New Roman" panose="02020603050405020304"/>
                <a:cs typeface="Times New Roman" panose="02020603050405020304"/>
              </a:rPr>
              <a:t>directly and </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indirectly</a:t>
            </a:r>
            <a:r>
              <a:rPr sz="1200" spc="-3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in </a:t>
            </a:r>
            <a:r>
              <a:rPr sz="1200" dirty="0">
                <a:latin typeface="Times New Roman" panose="02020603050405020304"/>
                <a:cs typeface="Times New Roman" panose="02020603050405020304"/>
              </a:rPr>
              <a:t>the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completion</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55" dirty="0">
                <a:latin typeface="Times New Roman" panose="02020603050405020304"/>
                <a:cs typeface="Times New Roman" panose="02020603050405020304"/>
              </a:rPr>
              <a:t> </a:t>
            </a:r>
            <a:r>
              <a:rPr sz="1200" dirty="0">
                <a:latin typeface="Times New Roman" panose="02020603050405020304"/>
                <a:cs typeface="Times New Roman" panose="02020603050405020304"/>
              </a:rPr>
              <a:t>this </a:t>
            </a:r>
            <a:r>
              <a:rPr sz="1200" spc="-5" dirty="0">
                <a:latin typeface="Times New Roman" panose="02020603050405020304"/>
                <a:cs typeface="Times New Roman" panose="02020603050405020304"/>
              </a:rPr>
              <a:t>project</a:t>
            </a:r>
            <a:r>
              <a:rPr sz="1200" spc="70" dirty="0">
                <a:latin typeface="Times New Roman" panose="02020603050405020304"/>
                <a:cs typeface="Times New Roman" panose="02020603050405020304"/>
              </a:rPr>
              <a:t> </a:t>
            </a:r>
            <a:r>
              <a:rPr sz="1200" dirty="0">
                <a:latin typeface="Times New Roman" panose="02020603050405020304"/>
                <a:cs typeface="Times New Roman" panose="02020603050405020304"/>
              </a:rPr>
              <a:t>work.</a:t>
            </a:r>
          </a:p>
        </p:txBody>
      </p:sp>
      <p:sp>
        <p:nvSpPr>
          <p:cNvPr id="3" name="object 3"/>
          <p:cNvSpPr txBox="1"/>
          <p:nvPr/>
        </p:nvSpPr>
        <p:spPr>
          <a:xfrm>
            <a:off x="5140578" y="7396098"/>
            <a:ext cx="1179830" cy="1456690"/>
          </a:xfrm>
          <a:prstGeom prst="rect">
            <a:avLst/>
          </a:prstGeom>
        </p:spPr>
        <p:txBody>
          <a:bodyPr vert="horz" wrap="square" lIns="0" tIns="23495" rIns="0" bIns="0" rtlCol="0">
            <a:spAutoFit/>
          </a:bodyPr>
          <a:lstStyle/>
          <a:p>
            <a:pPr marL="12700" marR="59690">
              <a:lnSpc>
                <a:spcPts val="1390"/>
              </a:lnSpc>
              <a:spcBef>
                <a:spcPts val="185"/>
              </a:spcBef>
            </a:pPr>
            <a:r>
              <a:rPr lang="en-US" sz="1200" dirty="0">
                <a:latin typeface="Times New Roman" panose="02020603050405020304"/>
                <a:cs typeface="Times New Roman" panose="02020603050405020304"/>
              </a:rPr>
              <a:t>A Srinil Reddy</a:t>
            </a:r>
            <a:r>
              <a:rPr sz="1200" dirty="0">
                <a:latin typeface="Times New Roman" panose="02020603050405020304"/>
                <a:cs typeface="Times New Roman" panose="02020603050405020304"/>
              </a:rPr>
              <a:t> </a:t>
            </a:r>
            <a:r>
              <a:rPr sz="1200" spc="-2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(2</a:t>
            </a:r>
            <a:r>
              <a:rPr lang="en-US" sz="1200" spc="-5" dirty="0">
                <a:latin typeface="Times New Roman" panose="02020603050405020304"/>
                <a:cs typeface="Times New Roman" panose="02020603050405020304"/>
              </a:rPr>
              <a:t>2</a:t>
            </a:r>
            <a:r>
              <a:rPr sz="1200" spc="-5" dirty="0">
                <a:latin typeface="Times New Roman" panose="02020603050405020304"/>
                <a:cs typeface="Times New Roman" panose="02020603050405020304"/>
              </a:rPr>
              <a:t>H51A62</a:t>
            </a:r>
            <a:r>
              <a:rPr lang="en-US" sz="1200" spc="-5" dirty="0">
                <a:latin typeface="Times New Roman" panose="02020603050405020304"/>
                <a:cs typeface="Times New Roman" panose="02020603050405020304"/>
              </a:rPr>
              <a:t>02</a:t>
            </a:r>
            <a:r>
              <a:rPr sz="1200" spc="-5" dirty="0">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spcBef>
                <a:spcPts val="10"/>
              </a:spcBef>
            </a:pPr>
            <a:endParaRPr sz="1200">
              <a:latin typeface="Times New Roman" panose="02020603050405020304"/>
              <a:cs typeface="Times New Roman" panose="02020603050405020304"/>
            </a:endParaRPr>
          </a:p>
          <a:p>
            <a:pPr marL="12700" marR="5080">
              <a:lnSpc>
                <a:spcPts val="1370"/>
              </a:lnSpc>
            </a:pPr>
            <a:r>
              <a:rPr lang="en-US" sz="1200" spc="-10" dirty="0">
                <a:latin typeface="Times New Roman" panose="02020603050405020304"/>
                <a:cs typeface="Times New Roman" panose="02020603050405020304"/>
              </a:rPr>
              <a:t>B Harshith</a:t>
            </a:r>
            <a:endParaRPr sz="1200" spc="-10" dirty="0">
              <a:latin typeface="Times New Roman" panose="02020603050405020304"/>
              <a:cs typeface="Times New Roman" panose="02020603050405020304"/>
            </a:endParaRPr>
          </a:p>
          <a:p>
            <a:pPr marL="12700" marR="5080">
              <a:lnSpc>
                <a:spcPts val="1370"/>
              </a:lnSpc>
            </a:pPr>
            <a:r>
              <a:rPr sz="1200" spc="-10" dirty="0">
                <a:latin typeface="Times New Roman" panose="02020603050405020304"/>
                <a:cs typeface="Times New Roman" panose="02020603050405020304"/>
              </a:rPr>
              <a:t>(2</a:t>
            </a:r>
            <a:r>
              <a:rPr lang="en-US" sz="1200" spc="-10" dirty="0">
                <a:latin typeface="Times New Roman" panose="02020603050405020304"/>
                <a:cs typeface="Times New Roman" panose="02020603050405020304"/>
              </a:rPr>
              <a:t>2</a:t>
            </a:r>
            <a:r>
              <a:rPr sz="1200" spc="-10" dirty="0">
                <a:latin typeface="Times New Roman" panose="02020603050405020304"/>
                <a:cs typeface="Times New Roman" panose="02020603050405020304"/>
              </a:rPr>
              <a:t>H51A62</a:t>
            </a:r>
            <a:r>
              <a:rPr lang="en-US" sz="1200" spc="-10" dirty="0">
                <a:latin typeface="Times New Roman" panose="02020603050405020304"/>
                <a:cs typeface="Times New Roman" panose="02020603050405020304"/>
              </a:rPr>
              <a:t>07</a:t>
            </a:r>
            <a:r>
              <a:rPr sz="1200" spc="-10" dirty="0">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spcBef>
                <a:spcPts val="50"/>
              </a:spcBef>
            </a:pPr>
            <a:endParaRPr sz="1150">
              <a:latin typeface="Times New Roman" panose="02020603050405020304"/>
              <a:cs typeface="Times New Roman" panose="02020603050405020304"/>
            </a:endParaRPr>
          </a:p>
          <a:p>
            <a:pPr marL="12700" marR="203200">
              <a:lnSpc>
                <a:spcPts val="1390"/>
              </a:lnSpc>
            </a:pPr>
            <a:r>
              <a:rPr lang="en-US" sz="1200" spc="5" dirty="0">
                <a:latin typeface="Times New Roman" panose="02020603050405020304"/>
                <a:cs typeface="Times New Roman" panose="02020603050405020304"/>
              </a:rPr>
              <a:t>C Krupalini</a:t>
            </a:r>
            <a:endParaRPr sz="1200" spc="5" dirty="0">
              <a:latin typeface="Times New Roman" panose="02020603050405020304"/>
              <a:cs typeface="Times New Roman" panose="02020603050405020304"/>
            </a:endParaRPr>
          </a:p>
          <a:p>
            <a:pPr marL="12700" marR="203200">
              <a:lnSpc>
                <a:spcPts val="1390"/>
              </a:lnSpc>
            </a:pPr>
            <a:r>
              <a:rPr sz="1200" spc="5" dirty="0">
                <a:latin typeface="Times New Roman" panose="02020603050405020304"/>
                <a:cs typeface="Times New Roman" panose="02020603050405020304"/>
              </a:rPr>
              <a:t>(</a:t>
            </a:r>
            <a:r>
              <a:rPr sz="1200" dirty="0">
                <a:latin typeface="Times New Roman" panose="02020603050405020304"/>
                <a:cs typeface="Times New Roman" panose="02020603050405020304"/>
              </a:rPr>
              <a:t>2</a:t>
            </a:r>
            <a:r>
              <a:rPr lang="en-US" sz="1200" dirty="0">
                <a:latin typeface="Times New Roman" panose="02020603050405020304"/>
                <a:cs typeface="Times New Roman" panose="02020603050405020304"/>
              </a:rPr>
              <a:t>2</a:t>
            </a:r>
            <a:r>
              <a:rPr sz="1200" dirty="0">
                <a:latin typeface="Times New Roman" panose="02020603050405020304"/>
                <a:cs typeface="Times New Roman" panose="02020603050405020304"/>
              </a:rPr>
              <a:t>H</a:t>
            </a:r>
            <a:r>
              <a:rPr sz="1200" spc="-30" dirty="0">
                <a:latin typeface="Times New Roman" panose="02020603050405020304"/>
                <a:cs typeface="Times New Roman" panose="02020603050405020304"/>
              </a:rPr>
              <a:t>5</a:t>
            </a:r>
            <a:r>
              <a:rPr sz="1200" spc="-5" dirty="0">
                <a:latin typeface="Times New Roman" panose="02020603050405020304"/>
                <a:cs typeface="Times New Roman" panose="02020603050405020304"/>
              </a:rPr>
              <a:t>1</a:t>
            </a:r>
            <a:r>
              <a:rPr sz="1200" spc="-35" dirty="0">
                <a:latin typeface="Times New Roman" panose="02020603050405020304"/>
                <a:cs typeface="Times New Roman" panose="02020603050405020304"/>
              </a:rPr>
              <a:t>A</a:t>
            </a:r>
            <a:r>
              <a:rPr sz="1200" spc="-5" dirty="0">
                <a:latin typeface="Times New Roman" panose="02020603050405020304"/>
                <a:cs typeface="Times New Roman" panose="02020603050405020304"/>
              </a:rPr>
              <a:t>62</a:t>
            </a:r>
            <a:r>
              <a:rPr lang="en-US" sz="1200" spc="-5" dirty="0">
                <a:latin typeface="Times New Roman" panose="02020603050405020304"/>
                <a:cs typeface="Times New Roman" panose="02020603050405020304"/>
              </a:rPr>
              <a:t>13</a:t>
            </a:r>
            <a:r>
              <a:rPr sz="1200" dirty="0">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6828" y="975105"/>
            <a:ext cx="6309995" cy="2267585"/>
          </a:xfrm>
          <a:prstGeom prst="rect">
            <a:avLst/>
          </a:prstGeom>
        </p:spPr>
        <p:txBody>
          <a:bodyPr vert="horz" wrap="square" lIns="0" tIns="13335" rIns="0" bIns="0" rtlCol="0">
            <a:spAutoFit/>
          </a:bodyPr>
          <a:lstStyle/>
          <a:p>
            <a:pPr marL="12700">
              <a:lnSpc>
                <a:spcPct val="100000"/>
              </a:lnSpc>
              <a:spcBef>
                <a:spcPts val="105"/>
              </a:spcBef>
            </a:pPr>
            <a:r>
              <a:rPr sz="1600" b="1" spc="-10" dirty="0">
                <a:latin typeface="Times New Roman" panose="02020603050405020304"/>
                <a:cs typeface="Times New Roman" panose="02020603050405020304"/>
              </a:rPr>
              <a:t>10</a:t>
            </a:r>
            <a:r>
              <a:rPr sz="1600" b="1" spc="-15" dirty="0">
                <a:latin typeface="Times New Roman" panose="02020603050405020304"/>
                <a:cs typeface="Times New Roman" panose="02020603050405020304"/>
              </a:rPr>
              <a:t>.</a:t>
            </a:r>
            <a:r>
              <a:rPr sz="1600" b="1" spc="-19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C</a:t>
            </a:r>
            <a:r>
              <a:rPr sz="1600" b="1" spc="5" dirty="0">
                <a:latin typeface="Times New Roman" panose="02020603050405020304"/>
                <a:cs typeface="Times New Roman" panose="02020603050405020304"/>
              </a:rPr>
              <a:t>O</a:t>
            </a:r>
            <a:r>
              <a:rPr sz="1600" b="1" spc="-10" dirty="0">
                <a:latin typeface="Times New Roman" panose="02020603050405020304"/>
                <a:cs typeface="Times New Roman" panose="02020603050405020304"/>
              </a:rPr>
              <a:t>N</a:t>
            </a:r>
            <a:r>
              <a:rPr sz="1600" b="1" spc="-5" dirty="0">
                <a:latin typeface="Times New Roman" panose="02020603050405020304"/>
                <a:cs typeface="Times New Roman" panose="02020603050405020304"/>
              </a:rPr>
              <a:t>C</a:t>
            </a:r>
            <a:r>
              <a:rPr sz="1600" b="1" spc="10" dirty="0">
                <a:latin typeface="Times New Roman" panose="02020603050405020304"/>
                <a:cs typeface="Times New Roman" panose="02020603050405020304"/>
              </a:rPr>
              <a:t>L</a:t>
            </a:r>
            <a:r>
              <a:rPr sz="1600" b="1" spc="-10" dirty="0">
                <a:latin typeface="Times New Roman" panose="02020603050405020304"/>
                <a:cs typeface="Times New Roman" panose="02020603050405020304"/>
              </a:rPr>
              <a:t>US</a:t>
            </a:r>
            <a:r>
              <a:rPr sz="1600" b="1" dirty="0">
                <a:latin typeface="Times New Roman" panose="02020603050405020304"/>
                <a:cs typeface="Times New Roman" panose="02020603050405020304"/>
              </a:rPr>
              <a:t>ION </a:t>
            </a:r>
            <a:r>
              <a:rPr sz="1600" b="1" spc="-5" dirty="0">
                <a:latin typeface="Times New Roman" panose="02020603050405020304"/>
                <a:cs typeface="Times New Roman" panose="02020603050405020304"/>
              </a:rPr>
              <a:t>AN</a:t>
            </a:r>
            <a:r>
              <a:rPr sz="1600" b="1" spc="5" dirty="0">
                <a:latin typeface="Times New Roman" panose="02020603050405020304"/>
                <a:cs typeface="Times New Roman" panose="02020603050405020304"/>
              </a:rPr>
              <a:t>D</a:t>
            </a:r>
            <a:r>
              <a:rPr sz="1600" b="1" spc="-2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F</a:t>
            </a:r>
            <a:r>
              <a:rPr sz="1600" b="1" spc="-5" dirty="0">
                <a:latin typeface="Times New Roman" panose="02020603050405020304"/>
                <a:cs typeface="Times New Roman" panose="02020603050405020304"/>
              </a:rPr>
              <a:t>U</a:t>
            </a:r>
            <a:r>
              <a:rPr sz="1600" b="1" spc="10" dirty="0">
                <a:latin typeface="Times New Roman" panose="02020603050405020304"/>
                <a:cs typeface="Times New Roman" panose="02020603050405020304"/>
              </a:rPr>
              <a:t>T</a:t>
            </a:r>
            <a:r>
              <a:rPr sz="1600" b="1" spc="-5" dirty="0">
                <a:latin typeface="Times New Roman" panose="02020603050405020304"/>
                <a:cs typeface="Times New Roman" panose="02020603050405020304"/>
              </a:rPr>
              <a:t>U</a:t>
            </a:r>
            <a:r>
              <a:rPr sz="1600" b="1" spc="-30" dirty="0">
                <a:latin typeface="Times New Roman" panose="02020603050405020304"/>
                <a:cs typeface="Times New Roman" panose="02020603050405020304"/>
              </a:rPr>
              <a:t>R</a:t>
            </a:r>
            <a:r>
              <a:rPr sz="1600" b="1" spc="5" dirty="0">
                <a:latin typeface="Times New Roman" panose="02020603050405020304"/>
                <a:cs typeface="Times New Roman" panose="02020603050405020304"/>
              </a:rPr>
              <a:t>E</a:t>
            </a:r>
            <a:r>
              <a:rPr sz="1600" b="1" spc="-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E</a:t>
            </a:r>
            <a:r>
              <a:rPr sz="1600" b="1" spc="-30" dirty="0">
                <a:latin typeface="Times New Roman" panose="02020603050405020304"/>
                <a:cs typeface="Times New Roman" panose="02020603050405020304"/>
              </a:rPr>
              <a:t>N</a:t>
            </a:r>
            <a:r>
              <a:rPr sz="1600" b="1" spc="5" dirty="0">
                <a:latin typeface="Times New Roman" panose="02020603050405020304"/>
                <a:cs typeface="Times New Roman" panose="02020603050405020304"/>
              </a:rPr>
              <a:t>H</a:t>
            </a:r>
            <a:r>
              <a:rPr sz="1600" b="1" spc="-10" dirty="0">
                <a:latin typeface="Times New Roman" panose="02020603050405020304"/>
                <a:cs typeface="Times New Roman" panose="02020603050405020304"/>
              </a:rPr>
              <a:t>A</a:t>
            </a:r>
            <a:r>
              <a:rPr sz="1600" b="1" spc="-5" dirty="0">
                <a:latin typeface="Times New Roman" panose="02020603050405020304"/>
                <a:cs typeface="Times New Roman" panose="02020603050405020304"/>
              </a:rPr>
              <a:t>NC</a:t>
            </a:r>
            <a:r>
              <a:rPr sz="1600" b="1" spc="10" dirty="0">
                <a:latin typeface="Times New Roman" panose="02020603050405020304"/>
                <a:cs typeface="Times New Roman" panose="02020603050405020304"/>
              </a:rPr>
              <a:t>E</a:t>
            </a:r>
            <a:r>
              <a:rPr sz="1600" b="1" spc="-5" dirty="0">
                <a:latin typeface="Times New Roman" panose="02020603050405020304"/>
                <a:cs typeface="Times New Roman" panose="02020603050405020304"/>
              </a:rPr>
              <a:t>M</a:t>
            </a:r>
            <a:r>
              <a:rPr sz="1600" b="1" spc="10" dirty="0">
                <a:latin typeface="Times New Roman" panose="02020603050405020304"/>
                <a:cs typeface="Times New Roman" panose="02020603050405020304"/>
              </a:rPr>
              <a:t>E</a:t>
            </a:r>
            <a:r>
              <a:rPr sz="1600" b="1" spc="-30" dirty="0">
                <a:latin typeface="Times New Roman" panose="02020603050405020304"/>
                <a:cs typeface="Times New Roman" panose="02020603050405020304"/>
              </a:rPr>
              <a:t>M</a:t>
            </a:r>
            <a:r>
              <a:rPr sz="1600" b="1" spc="5" dirty="0">
                <a:latin typeface="Times New Roman" panose="02020603050405020304"/>
                <a:cs typeface="Times New Roman" panose="02020603050405020304"/>
              </a:rPr>
              <a:t>T</a:t>
            </a:r>
            <a:endParaRPr sz="1600">
              <a:latin typeface="Times New Roman" panose="02020603050405020304"/>
              <a:cs typeface="Times New Roman" panose="02020603050405020304"/>
            </a:endParaRPr>
          </a:p>
          <a:p>
            <a:pPr>
              <a:lnSpc>
                <a:spcPct val="100000"/>
              </a:lnSpc>
              <a:spcBef>
                <a:spcPts val="50"/>
              </a:spcBef>
            </a:pPr>
            <a:endParaRPr sz="1700">
              <a:latin typeface="Times New Roman" panose="02020603050405020304"/>
              <a:cs typeface="Times New Roman" panose="02020603050405020304"/>
            </a:endParaRPr>
          </a:p>
          <a:p>
            <a:pPr marL="12700">
              <a:lnSpc>
                <a:spcPct val="100000"/>
              </a:lnSpc>
            </a:pPr>
            <a:r>
              <a:rPr sz="1400" b="1" spc="-5" dirty="0">
                <a:latin typeface="Times New Roman" panose="02020603050405020304"/>
                <a:cs typeface="Times New Roman" panose="02020603050405020304"/>
              </a:rPr>
              <a:t>8</a:t>
            </a:r>
            <a:r>
              <a:rPr sz="1400" b="1" spc="5" dirty="0">
                <a:latin typeface="Times New Roman" panose="02020603050405020304"/>
                <a:cs typeface="Times New Roman" panose="02020603050405020304"/>
              </a:rPr>
              <a:t>.</a:t>
            </a:r>
            <a:r>
              <a:rPr sz="1400" b="1" spc="-5" dirty="0">
                <a:latin typeface="Times New Roman" panose="02020603050405020304"/>
                <a:cs typeface="Times New Roman" panose="02020603050405020304"/>
              </a:rPr>
              <a:t>1. </a:t>
            </a:r>
            <a:r>
              <a:rPr sz="1400" b="1" spc="-10" dirty="0">
                <a:latin typeface="Times New Roman" panose="02020603050405020304"/>
                <a:cs typeface="Times New Roman" panose="02020603050405020304"/>
              </a:rPr>
              <a:t>CONC</a:t>
            </a:r>
            <a:r>
              <a:rPr sz="1400" b="1" spc="-5" dirty="0">
                <a:latin typeface="Times New Roman" panose="02020603050405020304"/>
                <a:cs typeface="Times New Roman" panose="02020603050405020304"/>
              </a:rPr>
              <a:t>L</a:t>
            </a:r>
            <a:r>
              <a:rPr sz="1400" b="1" spc="-10" dirty="0">
                <a:latin typeface="Times New Roman" panose="02020603050405020304"/>
                <a:cs typeface="Times New Roman" panose="02020603050405020304"/>
              </a:rPr>
              <a:t>US</a:t>
            </a:r>
            <a:r>
              <a:rPr sz="1400" b="1" dirty="0">
                <a:latin typeface="Times New Roman" panose="02020603050405020304"/>
                <a:cs typeface="Times New Roman" panose="02020603050405020304"/>
              </a:rPr>
              <a:t>I</a:t>
            </a:r>
            <a:r>
              <a:rPr sz="1400" b="1" spc="-10" dirty="0">
                <a:latin typeface="Times New Roman" panose="02020603050405020304"/>
                <a:cs typeface="Times New Roman" panose="02020603050405020304"/>
              </a:rPr>
              <a:t>ON</a:t>
            </a:r>
            <a:endParaRPr sz="1400">
              <a:latin typeface="Times New Roman" panose="02020603050405020304"/>
              <a:cs typeface="Times New Roman" panose="02020603050405020304"/>
            </a:endParaRPr>
          </a:p>
          <a:p>
            <a:pPr>
              <a:lnSpc>
                <a:spcPct val="100000"/>
              </a:lnSpc>
              <a:spcBef>
                <a:spcPts val="10"/>
              </a:spcBef>
            </a:pPr>
            <a:endParaRPr sz="1500">
              <a:latin typeface="Times New Roman" panose="02020603050405020304"/>
              <a:cs typeface="Times New Roman" panose="02020603050405020304"/>
            </a:endParaRPr>
          </a:p>
          <a:p>
            <a:pPr marL="289560" indent="-277495" algn="just">
              <a:lnSpc>
                <a:spcPct val="100000"/>
              </a:lnSpc>
              <a:buFont typeface="Wingdings" panose="05000000000000000000"/>
              <a:buChar char=""/>
              <a:tabLst>
                <a:tab pos="289560" algn="l"/>
                <a:tab pos="290195" algn="l"/>
              </a:tabLst>
            </a:pPr>
            <a:r>
              <a:rPr sz="1400">
                <a:latin typeface="Times New Roman" panose="02020603050405020304"/>
                <a:cs typeface="Times New Roman" panose="02020603050405020304"/>
              </a:rPr>
              <a:t>Secure password generators are indispensable tools in the modern cybersecurity landscape, offering a robust defense against many common threats. By creating complex and unique passwords, these tools significantly reduce the risk of unauthorized access resulting from weak or reused passwords. However, while they enhance security, they also present several challenges that need to be addressed for effective implementation.</a:t>
            </a:r>
          </a:p>
        </p:txBody>
      </p:sp>
      <p:sp>
        <p:nvSpPr>
          <p:cNvPr id="3" name="object 3"/>
          <p:cNvSpPr txBox="1"/>
          <p:nvPr/>
        </p:nvSpPr>
        <p:spPr>
          <a:xfrm>
            <a:off x="636828" y="4005833"/>
            <a:ext cx="6395720" cy="1357630"/>
          </a:xfrm>
          <a:prstGeom prst="rect">
            <a:avLst/>
          </a:prstGeom>
        </p:spPr>
        <p:txBody>
          <a:bodyPr vert="horz" wrap="square" lIns="0" tIns="11430" rIns="0" bIns="0" rtlCol="0">
            <a:spAutoFit/>
          </a:bodyPr>
          <a:lstStyle/>
          <a:p>
            <a:pPr marL="1838960">
              <a:lnSpc>
                <a:spcPct val="100000"/>
              </a:lnSpc>
              <a:spcBef>
                <a:spcPts val="90"/>
              </a:spcBef>
            </a:pPr>
            <a:r>
              <a:rPr sz="1400" b="1" dirty="0">
                <a:latin typeface="Times New Roman" panose="02020603050405020304"/>
                <a:cs typeface="Times New Roman" panose="02020603050405020304"/>
              </a:rPr>
              <a:t>8.2</a:t>
            </a:r>
            <a:r>
              <a:rPr sz="1400" b="1" spc="-5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FUTURE</a:t>
            </a:r>
            <a:r>
              <a:rPr sz="1400" b="1" spc="-45" dirty="0">
                <a:latin typeface="Times New Roman" panose="02020603050405020304"/>
                <a:cs typeface="Times New Roman" panose="02020603050405020304"/>
              </a:rPr>
              <a:t> </a:t>
            </a:r>
            <a:r>
              <a:rPr sz="1400" b="1" spc="-5" dirty="0">
                <a:latin typeface="Times New Roman" panose="02020603050405020304"/>
                <a:cs typeface="Times New Roman" panose="02020603050405020304"/>
              </a:rPr>
              <a:t>ENHANCEMENTS</a:t>
            </a:r>
            <a:endParaRPr sz="1400">
              <a:latin typeface="Times New Roman" panose="02020603050405020304"/>
              <a:cs typeface="Times New Roman" panose="02020603050405020304"/>
            </a:endParaRPr>
          </a:p>
          <a:p>
            <a:pPr>
              <a:lnSpc>
                <a:spcPct val="100000"/>
              </a:lnSpc>
              <a:spcBef>
                <a:spcPts val="50"/>
              </a:spcBef>
            </a:pPr>
            <a:endParaRPr sz="1600">
              <a:latin typeface="Times New Roman" panose="02020603050405020304"/>
              <a:cs typeface="Times New Roman" panose="02020603050405020304"/>
            </a:endParaRPr>
          </a:p>
          <a:p>
            <a:pPr marL="12700" marR="5080">
              <a:lnSpc>
                <a:spcPts val="1370"/>
              </a:lnSpc>
              <a:buSzPct val="108000"/>
              <a:buFont typeface="Wingdings" panose="05000000000000000000"/>
              <a:buChar char=""/>
              <a:tabLst>
                <a:tab pos="289560" algn="l"/>
                <a:tab pos="290195" algn="l"/>
              </a:tabLst>
            </a:pPr>
            <a:r>
              <a:rPr sz="1200">
                <a:latin typeface="Times New Roman" panose="02020603050405020304"/>
                <a:cs typeface="Times New Roman" panose="02020603050405020304"/>
              </a:rPr>
              <a:t>Developing more intuitive and user-friendly interfaces for password generators to make them accessible to all users, including those who are not tech-savvy.</a:t>
            </a:r>
          </a:p>
          <a:p>
            <a:pPr marL="12700" marR="5080">
              <a:lnSpc>
                <a:spcPts val="1370"/>
              </a:lnSpc>
              <a:buSzPct val="108000"/>
              <a:buFont typeface="Wingdings" panose="05000000000000000000"/>
              <a:buChar char=""/>
              <a:tabLst>
                <a:tab pos="289560" algn="l"/>
                <a:tab pos="290195" algn="l"/>
              </a:tabLst>
            </a:pPr>
            <a:endParaRPr sz="1200">
              <a:latin typeface="Times New Roman" panose="02020603050405020304"/>
              <a:cs typeface="Times New Roman" panose="02020603050405020304"/>
            </a:endParaRPr>
          </a:p>
          <a:p>
            <a:pPr marL="12700" marR="5080">
              <a:lnSpc>
                <a:spcPts val="1370"/>
              </a:lnSpc>
              <a:buSzPct val="108000"/>
              <a:buFont typeface="Wingdings" panose="05000000000000000000"/>
              <a:buChar char=""/>
              <a:tabLst>
                <a:tab pos="289560" algn="l"/>
                <a:tab pos="290195" algn="l"/>
              </a:tabLst>
            </a:pPr>
            <a:r>
              <a:rPr sz="1200">
                <a:latin typeface="Times New Roman" panose="02020603050405020304"/>
                <a:cs typeface="Times New Roman" panose="02020603050405020304"/>
              </a:rPr>
              <a:t> Implementing algorithms that suggest passwords based on the context of use, ensuring both security and memorability without sacrificing complexity.</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5" name="object 5"/>
          <p:cNvSpPr txBox="1"/>
          <p:nvPr/>
        </p:nvSpPr>
        <p:spPr>
          <a:xfrm>
            <a:off x="3712464" y="9681443"/>
            <a:ext cx="180340" cy="137160"/>
          </a:xfrm>
          <a:prstGeom prst="rect">
            <a:avLst/>
          </a:prstGeom>
        </p:spPr>
        <p:txBody>
          <a:bodyPr vert="horz" wrap="square" lIns="0" tIns="635" rIns="0" bIns="0" rtlCol="0">
            <a:spAutoFit/>
          </a:bodyPr>
          <a:lstStyle/>
          <a:p>
            <a:pPr marL="38100">
              <a:lnSpc>
                <a:spcPct val="100000"/>
              </a:lnSpc>
              <a:spcBef>
                <a:spcPts val="5"/>
              </a:spcBef>
            </a:pPr>
            <a:r>
              <a:rPr sz="800" spc="-5" dirty="0">
                <a:latin typeface="Times New Roman" panose="02020603050405020304"/>
                <a:cs typeface="Times New Roman" panose="02020603050405020304"/>
              </a:rPr>
              <a:t>25</a:t>
            </a:r>
            <a:endParaRPr sz="800">
              <a:latin typeface="Times New Roman" panose="02020603050405020304"/>
              <a:cs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6828" y="975105"/>
            <a:ext cx="6298565" cy="3021330"/>
          </a:xfrm>
          <a:prstGeom prst="rect">
            <a:avLst/>
          </a:prstGeom>
        </p:spPr>
        <p:txBody>
          <a:bodyPr vert="horz" wrap="square" lIns="0" tIns="13335" rIns="0" bIns="0" rtlCol="0">
            <a:spAutoFit/>
          </a:bodyPr>
          <a:lstStyle/>
          <a:p>
            <a:pPr marL="1741170">
              <a:lnSpc>
                <a:spcPct val="100000"/>
              </a:lnSpc>
              <a:spcBef>
                <a:spcPts val="105"/>
              </a:spcBef>
            </a:pPr>
            <a:r>
              <a:rPr sz="1600" b="1" spc="-5" dirty="0">
                <a:latin typeface="Times New Roman" panose="02020603050405020304"/>
                <a:cs typeface="Times New Roman" panose="02020603050405020304"/>
              </a:rPr>
              <a:t>8.3</a:t>
            </a:r>
            <a:r>
              <a:rPr sz="1600" b="1" spc="-6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REFERENCES</a:t>
            </a:r>
            <a:endParaRPr sz="1600">
              <a:latin typeface="Times New Roman" panose="02020603050405020304"/>
              <a:cs typeface="Times New Roman" panose="02020603050405020304"/>
            </a:endParaRPr>
          </a:p>
          <a:p>
            <a:pPr marL="12700" marR="10160" algn="just">
              <a:lnSpc>
                <a:spcPct val="143000"/>
              </a:lnSpc>
              <a:spcBef>
                <a:spcPts val="1125"/>
              </a:spcBef>
              <a:buAutoNum type="arabicPeriod"/>
              <a:tabLst>
                <a:tab pos="327025" algn="l"/>
              </a:tabLst>
            </a:pPr>
            <a:r>
              <a:rPr sz="1400" b="1">
                <a:latin typeface="Times New Roman" panose="02020603050405020304"/>
                <a:cs typeface="Times New Roman" panose="02020603050405020304"/>
              </a:rPr>
              <a:t>Florêncio, D., &amp; Herley, C. (2007)</a:t>
            </a:r>
            <a:r>
              <a:rPr lang="en-US" sz="1400" b="1">
                <a:latin typeface="Times New Roman" panose="02020603050405020304"/>
                <a:cs typeface="Times New Roman" panose="02020603050405020304"/>
              </a:rPr>
              <a:t>:</a:t>
            </a:r>
            <a:r>
              <a:rPr sz="1200">
                <a:latin typeface="Times New Roman" panose="02020603050405020304"/>
                <a:cs typeface="Times New Roman" panose="02020603050405020304"/>
              </a:rPr>
              <a:t>A large-scale study of web password habits. Proceedings of the 16th international conference on World Wide Web.</a:t>
            </a:r>
          </a:p>
          <a:p>
            <a:pPr marL="12700" marR="10160" algn="just">
              <a:lnSpc>
                <a:spcPct val="143000"/>
              </a:lnSpc>
              <a:spcBef>
                <a:spcPts val="1125"/>
              </a:spcBef>
              <a:buAutoNum type="arabicPeriod"/>
              <a:tabLst>
                <a:tab pos="327025" algn="l"/>
              </a:tabLst>
            </a:pPr>
            <a:r>
              <a:rPr sz="1400" b="1">
                <a:latin typeface="Times New Roman" panose="02020603050405020304"/>
                <a:cs typeface="Times New Roman" panose="02020603050405020304"/>
              </a:rPr>
              <a:t>Komanduri, S., Shay, R., Kelley, P. G., Mazurek, M. L., Bauer, L., Christin, N., Cranor, L. F., &amp; Egelman, S. (2011)</a:t>
            </a:r>
            <a:r>
              <a:rPr lang="en-US" sz="1400" b="1">
                <a:latin typeface="Times New Roman" panose="02020603050405020304"/>
                <a:cs typeface="Times New Roman" panose="02020603050405020304"/>
              </a:rPr>
              <a:t>:</a:t>
            </a:r>
            <a:r>
              <a:rPr sz="1200">
                <a:latin typeface="Times New Roman" panose="02020603050405020304"/>
                <a:cs typeface="Times New Roman" panose="02020603050405020304"/>
              </a:rPr>
              <a:t> measuring the effect of password-composition policies. Proceedings of the SIGCHI Conference on Human Factors in Computing Systems.</a:t>
            </a:r>
          </a:p>
          <a:p>
            <a:pPr marL="12700" marR="10160" algn="just">
              <a:lnSpc>
                <a:spcPct val="143000"/>
              </a:lnSpc>
              <a:spcBef>
                <a:spcPts val="1125"/>
              </a:spcBef>
              <a:buAutoNum type="arabicPeriod"/>
              <a:tabLst>
                <a:tab pos="327025" algn="l"/>
              </a:tabLst>
            </a:pPr>
            <a:r>
              <a:rPr sz="1400" b="1">
                <a:latin typeface="Times New Roman" panose="02020603050405020304"/>
                <a:cs typeface="Times New Roman" panose="02020603050405020304"/>
              </a:rPr>
              <a:t>Ur, B., Kelley, P. G., Komanduri, S., Lee, J., Maass, M., Mazurek, M. L., &amp; Shay, R. (2012)</a:t>
            </a:r>
            <a:r>
              <a:rPr lang="en-US" sz="1400" b="1">
                <a:latin typeface="Times New Roman" panose="02020603050405020304"/>
                <a:cs typeface="Times New Roman" panose="02020603050405020304"/>
              </a:rPr>
              <a:t>:</a:t>
            </a:r>
            <a:r>
              <a:rPr sz="1200">
                <a:latin typeface="Times New Roman" panose="02020603050405020304"/>
                <a:cs typeface="Times New Roman" panose="02020603050405020304"/>
              </a:rPr>
              <a:t>The effect of strength meters on password creation. Proceedings of the 21st USENIX Security Symposium.</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712464" y="9681443"/>
            <a:ext cx="180340" cy="137160"/>
          </a:xfrm>
          <a:prstGeom prst="rect">
            <a:avLst/>
          </a:prstGeom>
        </p:spPr>
        <p:txBody>
          <a:bodyPr vert="horz" wrap="square" lIns="0" tIns="635" rIns="0" bIns="0" rtlCol="0">
            <a:spAutoFit/>
          </a:bodyPr>
          <a:lstStyle/>
          <a:p>
            <a:pPr marL="38100">
              <a:lnSpc>
                <a:spcPct val="100000"/>
              </a:lnSpc>
              <a:spcBef>
                <a:spcPts val="5"/>
              </a:spcBef>
            </a:pPr>
            <a:r>
              <a:rPr sz="800" spc="-5" dirty="0">
                <a:latin typeface="Times New Roman" panose="02020603050405020304"/>
                <a:cs typeface="Times New Roman" panose="02020603050405020304"/>
              </a:rPr>
              <a:t>26</a:t>
            </a:r>
            <a:endParaRPr sz="8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9124" y="569722"/>
            <a:ext cx="6308725" cy="4707507"/>
          </a:xfrm>
          <a:prstGeom prst="rect">
            <a:avLst/>
          </a:prstGeom>
        </p:spPr>
        <p:txBody>
          <a:bodyPr vert="horz" wrap="square" lIns="0" tIns="13335" rIns="0" bIns="0" rtlCol="0">
            <a:spAutoFit/>
          </a:bodyPr>
          <a:lstStyle/>
          <a:p>
            <a:pPr marR="258445" algn="ctr">
              <a:lnSpc>
                <a:spcPct val="100000"/>
              </a:lnSpc>
              <a:spcBef>
                <a:spcPts val="105"/>
              </a:spcBef>
            </a:pPr>
            <a:r>
              <a:rPr sz="1600" b="1" dirty="0">
                <a:latin typeface="Times New Roman" panose="02020603050405020304"/>
                <a:cs typeface="Times New Roman" panose="02020603050405020304"/>
              </a:rPr>
              <a:t>ABSTRACT</a:t>
            </a:r>
            <a:endParaRPr lang="en-IN" sz="1600" b="1" dirty="0">
              <a:latin typeface="Times New Roman" panose="02020603050405020304"/>
              <a:cs typeface="Times New Roman" panose="02020603050405020304"/>
            </a:endParaRPr>
          </a:p>
          <a:p>
            <a:pPr marR="258445" algn="ctr">
              <a:lnSpc>
                <a:spcPct val="100000"/>
              </a:lnSpc>
              <a:spcBef>
                <a:spcPts val="105"/>
              </a:spcBef>
            </a:pPr>
            <a:endParaRPr sz="1600" dirty="0">
              <a:latin typeface="Times New Roman" panose="02020603050405020304"/>
              <a:cs typeface="Times New Roman" panose="02020603050405020304"/>
            </a:endParaRPr>
          </a:p>
          <a:p>
            <a:pPr algn="just">
              <a:lnSpc>
                <a:spcPct val="200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In today's digital era, where cyber threats are prevalent, protecting online accounts with strong passwords is essential. </a:t>
            </a:r>
          </a:p>
          <a:p>
            <a:pPr algn="just">
              <a:lnSpc>
                <a:spcPct val="200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Secure Password Generator provides a reliable solution by generating highly secure passwords using advanced algorithms and encryption techniques. </a:t>
            </a:r>
          </a:p>
          <a:p>
            <a:pPr algn="just">
              <a:lnSpc>
                <a:spcPct val="200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With its user-friendly interface, individuals can easily create customized strong passwords. By utilizing Secure Password Generator, users enhance the security of their online accounts, reducing the risk of unauthorized access and potential data breaches.</a:t>
            </a:r>
          </a:p>
          <a:p>
            <a:pPr algn="just">
              <a:lnSpc>
                <a:spcPct val="200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Whether for personal or professional use, Secure Password Generator ensures peace of mind by safeguarding critical digital assets against malicious actors.</a:t>
            </a:r>
          </a:p>
          <a:p>
            <a:pPr algn="just">
              <a:lnSpc>
                <a:spcPct val="200000"/>
              </a:lnSpc>
              <a:spcAft>
                <a:spcPts val="10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This tool not only ensures peace of mind but also safeguards critical digital assets against malicious actors, promoting a proactive approach to online security.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66466" y="566674"/>
            <a:ext cx="1550035" cy="270510"/>
          </a:xfrm>
          <a:prstGeom prst="rect">
            <a:avLst/>
          </a:prstGeom>
        </p:spPr>
        <p:txBody>
          <a:bodyPr vert="horz" wrap="square" lIns="0" tIns="13335" rIns="0" bIns="0" rtlCol="0">
            <a:spAutoFit/>
          </a:bodyPr>
          <a:lstStyle/>
          <a:p>
            <a:pPr marL="12700">
              <a:lnSpc>
                <a:spcPct val="100000"/>
              </a:lnSpc>
              <a:spcBef>
                <a:spcPts val="105"/>
              </a:spcBef>
            </a:pPr>
            <a:r>
              <a:rPr sz="1600" b="1" spc="-5" dirty="0">
                <a:latin typeface="Times New Roman" panose="02020603050405020304"/>
                <a:cs typeface="Times New Roman" panose="02020603050405020304"/>
              </a:rPr>
              <a:t>Table</a:t>
            </a:r>
            <a:r>
              <a:rPr sz="1600" b="1" spc="-35" dirty="0">
                <a:latin typeface="Times New Roman" panose="02020603050405020304"/>
                <a:cs typeface="Times New Roman" panose="02020603050405020304"/>
              </a:rPr>
              <a:t> </a:t>
            </a:r>
            <a:r>
              <a:rPr sz="1600" b="1" spc="-15" dirty="0">
                <a:latin typeface="Times New Roman" panose="02020603050405020304"/>
                <a:cs typeface="Times New Roman" panose="02020603050405020304"/>
              </a:rPr>
              <a:t>Of</a:t>
            </a:r>
            <a:r>
              <a:rPr sz="1600" b="1" spc="-10"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Content</a:t>
            </a:r>
            <a:endParaRPr sz="1600">
              <a:latin typeface="Times New Roman" panose="02020603050405020304"/>
              <a:cs typeface="Times New Roman" panose="02020603050405020304"/>
            </a:endParaRPr>
          </a:p>
        </p:txBody>
      </p:sp>
      <p:graphicFrame>
        <p:nvGraphicFramePr>
          <p:cNvPr id="3" name="object 3"/>
          <p:cNvGraphicFramePr>
            <a:graphicFrameLocks noGrp="1"/>
          </p:cNvGraphicFramePr>
          <p:nvPr/>
        </p:nvGraphicFramePr>
        <p:xfrm>
          <a:off x="545896" y="1070101"/>
          <a:ext cx="6388100" cy="7015597"/>
        </p:xfrm>
        <a:graphic>
          <a:graphicData uri="http://schemas.openxmlformats.org/drawingml/2006/table">
            <a:tbl>
              <a:tblPr firstRow="1" bandRow="1">
                <a:tableStyleId>{2D5ABB26-0587-4C30-8999-92F81FD0307C}</a:tableStyleId>
              </a:tblPr>
              <a:tblGrid>
                <a:gridCol w="2128520">
                  <a:extLst>
                    <a:ext uri="{9D8B030D-6E8A-4147-A177-3AD203B41FA5}">
                      <a16:colId xmlns:a16="http://schemas.microsoft.com/office/drawing/2014/main" val="20000"/>
                    </a:ext>
                  </a:extLst>
                </a:gridCol>
                <a:gridCol w="2127885">
                  <a:extLst>
                    <a:ext uri="{9D8B030D-6E8A-4147-A177-3AD203B41FA5}">
                      <a16:colId xmlns:a16="http://schemas.microsoft.com/office/drawing/2014/main" val="20001"/>
                    </a:ext>
                  </a:extLst>
                </a:gridCol>
                <a:gridCol w="2131695">
                  <a:extLst>
                    <a:ext uri="{9D8B030D-6E8A-4147-A177-3AD203B41FA5}">
                      <a16:colId xmlns:a16="http://schemas.microsoft.com/office/drawing/2014/main" val="20002"/>
                    </a:ext>
                  </a:extLst>
                </a:gridCol>
              </a:tblGrid>
              <a:tr h="350519">
                <a:tc>
                  <a:txBody>
                    <a:bodyPr/>
                    <a:lstStyle/>
                    <a:p>
                      <a:pPr algn="ctr">
                        <a:lnSpc>
                          <a:spcPct val="100000"/>
                        </a:lnSpc>
                        <a:spcBef>
                          <a:spcPts val="600"/>
                        </a:spcBef>
                      </a:pPr>
                      <a:r>
                        <a:rPr sz="1200" b="1" spc="-10" dirty="0">
                          <a:latin typeface="Times New Roman" panose="02020603050405020304"/>
                          <a:cs typeface="Times New Roman" panose="02020603050405020304"/>
                        </a:rPr>
                        <a:t>CHAPTERS</a:t>
                      </a:r>
                      <a:endParaRPr sz="1200">
                        <a:latin typeface="Times New Roman" panose="02020603050405020304"/>
                        <a:cs typeface="Times New Roman" panose="02020603050405020304"/>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600"/>
                        </a:spcBef>
                      </a:pPr>
                      <a:r>
                        <a:rPr sz="1200" b="1" spc="-10" dirty="0">
                          <a:latin typeface="Times New Roman" panose="02020603050405020304"/>
                          <a:cs typeface="Times New Roman" panose="02020603050405020304"/>
                        </a:rPr>
                        <a:t>DESCRIPTION</a:t>
                      </a:r>
                      <a:endParaRPr sz="1200">
                        <a:latin typeface="Times New Roman" panose="02020603050405020304"/>
                        <a:cs typeface="Times New Roman" panose="02020603050405020304"/>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 algn="ctr">
                        <a:lnSpc>
                          <a:spcPct val="100000"/>
                        </a:lnSpc>
                        <a:spcBef>
                          <a:spcPts val="600"/>
                        </a:spcBef>
                      </a:pPr>
                      <a:r>
                        <a:rPr sz="1200" b="1" spc="-5" dirty="0">
                          <a:latin typeface="Times New Roman" panose="02020603050405020304"/>
                          <a:cs typeface="Times New Roman" panose="02020603050405020304"/>
                        </a:rPr>
                        <a:t>PAGE</a:t>
                      </a:r>
                      <a:r>
                        <a:rPr sz="1200" b="1" spc="-35" dirty="0">
                          <a:latin typeface="Times New Roman" panose="02020603050405020304"/>
                          <a:cs typeface="Times New Roman" panose="02020603050405020304"/>
                        </a:rPr>
                        <a:t> </a:t>
                      </a:r>
                      <a:r>
                        <a:rPr sz="1200" b="1" dirty="0">
                          <a:latin typeface="Times New Roman" panose="02020603050405020304"/>
                          <a:cs typeface="Times New Roman" panose="02020603050405020304"/>
                        </a:rPr>
                        <a:t>NUMBERS</a:t>
                      </a:r>
                      <a:endParaRPr sz="1200">
                        <a:latin typeface="Times New Roman" panose="02020603050405020304"/>
                        <a:cs typeface="Times New Roman" panose="02020603050405020304"/>
                      </a:endParaRPr>
                    </a:p>
                  </a:txBody>
                  <a:tcPr marL="0" marR="0" marT="762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47852">
                <a:tc>
                  <a:txBody>
                    <a:bodyPr/>
                    <a:lstStyle/>
                    <a:p>
                      <a:pPr marL="8255" algn="ctr">
                        <a:lnSpc>
                          <a:spcPct val="100000"/>
                        </a:lnSpc>
                        <a:spcBef>
                          <a:spcPts val="530"/>
                        </a:spcBef>
                      </a:pPr>
                      <a:r>
                        <a:rPr sz="1200" dirty="0">
                          <a:latin typeface="Times New Roman" panose="02020603050405020304"/>
                          <a:cs typeface="Times New Roman" panose="02020603050405020304"/>
                        </a:rPr>
                        <a:t>1</a:t>
                      </a:r>
                      <a:endParaRPr sz="1200">
                        <a:latin typeface="Times New Roman" panose="02020603050405020304"/>
                        <a:cs typeface="Times New Roman" panose="02020603050405020304"/>
                      </a:endParaRP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530"/>
                        </a:spcBef>
                      </a:pPr>
                      <a:r>
                        <a:rPr sz="1200" spc="-5" dirty="0">
                          <a:latin typeface="Times New Roman" panose="02020603050405020304"/>
                          <a:cs typeface="Times New Roman" panose="02020603050405020304"/>
                        </a:rPr>
                        <a:t>INTRODUCTION</a:t>
                      </a:r>
                      <a:endParaRPr sz="1200">
                        <a:latin typeface="Times New Roman" panose="02020603050405020304"/>
                        <a:cs typeface="Times New Roman" panose="02020603050405020304"/>
                      </a:endParaRP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30"/>
                        </a:spcBef>
                      </a:pPr>
                      <a:r>
                        <a:rPr sz="1200"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a:txBody>
                  <a:tcPr marL="0" marR="0" marT="673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50520">
                <a:tc>
                  <a:txBody>
                    <a:bodyPr/>
                    <a:lstStyle/>
                    <a:p>
                      <a:pPr marL="8255" algn="ctr">
                        <a:lnSpc>
                          <a:spcPct val="100000"/>
                        </a:lnSpc>
                        <a:spcBef>
                          <a:spcPts val="550"/>
                        </a:spcBef>
                      </a:pPr>
                      <a:r>
                        <a:rPr sz="1200" dirty="0">
                          <a:latin typeface="Times New Roman" panose="02020603050405020304"/>
                          <a:cs typeface="Times New Roman" panose="02020603050405020304"/>
                        </a:rPr>
                        <a:t>1.1</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550"/>
                        </a:spcBef>
                      </a:pPr>
                      <a:r>
                        <a:rPr sz="1200" spc="-10" dirty="0">
                          <a:latin typeface="Times New Roman" panose="02020603050405020304"/>
                          <a:cs typeface="Times New Roman" panose="02020603050405020304"/>
                        </a:rPr>
                        <a:t>AIM</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0"/>
                        </a:spcBef>
                      </a:pP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47472">
                <a:tc>
                  <a:txBody>
                    <a:bodyPr/>
                    <a:lstStyle/>
                    <a:p>
                      <a:pPr marL="8255" algn="ctr">
                        <a:lnSpc>
                          <a:spcPct val="100000"/>
                        </a:lnSpc>
                        <a:spcBef>
                          <a:spcPts val="525"/>
                        </a:spcBef>
                      </a:pPr>
                      <a:r>
                        <a:rPr sz="1200" dirty="0">
                          <a:latin typeface="Times New Roman" panose="02020603050405020304"/>
                          <a:cs typeface="Times New Roman" panose="02020603050405020304"/>
                        </a:rPr>
                        <a:t>1.2</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25"/>
                        </a:spcBef>
                      </a:pPr>
                      <a:r>
                        <a:rPr sz="1200" spc="-5" dirty="0">
                          <a:latin typeface="Times New Roman" panose="02020603050405020304"/>
                          <a:cs typeface="Times New Roman" panose="02020603050405020304"/>
                        </a:rPr>
                        <a:t>SCOPE</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25"/>
                        </a:spcBef>
                      </a:pPr>
                      <a:r>
                        <a:rPr sz="1200" dirty="0">
                          <a:latin typeface="Times New Roman" panose="02020603050405020304"/>
                          <a:cs typeface="Times New Roman" panose="02020603050405020304"/>
                        </a:rPr>
                        <a:t>4</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50774">
                <a:tc>
                  <a:txBody>
                    <a:bodyPr/>
                    <a:lstStyle/>
                    <a:p>
                      <a:pPr marL="8255" algn="ctr">
                        <a:lnSpc>
                          <a:spcPct val="100000"/>
                        </a:lnSpc>
                        <a:spcBef>
                          <a:spcPts val="555"/>
                        </a:spcBef>
                      </a:pPr>
                      <a:r>
                        <a:rPr sz="1200" dirty="0">
                          <a:latin typeface="Times New Roman" panose="02020603050405020304"/>
                          <a:cs typeface="Times New Roman" panose="02020603050405020304"/>
                        </a:rPr>
                        <a:t>2</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gn="ctr">
                        <a:lnSpc>
                          <a:spcPct val="100000"/>
                        </a:lnSpc>
                        <a:spcBef>
                          <a:spcPts val="555"/>
                        </a:spcBef>
                      </a:pPr>
                      <a:r>
                        <a:rPr sz="1200" spc="-5" dirty="0">
                          <a:latin typeface="Times New Roman" panose="02020603050405020304"/>
                          <a:cs typeface="Times New Roman" panose="02020603050405020304"/>
                        </a:rPr>
                        <a:t>LITERATURE</a:t>
                      </a:r>
                      <a:r>
                        <a:rPr sz="1200" spc="-20" dirty="0">
                          <a:latin typeface="Times New Roman" panose="02020603050405020304"/>
                          <a:cs typeface="Times New Roman" panose="02020603050405020304"/>
                        </a:rPr>
                        <a:t> </a:t>
                      </a:r>
                      <a:r>
                        <a:rPr sz="1200" dirty="0">
                          <a:latin typeface="Times New Roman" panose="02020603050405020304"/>
                          <a:cs typeface="Times New Roman" panose="02020603050405020304"/>
                        </a:rPr>
                        <a:t>REVIEW</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5"/>
                        </a:spcBef>
                      </a:pPr>
                      <a:r>
                        <a:rPr sz="1200" dirty="0">
                          <a:latin typeface="Times New Roman" panose="02020603050405020304"/>
                          <a:cs typeface="Times New Roman" panose="02020603050405020304"/>
                        </a:rPr>
                        <a:t>6</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50520">
                <a:tc>
                  <a:txBody>
                    <a:bodyPr/>
                    <a:lstStyle/>
                    <a:p>
                      <a:pPr marL="8255" algn="ctr">
                        <a:lnSpc>
                          <a:spcPct val="100000"/>
                        </a:lnSpc>
                        <a:spcBef>
                          <a:spcPts val="550"/>
                        </a:spcBef>
                      </a:pPr>
                      <a:r>
                        <a:rPr sz="1200" dirty="0">
                          <a:latin typeface="Times New Roman" panose="02020603050405020304"/>
                          <a:cs typeface="Times New Roman" panose="02020603050405020304"/>
                        </a:rPr>
                        <a:t>3</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795" algn="ctr">
                        <a:lnSpc>
                          <a:spcPct val="100000"/>
                        </a:lnSpc>
                        <a:spcBef>
                          <a:spcPts val="550"/>
                        </a:spcBef>
                      </a:pPr>
                      <a:r>
                        <a:rPr sz="1200" spc="-5" dirty="0">
                          <a:latin typeface="Times New Roman" panose="02020603050405020304"/>
                          <a:cs typeface="Times New Roman" panose="02020603050405020304"/>
                        </a:rPr>
                        <a:t>EXISTING</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SOLUTIONS</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65" algn="ctr">
                        <a:lnSpc>
                          <a:spcPct val="100000"/>
                        </a:lnSpc>
                        <a:spcBef>
                          <a:spcPts val="550"/>
                        </a:spcBef>
                      </a:pPr>
                      <a:r>
                        <a:rPr sz="1200" dirty="0">
                          <a:latin typeface="Times New Roman" panose="02020603050405020304"/>
                          <a:cs typeface="Times New Roman" panose="02020603050405020304"/>
                        </a:rPr>
                        <a:t>8</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47471">
                <a:tc>
                  <a:txBody>
                    <a:bodyPr/>
                    <a:lstStyle/>
                    <a:p>
                      <a:pPr marL="8255" algn="ctr">
                        <a:lnSpc>
                          <a:spcPct val="100000"/>
                        </a:lnSpc>
                        <a:spcBef>
                          <a:spcPts val="525"/>
                        </a:spcBef>
                      </a:pPr>
                      <a:r>
                        <a:rPr sz="1200" dirty="0">
                          <a:latin typeface="Times New Roman" panose="02020603050405020304"/>
                          <a:cs typeface="Times New Roman" panose="02020603050405020304"/>
                        </a:rPr>
                        <a:t>4</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0" algn="ctr">
                        <a:lnSpc>
                          <a:spcPct val="100000"/>
                        </a:lnSpc>
                        <a:spcBef>
                          <a:spcPts val="525"/>
                        </a:spcBef>
                      </a:pPr>
                      <a:r>
                        <a:rPr sz="1200" spc="-5" dirty="0">
                          <a:latin typeface="Times New Roman" panose="02020603050405020304"/>
                          <a:cs typeface="Times New Roman" panose="02020603050405020304"/>
                        </a:rPr>
                        <a:t>PROPOSED</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SYSTEM</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panose="02020603050405020304"/>
                          <a:cs typeface="Times New Roman" panose="02020603050405020304"/>
                        </a:rPr>
                        <a:t>11</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50901">
                <a:tc>
                  <a:txBody>
                    <a:bodyPr/>
                    <a:lstStyle/>
                    <a:p>
                      <a:pPr marL="8255" algn="ctr">
                        <a:lnSpc>
                          <a:spcPct val="100000"/>
                        </a:lnSpc>
                        <a:spcBef>
                          <a:spcPts val="555"/>
                        </a:spcBef>
                      </a:pPr>
                      <a:r>
                        <a:rPr sz="1200" dirty="0">
                          <a:latin typeface="Times New Roman" panose="02020603050405020304"/>
                          <a:cs typeface="Times New Roman" panose="02020603050405020304"/>
                        </a:rPr>
                        <a:t>4.1</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905" algn="ctr">
                        <a:lnSpc>
                          <a:spcPct val="100000"/>
                        </a:lnSpc>
                        <a:spcBef>
                          <a:spcPts val="555"/>
                        </a:spcBef>
                      </a:pPr>
                      <a:r>
                        <a:rPr sz="1200" spc="-5" dirty="0">
                          <a:latin typeface="Times New Roman" panose="02020603050405020304"/>
                          <a:cs typeface="Times New Roman" panose="02020603050405020304"/>
                        </a:rPr>
                        <a:t>REQUIREMENT</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ANALYSIS</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5"/>
                        </a:spcBef>
                      </a:pPr>
                      <a:r>
                        <a:rPr sz="1200" dirty="0">
                          <a:latin typeface="Times New Roman" panose="02020603050405020304"/>
                          <a:cs typeface="Times New Roman" panose="02020603050405020304"/>
                        </a:rPr>
                        <a:t>12</a:t>
                      </a:r>
                      <a:endParaRPr sz="1200">
                        <a:latin typeface="Times New Roman" panose="02020603050405020304"/>
                        <a:cs typeface="Times New Roman" panose="02020603050405020304"/>
                      </a:endParaRPr>
                    </a:p>
                  </a:txBody>
                  <a:tcPr marL="0" marR="0" marT="7048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356615">
                <a:tc>
                  <a:txBody>
                    <a:bodyPr/>
                    <a:lstStyle/>
                    <a:p>
                      <a:pPr marL="8255" algn="ctr">
                        <a:lnSpc>
                          <a:spcPct val="100000"/>
                        </a:lnSpc>
                        <a:spcBef>
                          <a:spcPts val="575"/>
                        </a:spcBef>
                      </a:pPr>
                      <a:r>
                        <a:rPr sz="1200" dirty="0">
                          <a:latin typeface="Times New Roman" panose="02020603050405020304"/>
                          <a:cs typeface="Times New Roman" panose="02020603050405020304"/>
                        </a:rPr>
                        <a:t>4.1.1</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78155" marR="463550" indent="146050">
                        <a:lnSpc>
                          <a:spcPts val="1320"/>
                        </a:lnSpc>
                        <a:spcBef>
                          <a:spcPts val="45"/>
                        </a:spcBef>
                      </a:pPr>
                      <a:r>
                        <a:rPr sz="1200" spc="-10" dirty="0">
                          <a:latin typeface="Times New Roman" panose="02020603050405020304"/>
                          <a:cs typeface="Times New Roman" panose="02020603050405020304"/>
                        </a:rPr>
                        <a:t>HARDWARE </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R</a:t>
                      </a:r>
                      <a:r>
                        <a:rPr sz="1200" spc="5" dirty="0">
                          <a:latin typeface="Times New Roman" panose="02020603050405020304"/>
                          <a:cs typeface="Times New Roman" panose="02020603050405020304"/>
                        </a:rPr>
                        <a:t>E</a:t>
                      </a:r>
                      <a:r>
                        <a:rPr sz="1200" dirty="0">
                          <a:latin typeface="Times New Roman" panose="02020603050405020304"/>
                          <a:cs typeface="Times New Roman" panose="02020603050405020304"/>
                        </a:rPr>
                        <a:t>Q</a:t>
                      </a:r>
                      <a:r>
                        <a:rPr sz="1200" spc="-5" dirty="0">
                          <a:latin typeface="Times New Roman" panose="02020603050405020304"/>
                          <a:cs typeface="Times New Roman" panose="02020603050405020304"/>
                        </a:rPr>
                        <a:t>U</a:t>
                      </a:r>
                      <a:r>
                        <a:rPr sz="1200" spc="5" dirty="0">
                          <a:latin typeface="Times New Roman" panose="02020603050405020304"/>
                          <a:cs typeface="Times New Roman" panose="02020603050405020304"/>
                        </a:rPr>
                        <a:t>I</a:t>
                      </a:r>
                      <a:r>
                        <a:rPr sz="1200" spc="-10" dirty="0">
                          <a:latin typeface="Times New Roman" panose="02020603050405020304"/>
                          <a:cs typeface="Times New Roman" panose="02020603050405020304"/>
                        </a:rPr>
                        <a:t>R</a:t>
                      </a:r>
                      <a:r>
                        <a:rPr sz="1200" spc="5" dirty="0">
                          <a:latin typeface="Times New Roman" panose="02020603050405020304"/>
                          <a:cs typeface="Times New Roman" panose="02020603050405020304"/>
                        </a:rPr>
                        <a:t>E</a:t>
                      </a:r>
                      <a:r>
                        <a:rPr sz="1200" spc="-15" dirty="0">
                          <a:latin typeface="Times New Roman" panose="02020603050405020304"/>
                          <a:cs typeface="Times New Roman" panose="02020603050405020304"/>
                        </a:rPr>
                        <a:t>M</a:t>
                      </a:r>
                      <a:r>
                        <a:rPr sz="1200" spc="5" dirty="0">
                          <a:latin typeface="Times New Roman" panose="02020603050405020304"/>
                          <a:cs typeface="Times New Roman" panose="02020603050405020304"/>
                        </a:rPr>
                        <a:t>E</a:t>
                      </a:r>
                      <a:r>
                        <a:rPr sz="1200" dirty="0">
                          <a:latin typeface="Times New Roman" panose="02020603050405020304"/>
                          <a:cs typeface="Times New Roman" panose="02020603050405020304"/>
                        </a:rPr>
                        <a:t>N</a:t>
                      </a:r>
                      <a:r>
                        <a:rPr sz="1200" spc="5" dirty="0">
                          <a:latin typeface="Times New Roman" panose="02020603050405020304"/>
                          <a:cs typeface="Times New Roman" panose="02020603050405020304"/>
                        </a:rPr>
                        <a:t>T</a:t>
                      </a:r>
                      <a:r>
                        <a:rPr sz="1200" dirty="0">
                          <a:latin typeface="Times New Roman" panose="02020603050405020304"/>
                          <a:cs typeface="Times New Roman" panose="02020603050405020304"/>
                        </a:rPr>
                        <a:t>S</a:t>
                      </a:r>
                      <a:endParaRPr sz="1200">
                        <a:latin typeface="Times New Roman" panose="02020603050405020304"/>
                        <a:cs typeface="Times New Roman" panose="02020603050405020304"/>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75"/>
                        </a:spcBef>
                      </a:pPr>
                      <a:r>
                        <a:rPr sz="1200" dirty="0">
                          <a:latin typeface="Times New Roman" panose="02020603050405020304"/>
                          <a:cs typeface="Times New Roman" panose="02020603050405020304"/>
                        </a:rPr>
                        <a:t>12</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356615">
                <a:tc>
                  <a:txBody>
                    <a:bodyPr/>
                    <a:lstStyle/>
                    <a:p>
                      <a:pPr marL="8255" algn="ctr">
                        <a:lnSpc>
                          <a:spcPct val="100000"/>
                        </a:lnSpc>
                        <a:spcBef>
                          <a:spcPts val="575"/>
                        </a:spcBef>
                      </a:pPr>
                      <a:r>
                        <a:rPr sz="1200" dirty="0">
                          <a:latin typeface="Times New Roman" panose="02020603050405020304"/>
                          <a:cs typeface="Times New Roman" panose="02020603050405020304"/>
                        </a:rPr>
                        <a:t>4.1.2</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78155" marR="463550" indent="179705">
                        <a:lnSpc>
                          <a:spcPts val="1320"/>
                        </a:lnSpc>
                        <a:spcBef>
                          <a:spcPts val="25"/>
                        </a:spcBef>
                      </a:pPr>
                      <a:r>
                        <a:rPr sz="1200" spc="-10" dirty="0">
                          <a:latin typeface="Times New Roman" panose="02020603050405020304"/>
                          <a:cs typeface="Times New Roman" panose="02020603050405020304"/>
                        </a:rPr>
                        <a:t>SOFTWARE </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R</a:t>
                      </a:r>
                      <a:r>
                        <a:rPr sz="1200" spc="5" dirty="0">
                          <a:latin typeface="Times New Roman" panose="02020603050405020304"/>
                          <a:cs typeface="Times New Roman" panose="02020603050405020304"/>
                        </a:rPr>
                        <a:t>E</a:t>
                      </a:r>
                      <a:r>
                        <a:rPr sz="1200" dirty="0">
                          <a:latin typeface="Times New Roman" panose="02020603050405020304"/>
                          <a:cs typeface="Times New Roman" panose="02020603050405020304"/>
                        </a:rPr>
                        <a:t>Q</a:t>
                      </a:r>
                      <a:r>
                        <a:rPr sz="1200" spc="-5" dirty="0">
                          <a:latin typeface="Times New Roman" panose="02020603050405020304"/>
                          <a:cs typeface="Times New Roman" panose="02020603050405020304"/>
                        </a:rPr>
                        <a:t>U</a:t>
                      </a:r>
                      <a:r>
                        <a:rPr sz="1200" spc="5" dirty="0">
                          <a:latin typeface="Times New Roman" panose="02020603050405020304"/>
                          <a:cs typeface="Times New Roman" panose="02020603050405020304"/>
                        </a:rPr>
                        <a:t>I</a:t>
                      </a:r>
                      <a:r>
                        <a:rPr sz="1200" spc="-10" dirty="0">
                          <a:latin typeface="Times New Roman" panose="02020603050405020304"/>
                          <a:cs typeface="Times New Roman" panose="02020603050405020304"/>
                        </a:rPr>
                        <a:t>R</a:t>
                      </a:r>
                      <a:r>
                        <a:rPr sz="1200" spc="5" dirty="0">
                          <a:latin typeface="Times New Roman" panose="02020603050405020304"/>
                          <a:cs typeface="Times New Roman" panose="02020603050405020304"/>
                        </a:rPr>
                        <a:t>E</a:t>
                      </a:r>
                      <a:r>
                        <a:rPr sz="1200" spc="-15" dirty="0">
                          <a:latin typeface="Times New Roman" panose="02020603050405020304"/>
                          <a:cs typeface="Times New Roman" panose="02020603050405020304"/>
                        </a:rPr>
                        <a:t>M</a:t>
                      </a:r>
                      <a:r>
                        <a:rPr sz="1200" spc="5" dirty="0">
                          <a:latin typeface="Times New Roman" panose="02020603050405020304"/>
                          <a:cs typeface="Times New Roman" panose="02020603050405020304"/>
                        </a:rPr>
                        <a:t>E</a:t>
                      </a:r>
                      <a:r>
                        <a:rPr sz="1200" dirty="0">
                          <a:latin typeface="Times New Roman" panose="02020603050405020304"/>
                          <a:cs typeface="Times New Roman" panose="02020603050405020304"/>
                        </a:rPr>
                        <a:t>N</a:t>
                      </a:r>
                      <a:r>
                        <a:rPr sz="1200" spc="5" dirty="0">
                          <a:latin typeface="Times New Roman" panose="02020603050405020304"/>
                          <a:cs typeface="Times New Roman" panose="02020603050405020304"/>
                        </a:rPr>
                        <a:t>T</a:t>
                      </a:r>
                      <a:r>
                        <a:rPr sz="1200" dirty="0">
                          <a:latin typeface="Times New Roman" panose="02020603050405020304"/>
                          <a:cs typeface="Times New Roman" panose="02020603050405020304"/>
                        </a:rPr>
                        <a:t>S</a:t>
                      </a:r>
                      <a:endParaRPr sz="1200">
                        <a:latin typeface="Times New Roman" panose="02020603050405020304"/>
                        <a:cs typeface="Times New Roman" panose="020206030504050203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75"/>
                        </a:spcBef>
                      </a:pPr>
                      <a:r>
                        <a:rPr sz="1200" dirty="0">
                          <a:latin typeface="Times New Roman" panose="02020603050405020304"/>
                          <a:cs typeface="Times New Roman" panose="02020603050405020304"/>
                        </a:rPr>
                        <a:t>12</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347725">
                <a:tc>
                  <a:txBody>
                    <a:bodyPr/>
                    <a:lstStyle/>
                    <a:p>
                      <a:pPr marL="8255" algn="ctr">
                        <a:lnSpc>
                          <a:spcPct val="100000"/>
                        </a:lnSpc>
                        <a:spcBef>
                          <a:spcPts val="505"/>
                        </a:spcBef>
                      </a:pPr>
                      <a:r>
                        <a:rPr sz="1200" dirty="0">
                          <a:latin typeface="Times New Roman" panose="02020603050405020304"/>
                          <a:cs typeface="Times New Roman" panose="02020603050405020304"/>
                        </a:rPr>
                        <a:t>4.2</a:t>
                      </a:r>
                      <a:endParaRPr sz="1200">
                        <a:latin typeface="Times New Roman" panose="02020603050405020304"/>
                        <a:cs typeface="Times New Roman" panose="02020603050405020304"/>
                      </a:endParaRP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 algn="ctr">
                        <a:lnSpc>
                          <a:spcPct val="100000"/>
                        </a:lnSpc>
                        <a:spcBef>
                          <a:spcPts val="505"/>
                        </a:spcBef>
                      </a:pPr>
                      <a:r>
                        <a:rPr sz="1200" spc="-5" dirty="0">
                          <a:latin typeface="Times New Roman" panose="02020603050405020304"/>
                          <a:cs typeface="Times New Roman" panose="02020603050405020304"/>
                        </a:rPr>
                        <a:t>MERITS</a:t>
                      </a:r>
                      <a:r>
                        <a:rPr sz="120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AND</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DEMERITS</a:t>
                      </a:r>
                      <a:endParaRPr sz="1200">
                        <a:latin typeface="Times New Roman" panose="02020603050405020304"/>
                        <a:cs typeface="Times New Roman" panose="02020603050405020304"/>
                      </a:endParaRP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05"/>
                        </a:spcBef>
                      </a:pPr>
                      <a:r>
                        <a:rPr sz="1200" dirty="0">
                          <a:latin typeface="Times New Roman" panose="02020603050405020304"/>
                          <a:cs typeface="Times New Roman" panose="02020603050405020304"/>
                        </a:rPr>
                        <a:t>13</a:t>
                      </a:r>
                      <a:endParaRPr sz="1200">
                        <a:latin typeface="Times New Roman" panose="02020603050405020304"/>
                        <a:cs typeface="Times New Roman" panose="02020603050405020304"/>
                      </a:endParaRPr>
                    </a:p>
                  </a:txBody>
                  <a:tcPr marL="0" marR="0" marT="641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347472">
                <a:tc>
                  <a:txBody>
                    <a:bodyPr/>
                    <a:lstStyle/>
                    <a:p>
                      <a:pPr marL="8255" algn="ctr">
                        <a:lnSpc>
                          <a:spcPct val="100000"/>
                        </a:lnSpc>
                        <a:spcBef>
                          <a:spcPts val="525"/>
                        </a:spcBef>
                      </a:pPr>
                      <a:r>
                        <a:rPr sz="1200" dirty="0">
                          <a:latin typeface="Times New Roman" panose="02020603050405020304"/>
                          <a:cs typeface="Times New Roman" panose="02020603050405020304"/>
                        </a:rPr>
                        <a:t>5</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255" algn="ctr">
                        <a:lnSpc>
                          <a:spcPct val="100000"/>
                        </a:lnSpc>
                        <a:spcBef>
                          <a:spcPts val="525"/>
                        </a:spcBef>
                      </a:pPr>
                      <a:r>
                        <a:rPr sz="1200" dirty="0">
                          <a:latin typeface="Times New Roman" panose="02020603050405020304"/>
                          <a:cs typeface="Times New Roman" panose="02020603050405020304"/>
                        </a:rPr>
                        <a:t>DESIGN</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DESCRIPTION</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panose="02020603050405020304"/>
                          <a:cs typeface="Times New Roman" panose="02020603050405020304"/>
                        </a:rPr>
                        <a:t>15</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350520">
                <a:tc>
                  <a:txBody>
                    <a:bodyPr/>
                    <a:lstStyle/>
                    <a:p>
                      <a:pPr marL="8255" algn="ctr">
                        <a:lnSpc>
                          <a:spcPct val="100000"/>
                        </a:lnSpc>
                        <a:spcBef>
                          <a:spcPts val="550"/>
                        </a:spcBef>
                      </a:pPr>
                      <a:r>
                        <a:rPr sz="1200" dirty="0">
                          <a:latin typeface="Times New Roman" panose="02020603050405020304"/>
                          <a:cs typeface="Times New Roman" panose="02020603050405020304"/>
                        </a:rPr>
                        <a:t>5.1</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spc="-5" dirty="0">
                          <a:latin typeface="Times New Roman" panose="02020603050405020304"/>
                          <a:cs typeface="Times New Roman" panose="02020603050405020304"/>
                        </a:rPr>
                        <a:t>CONCEPTUAL</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DESIGN</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panose="02020603050405020304"/>
                          <a:cs typeface="Times New Roman" panose="02020603050405020304"/>
                        </a:rPr>
                        <a:t>15</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356870">
                <a:tc>
                  <a:txBody>
                    <a:bodyPr/>
                    <a:lstStyle/>
                    <a:p>
                      <a:pPr marL="8255" algn="ctr">
                        <a:lnSpc>
                          <a:spcPct val="100000"/>
                        </a:lnSpc>
                        <a:spcBef>
                          <a:spcPts val="550"/>
                        </a:spcBef>
                      </a:pPr>
                      <a:r>
                        <a:rPr sz="1200" dirty="0">
                          <a:latin typeface="Times New Roman" panose="02020603050405020304"/>
                          <a:cs typeface="Times New Roman" panose="02020603050405020304"/>
                        </a:rPr>
                        <a:t>6</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18490" marR="189865" indent="-414655">
                        <a:lnSpc>
                          <a:spcPts val="1320"/>
                        </a:lnSpc>
                        <a:spcBef>
                          <a:spcPts val="45"/>
                        </a:spcBef>
                      </a:pPr>
                      <a:r>
                        <a:rPr sz="1200" spc="-5" dirty="0">
                          <a:latin typeface="Times New Roman" panose="02020603050405020304"/>
                          <a:cs typeface="Times New Roman" panose="02020603050405020304"/>
                        </a:rPr>
                        <a:t>IMPLEMENTATION</a:t>
                      </a:r>
                      <a:r>
                        <a:rPr sz="1200" spc="-6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AND </a:t>
                      </a:r>
                      <a:r>
                        <a:rPr sz="1200" spc="-2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DISCUSSION</a:t>
                      </a:r>
                      <a:endParaRPr sz="1200">
                        <a:latin typeface="Times New Roman" panose="02020603050405020304"/>
                        <a:cs typeface="Times New Roman" panose="02020603050405020304"/>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panose="02020603050405020304"/>
                          <a:cs typeface="Times New Roman" panose="02020603050405020304"/>
                        </a:rPr>
                        <a:t>16</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347471">
                <a:tc>
                  <a:txBody>
                    <a:bodyPr/>
                    <a:lstStyle/>
                    <a:p>
                      <a:pPr marL="8255" algn="ctr">
                        <a:lnSpc>
                          <a:spcPct val="100000"/>
                        </a:lnSpc>
                        <a:spcBef>
                          <a:spcPts val="525"/>
                        </a:spcBef>
                      </a:pPr>
                      <a:r>
                        <a:rPr sz="1200" dirty="0">
                          <a:latin typeface="Times New Roman" panose="02020603050405020304"/>
                          <a:cs typeface="Times New Roman" panose="02020603050405020304"/>
                        </a:rPr>
                        <a:t>6.1</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 algn="ctr">
                        <a:lnSpc>
                          <a:spcPct val="100000"/>
                        </a:lnSpc>
                        <a:spcBef>
                          <a:spcPts val="525"/>
                        </a:spcBef>
                      </a:pPr>
                      <a:r>
                        <a:rPr sz="1200" spc="-5" dirty="0">
                          <a:latin typeface="Times New Roman" panose="02020603050405020304"/>
                          <a:cs typeface="Times New Roman" panose="02020603050405020304"/>
                        </a:rPr>
                        <a:t>IMPLEMENTATION</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panose="02020603050405020304"/>
                          <a:cs typeface="Times New Roman" panose="02020603050405020304"/>
                        </a:rPr>
                        <a:t>17</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350520">
                <a:tc>
                  <a:txBody>
                    <a:bodyPr/>
                    <a:lstStyle/>
                    <a:p>
                      <a:pPr marL="8255" algn="ctr">
                        <a:lnSpc>
                          <a:spcPct val="100000"/>
                        </a:lnSpc>
                        <a:spcBef>
                          <a:spcPts val="550"/>
                        </a:spcBef>
                      </a:pPr>
                      <a:r>
                        <a:rPr sz="1200" dirty="0">
                          <a:latin typeface="Times New Roman" panose="02020603050405020304"/>
                          <a:cs typeface="Times New Roman" panose="02020603050405020304"/>
                        </a:rPr>
                        <a:t>7</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 algn="ctr">
                        <a:lnSpc>
                          <a:spcPct val="100000"/>
                        </a:lnSpc>
                        <a:spcBef>
                          <a:spcPts val="550"/>
                        </a:spcBef>
                      </a:pPr>
                      <a:r>
                        <a:rPr sz="1200" spc="-5" dirty="0">
                          <a:latin typeface="Times New Roman" panose="02020603050405020304"/>
                          <a:cs typeface="Times New Roman" panose="02020603050405020304"/>
                        </a:rPr>
                        <a:t>RESULT</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panose="02020603050405020304"/>
                          <a:cs typeface="Times New Roman" panose="02020603050405020304"/>
                        </a:rPr>
                        <a:t>20</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356996">
                <a:tc>
                  <a:txBody>
                    <a:bodyPr/>
                    <a:lstStyle/>
                    <a:p>
                      <a:pPr marL="8255" algn="ctr">
                        <a:lnSpc>
                          <a:spcPct val="100000"/>
                        </a:lnSpc>
                        <a:spcBef>
                          <a:spcPts val="575"/>
                        </a:spcBef>
                      </a:pPr>
                      <a:r>
                        <a:rPr sz="1200" dirty="0">
                          <a:latin typeface="Times New Roman" panose="02020603050405020304"/>
                          <a:cs typeface="Times New Roman" panose="02020603050405020304"/>
                        </a:rPr>
                        <a:t>8</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7680" marR="66675" indent="-408940">
                        <a:lnSpc>
                          <a:spcPts val="1320"/>
                        </a:lnSpc>
                        <a:spcBef>
                          <a:spcPts val="45"/>
                        </a:spcBef>
                      </a:pPr>
                      <a:r>
                        <a:rPr sz="1200" spc="-5" dirty="0">
                          <a:latin typeface="Times New Roman" panose="02020603050405020304"/>
                          <a:cs typeface="Times New Roman" panose="02020603050405020304"/>
                        </a:rPr>
                        <a:t>CONCLUSION </a:t>
                      </a:r>
                      <a:r>
                        <a:rPr sz="1200" spc="-15" dirty="0">
                          <a:latin typeface="Times New Roman" panose="02020603050405020304"/>
                          <a:cs typeface="Times New Roman" panose="02020603050405020304"/>
                        </a:rPr>
                        <a:t>AND </a:t>
                      </a:r>
                      <a:r>
                        <a:rPr sz="1200" spc="-10" dirty="0">
                          <a:latin typeface="Times New Roman" panose="02020603050405020304"/>
                          <a:cs typeface="Times New Roman" panose="02020603050405020304"/>
                        </a:rPr>
                        <a:t>FUTURE </a:t>
                      </a:r>
                      <a:r>
                        <a:rPr sz="1200" spc="-28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ENHANCEMENT</a:t>
                      </a:r>
                      <a:endParaRPr sz="1200">
                        <a:latin typeface="Times New Roman" panose="02020603050405020304"/>
                        <a:cs typeface="Times New Roman" panose="02020603050405020304"/>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75"/>
                        </a:spcBef>
                      </a:pPr>
                      <a:r>
                        <a:rPr sz="1200" dirty="0">
                          <a:latin typeface="Times New Roman" panose="02020603050405020304"/>
                          <a:cs typeface="Times New Roman" panose="02020603050405020304"/>
                        </a:rPr>
                        <a:t>21</a:t>
                      </a:r>
                      <a:endParaRPr sz="1200">
                        <a:latin typeface="Times New Roman" panose="02020603050405020304"/>
                        <a:cs typeface="Times New Roman" panose="02020603050405020304"/>
                      </a:endParaRPr>
                    </a:p>
                  </a:txBody>
                  <a:tcPr marL="0" marR="0" marT="730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6"/>
                  </a:ext>
                </a:extLst>
              </a:tr>
              <a:tr h="350519">
                <a:tc>
                  <a:txBody>
                    <a:bodyPr/>
                    <a:lstStyle/>
                    <a:p>
                      <a:pPr marL="8255" algn="ctr">
                        <a:lnSpc>
                          <a:spcPct val="100000"/>
                        </a:lnSpc>
                        <a:spcBef>
                          <a:spcPts val="550"/>
                        </a:spcBef>
                      </a:pPr>
                      <a:r>
                        <a:rPr sz="1200" dirty="0">
                          <a:latin typeface="Times New Roman" panose="02020603050405020304"/>
                          <a:cs typeface="Times New Roman" panose="02020603050405020304"/>
                        </a:rPr>
                        <a:t>8.1</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715" algn="ctr">
                        <a:lnSpc>
                          <a:spcPct val="100000"/>
                        </a:lnSpc>
                        <a:spcBef>
                          <a:spcPts val="550"/>
                        </a:spcBef>
                      </a:pPr>
                      <a:r>
                        <a:rPr sz="1200" spc="-5" dirty="0">
                          <a:latin typeface="Times New Roman" panose="02020603050405020304"/>
                          <a:cs typeface="Times New Roman" panose="02020603050405020304"/>
                        </a:rPr>
                        <a:t>CONCLUSION</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panose="02020603050405020304"/>
                          <a:cs typeface="Times New Roman" panose="02020603050405020304"/>
                        </a:rPr>
                        <a:t>21</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7"/>
                  </a:ext>
                </a:extLst>
              </a:tr>
              <a:tr h="347472">
                <a:tc>
                  <a:txBody>
                    <a:bodyPr/>
                    <a:lstStyle/>
                    <a:p>
                      <a:pPr marL="8255" algn="ctr">
                        <a:lnSpc>
                          <a:spcPct val="100000"/>
                        </a:lnSpc>
                        <a:spcBef>
                          <a:spcPts val="525"/>
                        </a:spcBef>
                      </a:pPr>
                      <a:r>
                        <a:rPr sz="1200" dirty="0">
                          <a:latin typeface="Times New Roman" panose="02020603050405020304"/>
                          <a:cs typeface="Times New Roman" panose="02020603050405020304"/>
                        </a:rPr>
                        <a:t>8.2</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25"/>
                        </a:spcBef>
                      </a:pPr>
                      <a:r>
                        <a:rPr sz="1200" spc="-5" dirty="0">
                          <a:latin typeface="Times New Roman" panose="02020603050405020304"/>
                          <a:cs typeface="Times New Roman" panose="02020603050405020304"/>
                        </a:rPr>
                        <a:t>ENHANCEMENT</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25"/>
                        </a:spcBef>
                      </a:pPr>
                      <a:r>
                        <a:rPr sz="1200" dirty="0">
                          <a:latin typeface="Times New Roman" panose="02020603050405020304"/>
                          <a:cs typeface="Times New Roman" panose="02020603050405020304"/>
                        </a:rPr>
                        <a:t>21</a:t>
                      </a:r>
                      <a:endParaRPr sz="120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8"/>
                  </a:ext>
                </a:extLst>
              </a:tr>
              <a:tr h="350773">
                <a:tc>
                  <a:txBody>
                    <a:bodyPr/>
                    <a:lstStyle/>
                    <a:p>
                      <a:pPr marL="8255" algn="ctr">
                        <a:lnSpc>
                          <a:spcPct val="100000"/>
                        </a:lnSpc>
                        <a:spcBef>
                          <a:spcPts val="550"/>
                        </a:spcBef>
                      </a:pPr>
                      <a:r>
                        <a:rPr sz="1200" dirty="0">
                          <a:latin typeface="Times New Roman" panose="02020603050405020304"/>
                          <a:cs typeface="Times New Roman" panose="02020603050405020304"/>
                        </a:rPr>
                        <a:t>8.3</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ct val="100000"/>
                        </a:lnSpc>
                        <a:spcBef>
                          <a:spcPts val="550"/>
                        </a:spcBef>
                      </a:pPr>
                      <a:r>
                        <a:rPr sz="1200" spc="-5" dirty="0">
                          <a:latin typeface="Times New Roman" panose="02020603050405020304"/>
                          <a:cs typeface="Times New Roman" panose="02020603050405020304"/>
                        </a:rPr>
                        <a:t>REFERENCES</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ct val="100000"/>
                        </a:lnSpc>
                        <a:spcBef>
                          <a:spcPts val="550"/>
                        </a:spcBef>
                      </a:pPr>
                      <a:r>
                        <a:rPr sz="1200" dirty="0">
                          <a:latin typeface="Times New Roman" panose="02020603050405020304"/>
                          <a:cs typeface="Times New Roman" panose="02020603050405020304"/>
                        </a:rPr>
                        <a:t>24</a:t>
                      </a:r>
                      <a:endParaRPr sz="1200">
                        <a:latin typeface="Times New Roman" panose="02020603050405020304"/>
                        <a:cs typeface="Times New Roman" panose="02020603050405020304"/>
                      </a:endParaRPr>
                    </a:p>
                  </a:txBody>
                  <a:tcPr marL="0" marR="0" marT="698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9"/>
                  </a:ext>
                </a:extLst>
              </a:tr>
            </a:tbl>
          </a:graphicData>
        </a:graphic>
      </p:graphicFrame>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95191" y="9902138"/>
            <a:ext cx="9588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3" name="object 3"/>
          <p:cNvSpPr txBox="1">
            <a:spLocks noGrp="1"/>
          </p:cNvSpPr>
          <p:nvPr>
            <p:ph type="title"/>
          </p:nvPr>
        </p:nvSpPr>
        <p:spPr>
          <a:xfrm>
            <a:off x="2865882" y="4600447"/>
            <a:ext cx="1739264" cy="391160"/>
          </a:xfrm>
          <a:prstGeom prst="rect">
            <a:avLst/>
          </a:prstGeom>
        </p:spPr>
        <p:txBody>
          <a:bodyPr vert="horz" wrap="square" lIns="0" tIns="12700" rIns="0" bIns="0" rtlCol="0">
            <a:spAutoFit/>
          </a:bodyPr>
          <a:lstStyle/>
          <a:p>
            <a:pPr marL="12700">
              <a:lnSpc>
                <a:spcPct val="100000"/>
              </a:lnSpc>
              <a:spcBef>
                <a:spcPts val="100"/>
              </a:spcBef>
            </a:pPr>
            <a:r>
              <a:rPr spc="-10" dirty="0"/>
              <a:t>CHAPTER</a:t>
            </a:r>
            <a:r>
              <a:rPr spc="-80" dirty="0"/>
              <a:t> </a:t>
            </a:r>
            <a:r>
              <a:rPr dirty="0"/>
              <a:t>1</a:t>
            </a:r>
          </a:p>
        </p:txBody>
      </p:sp>
      <p:sp>
        <p:nvSpPr>
          <p:cNvPr id="4" name="object 4"/>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596" y="569722"/>
            <a:ext cx="6346190" cy="3675380"/>
          </a:xfrm>
          <a:prstGeom prst="rect">
            <a:avLst/>
          </a:prstGeom>
        </p:spPr>
        <p:txBody>
          <a:bodyPr vert="horz" wrap="square" lIns="0" tIns="13335" rIns="0" bIns="0" rtlCol="0">
            <a:spAutoFit/>
          </a:bodyPr>
          <a:lstStyle/>
          <a:p>
            <a:pPr marL="2138045">
              <a:lnSpc>
                <a:spcPct val="100000"/>
              </a:lnSpc>
              <a:spcBef>
                <a:spcPts val="105"/>
              </a:spcBef>
            </a:pPr>
            <a:r>
              <a:rPr sz="1600" b="1" spc="5" dirty="0">
                <a:latin typeface="Times New Roman" panose="02020603050405020304"/>
                <a:cs typeface="Times New Roman" panose="02020603050405020304"/>
              </a:rPr>
              <a:t>1.</a:t>
            </a:r>
            <a:r>
              <a:rPr sz="1600" b="1" spc="-7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INTRODUCTION</a:t>
            </a:r>
            <a:endParaRPr sz="16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marL="240665" marR="5715" indent="-228600">
              <a:lnSpc>
                <a:spcPct val="142000"/>
              </a:lnSpc>
              <a:buFont typeface="Wingdings" panose="05000000000000000000"/>
              <a:buChar char=""/>
              <a:tabLst>
                <a:tab pos="241300" algn="l"/>
              </a:tabLst>
            </a:pPr>
            <a:r>
              <a:rPr sz="1200" spc="-5" dirty="0">
                <a:latin typeface="Times New Roman" panose="02020603050405020304"/>
                <a:cs typeface="Times New Roman" panose="02020603050405020304"/>
              </a:rPr>
              <a:t>A Secure Password Generator is a tool designed to create strong, unpredictable passwords to enhance the security of user accounts and data.</a:t>
            </a:r>
          </a:p>
          <a:p>
            <a:pPr marL="240665" marR="5715" indent="-228600">
              <a:lnSpc>
                <a:spcPct val="142000"/>
              </a:lnSpc>
              <a:buFont typeface="Wingdings" panose="05000000000000000000"/>
              <a:buChar char=""/>
              <a:tabLst>
                <a:tab pos="241300" algn="l"/>
              </a:tabLst>
            </a:pPr>
            <a:endParaRPr sz="1200" spc="-5" dirty="0">
              <a:latin typeface="Times New Roman" panose="02020603050405020304"/>
              <a:cs typeface="Times New Roman" panose="02020603050405020304"/>
            </a:endParaRPr>
          </a:p>
          <a:p>
            <a:pPr marL="240665" marR="5715" indent="-228600">
              <a:lnSpc>
                <a:spcPct val="142000"/>
              </a:lnSpc>
              <a:buFont typeface="Wingdings" panose="05000000000000000000"/>
              <a:buChar char=""/>
              <a:tabLst>
                <a:tab pos="241300" algn="l"/>
              </a:tabLst>
            </a:pPr>
            <a:r>
              <a:rPr sz="1200">
                <a:latin typeface="Times New Roman" panose="02020603050405020304"/>
                <a:cs typeface="Times New Roman" panose="02020603050405020304"/>
              </a:rPr>
              <a:t>Unlike common passwords, which are often easy to guess or crack, secure password generators use complex algorithms to produce random combinations of characters, including letters, numbers, and symbols. </a:t>
            </a:r>
          </a:p>
          <a:p>
            <a:pPr marL="240665" marR="5715" indent="-228600">
              <a:lnSpc>
                <a:spcPct val="142000"/>
              </a:lnSpc>
              <a:buFont typeface="Wingdings" panose="05000000000000000000"/>
              <a:buChar char=""/>
              <a:tabLst>
                <a:tab pos="241300" algn="l"/>
              </a:tabLst>
            </a:pPr>
            <a:endParaRPr sz="1200">
              <a:latin typeface="Times New Roman" panose="02020603050405020304"/>
              <a:cs typeface="Times New Roman" panose="02020603050405020304"/>
            </a:endParaRPr>
          </a:p>
          <a:p>
            <a:pPr marL="240665" marR="5715" indent="-228600">
              <a:lnSpc>
                <a:spcPct val="142000"/>
              </a:lnSpc>
              <a:buFont typeface="Wingdings" panose="05000000000000000000"/>
              <a:buChar char=""/>
              <a:tabLst>
                <a:tab pos="241300" algn="l"/>
              </a:tabLst>
            </a:pPr>
            <a:r>
              <a:rPr sz="1200">
                <a:latin typeface="Times New Roman" panose="02020603050405020304"/>
                <a:cs typeface="Times New Roman" panose="02020603050405020304"/>
              </a:rPr>
              <a:t>These passwords are typically long and lack any predictable patterns, making them highly resistant to brute-force attacks and other hacking methods.</a:t>
            </a:r>
          </a:p>
          <a:p>
            <a:pPr marL="240665" marR="5715" indent="-228600">
              <a:lnSpc>
                <a:spcPct val="142000"/>
              </a:lnSpc>
              <a:buFont typeface="Wingdings" panose="05000000000000000000"/>
              <a:buChar char=""/>
              <a:tabLst>
                <a:tab pos="241300" algn="l"/>
              </a:tabLst>
            </a:pPr>
            <a:endParaRPr sz="1200">
              <a:latin typeface="Times New Roman" panose="02020603050405020304"/>
              <a:cs typeface="Times New Roman" panose="02020603050405020304"/>
            </a:endParaRPr>
          </a:p>
          <a:p>
            <a:pPr marL="240665" marR="5715" indent="-228600">
              <a:lnSpc>
                <a:spcPct val="142000"/>
              </a:lnSpc>
              <a:buFont typeface="Wingdings" panose="05000000000000000000"/>
              <a:buChar char=""/>
              <a:tabLst>
                <a:tab pos="241300" algn="l"/>
              </a:tabLst>
            </a:pPr>
            <a:r>
              <a:rPr sz="1200">
                <a:latin typeface="Times New Roman" panose="02020603050405020304"/>
                <a:cs typeface="Times New Roman" panose="02020603050405020304"/>
              </a:rPr>
              <a:t> By using a secure password generator, individuals and organizations can significantly improve their cybersecurity posture, protecting against unauthorized access and data breaches.</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669791" y="10064014"/>
            <a:ext cx="146685" cy="180975"/>
          </a:xfrm>
          <a:prstGeom prst="rect">
            <a:avLst/>
          </a:prstGeom>
        </p:spPr>
        <p:txBody>
          <a:bodyPr vert="horz" wrap="square" lIns="0" tIns="0" rIns="0" bIns="0" rtlCol="0">
            <a:spAutoFit/>
          </a:bodyPr>
          <a:lstStyle/>
          <a:p>
            <a:pPr marL="38100">
              <a:lnSpc>
                <a:spcPts val="1305"/>
              </a:lnSpc>
            </a:pPr>
            <a:r>
              <a:rPr sz="1100" dirty="0">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1796" y="825753"/>
            <a:ext cx="6194425" cy="3031490"/>
          </a:xfrm>
          <a:prstGeom prst="rect">
            <a:avLst/>
          </a:prstGeom>
        </p:spPr>
        <p:txBody>
          <a:bodyPr vert="horz" wrap="square" lIns="0" tIns="13335" rIns="0" bIns="0" rtlCol="0">
            <a:spAutoFit/>
          </a:bodyPr>
          <a:lstStyle/>
          <a:p>
            <a:pPr marL="2613025">
              <a:lnSpc>
                <a:spcPct val="100000"/>
              </a:lnSpc>
              <a:spcBef>
                <a:spcPts val="105"/>
              </a:spcBef>
            </a:pPr>
            <a:r>
              <a:rPr sz="1600" b="1" spc="-10" dirty="0">
                <a:latin typeface="Times New Roman" panose="02020603050405020304"/>
                <a:cs typeface="Times New Roman" panose="02020603050405020304"/>
              </a:rPr>
              <a:t>1.1</a:t>
            </a:r>
            <a:r>
              <a:rPr sz="1600" b="1" spc="-5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AIM</a:t>
            </a:r>
            <a:endParaRPr sz="1600">
              <a:latin typeface="Times New Roman" panose="02020603050405020304"/>
              <a:cs typeface="Times New Roman" panose="02020603050405020304"/>
            </a:endParaRPr>
          </a:p>
          <a:p>
            <a:pPr>
              <a:lnSpc>
                <a:spcPct val="100000"/>
              </a:lnSpc>
              <a:spcBef>
                <a:spcPts val="45"/>
              </a:spcBef>
            </a:pPr>
            <a:endParaRPr sz="2450">
              <a:latin typeface="Times New Roman" panose="02020603050405020304"/>
              <a:cs typeface="Times New Roman" panose="02020603050405020304"/>
            </a:endParaRPr>
          </a:p>
          <a:p>
            <a:pPr marL="240665" marR="221615" indent="-228600" algn="just">
              <a:lnSpc>
                <a:spcPct val="144000"/>
              </a:lnSpc>
              <a:buFont typeface="Wingdings" panose="05000000000000000000"/>
              <a:buChar char=""/>
              <a:tabLst>
                <a:tab pos="241300" algn="l"/>
              </a:tabLst>
            </a:pPr>
            <a:r>
              <a:rPr sz="1200">
                <a:latin typeface="Times New Roman" panose="02020603050405020304"/>
                <a:cs typeface="Times New Roman" panose="02020603050405020304"/>
              </a:rPr>
              <a:t>The aim of a Secure Password Generator is to provide users with robust, random passwords that significantly enhance the security of their digital accounts and sensitive information.</a:t>
            </a:r>
          </a:p>
          <a:p>
            <a:pPr marL="240665" marR="221615" indent="-228600" algn="just">
              <a:lnSpc>
                <a:spcPct val="144000"/>
              </a:lnSpc>
              <a:buFont typeface="Wingdings" panose="05000000000000000000"/>
              <a:buChar char=""/>
              <a:tabLst>
                <a:tab pos="241300" algn="l"/>
              </a:tabLst>
            </a:pPr>
            <a:endParaRPr sz="1200">
              <a:latin typeface="Times New Roman" panose="02020603050405020304"/>
              <a:cs typeface="Times New Roman" panose="02020603050405020304"/>
            </a:endParaRPr>
          </a:p>
          <a:p>
            <a:pPr marL="240665" marR="221615" indent="-228600" algn="just">
              <a:lnSpc>
                <a:spcPct val="144000"/>
              </a:lnSpc>
              <a:buFont typeface="Wingdings" panose="05000000000000000000"/>
              <a:buChar char=""/>
              <a:tabLst>
                <a:tab pos="241300" algn="l"/>
              </a:tabLst>
            </a:pPr>
            <a:r>
              <a:rPr sz="1200">
                <a:latin typeface="Times New Roman" panose="02020603050405020304"/>
                <a:cs typeface="Times New Roman" panose="02020603050405020304"/>
              </a:rPr>
              <a:t> It strives to minimize the risk of password-related breaches by ensuring that generated passwords are complex, unique, and difficult to guess or crack. </a:t>
            </a:r>
          </a:p>
          <a:p>
            <a:pPr marL="240665" marR="221615" indent="-228600" algn="just">
              <a:lnSpc>
                <a:spcPct val="144000"/>
              </a:lnSpc>
              <a:buFont typeface="Wingdings" panose="05000000000000000000"/>
              <a:buChar char=""/>
              <a:tabLst>
                <a:tab pos="241300" algn="l"/>
              </a:tabLst>
            </a:pPr>
            <a:endParaRPr sz="1200">
              <a:latin typeface="Times New Roman" panose="02020603050405020304"/>
              <a:cs typeface="Times New Roman" panose="02020603050405020304"/>
            </a:endParaRPr>
          </a:p>
          <a:p>
            <a:pPr marL="240665" marR="221615" indent="-228600" algn="just">
              <a:lnSpc>
                <a:spcPct val="144000"/>
              </a:lnSpc>
              <a:buFont typeface="Wingdings" panose="05000000000000000000"/>
              <a:buChar char=""/>
              <a:tabLst>
                <a:tab pos="241300" algn="l"/>
              </a:tabLst>
            </a:pPr>
            <a:r>
              <a:rPr sz="1200">
                <a:latin typeface="Times New Roman" panose="02020603050405020304"/>
                <a:cs typeface="Times New Roman" panose="02020603050405020304"/>
              </a:rPr>
              <a:t> By automating the creation of secure passwords, the tool helps users adhere to best practices in cybersecurity, reducing the likelihood of unauthorized access and protecting against various cyber threats.</a:t>
            </a:r>
          </a:p>
        </p:txBody>
      </p:sp>
      <p:sp>
        <p:nvSpPr>
          <p:cNvPr id="3" name="object 3"/>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4" name="object 4"/>
          <p:cNvSpPr txBox="1"/>
          <p:nvPr/>
        </p:nvSpPr>
        <p:spPr>
          <a:xfrm>
            <a:off x="3669791" y="10064014"/>
            <a:ext cx="146685" cy="180975"/>
          </a:xfrm>
          <a:prstGeom prst="rect">
            <a:avLst/>
          </a:prstGeom>
        </p:spPr>
        <p:txBody>
          <a:bodyPr vert="horz" wrap="square" lIns="0" tIns="0" rIns="0" bIns="0" rtlCol="0">
            <a:spAutoFit/>
          </a:bodyPr>
          <a:lstStyle/>
          <a:p>
            <a:pPr marL="38100">
              <a:lnSpc>
                <a:spcPts val="1305"/>
              </a:lnSpc>
            </a:pPr>
            <a:r>
              <a:rPr sz="1100" dirty="0">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1796" y="1346961"/>
            <a:ext cx="6263640" cy="3133725"/>
          </a:xfrm>
          <a:prstGeom prst="rect">
            <a:avLst/>
          </a:prstGeom>
        </p:spPr>
        <p:txBody>
          <a:bodyPr vert="horz" wrap="square" lIns="0" tIns="13335" rIns="0" bIns="0" rtlCol="0">
            <a:spAutoFit/>
          </a:bodyPr>
          <a:lstStyle/>
          <a:p>
            <a:pPr marL="2485390">
              <a:lnSpc>
                <a:spcPct val="100000"/>
              </a:lnSpc>
              <a:spcBef>
                <a:spcPts val="105"/>
              </a:spcBef>
            </a:pPr>
            <a:r>
              <a:rPr sz="1600" b="1" spc="-10" dirty="0">
                <a:latin typeface="Times New Roman" panose="02020603050405020304"/>
                <a:cs typeface="Times New Roman" panose="02020603050405020304"/>
              </a:rPr>
              <a:t>1.2</a:t>
            </a:r>
            <a:r>
              <a:rPr sz="1600" b="1" spc="-5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SCOPE</a:t>
            </a:r>
          </a:p>
          <a:p>
            <a:pPr marL="2485390">
              <a:lnSpc>
                <a:spcPct val="100000"/>
              </a:lnSpc>
              <a:spcBef>
                <a:spcPts val="105"/>
              </a:spcBef>
            </a:pPr>
            <a:endParaRPr sz="1600">
              <a:latin typeface="Times New Roman" panose="02020603050405020304"/>
              <a:cs typeface="Times New Roman" panose="02020603050405020304"/>
            </a:endParaRPr>
          </a:p>
          <a:p>
            <a:pPr marL="241300" indent="-228600">
              <a:lnSpc>
                <a:spcPct val="100000"/>
              </a:lnSpc>
              <a:spcBef>
                <a:spcPts val="650"/>
              </a:spcBef>
              <a:buFont typeface="Wingdings" panose="05000000000000000000"/>
              <a:buChar char=""/>
              <a:tabLst>
                <a:tab pos="241300" algn="l"/>
              </a:tabLst>
            </a:pPr>
            <a:r>
              <a:rPr sz="1200">
                <a:latin typeface="Times New Roman" panose="02020603050405020304"/>
                <a:cs typeface="Times New Roman" panose="02020603050405020304"/>
              </a:rPr>
              <a:t>Utilizing algorithms to create random combinations of characters, including upper and lower case letters, numbers, and special symbols.</a:t>
            </a:r>
          </a:p>
          <a:p>
            <a:pPr marL="241300" indent="-228600">
              <a:lnSpc>
                <a:spcPct val="100000"/>
              </a:lnSpc>
              <a:spcBef>
                <a:spcPts val="650"/>
              </a:spcBef>
              <a:buFont typeface="Wingdings" panose="05000000000000000000"/>
              <a:buChar char=""/>
              <a:tabLst>
                <a:tab pos="241300" algn="l"/>
              </a:tabLst>
            </a:pPr>
            <a:endParaRPr sz="1200">
              <a:latin typeface="Times New Roman" panose="02020603050405020304"/>
              <a:cs typeface="Times New Roman" panose="02020603050405020304"/>
            </a:endParaRPr>
          </a:p>
          <a:p>
            <a:pPr marL="241300" indent="-228600">
              <a:lnSpc>
                <a:spcPct val="100000"/>
              </a:lnSpc>
              <a:spcBef>
                <a:spcPts val="650"/>
              </a:spcBef>
              <a:buFont typeface="Wingdings" panose="05000000000000000000"/>
              <a:buChar char=""/>
              <a:tabLst>
                <a:tab pos="241300" algn="l"/>
              </a:tabLst>
            </a:pPr>
            <a:r>
              <a:rPr sz="1200">
                <a:latin typeface="Times New Roman" panose="02020603050405020304"/>
                <a:cs typeface="Times New Roman" panose="02020603050405020304"/>
              </a:rPr>
              <a:t>Allowing users to specify the length and complexity of the passwords, including the inclusion or exclusion of certain character types.</a:t>
            </a:r>
          </a:p>
          <a:p>
            <a:pPr marL="241300" indent="-228600">
              <a:lnSpc>
                <a:spcPct val="100000"/>
              </a:lnSpc>
              <a:spcBef>
                <a:spcPts val="650"/>
              </a:spcBef>
              <a:buFont typeface="Wingdings" panose="05000000000000000000"/>
              <a:buChar char=""/>
              <a:tabLst>
                <a:tab pos="241300" algn="l"/>
              </a:tabLst>
            </a:pPr>
            <a:endParaRPr sz="1200">
              <a:latin typeface="Times New Roman" panose="02020603050405020304"/>
              <a:cs typeface="Times New Roman" panose="02020603050405020304"/>
            </a:endParaRPr>
          </a:p>
          <a:p>
            <a:pPr marL="241300" indent="-228600">
              <a:lnSpc>
                <a:spcPct val="100000"/>
              </a:lnSpc>
              <a:spcBef>
                <a:spcPts val="650"/>
              </a:spcBef>
              <a:buFont typeface="Wingdings" panose="05000000000000000000"/>
              <a:buChar char=""/>
              <a:tabLst>
                <a:tab pos="241300" algn="l"/>
              </a:tabLst>
            </a:pPr>
            <a:r>
              <a:rPr sz="1200">
                <a:latin typeface="Times New Roman" panose="02020603050405020304"/>
                <a:cs typeface="Times New Roman" panose="02020603050405020304"/>
              </a:rPr>
              <a:t>Providing an intuitive interface for easy use, ensuring that even non-technical users can generate secure passwords effortlessly.</a:t>
            </a:r>
          </a:p>
          <a:p>
            <a:pPr marL="241300" indent="-228600">
              <a:lnSpc>
                <a:spcPct val="100000"/>
              </a:lnSpc>
              <a:spcBef>
                <a:spcPts val="650"/>
              </a:spcBef>
              <a:buFont typeface="Wingdings" panose="05000000000000000000"/>
              <a:buChar char=""/>
              <a:tabLst>
                <a:tab pos="241300" algn="l"/>
              </a:tabLst>
            </a:pPr>
            <a:endParaRPr sz="1200">
              <a:latin typeface="Times New Roman" panose="02020603050405020304"/>
              <a:cs typeface="Times New Roman" panose="02020603050405020304"/>
            </a:endParaRPr>
          </a:p>
          <a:p>
            <a:pPr marL="241300" indent="-228600">
              <a:lnSpc>
                <a:spcPct val="100000"/>
              </a:lnSpc>
              <a:spcBef>
                <a:spcPts val="650"/>
              </a:spcBef>
              <a:buFont typeface="Wingdings" panose="05000000000000000000"/>
              <a:buChar char=""/>
              <a:tabLst>
                <a:tab pos="241300" algn="l"/>
              </a:tabLst>
            </a:pPr>
            <a:r>
              <a:rPr sz="1200">
                <a:latin typeface="Times New Roman" panose="02020603050405020304"/>
                <a:cs typeface="Times New Roman" panose="02020603050405020304"/>
              </a:rPr>
              <a:t>Ensuring the tool can be used on various devices and operating systems, including desktop computers, smartphones, and tablets.</a:t>
            </a:r>
          </a:p>
        </p:txBody>
      </p:sp>
      <p:sp>
        <p:nvSpPr>
          <p:cNvPr id="3" name="object 3"/>
          <p:cNvSpPr txBox="1"/>
          <p:nvPr/>
        </p:nvSpPr>
        <p:spPr>
          <a:xfrm>
            <a:off x="761796" y="4682743"/>
            <a:ext cx="5977890" cy="1477010"/>
          </a:xfrm>
          <a:prstGeom prst="rect">
            <a:avLst/>
          </a:prstGeom>
        </p:spPr>
        <p:txBody>
          <a:bodyPr vert="horz" wrap="square" lIns="0" tIns="11430" rIns="0" bIns="0" rtlCol="0">
            <a:spAutoFit/>
          </a:bodyPr>
          <a:lstStyle/>
          <a:p>
            <a:pPr marR="22225" algn="ctr">
              <a:lnSpc>
                <a:spcPct val="100000"/>
              </a:lnSpc>
              <a:spcBef>
                <a:spcPts val="90"/>
              </a:spcBef>
            </a:pPr>
            <a:r>
              <a:rPr sz="1400" b="1" spc="-10" dirty="0">
                <a:latin typeface="Times New Roman" panose="02020603050405020304"/>
                <a:cs typeface="Times New Roman" panose="02020603050405020304"/>
              </a:rPr>
              <a:t>We</a:t>
            </a:r>
            <a:r>
              <a:rPr sz="1400" b="1" spc="-5" dirty="0">
                <a:latin typeface="Times New Roman" panose="02020603050405020304"/>
                <a:cs typeface="Times New Roman" panose="02020603050405020304"/>
              </a:rPr>
              <a:t>b</a:t>
            </a:r>
            <a:r>
              <a:rPr sz="1400" b="1" spc="-20"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D</a:t>
            </a:r>
            <a:r>
              <a:rPr sz="1400" b="1" dirty="0">
                <a:latin typeface="Times New Roman" panose="02020603050405020304"/>
                <a:cs typeface="Times New Roman" panose="02020603050405020304"/>
              </a:rPr>
              <a:t>e</a:t>
            </a:r>
            <a:r>
              <a:rPr sz="1400" b="1" spc="-5" dirty="0">
                <a:latin typeface="Times New Roman" panose="02020603050405020304"/>
                <a:cs typeface="Times New Roman" panose="02020603050405020304"/>
              </a:rPr>
              <a:t>velo</a:t>
            </a:r>
            <a:r>
              <a:rPr sz="1400" b="1" spc="-15" dirty="0">
                <a:latin typeface="Times New Roman" panose="02020603050405020304"/>
                <a:cs typeface="Times New Roman" panose="02020603050405020304"/>
              </a:rPr>
              <a:t>p</a:t>
            </a:r>
            <a:r>
              <a:rPr sz="1400" b="1" spc="-20" dirty="0">
                <a:latin typeface="Times New Roman" panose="02020603050405020304"/>
                <a:cs typeface="Times New Roman" panose="02020603050405020304"/>
              </a:rPr>
              <a:t>m</a:t>
            </a:r>
            <a:r>
              <a:rPr sz="1400" b="1" spc="20" dirty="0">
                <a:latin typeface="Times New Roman" panose="02020603050405020304"/>
                <a:cs typeface="Times New Roman" panose="02020603050405020304"/>
              </a:rPr>
              <a:t>e</a:t>
            </a:r>
            <a:r>
              <a:rPr sz="1400" b="1" spc="-15" dirty="0">
                <a:latin typeface="Times New Roman" panose="02020603050405020304"/>
                <a:cs typeface="Times New Roman" panose="02020603050405020304"/>
              </a:rPr>
              <a:t>n</a:t>
            </a:r>
            <a:r>
              <a:rPr sz="1400" b="1" spc="-5" dirty="0">
                <a:latin typeface="Times New Roman" panose="02020603050405020304"/>
                <a:cs typeface="Times New Roman" panose="02020603050405020304"/>
              </a:rPr>
              <a:t>t</a:t>
            </a:r>
            <a:endParaRPr sz="14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spcBef>
                <a:spcPts val="15"/>
              </a:spcBef>
            </a:pPr>
            <a:endParaRPr sz="1550">
              <a:latin typeface="Times New Roman" panose="02020603050405020304"/>
              <a:cs typeface="Times New Roman" panose="02020603050405020304"/>
            </a:endParaRPr>
          </a:p>
          <a:p>
            <a:pPr marL="240665" marR="5080" indent="-228600" algn="just">
              <a:lnSpc>
                <a:spcPct val="144000"/>
              </a:lnSpc>
              <a:buFont typeface="Wingdings" panose="05000000000000000000"/>
              <a:buChar char=""/>
              <a:tabLst>
                <a:tab pos="241300" algn="l"/>
              </a:tabLst>
            </a:pPr>
            <a:r>
              <a:rPr sz="1200" spc="-5" dirty="0">
                <a:latin typeface="Times New Roman" panose="02020603050405020304"/>
                <a:cs typeface="Times New Roman" panose="02020603050405020304"/>
              </a:rPr>
              <a:t>Web development, </a:t>
            </a:r>
            <a:r>
              <a:rPr sz="1200" spc="-15" dirty="0">
                <a:latin typeface="Times New Roman" panose="02020603050405020304"/>
                <a:cs typeface="Times New Roman" panose="02020603050405020304"/>
              </a:rPr>
              <a:t>also </a:t>
            </a:r>
            <a:r>
              <a:rPr sz="1200" spc="-5" dirty="0">
                <a:latin typeface="Times New Roman" panose="02020603050405020304"/>
                <a:cs typeface="Times New Roman" panose="02020603050405020304"/>
              </a:rPr>
              <a:t>known </a:t>
            </a:r>
            <a:r>
              <a:rPr sz="1200" spc="5" dirty="0">
                <a:latin typeface="Times New Roman" panose="02020603050405020304"/>
                <a:cs typeface="Times New Roman" panose="02020603050405020304"/>
              </a:rPr>
              <a:t>as </a:t>
            </a:r>
            <a:r>
              <a:rPr sz="1200" spc="-5" dirty="0">
                <a:latin typeface="Times New Roman" panose="02020603050405020304"/>
                <a:cs typeface="Times New Roman" panose="02020603050405020304"/>
              </a:rPr>
              <a:t>website development, </a:t>
            </a:r>
            <a:r>
              <a:rPr sz="1200" spc="-10" dirty="0">
                <a:latin typeface="Times New Roman" panose="02020603050405020304"/>
                <a:cs typeface="Times New Roman" panose="02020603050405020304"/>
              </a:rPr>
              <a:t>refers </a:t>
            </a:r>
            <a:r>
              <a:rPr sz="1200" spc="10" dirty="0">
                <a:latin typeface="Times New Roman" panose="02020603050405020304"/>
                <a:cs typeface="Times New Roman" panose="02020603050405020304"/>
              </a:rPr>
              <a:t>to </a:t>
            </a:r>
            <a:r>
              <a:rPr sz="1200" dirty="0">
                <a:latin typeface="Times New Roman" panose="02020603050405020304"/>
                <a:cs typeface="Times New Roman" panose="02020603050405020304"/>
              </a:rPr>
              <a:t>the tasks </a:t>
            </a:r>
            <a:r>
              <a:rPr sz="1200" spc="-5" dirty="0">
                <a:latin typeface="Times New Roman" panose="02020603050405020304"/>
                <a:cs typeface="Times New Roman" panose="02020603050405020304"/>
              </a:rPr>
              <a:t>associated </a:t>
            </a:r>
            <a:r>
              <a:rPr sz="1200" spc="-10" dirty="0">
                <a:latin typeface="Times New Roman" panose="02020603050405020304"/>
                <a:cs typeface="Times New Roman" panose="02020603050405020304"/>
              </a:rPr>
              <a:t>with </a:t>
            </a:r>
            <a:r>
              <a:rPr sz="1200" spc="-5" dirty="0">
                <a:latin typeface="Times New Roman" panose="02020603050405020304"/>
                <a:cs typeface="Times New Roman" panose="02020603050405020304"/>
              </a:rPr>
              <a:t> creating, </a:t>
            </a:r>
            <a:r>
              <a:rPr sz="1200" spc="-10" dirty="0">
                <a:latin typeface="Times New Roman" panose="02020603050405020304"/>
                <a:cs typeface="Times New Roman" panose="02020603050405020304"/>
              </a:rPr>
              <a:t>building </a:t>
            </a:r>
            <a:r>
              <a:rPr sz="1200" spc="-5" dirty="0">
                <a:latin typeface="Times New Roman" panose="02020603050405020304"/>
                <a:cs typeface="Times New Roman" panose="02020603050405020304"/>
              </a:rPr>
              <a:t>and </a:t>
            </a:r>
            <a:r>
              <a:rPr sz="1200" spc="-10" dirty="0">
                <a:latin typeface="Times New Roman" panose="02020603050405020304"/>
                <a:cs typeface="Times New Roman" panose="02020603050405020304"/>
              </a:rPr>
              <a:t>maintain </a:t>
            </a:r>
            <a:r>
              <a:rPr sz="1200" spc="-5" dirty="0">
                <a:latin typeface="Times New Roman" panose="02020603050405020304"/>
                <a:cs typeface="Times New Roman" panose="02020603050405020304"/>
              </a:rPr>
              <a:t>websites </a:t>
            </a:r>
            <a:r>
              <a:rPr sz="1200" spc="-10" dirty="0">
                <a:latin typeface="Times New Roman" panose="02020603050405020304"/>
                <a:cs typeface="Times New Roman" panose="02020603050405020304"/>
              </a:rPr>
              <a:t>and </a:t>
            </a:r>
            <a:r>
              <a:rPr sz="1200" dirty="0">
                <a:latin typeface="Times New Roman" panose="02020603050405020304"/>
                <a:cs typeface="Times New Roman" panose="02020603050405020304"/>
              </a:rPr>
              <a:t>web </a:t>
            </a:r>
            <a:r>
              <a:rPr sz="1200" spc="-5" dirty="0">
                <a:latin typeface="Times New Roman" panose="02020603050405020304"/>
                <a:cs typeface="Times New Roman" panose="02020603050405020304"/>
              </a:rPr>
              <a:t>applications that </a:t>
            </a:r>
            <a:r>
              <a:rPr sz="1200" dirty="0">
                <a:latin typeface="Times New Roman" panose="02020603050405020304"/>
                <a:cs typeface="Times New Roman" panose="02020603050405020304"/>
              </a:rPr>
              <a:t>run </a:t>
            </a:r>
            <a:r>
              <a:rPr sz="1200" spc="-10" dirty="0">
                <a:latin typeface="Times New Roman" panose="02020603050405020304"/>
                <a:cs typeface="Times New Roman" panose="02020603050405020304"/>
              </a:rPr>
              <a:t>online </a:t>
            </a:r>
            <a:r>
              <a:rPr sz="1200" spc="10" dirty="0">
                <a:latin typeface="Times New Roman" panose="02020603050405020304"/>
                <a:cs typeface="Times New Roman" panose="02020603050405020304"/>
              </a:rPr>
              <a:t>on </a:t>
            </a:r>
            <a:r>
              <a:rPr sz="1200" dirty="0">
                <a:latin typeface="Times New Roman" panose="02020603050405020304"/>
                <a:cs typeface="Times New Roman" panose="02020603050405020304"/>
              </a:rPr>
              <a:t>a </a:t>
            </a:r>
            <a:r>
              <a:rPr sz="1200" spc="-5" dirty="0">
                <a:latin typeface="Times New Roman" panose="02020603050405020304"/>
                <a:cs typeface="Times New Roman" panose="02020603050405020304"/>
              </a:rPr>
              <a:t>browser, </a:t>
            </a:r>
            <a:r>
              <a:rPr sz="1200" spc="-25" dirty="0">
                <a:latin typeface="Times New Roman" panose="02020603050405020304"/>
                <a:cs typeface="Times New Roman" panose="02020603050405020304"/>
              </a:rPr>
              <a:t>it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may,</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however,</a:t>
            </a:r>
            <a:r>
              <a:rPr sz="1200" spc="3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also</a:t>
            </a:r>
            <a:r>
              <a:rPr sz="1200" spc="6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include</a:t>
            </a:r>
            <a:r>
              <a:rPr sz="1200" spc="15" dirty="0">
                <a:latin typeface="Times New Roman" panose="02020603050405020304"/>
                <a:cs typeface="Times New Roman" panose="02020603050405020304"/>
              </a:rPr>
              <a:t> </a:t>
            </a:r>
            <a:r>
              <a:rPr sz="1200" dirty="0">
                <a:latin typeface="Times New Roman" panose="02020603050405020304"/>
                <a:cs typeface="Times New Roman" panose="02020603050405020304"/>
              </a:rPr>
              <a:t>web</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design,</a:t>
            </a:r>
            <a:r>
              <a:rPr sz="1200" spc="3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web</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programming,</a:t>
            </a:r>
            <a:r>
              <a:rPr sz="1200" spc="3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and</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database</a:t>
            </a:r>
            <a:r>
              <a:rPr sz="1200" spc="6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management.</a:t>
            </a:r>
            <a:endParaRPr sz="1200">
              <a:latin typeface="Times New Roman" panose="02020603050405020304"/>
              <a:cs typeface="Times New Roman" panose="02020603050405020304"/>
            </a:endParaRPr>
          </a:p>
        </p:txBody>
      </p:sp>
      <p:sp>
        <p:nvSpPr>
          <p:cNvPr id="4" name="object 4"/>
          <p:cNvSpPr txBox="1"/>
          <p:nvPr/>
        </p:nvSpPr>
        <p:spPr>
          <a:xfrm>
            <a:off x="761796" y="6740778"/>
            <a:ext cx="5993765" cy="812165"/>
          </a:xfrm>
          <a:prstGeom prst="rect">
            <a:avLst/>
          </a:prstGeom>
        </p:spPr>
        <p:txBody>
          <a:bodyPr vert="horz" wrap="square" lIns="0" tIns="12700" rIns="0" bIns="0" rtlCol="0">
            <a:spAutoFit/>
          </a:bodyPr>
          <a:lstStyle/>
          <a:p>
            <a:pPr marL="240665" marR="5080" indent="-228600" algn="just">
              <a:lnSpc>
                <a:spcPct val="143000"/>
              </a:lnSpc>
              <a:spcBef>
                <a:spcPts val="100"/>
              </a:spcBef>
              <a:buFont typeface="Wingdings" panose="05000000000000000000"/>
              <a:buChar char=""/>
              <a:tabLst>
                <a:tab pos="241300" algn="l"/>
              </a:tabLst>
            </a:pPr>
            <a:r>
              <a:rPr sz="1200" spc="-5" dirty="0">
                <a:latin typeface="Times New Roman" panose="02020603050405020304"/>
                <a:cs typeface="Times New Roman" panose="02020603050405020304"/>
              </a:rPr>
              <a:t>Web development </a:t>
            </a:r>
            <a:r>
              <a:rPr sz="1200" spc="-15" dirty="0">
                <a:latin typeface="Times New Roman" panose="02020603050405020304"/>
                <a:cs typeface="Times New Roman" panose="02020603050405020304"/>
              </a:rPr>
              <a:t>is </a:t>
            </a:r>
            <a:r>
              <a:rPr sz="1200" spc="-5" dirty="0">
                <a:latin typeface="Times New Roman" panose="02020603050405020304"/>
                <a:cs typeface="Times New Roman" panose="02020603050405020304"/>
              </a:rPr>
              <a:t>closely </a:t>
            </a:r>
            <a:r>
              <a:rPr sz="1200" dirty="0">
                <a:latin typeface="Times New Roman" panose="02020603050405020304"/>
                <a:cs typeface="Times New Roman" panose="02020603050405020304"/>
              </a:rPr>
              <a:t>related to the </a:t>
            </a:r>
            <a:r>
              <a:rPr sz="1200" spc="-10" dirty="0">
                <a:latin typeface="Times New Roman" panose="02020603050405020304"/>
                <a:cs typeface="Times New Roman" panose="02020603050405020304"/>
              </a:rPr>
              <a:t>job </a:t>
            </a:r>
            <a:r>
              <a:rPr sz="1200" spc="10" dirty="0">
                <a:latin typeface="Times New Roman" panose="02020603050405020304"/>
                <a:cs typeface="Times New Roman" panose="02020603050405020304"/>
              </a:rPr>
              <a:t>of </a:t>
            </a:r>
            <a:r>
              <a:rPr sz="1200" spc="-10" dirty="0">
                <a:latin typeface="Times New Roman" panose="02020603050405020304"/>
                <a:cs typeface="Times New Roman" panose="02020603050405020304"/>
              </a:rPr>
              <a:t>designing </a:t>
            </a:r>
            <a:r>
              <a:rPr sz="1200" dirty="0">
                <a:latin typeface="Times New Roman" panose="02020603050405020304"/>
                <a:cs typeface="Times New Roman" panose="02020603050405020304"/>
              </a:rPr>
              <a:t>the </a:t>
            </a:r>
            <a:r>
              <a:rPr sz="1200" spc="-5" dirty="0">
                <a:latin typeface="Times New Roman" panose="02020603050405020304"/>
                <a:cs typeface="Times New Roman" panose="02020603050405020304"/>
              </a:rPr>
              <a:t>features </a:t>
            </a:r>
            <a:r>
              <a:rPr sz="1200" spc="-10" dirty="0">
                <a:latin typeface="Times New Roman" panose="02020603050405020304"/>
                <a:cs typeface="Times New Roman" panose="02020603050405020304"/>
              </a:rPr>
              <a:t>and </a:t>
            </a:r>
            <a:r>
              <a:rPr sz="1200" spc="-5" dirty="0">
                <a:latin typeface="Times New Roman" panose="02020603050405020304"/>
                <a:cs typeface="Times New Roman" panose="02020603050405020304"/>
              </a:rPr>
              <a:t>functionality </a:t>
            </a:r>
            <a:r>
              <a:rPr sz="1200" spc="20" dirty="0">
                <a:latin typeface="Times New Roman" panose="02020603050405020304"/>
                <a:cs typeface="Times New Roman" panose="02020603050405020304"/>
              </a:rPr>
              <a:t>of </a:t>
            </a:r>
            <a:r>
              <a:rPr sz="1200" spc="2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apps (web design). </a:t>
            </a:r>
            <a:r>
              <a:rPr sz="1200" spc="-10" dirty="0">
                <a:latin typeface="Times New Roman" panose="02020603050405020304"/>
                <a:cs typeface="Times New Roman" panose="02020603050405020304"/>
              </a:rPr>
              <a:t>The basic </a:t>
            </a:r>
            <a:r>
              <a:rPr sz="1200" spc="-5" dirty="0">
                <a:latin typeface="Times New Roman" panose="02020603050405020304"/>
                <a:cs typeface="Times New Roman" panose="02020603050405020304"/>
              </a:rPr>
              <a:t>tools involved </a:t>
            </a:r>
            <a:r>
              <a:rPr sz="1200" spc="-15" dirty="0">
                <a:latin typeface="Times New Roman" panose="02020603050405020304"/>
                <a:cs typeface="Times New Roman" panose="02020603050405020304"/>
              </a:rPr>
              <a:t>in </a:t>
            </a:r>
            <a:r>
              <a:rPr sz="1200" spc="10" dirty="0">
                <a:latin typeface="Times New Roman" panose="02020603050405020304"/>
                <a:cs typeface="Times New Roman" panose="02020603050405020304"/>
              </a:rPr>
              <a:t>web </a:t>
            </a:r>
            <a:r>
              <a:rPr sz="1200" spc="-5" dirty="0">
                <a:latin typeface="Times New Roman" panose="02020603050405020304"/>
                <a:cs typeface="Times New Roman" panose="02020603050405020304"/>
              </a:rPr>
              <a:t>development </a:t>
            </a:r>
            <a:r>
              <a:rPr sz="1200" dirty="0">
                <a:latin typeface="Times New Roman" panose="02020603050405020304"/>
                <a:cs typeface="Times New Roman" panose="02020603050405020304"/>
              </a:rPr>
              <a:t>are </a:t>
            </a:r>
            <a:r>
              <a:rPr sz="1200" spc="-10" dirty="0">
                <a:latin typeface="Times New Roman" panose="02020603050405020304"/>
                <a:cs typeface="Times New Roman" panose="02020603050405020304"/>
              </a:rPr>
              <a:t>programming </a:t>
            </a:r>
            <a:r>
              <a:rPr sz="1200" spc="-5" dirty="0">
                <a:latin typeface="Times New Roman" panose="02020603050405020304"/>
                <a:cs typeface="Times New Roman" panose="02020603050405020304"/>
              </a:rPr>
              <a:t>languages </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like</a:t>
            </a:r>
            <a:r>
              <a:rPr sz="1200" spc="-4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HTML</a:t>
            </a:r>
            <a:r>
              <a:rPr sz="1200" spc="-5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(Hyper</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Text</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Markup</a:t>
            </a:r>
            <a:r>
              <a:rPr sz="1200" spc="-1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Language),</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CSS</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(Cascading</a:t>
            </a:r>
            <a:r>
              <a:rPr sz="1200" spc="-5" dirty="0">
                <a:latin typeface="Times New Roman" panose="02020603050405020304"/>
                <a:cs typeface="Times New Roman" panose="02020603050405020304"/>
              </a:rPr>
              <a:t> Style</a:t>
            </a:r>
            <a:r>
              <a:rPr sz="1200" spc="-35" dirty="0">
                <a:latin typeface="Times New Roman" panose="02020603050405020304"/>
                <a:cs typeface="Times New Roman" panose="02020603050405020304"/>
              </a:rPr>
              <a:t> </a:t>
            </a:r>
            <a:r>
              <a:rPr sz="1200" dirty="0">
                <a:latin typeface="Times New Roman" panose="02020603050405020304"/>
                <a:cs typeface="Times New Roman" panose="02020603050405020304"/>
              </a:rPr>
              <a:t>Sheets),</a:t>
            </a:r>
            <a:r>
              <a:rPr sz="1200" spc="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JavaScript,</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Flask.</a:t>
            </a:r>
            <a:endParaRPr sz="1200">
              <a:latin typeface="Times New Roman" panose="02020603050405020304"/>
              <a:cs typeface="Times New Roman" panose="02020603050405020304"/>
            </a:endParaRPr>
          </a:p>
        </p:txBody>
      </p:sp>
      <p:pic>
        <p:nvPicPr>
          <p:cNvPr id="5" name="object 5"/>
          <p:cNvPicPr/>
          <p:nvPr/>
        </p:nvPicPr>
        <p:blipFill>
          <a:blip r:embed="rId2" cstate="print"/>
          <a:stretch>
            <a:fillRect/>
          </a:stretch>
        </p:blipFill>
        <p:spPr>
          <a:xfrm>
            <a:off x="2230754" y="7745704"/>
            <a:ext cx="3128645" cy="1994535"/>
          </a:xfrm>
          <a:prstGeom prst="rect">
            <a:avLst/>
          </a:prstGeom>
        </p:spPr>
      </p:pic>
      <p:sp>
        <p:nvSpPr>
          <p:cNvPr id="6" name="object 6"/>
          <p:cNvSpPr/>
          <p:nvPr/>
        </p:nvSpPr>
        <p:spPr>
          <a:xfrm>
            <a:off x="341376" y="341375"/>
            <a:ext cx="6906895" cy="10025380"/>
          </a:xfrm>
          <a:custGeom>
            <a:avLst/>
            <a:gdLst/>
            <a:ahLst/>
            <a:cxnLst/>
            <a:rect l="l" t="t" r="r" b="b"/>
            <a:pathLst>
              <a:path w="6906895" h="10025380">
                <a:moveTo>
                  <a:pt x="6861035" y="45720"/>
                </a:moveTo>
                <a:lnTo>
                  <a:pt x="6851955" y="45720"/>
                </a:lnTo>
                <a:lnTo>
                  <a:pt x="6851904" y="54864"/>
                </a:lnTo>
                <a:lnTo>
                  <a:pt x="6851904" y="9970008"/>
                </a:lnTo>
                <a:lnTo>
                  <a:pt x="55168" y="9970008"/>
                </a:lnTo>
                <a:lnTo>
                  <a:pt x="55168" y="54864"/>
                </a:lnTo>
                <a:lnTo>
                  <a:pt x="6851904" y="54864"/>
                </a:lnTo>
                <a:lnTo>
                  <a:pt x="6851904" y="45720"/>
                </a:lnTo>
                <a:lnTo>
                  <a:pt x="55168" y="45720"/>
                </a:lnTo>
                <a:lnTo>
                  <a:pt x="46024" y="45720"/>
                </a:lnTo>
                <a:lnTo>
                  <a:pt x="46024" y="54864"/>
                </a:lnTo>
                <a:lnTo>
                  <a:pt x="46024" y="9970008"/>
                </a:lnTo>
                <a:lnTo>
                  <a:pt x="46024" y="9979152"/>
                </a:lnTo>
                <a:lnTo>
                  <a:pt x="55168" y="9979152"/>
                </a:lnTo>
                <a:lnTo>
                  <a:pt x="6851904" y="9979152"/>
                </a:lnTo>
                <a:lnTo>
                  <a:pt x="6861035" y="9979152"/>
                </a:lnTo>
                <a:lnTo>
                  <a:pt x="6861035" y="9970008"/>
                </a:lnTo>
                <a:lnTo>
                  <a:pt x="6861035" y="54864"/>
                </a:lnTo>
                <a:lnTo>
                  <a:pt x="6861035" y="45720"/>
                </a:lnTo>
                <a:close/>
              </a:path>
              <a:path w="6906895" h="10025380">
                <a:moveTo>
                  <a:pt x="6906768" y="0"/>
                </a:moveTo>
                <a:lnTo>
                  <a:pt x="6870192" y="0"/>
                </a:lnTo>
                <a:lnTo>
                  <a:pt x="6870192" y="36576"/>
                </a:lnTo>
                <a:lnTo>
                  <a:pt x="6870192" y="54864"/>
                </a:lnTo>
                <a:lnTo>
                  <a:pt x="6870192" y="9970008"/>
                </a:lnTo>
                <a:lnTo>
                  <a:pt x="6870192" y="9988296"/>
                </a:lnTo>
                <a:lnTo>
                  <a:pt x="6851955" y="9988296"/>
                </a:lnTo>
                <a:lnTo>
                  <a:pt x="55168" y="9988296"/>
                </a:lnTo>
                <a:lnTo>
                  <a:pt x="36880" y="9988296"/>
                </a:lnTo>
                <a:lnTo>
                  <a:pt x="36880" y="9970008"/>
                </a:lnTo>
                <a:lnTo>
                  <a:pt x="36880" y="54864"/>
                </a:lnTo>
                <a:lnTo>
                  <a:pt x="36880" y="36576"/>
                </a:lnTo>
                <a:lnTo>
                  <a:pt x="55168" y="36576"/>
                </a:lnTo>
                <a:lnTo>
                  <a:pt x="6851904" y="36576"/>
                </a:lnTo>
                <a:lnTo>
                  <a:pt x="6870192" y="36576"/>
                </a:lnTo>
                <a:lnTo>
                  <a:pt x="6870192" y="0"/>
                </a:lnTo>
                <a:lnTo>
                  <a:pt x="0" y="0"/>
                </a:lnTo>
                <a:lnTo>
                  <a:pt x="0" y="36576"/>
                </a:lnTo>
                <a:lnTo>
                  <a:pt x="0" y="54864"/>
                </a:lnTo>
                <a:lnTo>
                  <a:pt x="0" y="9970008"/>
                </a:lnTo>
                <a:lnTo>
                  <a:pt x="0" y="9988296"/>
                </a:lnTo>
                <a:lnTo>
                  <a:pt x="0" y="10024872"/>
                </a:lnTo>
                <a:lnTo>
                  <a:pt x="36880" y="10024872"/>
                </a:lnTo>
                <a:lnTo>
                  <a:pt x="6906768" y="10024872"/>
                </a:lnTo>
                <a:lnTo>
                  <a:pt x="6906768" y="9988296"/>
                </a:lnTo>
                <a:lnTo>
                  <a:pt x="6906768" y="9970008"/>
                </a:lnTo>
                <a:lnTo>
                  <a:pt x="6906768" y="54864"/>
                </a:lnTo>
                <a:lnTo>
                  <a:pt x="6906768" y="36576"/>
                </a:lnTo>
                <a:lnTo>
                  <a:pt x="6906768" y="0"/>
                </a:lnTo>
                <a:close/>
              </a:path>
            </a:pathLst>
          </a:custGeom>
          <a:solidFill>
            <a:srgbClr val="00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49530" rIns="0" bIns="0" rtlCol="0">
            <a:spAutoFit/>
          </a:bodyPr>
          <a:lstStyle/>
          <a:p>
            <a:pPr marL="38100">
              <a:lnSpc>
                <a:spcPct val="100000"/>
              </a:lnSpc>
              <a:spcBef>
                <a:spcPts val="390"/>
              </a:spcBef>
            </a:pPr>
            <a:r>
              <a:rPr spc="-5" dirty="0"/>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2034</Words>
  <Application>Microsoft Office PowerPoint</Application>
  <PresentationFormat>Custom</PresentationFormat>
  <Paragraphs>288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CHAPTER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dc:creator>
  <cp:lastModifiedBy>Tarun Sai</cp:lastModifiedBy>
  <cp:revision>15</cp:revision>
  <dcterms:created xsi:type="dcterms:W3CDTF">2024-06-26T11:24:00Z</dcterms:created>
  <dcterms:modified xsi:type="dcterms:W3CDTF">2024-06-26T17:32:07Z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2023-12-21T22:00:00Z</vt:filetime>
  </property>
  <property fmtid="{D5CDD505-2E9C-101B-9397-08002B2CF9AE}" pid="3" name="Creator">
    <vt:lpwstr>Microsoft® Word 2016</vt:lpwstr>
  </property>
  <property fmtid="{D5CDD505-2E9C-101B-9397-08002B2CF9AE}" pid="4" name="LastSaved">
    <vt:filetime>2024-06-26T22:00:00Z</vt:filetime>
  </property>
  <property fmtid="{D5CDD505-2E9C-101B-9397-08002B2CF9AE}" pid="5" name="ICV">
    <vt:lpwstr>CB4370A9436B46258F2DE1533418DA1D_12</vt:lpwstr>
  </property>
  <property fmtid="{D5CDD505-2E9C-101B-9397-08002B2CF9AE}" pid="6" name="KSOProductBuildVer">
    <vt:lpwstr>1033-12.2.0.17119</vt:lpwstr>
  </property>
</Properties>
</file>