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7" r:id="rId6"/>
    <p:sldId id="278" r:id="rId7"/>
    <p:sldId id="258" r:id="rId8"/>
    <p:sldId id="280" r:id="rId9"/>
    <p:sldId id="281" r:id="rId10"/>
    <p:sldId id="288" r:id="rId11"/>
    <p:sldId id="282" r:id="rId12"/>
    <p:sldId id="286" r:id="rId13"/>
    <p:sldId id="284" r:id="rId14"/>
    <p:sldId id="28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52" y="14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2ACCA-18EE-FE7C-0440-FB5741DE1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B6E3B-9D87-01B2-9456-944C23118D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D31CF-B4DF-3A43-E311-3BE4188E0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05FA3-0A5B-55B2-A29A-E7904E8A3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5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D270-BFDD-B681-DE0D-3F5C1A1C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B58C1-F971-8999-B826-93BCDD12D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94ED2-DFC6-DB0A-3BF5-B5A34BA7F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B70D-31B1-736C-A921-944B0F718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5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58" y="2819400"/>
            <a:ext cx="4941771" cy="3200400"/>
          </a:xfrm>
        </p:spPr>
        <p:txBody>
          <a:bodyPr anchor="ctr"/>
          <a:lstStyle/>
          <a:p>
            <a:r>
              <a:rPr lang="en-US" dirty="0"/>
              <a:t>OCT4LLM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3BEAE-940E-DB2C-B24F-BA7BE4A9519B}"/>
              </a:ext>
            </a:extLst>
          </p:cNvPr>
          <p:cNvSpPr txBox="1">
            <a:spLocks/>
          </p:cNvSpPr>
          <p:nvPr/>
        </p:nvSpPr>
        <p:spPr>
          <a:xfrm>
            <a:off x="6685757" y="3429000"/>
            <a:ext cx="4941771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Simplifying LLM Fine-Tuning: Empowering Seamless Customization for All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898" y="218142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970" y="4931259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Amith Ramaswamy</a:t>
            </a:r>
          </a:p>
          <a:p>
            <a:r>
              <a:rPr lang="en-US" dirty="0"/>
              <a:t>Harshith Deshalli Ravi</a:t>
            </a:r>
          </a:p>
          <a:p>
            <a:r>
              <a:rPr lang="en-US" dirty="0"/>
              <a:t>Sohan Mahadev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C2B4-77DC-688A-568B-9B83105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0" y="-673315"/>
            <a:ext cx="9953308" cy="178086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F1D25-367F-CE68-C836-A6500504C3B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14881" y="1364323"/>
            <a:ext cx="10162237" cy="44862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Fine-tuning large language models (LLMs) for specific business needs is complex and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Traditional fine-tuning processes require structured data, limiting flexibility for businesses with unstructured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Businesses lack the infrastructure, computational power, and expertise to efficiently fine-tune LLMs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current fine-tuning approach is time-consuming, making it difficult to quickly deploy AI models for real-world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Unstructured data, which makes up the majority of real-world data, remains underutilized in LLM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is a need for an accessible platform that simplifies LLM fine-tuning, especially for businesses with limited technical resources.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81DF6-630B-254D-1EB0-C05A47113C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0" y="487018"/>
            <a:ext cx="4922520" cy="3377354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38" y="-1060589"/>
            <a:ext cx="7288282" cy="212117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A diagram of a software&#10;&#10;AI-generated content may be incorrect.">
            <a:extLst>
              <a:ext uri="{FF2B5EF4-FFF2-40B4-BE49-F238E27FC236}">
                <a16:creationId xmlns:a16="http://schemas.microsoft.com/office/drawing/2014/main" id="{2CEAB682-8234-9876-8F96-ADDF218DD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66" y="1313320"/>
            <a:ext cx="11578692" cy="5088749"/>
          </a:xfr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9" y="-434029"/>
            <a:ext cx="9054583" cy="1780860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our platform with existing LLM fine-tuning services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748D81-7B27-9439-0ABA-034D14D8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64817"/>
              </p:ext>
            </p:extLst>
          </p:nvPr>
        </p:nvGraphicFramePr>
        <p:xfrm>
          <a:off x="2164079" y="1372326"/>
          <a:ext cx="9540702" cy="493303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90117">
                  <a:extLst>
                    <a:ext uri="{9D8B030D-6E8A-4147-A177-3AD203B41FA5}">
                      <a16:colId xmlns:a16="http://schemas.microsoft.com/office/drawing/2014/main" val="1507824944"/>
                    </a:ext>
                  </a:extLst>
                </a:gridCol>
                <a:gridCol w="1590117">
                  <a:extLst>
                    <a:ext uri="{9D8B030D-6E8A-4147-A177-3AD203B41FA5}">
                      <a16:colId xmlns:a16="http://schemas.microsoft.com/office/drawing/2014/main" val="645869228"/>
                    </a:ext>
                  </a:extLst>
                </a:gridCol>
                <a:gridCol w="1590117">
                  <a:extLst>
                    <a:ext uri="{9D8B030D-6E8A-4147-A177-3AD203B41FA5}">
                      <a16:colId xmlns:a16="http://schemas.microsoft.com/office/drawing/2014/main" val="2594778488"/>
                    </a:ext>
                  </a:extLst>
                </a:gridCol>
                <a:gridCol w="1590117">
                  <a:extLst>
                    <a:ext uri="{9D8B030D-6E8A-4147-A177-3AD203B41FA5}">
                      <a16:colId xmlns:a16="http://schemas.microsoft.com/office/drawing/2014/main" val="1994074744"/>
                    </a:ext>
                  </a:extLst>
                </a:gridCol>
                <a:gridCol w="1590117">
                  <a:extLst>
                    <a:ext uri="{9D8B030D-6E8A-4147-A177-3AD203B41FA5}">
                      <a16:colId xmlns:a16="http://schemas.microsoft.com/office/drawing/2014/main" val="3468578070"/>
                    </a:ext>
                  </a:extLst>
                </a:gridCol>
                <a:gridCol w="1590117">
                  <a:extLst>
                    <a:ext uri="{9D8B030D-6E8A-4147-A177-3AD203B41FA5}">
                      <a16:colId xmlns:a16="http://schemas.microsoft.com/office/drawing/2014/main" val="2621327090"/>
                    </a:ext>
                  </a:extLst>
                </a:gridCol>
              </a:tblGrid>
              <a:tr h="613698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Our Platform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Hugging Face AutoTrain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10Clouds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Azumo</a:t>
                      </a:r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Openxcell</a:t>
                      </a:r>
                      <a:endParaRPr lang="en-US" sz="1800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37381700"/>
                  </a:ext>
                </a:extLst>
              </a:tr>
              <a:tr h="613698">
                <a:tc>
                  <a:txBody>
                    <a:bodyPr/>
                    <a:lstStyle/>
                    <a:p>
                      <a:r>
                        <a:rPr lang="en-US" sz="1800"/>
                        <a:t>Structured Data Support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054565654"/>
                  </a:ext>
                </a:extLst>
              </a:tr>
              <a:tr h="613698">
                <a:tc>
                  <a:txBody>
                    <a:bodyPr/>
                    <a:lstStyle/>
                    <a:p>
                      <a:r>
                        <a:rPr lang="en-US" sz="1800"/>
                        <a:t>Unstructured Data Support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Limited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Limited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Limited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Limited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490648598"/>
                  </a:ext>
                </a:extLst>
              </a:tr>
              <a:tr h="877035">
                <a:tc>
                  <a:txBody>
                    <a:bodyPr/>
                    <a:lstStyle/>
                    <a:p>
                      <a:r>
                        <a:rPr lang="en-US" sz="1800"/>
                        <a:t>User-Controlled Training Parameters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 Control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Partial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Partial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Partial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Partial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016074739"/>
                  </a:ext>
                </a:extLst>
              </a:tr>
              <a:tr h="613698">
                <a:tc>
                  <a:txBody>
                    <a:bodyPr/>
                    <a:lstStyle/>
                    <a:p>
                      <a:r>
                        <a:rPr lang="en-US" sz="1800"/>
                        <a:t>One-Click Model Training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42651820"/>
                  </a:ext>
                </a:extLst>
              </a:tr>
              <a:tr h="877035">
                <a:tc>
                  <a:txBody>
                    <a:bodyPr/>
                    <a:lstStyle/>
                    <a:p>
                      <a:r>
                        <a:rPr lang="en-US" sz="1800" dirty="0"/>
                        <a:t>Retrieval-Augmented Generation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2334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7F2A0-E999-3F10-B92C-27878DC8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0B1A-7038-C50D-7EE9-CE97DB54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02" y="0"/>
            <a:ext cx="9953308" cy="1780860"/>
          </a:xfrm>
        </p:spPr>
        <p:txBody>
          <a:bodyPr/>
          <a:lstStyle/>
          <a:p>
            <a:r>
              <a:rPr lang="en-US" b="1" dirty="0"/>
              <a:t>Who Needs This? (Client and Market Value)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A42A6E77-8FAA-1F63-1881-433D92946F8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213647"/>
            <a:ext cx="9731534" cy="29071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SMEs</a:t>
            </a:r>
            <a:r>
              <a:rPr lang="en-US" dirty="0"/>
              <a:t>: Access powerful AI fine-tuning without high costs or technical barriers.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Data-Intensive Industries</a:t>
            </a:r>
            <a:r>
              <a:rPr lang="en-US" dirty="0"/>
              <a:t>: Leverage unstructured data for smarter insights in sectors like healthcare and e-commerce.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Developers &amp; Startups</a:t>
            </a:r>
            <a:r>
              <a:rPr lang="en-US" dirty="0"/>
              <a:t>: Simplify model training and deployment for faster innovation.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Enterprises Scaling AI</a:t>
            </a:r>
            <a:r>
              <a:rPr lang="en-US" dirty="0"/>
              <a:t>: Deploy customizable models across multiple applications efficiently.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BC60576-6B36-056D-16F0-A4DE759625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0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-477519"/>
            <a:ext cx="9953308" cy="1780860"/>
          </a:xfrm>
        </p:spPr>
        <p:txBody>
          <a:bodyPr/>
          <a:lstStyle/>
          <a:p>
            <a:r>
              <a:rPr lang="en-US" dirty="0"/>
              <a:t>Unique Selling Propositions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19346" y="1593715"/>
            <a:ext cx="9731534" cy="290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Unstructured Data Processing</a:t>
            </a:r>
            <a:r>
              <a:rPr lang="en-US" dirty="0"/>
              <a:t>: Seamlessly integrate and fine-tune models using unstructured data sources.</a:t>
            </a:r>
          </a:p>
          <a:p>
            <a:pPr marL="0" indent="0">
              <a:buNone/>
            </a:pPr>
            <a:r>
              <a:rPr lang="en-US" b="1" dirty="0"/>
              <a:t>Enhanced User Control</a:t>
            </a:r>
            <a:r>
              <a:rPr lang="en-US" dirty="0"/>
              <a:t>: Empower users with comprehensive control over training parameters for tailored model outcomes.</a:t>
            </a:r>
          </a:p>
          <a:p>
            <a:pPr marL="0" indent="0">
              <a:buNone/>
            </a:pPr>
            <a:r>
              <a:rPr lang="en-US" b="1" dirty="0"/>
              <a:t>User-Friendly Interface</a:t>
            </a:r>
            <a:r>
              <a:rPr lang="en-US" dirty="0"/>
              <a:t>: Simplify the fine-tuning process with intuitive, one-click training and deployment features.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98FFC-58FD-74E1-AB94-A94979DF8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2C9-5ECC-EF33-EEFA-6987321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-477519"/>
            <a:ext cx="9953308" cy="178086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DC3EFC4D-CCE0-6D56-C0FE-4555078C7BB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19346" y="1593715"/>
            <a:ext cx="9731534" cy="290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Business Chatbots: </a:t>
            </a:r>
            <a:r>
              <a:rPr lang="en-US" dirty="0"/>
              <a:t>Develop intelligent chatbots capable of understanding and responding to customer inquiries with contextually relevant information.</a:t>
            </a:r>
          </a:p>
          <a:p>
            <a:pPr marL="0" indent="0">
              <a:buNone/>
            </a:pPr>
            <a:r>
              <a:rPr lang="en-US" b="1" dirty="0"/>
              <a:t>One-Click Classifier Models: </a:t>
            </a:r>
            <a:r>
              <a:rPr lang="en-US" dirty="0"/>
              <a:t>Enable efficient building and deployment of classifier models for tasks like sentiment analysis and content categorization.</a:t>
            </a:r>
          </a:p>
          <a:p>
            <a:pPr marL="0" indent="0">
              <a:buNone/>
            </a:pPr>
            <a:r>
              <a:rPr lang="en-US" b="1" dirty="0"/>
              <a:t>Enhanced Data Retrieval</a:t>
            </a:r>
            <a:r>
              <a:rPr lang="en-US" dirty="0"/>
              <a:t>: Utilize RAG techniques to improve information retrieval from extensive datasets, facilitating quicker and more accurate data access.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B76E716-CF30-77D9-1EA2-0FE7A978AC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81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{C48DAD88-C53D-4CCA-96B2-5BCA7CCE0F6E}tf67328976_win32</Template>
  <TotalTime>321</TotalTime>
  <Words>490</Words>
  <Application>Microsoft Office PowerPoint</Application>
  <PresentationFormat>Widescreen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OCT4LLM</vt:lpstr>
      <vt:lpstr>Problem statement</vt:lpstr>
      <vt:lpstr>Architecture Diagram</vt:lpstr>
      <vt:lpstr>Architecture</vt:lpstr>
      <vt:lpstr>Comparative Analysis</vt:lpstr>
      <vt:lpstr>Comparison of our platform with existing LLM fine-tuning services</vt:lpstr>
      <vt:lpstr>Who Needs This? (Client and Market Value)</vt:lpstr>
      <vt:lpstr>Unique Selling Propositions</vt:lpstr>
      <vt:lpstr>Use Cases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Amith Ramaswamy</dc:creator>
  <cp:lastModifiedBy>Harshith Deshalli Ravi</cp:lastModifiedBy>
  <cp:revision>2</cp:revision>
  <dcterms:created xsi:type="dcterms:W3CDTF">2025-02-23T09:15:34Z</dcterms:created>
  <dcterms:modified xsi:type="dcterms:W3CDTF">2025-02-23T15:39:48Z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