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6" r:id="rId8"/>
    <p:sldId id="267" r:id="rId9"/>
    <p:sldId id="264" r:id="rId10"/>
    <p:sldId id="263" r:id="rId11"/>
    <p:sldId id="25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D8DD77-8FE3-4E4A-89DF-0899CEBB3862}"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392005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D8DD77-8FE3-4E4A-89DF-0899CEBB3862}"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120591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D8DD77-8FE3-4E4A-89DF-0899CEBB3862}"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393604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D8DD77-8FE3-4E4A-89DF-0899CEBB3862}"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324496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D8DD77-8FE3-4E4A-89DF-0899CEBB3862}"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23043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D8DD77-8FE3-4E4A-89DF-0899CEBB3862}"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71195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D8DD77-8FE3-4E4A-89DF-0899CEBB3862}" type="datetimeFigureOut">
              <a:rPr lang="en-IN" smtClean="0"/>
              <a:t>31-12-2023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37232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D8DD77-8FE3-4E4A-89DF-0899CEBB3862}" type="datetimeFigureOut">
              <a:rPr lang="en-IN" smtClean="0"/>
              <a:t>31-12-2023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5928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8DD77-8FE3-4E4A-89DF-0899CEBB3862}" type="datetimeFigureOut">
              <a:rPr lang="en-IN" smtClean="0"/>
              <a:t>31-12-2023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250980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8DD77-8FE3-4E4A-89DF-0899CEBB3862}"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18798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8DD77-8FE3-4E4A-89DF-0899CEBB3862}"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7EAD01-1B42-4100-AA1C-FD582125B308}" type="slidenum">
              <a:rPr lang="en-IN" smtClean="0"/>
              <a:t>‹#›</a:t>
            </a:fld>
            <a:endParaRPr lang="en-IN"/>
          </a:p>
        </p:txBody>
      </p:sp>
    </p:spTree>
    <p:extLst>
      <p:ext uri="{BB962C8B-B14F-4D97-AF65-F5344CB8AC3E}">
        <p14:creationId xmlns:p14="http://schemas.microsoft.com/office/powerpoint/2010/main" val="124608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8DD77-8FE3-4E4A-89DF-0899CEBB3862}" type="datetimeFigureOut">
              <a:rPr lang="en-IN" smtClean="0"/>
              <a:t>31-12-2023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EAD01-1B42-4100-AA1C-FD582125B308}" type="slidenum">
              <a:rPr lang="en-IN" smtClean="0"/>
              <a:t>‹#›</a:t>
            </a:fld>
            <a:endParaRPr lang="en-IN"/>
          </a:p>
        </p:txBody>
      </p:sp>
    </p:spTree>
    <p:extLst>
      <p:ext uri="{BB962C8B-B14F-4D97-AF65-F5344CB8AC3E}">
        <p14:creationId xmlns:p14="http://schemas.microsoft.com/office/powerpoint/2010/main" val="263561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9381" y="1984443"/>
            <a:ext cx="9144000" cy="982494"/>
          </a:xfrm>
        </p:spPr>
        <p:txBody>
          <a:bodyPr>
            <a:normAutofit/>
          </a:bodyPr>
          <a:lstStyle/>
          <a:p>
            <a:r>
              <a:rPr lang="en-US" sz="3000" dirty="0" smtClean="0">
                <a:latin typeface="Times New Roman" panose="02020603050405020304" pitchFamily="18" charset="0"/>
                <a:cs typeface="Times New Roman" panose="02020603050405020304" pitchFamily="18" charset="0"/>
              </a:rPr>
              <a:t>AI Mini Project:</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Color Detection using </a:t>
            </a:r>
            <a:r>
              <a:rPr lang="en-US" sz="2800" dirty="0" err="1" smtClean="0">
                <a:latin typeface="Times New Roman" panose="02020603050405020304" pitchFamily="18" charset="0"/>
                <a:cs typeface="Times New Roman" panose="02020603050405020304" pitchFamily="18" charset="0"/>
              </a:rPr>
              <a:t>OpenCV</a:t>
            </a:r>
            <a:r>
              <a:rPr lang="en-US" sz="2800" dirty="0" smtClean="0">
                <a:latin typeface="Times New Roman" panose="02020603050405020304" pitchFamily="18" charset="0"/>
                <a:cs typeface="Times New Roman" panose="02020603050405020304" pitchFamily="18" charset="0"/>
              </a:rPr>
              <a:t> and Python</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75490" y="2975944"/>
            <a:ext cx="11582400" cy="2335358"/>
          </a:xfrm>
        </p:spPr>
        <p:txBody>
          <a:bodyPr>
            <a:noAutofit/>
          </a:bodyPr>
          <a:lstStyle/>
          <a:p>
            <a:pPr algn="l"/>
            <a:r>
              <a:rPr lang="en-IN" sz="2600" dirty="0" smtClean="0">
                <a:latin typeface="Times New Roman" panose="02020603050405020304" pitchFamily="18" charset="0"/>
                <a:cs typeface="Times New Roman" panose="02020603050405020304" pitchFamily="18" charset="0"/>
              </a:rPr>
              <a:t>                                           Team members: </a:t>
            </a:r>
          </a:p>
          <a:p>
            <a:pPr algn="l"/>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Harshith</a:t>
            </a:r>
            <a:r>
              <a:rPr lang="en-IN" sz="2600" dirty="0" smtClean="0">
                <a:latin typeface="Times New Roman" panose="02020603050405020304" pitchFamily="18" charset="0"/>
                <a:cs typeface="Times New Roman" panose="02020603050405020304" pitchFamily="18" charset="0"/>
              </a:rPr>
              <a:t> P (ENG22AM0022) </a:t>
            </a:r>
          </a:p>
          <a:p>
            <a:pPr algn="l"/>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Harshith</a:t>
            </a:r>
            <a:r>
              <a:rPr lang="en-IN" sz="2600" dirty="0" smtClean="0">
                <a:latin typeface="Times New Roman" panose="02020603050405020304" pitchFamily="18" charset="0"/>
                <a:cs typeface="Times New Roman" panose="02020603050405020304" pitchFamily="18" charset="0"/>
              </a:rPr>
              <a:t> G R  (ENG22AM0021) </a:t>
            </a:r>
          </a:p>
          <a:p>
            <a:pPr algn="l"/>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Shivakumar</a:t>
            </a:r>
            <a:r>
              <a:rPr lang="en-IN" sz="2600" dirty="0" smtClean="0">
                <a:latin typeface="Times New Roman" panose="02020603050405020304" pitchFamily="18" charset="0"/>
                <a:cs typeface="Times New Roman" panose="02020603050405020304" pitchFamily="18" charset="0"/>
              </a:rPr>
              <a:t> P </a:t>
            </a:r>
            <a:r>
              <a:rPr lang="en-IN" sz="2600" dirty="0" err="1" smtClean="0">
                <a:latin typeface="Times New Roman" panose="02020603050405020304" pitchFamily="18" charset="0"/>
                <a:cs typeface="Times New Roman" panose="02020603050405020304" pitchFamily="18" charset="0"/>
              </a:rPr>
              <a:t>Gourimath</a:t>
            </a:r>
            <a:r>
              <a:rPr lang="en-IN" sz="2600" dirty="0" smtClean="0">
                <a:latin typeface="Times New Roman" panose="02020603050405020304" pitchFamily="18" charset="0"/>
                <a:cs typeface="Times New Roman" panose="02020603050405020304" pitchFamily="18" charset="0"/>
              </a:rPr>
              <a:t> (ENG22AM0061) </a:t>
            </a:r>
          </a:p>
          <a:p>
            <a:pPr algn="l"/>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Sudarshan</a:t>
            </a:r>
            <a:r>
              <a:rPr lang="en-IN" sz="2600" dirty="0" smtClean="0">
                <a:latin typeface="Times New Roman" panose="02020603050405020304" pitchFamily="18" charset="0"/>
                <a:cs typeface="Times New Roman" panose="02020603050405020304" pitchFamily="18" charset="0"/>
              </a:rPr>
              <a:t> H </a:t>
            </a:r>
            <a:r>
              <a:rPr lang="en-IN" sz="2600" dirty="0" err="1" smtClean="0">
                <a:latin typeface="Times New Roman" panose="02020603050405020304" pitchFamily="18" charset="0"/>
                <a:cs typeface="Times New Roman" panose="02020603050405020304" pitchFamily="18" charset="0"/>
              </a:rPr>
              <a:t>Patil</a:t>
            </a:r>
            <a:r>
              <a:rPr lang="en-IN" sz="2600" dirty="0" smtClean="0">
                <a:latin typeface="Times New Roman" panose="02020603050405020304" pitchFamily="18" charset="0"/>
                <a:cs typeface="Times New Roman" panose="02020603050405020304" pitchFamily="18" charset="0"/>
              </a:rPr>
              <a:t> (ENG22AM0063)</a:t>
            </a:r>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496" y="-1"/>
            <a:ext cx="2299771" cy="1975437"/>
          </a:xfrm>
          <a:prstGeom prst="rect">
            <a:avLst/>
          </a:prstGeom>
        </p:spPr>
      </p:pic>
      <p:sp>
        <p:nvSpPr>
          <p:cNvPr id="5" name="Rectangle 4"/>
          <p:cNvSpPr/>
          <p:nvPr/>
        </p:nvSpPr>
        <p:spPr>
          <a:xfrm>
            <a:off x="875490" y="5564838"/>
            <a:ext cx="4132718" cy="830997"/>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Submitted to:</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Prof.Pradeep</a:t>
            </a:r>
            <a:r>
              <a:rPr lang="en-US" sz="2400" dirty="0" smtClean="0">
                <a:latin typeface="Times New Roman" panose="02020603050405020304" pitchFamily="18" charset="0"/>
                <a:cs typeface="Times New Roman" panose="02020603050405020304" pitchFamily="18" charset="0"/>
              </a:rPr>
              <a:t> Kumar 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173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22" y="345058"/>
            <a:ext cx="11740551" cy="836762"/>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Color </a:t>
            </a:r>
            <a:r>
              <a:rPr lang="en-US" sz="2400" dirty="0">
                <a:latin typeface="Times New Roman" panose="02020603050405020304" pitchFamily="18" charset="0"/>
                <a:cs typeface="Times New Roman" panose="02020603050405020304" pitchFamily="18" charset="0"/>
              </a:rPr>
              <a:t>detection in AI has various applications across different domains. Here are some scenarios where color detection plays a crucial </a:t>
            </a:r>
            <a:r>
              <a:rPr lang="en-US" sz="2400" dirty="0" smtClean="0">
                <a:latin typeface="Times New Roman" panose="02020603050405020304" pitchFamily="18" charset="0"/>
                <a:cs typeface="Times New Roman" panose="02020603050405020304" pitchFamily="18" charset="0"/>
              </a:rPr>
              <a:t>role</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t>
            </a:r>
            <a:br>
              <a:rPr lang="en-IN" sz="2000" b="1" dirty="0" smtClean="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378124" y="1259397"/>
            <a:ext cx="4285891" cy="730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latin typeface="Times New Roman" panose="02020603050405020304" pitchFamily="18" charset="0"/>
                <a:cs typeface="Times New Roman" panose="02020603050405020304" pitchFamily="18" charset="0"/>
              </a:rPr>
              <a:t>1. Computer Vision and Image Processing</a:t>
            </a:r>
            <a:endParaRPr lang="en-IN" sz="18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78122" y="1973907"/>
            <a:ext cx="4285891" cy="730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latin typeface="Times New Roman" panose="02020603050405020304" pitchFamily="18" charset="0"/>
                <a:cs typeface="Times New Roman" panose="02020603050405020304" pitchFamily="18" charset="0"/>
              </a:rPr>
              <a:t>2</a:t>
            </a:r>
            <a:r>
              <a:rPr lang="en-US" sz="1800" b="1" dirty="0">
                <a:latin typeface="Times New Roman" panose="02020603050405020304" pitchFamily="18" charset="0"/>
                <a:cs typeface="Times New Roman" panose="02020603050405020304" pitchFamily="18" charset="0"/>
              </a:rPr>
              <a:t>.</a:t>
            </a:r>
            <a:r>
              <a:rPr lang="en-IN" sz="1800" b="1" dirty="0">
                <a:latin typeface="Times New Roman" panose="02020603050405020304" pitchFamily="18" charset="0"/>
                <a:cs typeface="Times New Roman" panose="02020603050405020304" pitchFamily="18" charset="0"/>
              </a:rPr>
              <a:t> Robotics</a:t>
            </a:r>
            <a:br>
              <a:rPr lang="en-IN"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00484" y="2432619"/>
            <a:ext cx="4285891" cy="730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3</a:t>
            </a:r>
            <a:r>
              <a:rPr lang="en-IN" sz="1800" b="1" dirty="0">
                <a:latin typeface="Times New Roman" panose="02020603050405020304" pitchFamily="18" charset="0"/>
                <a:cs typeface="Times New Roman" panose="02020603050405020304" pitchFamily="18" charset="0"/>
              </a:rPr>
              <a:t>. Industrial Automation</a:t>
            </a:r>
          </a:p>
        </p:txBody>
      </p:sp>
      <p:sp>
        <p:nvSpPr>
          <p:cNvPr id="6" name="Title 1"/>
          <p:cNvSpPr txBox="1">
            <a:spLocks/>
          </p:cNvSpPr>
          <p:nvPr/>
        </p:nvSpPr>
        <p:spPr>
          <a:xfrm>
            <a:off x="378122" y="2984623"/>
            <a:ext cx="4285891" cy="730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latin typeface="Times New Roman" panose="02020603050405020304" pitchFamily="18" charset="0"/>
                <a:cs typeface="Times New Roman" panose="02020603050405020304" pitchFamily="18" charset="0"/>
              </a:rPr>
              <a:t>4. Medical Imaging</a:t>
            </a:r>
          </a:p>
        </p:txBody>
      </p:sp>
      <p:sp>
        <p:nvSpPr>
          <p:cNvPr id="7" name="Title 1"/>
          <p:cNvSpPr txBox="1">
            <a:spLocks/>
          </p:cNvSpPr>
          <p:nvPr/>
        </p:nvSpPr>
        <p:spPr>
          <a:xfrm>
            <a:off x="300484" y="3519491"/>
            <a:ext cx="4285891" cy="730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5. Agriculture</a:t>
            </a:r>
          </a:p>
        </p:txBody>
      </p:sp>
      <p:sp>
        <p:nvSpPr>
          <p:cNvPr id="8" name="Title 1"/>
          <p:cNvSpPr txBox="1">
            <a:spLocks/>
          </p:cNvSpPr>
          <p:nvPr/>
        </p:nvSpPr>
        <p:spPr>
          <a:xfrm>
            <a:off x="378122" y="4249921"/>
            <a:ext cx="5441830" cy="5837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smtClean="0">
                <a:latin typeface="Times New Roman" panose="02020603050405020304" pitchFamily="18" charset="0"/>
                <a:cs typeface="Times New Roman" panose="02020603050405020304" pitchFamily="18" charset="0"/>
              </a:rPr>
              <a:t> </a:t>
            </a:r>
            <a:br>
              <a:rPr lang="en-IN" sz="1800" b="1"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6. </a:t>
            </a:r>
            <a:r>
              <a:rPr lang="en-US" sz="1800" b="1" dirty="0" smtClean="0">
                <a:latin typeface="Times New Roman" panose="02020603050405020304" pitchFamily="18" charset="0"/>
                <a:cs typeface="Times New Roman" panose="02020603050405020304" pitchFamily="18" charset="0"/>
              </a:rPr>
              <a:t>Augmented Reality (AR) and Virtual Reality (VR)</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300484" y="4833670"/>
            <a:ext cx="4285891" cy="73043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 7. </a:t>
            </a:r>
            <a:r>
              <a:rPr lang="en-IN" sz="1800" b="1" dirty="0">
                <a:latin typeface="Times New Roman" panose="02020603050405020304" pitchFamily="18" charset="0"/>
                <a:cs typeface="Times New Roman" panose="02020603050405020304" pitchFamily="18" charset="0"/>
              </a:rPr>
              <a:t>Entertainment</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8511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72" y="250166"/>
            <a:ext cx="11516264" cy="6383547"/>
          </a:xfrm>
        </p:spPr>
        <p:txBody>
          <a:bodyPr>
            <a:normAutofit/>
          </a:bodyPr>
          <a:lstStyle/>
          <a:p>
            <a:r>
              <a:rPr lang="en-US" sz="2200" dirty="0" smtClean="0">
                <a:latin typeface="Times New Roman" panose="02020603050405020304" pitchFamily="18" charset="0"/>
                <a:cs typeface="Times New Roman" panose="02020603050405020304" pitchFamily="18" charset="0"/>
              </a:rPr>
              <a:t>In summary, color detection in AI is essential for a wide range of applications, from improving computer vision tasks to enhancing automation processes and providing valuable information in diverse fields. The ability to accurately detect and interpret colors allows AI systems to make informed decisions and respond intelligently to the surrounding environment.</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2200" dirty="0" smtClean="0"/>
              <a:t>  The </a:t>
            </a:r>
            <a:r>
              <a:rPr lang="en-US" sz="2200" dirty="0"/>
              <a:t>key takeaways from this project include</a:t>
            </a:r>
            <a:r>
              <a:rPr lang="en-US" sz="2200" dirty="0" smtClean="0"/>
              <a:t>:</a:t>
            </a:r>
            <a:br>
              <a:rPr lang="en-US" sz="2200" dirty="0" smtClean="0"/>
            </a:br>
            <a:r>
              <a:rPr lang="en-US" sz="2200" dirty="0" smtClean="0"/>
              <a:t/>
            </a:r>
            <a:br>
              <a:rPr lang="en-US" sz="2200" dirty="0" smtClean="0"/>
            </a:br>
            <a:r>
              <a:rPr lang="en-US" sz="2200" dirty="0" smtClean="0"/>
              <a:t>     &gt;</a:t>
            </a:r>
            <a:r>
              <a:rPr lang="en-US" sz="2200" dirty="0"/>
              <a:t> </a:t>
            </a:r>
            <a:r>
              <a:rPr lang="en-US" sz="2200" dirty="0" smtClean="0"/>
              <a:t>User Interaction</a:t>
            </a:r>
            <a:br>
              <a:rPr lang="en-US" sz="2200" dirty="0" smtClean="0"/>
            </a:br>
            <a:r>
              <a:rPr lang="en-US" sz="2200" dirty="0"/>
              <a:t> </a:t>
            </a:r>
            <a:r>
              <a:rPr lang="en-US" sz="2200" dirty="0" smtClean="0"/>
              <a:t>    &gt; Color Extraction and Matching</a:t>
            </a:r>
            <a:br>
              <a:rPr lang="en-US" sz="2200" dirty="0" smtClean="0"/>
            </a:br>
            <a:r>
              <a:rPr lang="en-US" sz="2200" dirty="0"/>
              <a:t> </a:t>
            </a:r>
            <a:r>
              <a:rPr lang="en-US" sz="2200" dirty="0" smtClean="0"/>
              <a:t>    &gt; Visualization</a:t>
            </a:r>
            <a:br>
              <a:rPr lang="en-US" sz="2200" dirty="0" smtClean="0"/>
            </a:br>
            <a:r>
              <a:rPr lang="en-US" sz="2200" dirty="0"/>
              <a:t> </a:t>
            </a:r>
            <a:r>
              <a:rPr lang="en-US" sz="2200" dirty="0" smtClean="0"/>
              <a:t>    &gt; Real-time Processing</a:t>
            </a:r>
            <a:br>
              <a:rPr lang="en-US" sz="2200" dirty="0" smtClean="0"/>
            </a:br>
            <a:r>
              <a:rPr lang="en-US" sz="2200" dirty="0"/>
              <a:t> </a:t>
            </a:r>
            <a:r>
              <a:rPr lang="en-US" sz="2200" dirty="0" smtClean="0"/>
              <a:t>    &gt; Education Value</a:t>
            </a:r>
            <a:br>
              <a:rPr lang="en-US" sz="2200" dirty="0" smtClean="0"/>
            </a:br>
            <a:r>
              <a:rPr lang="en-US" sz="2200" dirty="0"/>
              <a:t> </a:t>
            </a:r>
            <a:r>
              <a:rPr lang="en-US" sz="2200" dirty="0" smtClean="0"/>
              <a:t>    &gt; Potential Applications</a:t>
            </a:r>
            <a:br>
              <a:rPr lang="en-US" sz="2200" dirty="0" smtClean="0"/>
            </a:br>
            <a:r>
              <a:rPr lang="en-US" sz="2200" dirty="0" smtClean="0"/>
              <a:t>     &gt; Versatility of </a:t>
            </a:r>
            <a:r>
              <a:rPr lang="en-US" sz="2200" dirty="0" err="1" smtClean="0"/>
              <a:t>OpenCV</a:t>
            </a: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t>
            </a:r>
            <a:endParaRPr lang="en-IN" sz="2200" dirty="0"/>
          </a:p>
        </p:txBody>
      </p:sp>
    </p:spTree>
    <p:extLst>
      <p:ext uri="{BB962C8B-B14F-4D97-AF65-F5344CB8AC3E}">
        <p14:creationId xmlns:p14="http://schemas.microsoft.com/office/powerpoint/2010/main" val="3009794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940" y="2913772"/>
            <a:ext cx="4657928" cy="1325563"/>
          </a:xfrm>
        </p:spPr>
        <p:txBody>
          <a:bodyPr>
            <a:normAutofit fontScale="90000"/>
          </a:bodyPr>
          <a:lstStyle/>
          <a:p>
            <a:r>
              <a:rPr lang="en-US" sz="6000" dirty="0" smtClean="0">
                <a:latin typeface="Times New Roman" panose="02020603050405020304" pitchFamily="18" charset="0"/>
                <a:cs typeface="Times New Roman" panose="02020603050405020304" pitchFamily="18" charset="0"/>
              </a:rPr>
              <a:t>THANK YOU </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253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2" y="133165"/>
            <a:ext cx="11279821" cy="2414726"/>
          </a:xfrm>
        </p:spPr>
        <p:txBody>
          <a:bodyPr>
            <a:normAutofit fontScale="90000"/>
          </a:bodyPr>
          <a:lstStyle/>
          <a:p>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400" dirty="0" err="1" smtClean="0"/>
              <a:t>OpenCV</a:t>
            </a:r>
            <a:r>
              <a:rPr lang="en-US" sz="2400" dirty="0"/>
              <a:t>, or Open Source Computer Vision Library, is an open-source computer vision and machine learning software library. Originally developed by Intel in 1999, </a:t>
            </a:r>
            <a:r>
              <a:rPr lang="en-US" sz="2400" dirty="0" err="1"/>
              <a:t>OpenCV</a:t>
            </a:r>
            <a:r>
              <a:rPr lang="en-US" sz="2400" dirty="0"/>
              <a:t> has since become one of the most widely used and popular computer vision libraries worldwide. It is written in C++ and provides interfaces for Python, Java, and other languages.</a:t>
            </a: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 color detection project using </a:t>
            </a:r>
            <a:r>
              <a:rPr lang="en-US" sz="2400" dirty="0" err="1" smtClean="0">
                <a:latin typeface="Times New Roman" panose="02020603050405020304" pitchFamily="18" charset="0"/>
                <a:cs typeface="Times New Roman" panose="02020603050405020304" pitchFamily="18" charset="0"/>
              </a:rPr>
              <a:t>OpenCV</a:t>
            </a:r>
            <a:r>
              <a:rPr lang="en-US" sz="2400" dirty="0" smtClean="0">
                <a:latin typeface="Times New Roman" panose="02020603050405020304" pitchFamily="18" charset="0"/>
                <a:cs typeface="Times New Roman" panose="02020603050405020304" pitchFamily="18" charset="0"/>
              </a:rPr>
              <a:t> and Python involves creating a program that can identify and analyze colors within an image or video feed. The project typically includes the following key components:</a:t>
            </a:r>
            <a:br>
              <a:rPr lang="en-US" sz="24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r>
            <a:br>
              <a:rPr lang="en-US" sz="2600" dirty="0" smtClean="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r>
            <a:br>
              <a:rPr lang="en-US" sz="2600" b="1" dirty="0" smtClean="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  </a:t>
            </a:r>
            <a:r>
              <a:rPr lang="en-IN" sz="2600" b="1" dirty="0" smtClean="0">
                <a:latin typeface="Times New Roman" panose="02020603050405020304" pitchFamily="18" charset="0"/>
                <a:cs typeface="Times New Roman" panose="02020603050405020304" pitchFamily="18" charset="0"/>
              </a:rPr>
              <a:t/>
            </a:r>
            <a:br>
              <a:rPr lang="en-IN" sz="2600" b="1" dirty="0" smtClean="0">
                <a:latin typeface="Times New Roman" panose="02020603050405020304" pitchFamily="18" charset="0"/>
                <a:cs typeface="Times New Roman" panose="02020603050405020304" pitchFamily="18" charset="0"/>
              </a:rPr>
            </a:br>
            <a:r>
              <a:rPr lang="en-IN" sz="2600" b="1" dirty="0">
                <a:latin typeface="Times New Roman" panose="02020603050405020304" pitchFamily="18" charset="0"/>
                <a:cs typeface="Times New Roman" panose="02020603050405020304" pitchFamily="18" charset="0"/>
              </a:rPr>
              <a:t> </a:t>
            </a:r>
            <a:r>
              <a:rPr lang="en-IN" sz="2600" b="1" dirty="0" smtClean="0">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40183" y="2967762"/>
            <a:ext cx="2411027" cy="876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smtClean="0">
                <a:latin typeface="Times New Roman" panose="02020603050405020304" pitchFamily="18" charset="0"/>
                <a:cs typeface="Times New Roman" panose="02020603050405020304" pitchFamily="18" charset="0"/>
              </a:rPr>
              <a:t>   1. Image Input</a:t>
            </a:r>
            <a:endParaRPr lang="en-IN" sz="2200" b="1"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32172" y="3564445"/>
            <a:ext cx="3023586" cy="909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smtClean="0">
                <a:latin typeface="Times New Roman" panose="02020603050405020304" pitchFamily="18" charset="0"/>
                <a:cs typeface="Times New Roman" panose="02020603050405020304" pitchFamily="18" charset="0"/>
              </a:rPr>
              <a:t>     2. User Interaction</a:t>
            </a:r>
            <a:endParaRPr lang="en-IN" sz="2200" b="1"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422427" y="4093237"/>
            <a:ext cx="2933331" cy="10553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smtClean="0">
                <a:latin typeface="Times New Roman" panose="02020603050405020304" pitchFamily="18" charset="0"/>
                <a:cs typeface="Times New Roman" panose="02020603050405020304" pitchFamily="18" charset="0"/>
              </a:rPr>
              <a:t>   3. Color Extraction</a:t>
            </a:r>
            <a:endParaRPr lang="en-IN" sz="2200" b="1"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422428" y="4723551"/>
            <a:ext cx="2738022" cy="10553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smtClean="0">
                <a:latin typeface="Times New Roman" panose="02020603050405020304" pitchFamily="18" charset="0"/>
                <a:cs typeface="Times New Roman" panose="02020603050405020304" pitchFamily="18" charset="0"/>
              </a:rPr>
              <a:t>   4. Color Matching</a:t>
            </a:r>
            <a:endParaRPr lang="en-IN" sz="2200" b="1"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422428" y="5300091"/>
            <a:ext cx="2411027" cy="10553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smtClean="0">
                <a:latin typeface="Times New Roman" panose="02020603050405020304" pitchFamily="18" charset="0"/>
                <a:cs typeface="Times New Roman" panose="02020603050405020304" pitchFamily="18" charset="0"/>
              </a:rPr>
              <a:t>   5. Visualization</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03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142"/>
            <a:ext cx="12085608" cy="6581955"/>
          </a:xfrm>
        </p:spPr>
        <p:txBody>
          <a:bodyPr>
            <a:normAutofit fontScale="90000"/>
          </a:bodyPr>
          <a:lstStyle/>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Python code uses the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(cv2) and Pandas libraries to create a simple color detection application. Let me break down the code and explain its functionality</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Importing </a:t>
            </a:r>
            <a:r>
              <a:rPr lang="en-IN" sz="2400" b="1" dirty="0">
                <a:latin typeface="Times New Roman" panose="02020603050405020304" pitchFamily="18" charset="0"/>
                <a:cs typeface="Times New Roman" panose="02020603050405020304" pitchFamily="18" charset="0"/>
              </a:rPr>
              <a:t>Libraries</a:t>
            </a:r>
            <a:r>
              <a:rPr lang="en-IN" sz="2400" b="1" dirty="0" smtClean="0">
                <a:latin typeface="Times New Roman" panose="02020603050405020304" pitchFamily="18" charset="0"/>
                <a:cs typeface="Times New Roman" panose="02020603050405020304" pitchFamily="18" charset="0"/>
              </a:rPr>
              <a:t>:</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t>
            </a:r>
            <a:br>
              <a:rPr lang="en-IN" sz="2400" b="1" dirty="0" smtClean="0">
                <a:latin typeface="Times New Roman" panose="02020603050405020304" pitchFamily="18" charset="0"/>
                <a:cs typeface="Times New Roman" panose="02020603050405020304" pitchFamily="18" charset="0"/>
              </a:rPr>
            </a:br>
            <a:r>
              <a:rPr kumimoji="0" lang="en-US" altLang="en-US" sz="2400" b="1"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These lines import the necessary libraries.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400" b="1"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is </a:t>
            </a:r>
            <a:r>
              <a:rPr kumimoji="0" lang="en-US" altLang="en-US" sz="2400" b="1"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OpenCV</a:t>
            </a:r>
            <a:r>
              <a:rPr kumimoji="0" lang="en-US" altLang="en-US" sz="2400" b="1"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 computer vision library, and ‘</a:t>
            </a:r>
            <a:r>
              <a:rPr kumimoji="0" lang="en-US" altLang="en-US" sz="2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pd</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is an alias for Pandas, a data manipulation library</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Reading </a:t>
            </a:r>
            <a:r>
              <a:rPr lang="en-IN" sz="2400" b="1" dirty="0">
                <a:latin typeface="Times New Roman" panose="02020603050405020304" pitchFamily="18" charset="0"/>
                <a:cs typeface="Times New Roman" panose="02020603050405020304" pitchFamily="18" charset="0"/>
              </a:rPr>
              <a:t>the Image</a:t>
            </a:r>
            <a:r>
              <a:rPr lang="en-IN" sz="2400" b="1" dirty="0" smtClean="0">
                <a:latin typeface="Times New Roman" panose="02020603050405020304" pitchFamily="18" charset="0"/>
                <a:cs typeface="Times New Roman" panose="02020603050405020304" pitchFamily="18" charset="0"/>
              </a:rPr>
              <a:t>:</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It reads an image from the specified file path using </a:t>
            </a:r>
            <a:r>
              <a:rPr kumimoji="0" lang="en-US" altLang="en-US" sz="2400" b="0" i="0" u="none" strike="noStrike" cap="none" normalizeH="0" baseline="0" dirty="0" err="1" smtClean="0">
                <a:ln>
                  <a:noFill/>
                </a:ln>
                <a:solidFill>
                  <a:srgbClr val="374151"/>
                </a:solidFill>
                <a:effectLst/>
                <a:latin typeface="Times New Roman" panose="02020603050405020304" pitchFamily="18" charset="0"/>
                <a:cs typeface="Times New Roman" panose="02020603050405020304" pitchFamily="18" charset="0"/>
              </a:rPr>
              <a:t>OpenCV's</a:t>
            </a:r>
            <a:r>
              <a:rPr kumimoji="0" lang="en-US" altLang="en-US" sz="2400" b="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imread</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smtClean="0">
                <a:ln>
                  <a:noFill/>
                </a:ln>
                <a:solidFill>
                  <a:srgbClr val="374151"/>
                </a:solidFill>
                <a:effectLst/>
                <a:latin typeface="Times New Roman" panose="02020603050405020304" pitchFamily="18" charset="0"/>
                <a:cs typeface="Times New Roman" panose="02020603050405020304" pitchFamily="18" charset="0"/>
              </a:rPr>
              <a:t> function</a:t>
            </a:r>
            <a:r>
              <a:rPr lang="en-IN" sz="2400" b="1" dirty="0" smtClean="0">
                <a:latin typeface="Times New Roman" panose="02020603050405020304" pitchFamily="18" charset="0"/>
                <a:cs typeface="Times New Roman" panose="02020603050405020304" pitchFamily="18" charset="0"/>
              </a:rPr>
              <a:t>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endParaRPr lang="en-IN" sz="22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08" y="4278971"/>
            <a:ext cx="7221260" cy="114704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63" y="1512072"/>
            <a:ext cx="7201905" cy="952633"/>
          </a:xfrm>
          <a:prstGeom prst="rect">
            <a:avLst/>
          </a:prstGeom>
        </p:spPr>
      </p:pic>
    </p:spTree>
    <p:extLst>
      <p:ext uri="{BB962C8B-B14F-4D97-AF65-F5344CB8AC3E}">
        <p14:creationId xmlns:p14="http://schemas.microsoft.com/office/powerpoint/2010/main" val="3210990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55" y="103518"/>
            <a:ext cx="11826815" cy="6599208"/>
          </a:xfrm>
        </p:spPr>
        <p:txBody>
          <a:bodyPr>
            <a:normAutofit fontScale="90000"/>
          </a:bodyPr>
          <a:lstStyle/>
          <a:p>
            <a:r>
              <a:rPr lang="en-IN" sz="2400" b="1" dirty="0" smtClean="0">
                <a:latin typeface="Times New Roman" panose="02020603050405020304" pitchFamily="18" charset="0"/>
                <a:cs typeface="Times New Roman" panose="02020603050405020304" pitchFamily="18" charset="0"/>
              </a:rPr>
              <a:t>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Global </a:t>
            </a:r>
            <a:r>
              <a:rPr lang="en-IN" sz="2400" b="1" dirty="0">
                <a:latin typeface="Times New Roman" panose="02020603050405020304" pitchFamily="18" charset="0"/>
                <a:cs typeface="Times New Roman" panose="02020603050405020304" pitchFamily="18" charset="0"/>
              </a:rPr>
              <a:t>Variables</a:t>
            </a:r>
            <a:r>
              <a:rPr lang="en-IN" sz="2400" b="1" dirty="0" smtClean="0">
                <a:latin typeface="Times New Roman" panose="02020603050405020304" pitchFamily="18" charset="0"/>
                <a:cs typeface="Times New Roman" panose="02020603050405020304" pitchFamily="18" charset="0"/>
              </a:rPr>
              <a:t>:</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are global variables used to store information about the last double-click event on the image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Reading </a:t>
            </a:r>
            <a:r>
              <a:rPr lang="en-IN" sz="2400" b="1" dirty="0" err="1" smtClean="0">
                <a:latin typeface="Times New Roman" panose="02020603050405020304" pitchFamily="18" charset="0"/>
                <a:cs typeface="Times New Roman" panose="02020603050405020304" pitchFamily="18" charset="0"/>
              </a:rPr>
              <a:t>Color</a:t>
            </a:r>
            <a:r>
              <a:rPr lang="en-IN" sz="2400" b="1" dirty="0" smtClean="0">
                <a:latin typeface="Times New Roman" panose="02020603050405020304" pitchFamily="18" charset="0"/>
                <a:cs typeface="Times New Roman" panose="02020603050405020304" pitchFamily="18" charset="0"/>
              </a:rPr>
              <a:t> Data from CSV:</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reads color information from a CSV file ('colors.csv') using Pandas and assigns column names to the data.</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Color</a:t>
            </a:r>
            <a:r>
              <a:rPr lang="en-IN" sz="2400" b="1" dirty="0" smtClean="0">
                <a:latin typeface="Times New Roman" panose="02020603050405020304" pitchFamily="18" charset="0"/>
                <a:cs typeface="Times New Roman" panose="02020603050405020304" pitchFamily="18" charset="0"/>
              </a:rPr>
              <a:t> Matching Function:</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function calculates the minimum distance from all colors in the CSV file and returns the most matching color name.</a:t>
            </a: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056" y="738859"/>
            <a:ext cx="7211431" cy="99073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50" y="2695272"/>
            <a:ext cx="7192379" cy="8954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350" y="4779800"/>
            <a:ext cx="7220958" cy="962159"/>
          </a:xfrm>
          <a:prstGeom prst="rect">
            <a:avLst/>
          </a:prstGeom>
        </p:spPr>
      </p:pic>
    </p:spTree>
    <p:extLst>
      <p:ext uri="{BB962C8B-B14F-4D97-AF65-F5344CB8AC3E}">
        <p14:creationId xmlns:p14="http://schemas.microsoft.com/office/powerpoint/2010/main" val="2202157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7" y="1065362"/>
            <a:ext cx="11973464" cy="6590581"/>
          </a:xfrm>
        </p:spPr>
        <p:txBody>
          <a:bodyPr>
            <a:noAutofit/>
          </a:bodyPr>
          <a:lstStyle/>
          <a:p>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Mouse Double-Click Event Function</a:t>
            </a:r>
            <a:r>
              <a:rPr lang="en-IN" sz="2200" b="1" dirty="0" smtClean="0"/>
              <a:t>:</a:t>
            </a:r>
            <a:br>
              <a:rPr lang="en-IN" sz="2200" b="1" dirty="0" smtClean="0"/>
            </a:br>
            <a:r>
              <a:rPr lang="en-IN" sz="2200" b="1" dirty="0" smtClean="0"/>
              <a:t/>
            </a:r>
            <a:br>
              <a:rPr lang="en-IN" sz="2200" b="1" dirty="0" smtClean="0"/>
            </a:br>
            <a:r>
              <a:rPr lang="en-IN" sz="2200" b="1" dirty="0"/>
              <a:t/>
            </a:r>
            <a:br>
              <a:rPr lang="en-IN" sz="2200" b="1" dirty="0"/>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US" sz="1800" dirty="0"/>
              <a:t>This function is called whenever there is a mouse double-click event. It updates the global variables with the color information at the clicked position.</a:t>
            </a: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Main Loop:</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rgbClr val="374151"/>
                </a:solidFill>
                <a:effectLst/>
                <a:latin typeface="Söhne"/>
              </a:rPr>
              <a:t>It sets up a named window and registers the mouse callback function. The main loop continuously displays the image using </a:t>
            </a:r>
            <a:r>
              <a:rPr kumimoji="0" lang="en-US" altLang="en-US" sz="2400" b="0" i="0" u="none" strike="noStrike" cap="none" normalizeH="0" baseline="0" dirty="0" err="1" smtClean="0">
                <a:ln>
                  <a:noFill/>
                </a:ln>
                <a:solidFill>
                  <a:srgbClr val="374151"/>
                </a:solidFill>
                <a:effectLst/>
                <a:latin typeface="Söhne"/>
              </a:rPr>
              <a:t>OpenCV's</a:t>
            </a:r>
            <a:r>
              <a:rPr kumimoji="0" lang="en-US" altLang="en-US" sz="2400" b="0" i="0" u="none" strike="noStrike" cap="none" normalizeH="0" baseline="0" dirty="0" smtClean="0">
                <a:ln>
                  <a:noFill/>
                </a:ln>
                <a:solidFill>
                  <a:srgbClr val="374151"/>
                </a:solidFill>
                <a:effectLst/>
                <a:latin typeface="Söhne"/>
              </a:rPr>
              <a:t> </a:t>
            </a:r>
            <a:r>
              <a:rPr kumimoji="0" lang="en-US" altLang="en-US" sz="2400" b="1" i="0" u="none" strike="noStrike" cap="none" normalizeH="0" baseline="0" dirty="0" err="1" smtClean="0">
                <a:ln>
                  <a:noFill/>
                </a:ln>
                <a:solidFill>
                  <a:schemeClr val="tx1"/>
                </a:solidFill>
                <a:effectLst/>
                <a:latin typeface="Söhne Mono"/>
              </a:rPr>
              <a:t>imshow</a:t>
            </a:r>
            <a:r>
              <a:rPr kumimoji="0" lang="en-US" altLang="en-US" sz="2400" b="0" i="0" u="none" strike="noStrike" cap="none" normalizeH="0" baseline="0" dirty="0" smtClean="0">
                <a:ln>
                  <a:noFill/>
                </a:ln>
                <a:solidFill>
                  <a:srgbClr val="374151"/>
                </a:solidFill>
                <a:effectLst/>
                <a:latin typeface="Söhne"/>
              </a:rPr>
              <a:t> and waits for user input.</a:t>
            </a:r>
            <a:r>
              <a:rPr kumimoji="0" lang="en-US" altLang="en-US" sz="1200" b="0" i="0" u="none" strike="noStrike" cap="none" normalizeH="0" baseline="0" dirty="0" smtClean="0">
                <a:ln>
                  <a:noFill/>
                </a:ln>
                <a:solidFill>
                  <a:schemeClr val="tx1"/>
                </a:solidFill>
                <a:effectLst/>
              </a:rPr>
              <a:t> </a:t>
            </a:r>
            <a:r>
              <a:rPr kumimoji="0" lang="en-US" altLang="en-US" sz="3600" b="0" i="0" u="none" strike="noStrike" cap="none" normalizeH="0" baseline="0" dirty="0" smtClean="0">
                <a:ln>
                  <a:noFill/>
                </a:ln>
                <a:solidFill>
                  <a:schemeClr val="tx1"/>
                </a:solidFill>
                <a:effectLst/>
                <a:latin typeface="Arial" panose="020B0604020202020204" pitchFamily="34" charset="0"/>
              </a:rPr>
              <a:t/>
            </a:r>
            <a:br>
              <a:rPr kumimoji="0" lang="en-US" altLang="en-US" sz="3600" b="0" i="0" u="none" strike="noStrike" cap="none" normalizeH="0" baseline="0" dirty="0" smtClean="0">
                <a:ln>
                  <a:noFill/>
                </a:ln>
                <a:solidFill>
                  <a:schemeClr val="tx1"/>
                </a:solidFill>
                <a:effectLst/>
                <a:latin typeface="Arial" panose="020B0604020202020204" pitchFamily="34"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5" y="555621"/>
            <a:ext cx="7211431" cy="9240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7" y="2818042"/>
            <a:ext cx="7173326" cy="1428949"/>
          </a:xfrm>
          <a:prstGeom prst="rect">
            <a:avLst/>
          </a:prstGeom>
        </p:spPr>
      </p:pic>
    </p:spTree>
    <p:extLst>
      <p:ext uri="{BB962C8B-B14F-4D97-AF65-F5344CB8AC3E}">
        <p14:creationId xmlns:p14="http://schemas.microsoft.com/office/powerpoint/2010/main" val="670806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07" y="189781"/>
            <a:ext cx="11826815" cy="6521570"/>
          </a:xfrm>
        </p:spPr>
        <p:txBody>
          <a:bodyPr>
            <a:normAutofit fontScale="90000"/>
          </a:bodyPr>
          <a:lstStyle/>
          <a:p>
            <a:pPr lvl="0" eaLnBrk="0" fontAlgn="base" hangingPunct="0">
              <a:lnSpc>
                <a:spcPct val="100000"/>
              </a:lnSpc>
              <a:spcAft>
                <a:spcPct val="0"/>
              </a:spcAft>
            </a:pPr>
            <a:r>
              <a:rPr lang="en-IN" sz="2200" b="1" dirty="0" smtClean="0">
                <a:latin typeface="Times New Roman" panose="02020603050405020304" pitchFamily="18" charset="0"/>
                <a:cs typeface="Times New Roman" panose="02020603050405020304" pitchFamily="18" charset="0"/>
              </a:rPr>
              <a:t>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       Displaying </a:t>
            </a:r>
            <a:r>
              <a:rPr lang="en-IN" sz="2200" b="1" dirty="0" err="1" smtClean="0">
                <a:latin typeface="Times New Roman" panose="02020603050405020304" pitchFamily="18" charset="0"/>
                <a:cs typeface="Times New Roman" panose="02020603050405020304" pitchFamily="18" charset="0"/>
              </a:rPr>
              <a:t>Color</a:t>
            </a:r>
            <a:r>
              <a:rPr lang="en-IN" sz="2200" b="1" dirty="0" smtClean="0">
                <a:latin typeface="Times New Roman" panose="02020603050405020304" pitchFamily="18" charset="0"/>
                <a:cs typeface="Times New Roman" panose="02020603050405020304" pitchFamily="18" charset="0"/>
              </a:rPr>
              <a:t> Information:</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US" sz="2000" dirty="0"/>
              <a:t>If a double-click event has occurred, it draws a rectangle with the selected color and displays the color name along with RGB values. The loop exits when the user presses the 'esc' key</a:t>
            </a:r>
            <a:r>
              <a:rPr lang="en-US" sz="2000" dirty="0" smtClean="0"/>
              <a:t>.</a:t>
            </a:r>
            <a:br>
              <a:rPr lang="en-US" sz="2000" dirty="0" smtClean="0"/>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Closing Windows:</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US" sz="2000" dirty="0"/>
              <a:t>It closes all </a:t>
            </a:r>
            <a:r>
              <a:rPr lang="en-US" sz="2000" dirty="0" err="1"/>
              <a:t>OpenCV</a:t>
            </a:r>
            <a:r>
              <a:rPr lang="en-US" sz="2000" dirty="0"/>
              <a:t> windows when the application is terminated.</a:t>
            </a: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Söhne"/>
              </a:rPr>
              <a:t>Overall, this code allows the user to double-click on a color in the displayed image, and it shows the name and RGB values of that color along with a rectangle filled with the selected color. The color information is obtained from a CSV file containing a list of predefined colors and their RGB values.</a:t>
            </a:r>
            <a:br>
              <a:rPr kumimoji="0" lang="en-US" altLang="en-US" sz="2400" b="0" i="0" u="none" strike="noStrike" cap="none" normalizeH="0" baseline="0" dirty="0" smtClean="0">
                <a:ln>
                  <a:noFill/>
                </a:ln>
                <a:solidFill>
                  <a:schemeClr val="tx1"/>
                </a:solidFill>
                <a:effectLst/>
                <a:latin typeface="Söhne"/>
              </a:rPr>
            </a:br>
            <a:r>
              <a:rPr kumimoji="0" lang="en-US" altLang="en-US" sz="2400" b="0" i="0" u="none" strike="noStrike" cap="none" normalizeH="0" baseline="0" dirty="0" smtClean="0">
                <a:ln>
                  <a:noFill/>
                </a:ln>
                <a:solidFill>
                  <a:schemeClr val="tx1"/>
                </a:solidFill>
                <a:effectLst/>
                <a:latin typeface="Söhne"/>
              </a:rPr>
              <a:t/>
            </a:r>
            <a:br>
              <a:rPr kumimoji="0" lang="en-US" altLang="en-US" sz="2400" b="0" i="0" u="none" strike="noStrike" cap="none" normalizeH="0" baseline="0" dirty="0" smtClean="0">
                <a:ln>
                  <a:noFill/>
                </a:ln>
                <a:solidFill>
                  <a:schemeClr val="tx1"/>
                </a:solidFill>
                <a:effectLst/>
                <a:latin typeface="Söhne"/>
              </a:rPr>
            </a:br>
            <a:r>
              <a:rPr kumimoji="0" lang="en-US" altLang="en-US" sz="4800" b="0" i="0" u="none" strike="noStrike" cap="none" normalizeH="0" baseline="0" dirty="0" smtClean="0">
                <a:ln>
                  <a:noFill/>
                </a:ln>
                <a:solidFill>
                  <a:schemeClr val="tx1"/>
                </a:solidFill>
                <a:effectLst/>
                <a:latin typeface="Arial" panose="020B0604020202020204" pitchFamily="34" charset="0"/>
              </a:rPr>
              <a:t/>
            </a:r>
            <a:br>
              <a:rPr kumimoji="0" lang="en-US" altLang="en-US" sz="4800" b="0" i="0" u="none" strike="noStrike" cap="none" normalizeH="0" baseline="0" dirty="0" smtClean="0">
                <a:ln>
                  <a:noFill/>
                </a:ln>
                <a:solidFill>
                  <a:schemeClr val="tx1"/>
                </a:solidFill>
                <a:effectLst/>
                <a:latin typeface="Arial" panose="020B0604020202020204" pitchFamily="34" charset="0"/>
              </a:rPr>
            </a:br>
            <a:r>
              <a:rPr lang="en-IN" sz="2200" b="1" dirty="0" smtClean="0">
                <a:latin typeface="Times New Roman" panose="02020603050405020304" pitchFamily="18" charset="0"/>
                <a:cs typeface="Times New Roman" panose="02020603050405020304" pitchFamily="18" charset="0"/>
              </a:rPr>
              <a:t>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smtClean="0">
                <a:latin typeface="Times New Roman" panose="02020603050405020304" pitchFamily="18" charset="0"/>
                <a:cs typeface="Times New Roman" panose="02020603050405020304" pitchFamily="18" charset="0"/>
              </a:rPr>
              <a:t/>
            </a:r>
            <a:br>
              <a:rPr lang="en-IN" sz="2200" b="1" dirty="0" smtClean="0">
                <a:latin typeface="Times New Roman" panose="02020603050405020304" pitchFamily="18" charset="0"/>
                <a:cs typeface="Times New Roman" panose="02020603050405020304" pitchFamily="18" charset="0"/>
              </a:rPr>
            </a:br>
            <a:r>
              <a:rPr lang="en-IN" sz="2200" b="1" dirty="0">
                <a:latin typeface="Times New Roman" panose="02020603050405020304" pitchFamily="18" charset="0"/>
                <a:cs typeface="Times New Roman" panose="02020603050405020304" pitchFamily="18" charset="0"/>
              </a:rPr>
              <a:t/>
            </a:r>
            <a:br>
              <a:rPr lang="en-IN" sz="2200" b="1"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07" y="901397"/>
            <a:ext cx="7278116" cy="91452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92" y="3587268"/>
            <a:ext cx="7211431" cy="676369"/>
          </a:xfrm>
          <a:prstGeom prst="rect">
            <a:avLst/>
          </a:prstGeom>
        </p:spPr>
      </p:pic>
    </p:spTree>
    <p:extLst>
      <p:ext uri="{BB962C8B-B14F-4D97-AF65-F5344CB8AC3E}">
        <p14:creationId xmlns:p14="http://schemas.microsoft.com/office/powerpoint/2010/main" val="1786718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951" y="521734"/>
            <a:ext cx="9434378" cy="5703806"/>
          </a:xfrm>
          <a:prstGeom prst="rect">
            <a:avLst/>
          </a:prstGeom>
        </p:spPr>
      </p:pic>
    </p:spTree>
    <p:extLst>
      <p:ext uri="{BB962C8B-B14F-4D97-AF65-F5344CB8AC3E}">
        <p14:creationId xmlns:p14="http://schemas.microsoft.com/office/powerpoint/2010/main" val="858922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25" y="616976"/>
            <a:ext cx="9571549" cy="5624047"/>
          </a:xfrm>
          <a:prstGeom prst="rect">
            <a:avLst/>
          </a:prstGeom>
        </p:spPr>
      </p:pic>
    </p:spTree>
    <p:extLst>
      <p:ext uri="{BB962C8B-B14F-4D97-AF65-F5344CB8AC3E}">
        <p14:creationId xmlns:p14="http://schemas.microsoft.com/office/powerpoint/2010/main" val="299982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89080"/>
            <a:ext cx="10515600" cy="756309"/>
          </a:xfrm>
        </p:spPr>
        <p:txBody>
          <a:bodyPr>
            <a:normAutofit/>
          </a:bodyPr>
          <a:lstStyle/>
          <a:p>
            <a:r>
              <a:rPr lang="en-US" sz="2000" dirty="0" smtClean="0">
                <a:latin typeface="Times New Roman" panose="02020603050405020304" pitchFamily="18" charset="0"/>
                <a:cs typeface="Times New Roman" panose="02020603050405020304" pitchFamily="18" charset="0"/>
              </a:rPr>
              <a:t>OUTPUT:</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43" y="707365"/>
            <a:ext cx="5564038" cy="316106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4204" y="3063321"/>
            <a:ext cx="6254151" cy="3553139"/>
          </a:xfrm>
          <a:prstGeom prst="rect">
            <a:avLst/>
          </a:prstGeom>
        </p:spPr>
      </p:pic>
    </p:spTree>
    <p:extLst>
      <p:ext uri="{BB962C8B-B14F-4D97-AF65-F5344CB8AC3E}">
        <p14:creationId xmlns:p14="http://schemas.microsoft.com/office/powerpoint/2010/main" val="1337892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187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Söhne</vt:lpstr>
      <vt:lpstr>Söhne Mono</vt:lpstr>
      <vt:lpstr>Times New Roman</vt:lpstr>
      <vt:lpstr>Office Theme</vt:lpstr>
      <vt:lpstr>AI Mini Project:  Color Detection using OpenCV and Python</vt:lpstr>
      <vt:lpstr>         OpenCV, or Open Source Computer Vision Library, is an open-source computer vision and machine learning software library. Originally developed by Intel in 1999, OpenCV has since become one of the most widely used and popular computer vision libraries worldwide. It is written in C++ and provides interfaces for Python, Java, and other languages.  A color detection project using OpenCV and Python involves creating a program that can identify and analyze colors within an image or video feed. The project typically includes the following key components:                  </vt:lpstr>
      <vt:lpstr>This Python code uses the OpenCV (cv2) and Pandas libraries to create a simple color detection application. Let me break down the code and explain its functionality:        Importing Libraries:       These lines import the necessary libraries. ‘cv2’ is OpenCV, a computer vision library, and ‘pd’ is an alias for Pandas, a data manipulation library       Reading the Image:       It reads an image from the specified file path using OpenCV's ‘imread’ function   </vt:lpstr>
      <vt:lpstr>                            Global Variables:     These are global variables used to store information about the last double-click event on the image.       Reading Color Data from CSV:     It reads color information from a CSV file ('colors.csv') using Pandas and assigns column names to the data.          Color Matching Function:     This function calculates the minimum distance from all colors in the CSV file and returns the most matching color name.       </vt:lpstr>
      <vt:lpstr>  Mouse Double-Click Event Function:     This function is called whenever there is a mouse double-click event. It updates the global variables with the color information at the clicked position.      Main Loop:       It sets up a named window and registers the mouse callback function. The main loop continuously displays the image using OpenCV's imshow and waits for user input.               </vt:lpstr>
      <vt:lpstr>                                                        Displaying Color Information:      If a double-click event has occurred, it draws a rectangle with the selected color and displays the color name along with RGB values. The loop exits when the user presses the 'esc' key.       Closing Windows:     It closes all OpenCV windows when the application is terminated.  Overall, this code allows the user to double-click on a color in the displayed image, and it shows the name and RGB values of that color along with a rectangle filled with the selected color. The color information is obtained from a CSV file containing a list of predefined colors and their RGB values.                 </vt:lpstr>
      <vt:lpstr>PowerPoint Presentation</vt:lpstr>
      <vt:lpstr>PowerPoint Presentation</vt:lpstr>
      <vt:lpstr>OUTPUT:</vt:lpstr>
      <vt:lpstr>                                                    Color detection in AI has various applications across different domains. Here are some scenarios where color detection plays a crucial role:                                                               </vt:lpstr>
      <vt:lpstr>In summary, color detection in AI is essential for a wide range of applications, from improving computer vision tasks to enhancing automation processes and providing valuable information in diverse fields. The ability to accurately detect and interpret colors allows AI systems to make informed decisions and respond intelligently to the surrounding environment.    The key takeaways from this project include:       &gt; User Interaction      &gt; Color Extraction and Matching      &gt; Visualization      &gt; Real-time Processing      &gt; Education Value      &gt; Potential Applications      &gt; Versatility of OpenCV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HP's DELL</dc:creator>
  <cp:lastModifiedBy>HP's DELL</cp:lastModifiedBy>
  <cp:revision>35</cp:revision>
  <dcterms:created xsi:type="dcterms:W3CDTF">2023-12-29T16:16:34Z</dcterms:created>
  <dcterms:modified xsi:type="dcterms:W3CDTF">2023-12-31T08:38:31Z</dcterms:modified>
</cp:coreProperties>
</file>