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acc79dda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acc79dda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acc79dda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acc79dda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acc79dda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acc79dda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acc79dda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acc79dda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f1d4c9f4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f1d4c9f4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 txBox="1"/>
          <p:nvPr>
            <p:ph idx="2" type="title"/>
          </p:nvPr>
        </p:nvSpPr>
        <p:spPr>
          <a:xfrm>
            <a:off x="2512225" y="4955550"/>
            <a:ext cx="5932800" cy="1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000"/>
              <a:buNone/>
              <a:defRPr sz="1000">
                <a:solidFill>
                  <a:srgbClr val="1E4E7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0" y="4713685"/>
            <a:ext cx="9144000" cy="429900"/>
          </a:xfrm>
          <a:prstGeom prst="rect">
            <a:avLst/>
          </a:prstGeom>
          <a:solidFill>
            <a:srgbClr val="1E4E79"/>
          </a:solidFill>
          <a:ln>
            <a:noFill/>
          </a:ln>
          <a:effectLst>
            <a:outerShdw blurRad="40000" rotWithShape="0" dir="5400000" dist="23000">
              <a:srgbClr val="808080">
                <a:alpha val="349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 txBox="1"/>
          <p:nvPr>
            <p:ph type="ctrTitle"/>
          </p:nvPr>
        </p:nvSpPr>
        <p:spPr>
          <a:xfrm>
            <a:off x="1143000" y="841772"/>
            <a:ext cx="6858000" cy="10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77275" y="4799409"/>
            <a:ext cx="360392" cy="258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4"/>
          <p:cNvSpPr txBox="1"/>
          <p:nvPr/>
        </p:nvSpPr>
        <p:spPr>
          <a:xfrm>
            <a:off x="2499710" y="4936788"/>
            <a:ext cx="57012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E4E79"/>
              </a:solidFill>
            </a:endParaRPr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1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2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3"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810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9"/>
          <p:cNvGrpSpPr/>
          <p:nvPr/>
        </p:nvGrpSpPr>
        <p:grpSpPr>
          <a:xfrm>
            <a:off x="830392" y="810256"/>
            <a:ext cx="745763" cy="45826"/>
            <a:chOff x="4580561" y="2589004"/>
            <a:chExt cx="1064464" cy="25200"/>
          </a:xfrm>
        </p:grpSpPr>
        <p:sp>
          <p:nvSpPr>
            <p:cNvPr id="96" name="Google Shape;96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9"/>
          <p:cNvSpPr txBox="1"/>
          <p:nvPr>
            <p:ph type="title"/>
          </p:nvPr>
        </p:nvSpPr>
        <p:spPr>
          <a:xfrm>
            <a:off x="729450" y="93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729450" y="1554425"/>
            <a:ext cx="7688700" cy="27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3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  <p:sp>
        <p:nvSpPr>
          <p:cNvPr id="105" name="Google Shape;105;p20"/>
          <p:cNvSpPr txBox="1"/>
          <p:nvPr>
            <p:ph idx="2" type="title"/>
          </p:nvPr>
        </p:nvSpPr>
        <p:spPr>
          <a:xfrm>
            <a:off x="2512225" y="4955550"/>
            <a:ext cx="5932800" cy="1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000"/>
              <a:buNone/>
              <a:defRPr sz="1000">
                <a:solidFill>
                  <a:srgbClr val="1E4E7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3" type="subTitle"/>
          </p:nvPr>
        </p:nvSpPr>
        <p:spPr>
          <a:xfrm>
            <a:off x="311700" y="6275"/>
            <a:ext cx="5339400" cy="1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000"/>
              <a:buNone/>
              <a:defRPr sz="1000">
                <a:solidFill>
                  <a:srgbClr val="FFC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  <p:sp>
        <p:nvSpPr>
          <p:cNvPr id="23" name="Google Shape;23;p3"/>
          <p:cNvSpPr txBox="1"/>
          <p:nvPr>
            <p:ph idx="2" type="title"/>
          </p:nvPr>
        </p:nvSpPr>
        <p:spPr>
          <a:xfrm>
            <a:off x="2512225" y="4955550"/>
            <a:ext cx="5932800" cy="1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000"/>
              <a:buNone/>
              <a:defRPr sz="1000">
                <a:solidFill>
                  <a:srgbClr val="1E4E7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2"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1"/>
          <p:cNvGrpSpPr/>
          <p:nvPr/>
        </p:nvGrpSpPr>
        <p:grpSpPr>
          <a:xfrm>
            <a:off x="830392" y="810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  <p:sp>
        <p:nvSpPr>
          <p:cNvPr id="28" name="Google Shape;28;p4"/>
          <p:cNvSpPr txBox="1"/>
          <p:nvPr>
            <p:ph idx="2" type="subTitle"/>
          </p:nvPr>
        </p:nvSpPr>
        <p:spPr>
          <a:xfrm>
            <a:off x="311700" y="6275"/>
            <a:ext cx="5339400" cy="1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000"/>
              <a:buNone/>
              <a:defRPr sz="1000">
                <a:solidFill>
                  <a:srgbClr val="FFC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/>
        </p:nvSpPr>
        <p:spPr>
          <a:xfrm>
            <a:off x="2499710" y="4936788"/>
            <a:ext cx="57012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E4E7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936800"/>
            <a:ext cx="2499600" cy="206700"/>
          </a:xfrm>
          <a:prstGeom prst="rect">
            <a:avLst/>
          </a:prstGeom>
          <a:solidFill>
            <a:srgbClr val="1E4E79"/>
          </a:solidFill>
          <a:ln>
            <a:noFill/>
          </a:ln>
          <a:effectLst>
            <a:outerShdw blurRad="40000" rotWithShape="0" dir="5400000" dist="23000">
              <a:srgbClr val="808080">
                <a:alpha val="349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2499600" y="4936800"/>
            <a:ext cx="6644400" cy="2067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0000" rotWithShape="0" dir="5400000" dist="23000">
              <a:srgbClr val="808080">
                <a:alpha val="349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" name="Google Shape;10;p1"/>
          <p:cNvSpPr/>
          <p:nvPr/>
        </p:nvSpPr>
        <p:spPr>
          <a:xfrm>
            <a:off x="5644700" y="-6272"/>
            <a:ext cx="3499500" cy="206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0" y="4936800"/>
            <a:ext cx="24996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University of Michigan </a:t>
            </a:r>
            <a:endParaRPr sz="12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-6275"/>
            <a:ext cx="5644800" cy="206700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556775" y="4936750"/>
            <a:ext cx="5487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1E4E79"/>
                </a:solidFill>
              </a:defRPr>
            </a:lvl1pPr>
            <a:lvl2pPr lvl="1" algn="r">
              <a:buNone/>
              <a:defRPr sz="1300">
                <a:solidFill>
                  <a:srgbClr val="1E4E79"/>
                </a:solidFill>
              </a:defRPr>
            </a:lvl2pPr>
            <a:lvl3pPr lvl="2" algn="r">
              <a:buNone/>
              <a:defRPr sz="1300">
                <a:solidFill>
                  <a:srgbClr val="1E4E79"/>
                </a:solidFill>
              </a:defRPr>
            </a:lvl3pPr>
            <a:lvl4pPr lvl="3" algn="r">
              <a:buNone/>
              <a:defRPr sz="1300">
                <a:solidFill>
                  <a:srgbClr val="1E4E79"/>
                </a:solidFill>
              </a:defRPr>
            </a:lvl4pPr>
            <a:lvl5pPr lvl="4" algn="r">
              <a:buNone/>
              <a:defRPr sz="1300">
                <a:solidFill>
                  <a:srgbClr val="1E4E79"/>
                </a:solidFill>
              </a:defRPr>
            </a:lvl5pPr>
            <a:lvl6pPr lvl="5" algn="r">
              <a:buNone/>
              <a:defRPr sz="1300">
                <a:solidFill>
                  <a:srgbClr val="1E4E79"/>
                </a:solidFill>
              </a:defRPr>
            </a:lvl6pPr>
            <a:lvl7pPr lvl="6" algn="r">
              <a:buNone/>
              <a:defRPr sz="1300">
                <a:solidFill>
                  <a:srgbClr val="1E4E79"/>
                </a:solidFill>
              </a:defRPr>
            </a:lvl7pPr>
            <a:lvl8pPr lvl="7" algn="r">
              <a:buNone/>
              <a:defRPr sz="1300">
                <a:solidFill>
                  <a:srgbClr val="1E4E79"/>
                </a:solidFill>
              </a:defRPr>
            </a:lvl8pPr>
            <a:lvl9pPr lvl="8" algn="r">
              <a:buNone/>
              <a:defRPr sz="1300">
                <a:solidFill>
                  <a:srgbClr val="1E4E7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2499710" y="4936788"/>
            <a:ext cx="57012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E4E7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ctrTitle"/>
          </p:nvPr>
        </p:nvSpPr>
        <p:spPr>
          <a:xfrm>
            <a:off x="2077500" y="3091125"/>
            <a:ext cx="5294400" cy="13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22">
                <a:latin typeface="Georgia"/>
                <a:ea typeface="Georgia"/>
                <a:cs typeface="Georgia"/>
                <a:sym typeface="Georgia"/>
              </a:rPr>
              <a:t>Memento</a:t>
            </a:r>
            <a:br>
              <a:rPr lang="en" sz="3400">
                <a:latin typeface="Georgia"/>
                <a:ea typeface="Georgia"/>
                <a:cs typeface="Georgia"/>
                <a:sym typeface="Georgia"/>
              </a:rPr>
            </a:b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 -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Human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 Touch with Automation -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Google Shape;118;p22"/>
          <p:cNvSpPr txBox="1"/>
          <p:nvPr>
            <p:ph idx="2" type="title"/>
          </p:nvPr>
        </p:nvSpPr>
        <p:spPr>
          <a:xfrm>
            <a:off x="2512225" y="4955550"/>
            <a:ext cx="5932800" cy="1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050" y="137875"/>
            <a:ext cx="5894200" cy="34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2" type="title"/>
          </p:nvPr>
        </p:nvSpPr>
        <p:spPr>
          <a:xfrm>
            <a:off x="2512225" y="4955550"/>
            <a:ext cx="5932800" cy="1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2816975" y="438850"/>
            <a:ext cx="34263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dk2"/>
                </a:solidFill>
              </a:rPr>
              <a:t>Problem Statement</a:t>
            </a:r>
            <a:endParaRPr b="1" sz="2000" u="sng">
              <a:solidFill>
                <a:schemeClr val="dk2"/>
              </a:solidFill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184300" y="1072150"/>
            <a:ext cx="8854500" cy="11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Caregivers for Alzheimer’s and Parkinson’s patients face burnout due to the demanding nature of providing consistent, personalized support. </a:t>
            </a:r>
            <a:r>
              <a:rPr b="1" lang="en" sz="1300">
                <a:solidFill>
                  <a:schemeClr val="dk1"/>
                </a:solidFill>
              </a:rPr>
              <a:t>Our AI-powered solution delivers logical assistance, reducing caregiver stress, optimizing care efficiency, and enhancing patient quality of life through smart technology.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2816975" y="2216050"/>
            <a:ext cx="34263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dk2"/>
                </a:solidFill>
              </a:rPr>
              <a:t>About Memento AI</a:t>
            </a:r>
            <a:r>
              <a:rPr b="1" lang="en" sz="2000" u="sng">
                <a:solidFill>
                  <a:schemeClr val="dk2"/>
                </a:solidFill>
              </a:rPr>
              <a:t> </a:t>
            </a:r>
            <a:endParaRPr b="1" sz="2000" u="sng">
              <a:solidFill>
                <a:schemeClr val="dk2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82349" cy="81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102875" y="2773100"/>
            <a:ext cx="8854500" cy="23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At Memento AI, we believe that </a:t>
            </a:r>
            <a:r>
              <a:rPr b="1" lang="en" sz="1300">
                <a:solidFill>
                  <a:schemeClr val="dk1"/>
                </a:solidFill>
              </a:rPr>
              <a:t>person-centered care </a:t>
            </a:r>
            <a:r>
              <a:rPr lang="en" sz="1300">
                <a:solidFill>
                  <a:schemeClr val="dk1"/>
                </a:solidFill>
              </a:rPr>
              <a:t>is the cornerstone of quality care. 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Our approach emphasizes understanding each individual living with </a:t>
            </a:r>
            <a:r>
              <a:rPr lang="en" sz="1300">
                <a:solidFill>
                  <a:schemeClr val="dk1"/>
                </a:solidFill>
              </a:rPr>
              <a:t>Alzheimer’s and Parkinson’s</a:t>
            </a:r>
            <a:r>
              <a:rPr lang="en" sz="1300">
                <a:solidFill>
                  <a:schemeClr val="dk1"/>
                </a:solidFill>
              </a:rPr>
              <a:t>—</a:t>
            </a:r>
            <a:r>
              <a:rPr b="1" lang="en" sz="1300">
                <a:solidFill>
                  <a:schemeClr val="dk1"/>
                </a:solidFill>
              </a:rPr>
              <a:t>embracing their values, beliefs, interests, abilities, and preferences from both past and present.</a:t>
            </a:r>
            <a:br>
              <a:rPr b="1" lang="en" sz="1300">
                <a:solidFill>
                  <a:schemeClr val="dk1"/>
                </a:solidFill>
              </a:rPr>
            </a:br>
            <a:endParaRPr b="1"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By prioritizing these unique needs, we ensure that caregivers and health professionals are equipped to make </a:t>
            </a:r>
            <a:r>
              <a:rPr b="1" lang="en" sz="1300">
                <a:solidFill>
                  <a:schemeClr val="dk1"/>
                </a:solidFill>
              </a:rPr>
              <a:t>informed decisions that truly reflect the individual's circumstances.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Memento AI is committed to enhancing the care experience by placing the person at the forefront of all interactions, ultimately </a:t>
            </a:r>
            <a:r>
              <a:rPr b="1" lang="en" sz="1300">
                <a:solidFill>
                  <a:schemeClr val="dk1"/>
                </a:solidFill>
              </a:rPr>
              <a:t>improving the quality of life </a:t>
            </a:r>
            <a:r>
              <a:rPr lang="en" sz="1300">
                <a:solidFill>
                  <a:schemeClr val="dk1"/>
                </a:solidFill>
              </a:rPr>
              <a:t>for both patients and their caregivers.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2" type="title"/>
          </p:nvPr>
        </p:nvSpPr>
        <p:spPr>
          <a:xfrm>
            <a:off x="2512225" y="4955550"/>
            <a:ext cx="5932800" cy="1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/>
          <p:nvPr/>
        </p:nvSpPr>
        <p:spPr>
          <a:xfrm>
            <a:off x="3602375" y="289063"/>
            <a:ext cx="1740600" cy="527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1E4E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Patient with </a:t>
            </a:r>
            <a:r>
              <a:rPr b="1" lang="en" sz="1100"/>
              <a:t>Alzheimer's/Parkinson </a:t>
            </a:r>
            <a:r>
              <a:rPr lang="en" sz="1100"/>
              <a:t> </a:t>
            </a:r>
            <a:endParaRPr sz="1100"/>
          </a:p>
        </p:txBody>
      </p:sp>
      <p:sp>
        <p:nvSpPr>
          <p:cNvPr id="136" name="Google Shape;136;p24"/>
          <p:cNvSpPr/>
          <p:nvPr/>
        </p:nvSpPr>
        <p:spPr>
          <a:xfrm>
            <a:off x="1248200" y="1128388"/>
            <a:ext cx="13740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Human </a:t>
            </a:r>
            <a:r>
              <a:rPr b="1" lang="en" sz="1100"/>
              <a:t>Caregiver  </a:t>
            </a:r>
            <a:endParaRPr b="1" sz="1100"/>
          </a:p>
        </p:txBody>
      </p:sp>
      <p:sp>
        <p:nvSpPr>
          <p:cNvPr id="137" name="Google Shape;137;p24"/>
          <p:cNvSpPr/>
          <p:nvPr/>
        </p:nvSpPr>
        <p:spPr>
          <a:xfrm>
            <a:off x="6550800" y="1103638"/>
            <a:ext cx="13740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Memento AI </a:t>
            </a:r>
            <a:endParaRPr b="1" sz="1100"/>
          </a:p>
        </p:txBody>
      </p:sp>
      <p:sp>
        <p:nvSpPr>
          <p:cNvPr id="138" name="Google Shape;138;p24"/>
          <p:cNvSpPr/>
          <p:nvPr/>
        </p:nvSpPr>
        <p:spPr>
          <a:xfrm>
            <a:off x="179000" y="4097113"/>
            <a:ext cx="1374000" cy="58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Emotional Support </a:t>
            </a:r>
            <a:r>
              <a:rPr lang="en" sz="1100"/>
              <a:t> </a:t>
            </a:r>
            <a:endParaRPr sz="1100"/>
          </a:p>
        </p:txBody>
      </p:sp>
      <p:sp>
        <p:nvSpPr>
          <p:cNvPr id="139" name="Google Shape;139;p24"/>
          <p:cNvSpPr/>
          <p:nvPr/>
        </p:nvSpPr>
        <p:spPr>
          <a:xfrm>
            <a:off x="2412675" y="3018063"/>
            <a:ext cx="1374000" cy="66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Medication </a:t>
            </a:r>
            <a:r>
              <a:rPr lang="en" sz="1100"/>
              <a:t>Reminders</a:t>
            </a:r>
            <a:r>
              <a:rPr lang="en" sz="1100"/>
              <a:t> </a:t>
            </a:r>
            <a:r>
              <a:rPr lang="en" sz="1100"/>
              <a:t> </a:t>
            </a:r>
            <a:endParaRPr sz="1100"/>
          </a:p>
        </p:txBody>
      </p:sp>
      <p:sp>
        <p:nvSpPr>
          <p:cNvPr id="140" name="Google Shape;140;p24"/>
          <p:cNvSpPr/>
          <p:nvPr/>
        </p:nvSpPr>
        <p:spPr>
          <a:xfrm>
            <a:off x="179000" y="3018063"/>
            <a:ext cx="1374000" cy="66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Support and Help from Family </a:t>
            </a:r>
            <a:r>
              <a:rPr lang="en" sz="1100"/>
              <a:t> </a:t>
            </a:r>
            <a:endParaRPr sz="1100"/>
          </a:p>
        </p:txBody>
      </p:sp>
      <p:sp>
        <p:nvSpPr>
          <p:cNvPr id="141" name="Google Shape;141;p24"/>
          <p:cNvSpPr/>
          <p:nvPr/>
        </p:nvSpPr>
        <p:spPr>
          <a:xfrm>
            <a:off x="2454675" y="1882013"/>
            <a:ext cx="1290000" cy="66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Health Monitoring</a:t>
            </a:r>
            <a:br>
              <a:rPr lang="en" sz="1100"/>
            </a:br>
            <a:r>
              <a:rPr lang="en" sz="1100"/>
              <a:t>&amp;</a:t>
            </a:r>
            <a:br>
              <a:rPr lang="en" sz="1100"/>
            </a:br>
            <a:r>
              <a:rPr lang="en" sz="1100"/>
              <a:t>Management</a:t>
            </a:r>
            <a:endParaRPr sz="1100"/>
          </a:p>
        </p:txBody>
      </p:sp>
      <p:sp>
        <p:nvSpPr>
          <p:cNvPr id="142" name="Google Shape;142;p24"/>
          <p:cNvSpPr/>
          <p:nvPr/>
        </p:nvSpPr>
        <p:spPr>
          <a:xfrm>
            <a:off x="179000" y="1882013"/>
            <a:ext cx="1374000" cy="66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Daily Tasks </a:t>
            </a:r>
            <a:r>
              <a:rPr lang="en" sz="1100"/>
              <a:t> </a:t>
            </a:r>
            <a:endParaRPr sz="1100"/>
          </a:p>
        </p:txBody>
      </p:sp>
      <p:sp>
        <p:nvSpPr>
          <p:cNvPr id="143" name="Google Shape;143;p24"/>
          <p:cNvSpPr/>
          <p:nvPr/>
        </p:nvSpPr>
        <p:spPr>
          <a:xfrm>
            <a:off x="2412675" y="4055238"/>
            <a:ext cx="1374000" cy="58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Communication with Health Care </a:t>
            </a:r>
            <a:br>
              <a:rPr lang="en" sz="1100"/>
            </a:br>
            <a:r>
              <a:rPr lang="en" sz="1100"/>
              <a:t>Providers </a:t>
            </a:r>
            <a:r>
              <a:rPr lang="en" sz="1100"/>
              <a:t> </a:t>
            </a:r>
            <a:endParaRPr sz="1100"/>
          </a:p>
        </p:txBody>
      </p:sp>
      <p:sp>
        <p:nvSpPr>
          <p:cNvPr id="144" name="Google Shape;144;p24"/>
          <p:cNvSpPr/>
          <p:nvPr/>
        </p:nvSpPr>
        <p:spPr>
          <a:xfrm>
            <a:off x="5474875" y="1842638"/>
            <a:ext cx="1374000" cy="66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Task Automation </a:t>
            </a:r>
            <a:r>
              <a:rPr lang="en" sz="1100"/>
              <a:t> </a:t>
            </a:r>
            <a:endParaRPr sz="1100"/>
          </a:p>
        </p:txBody>
      </p:sp>
      <p:sp>
        <p:nvSpPr>
          <p:cNvPr id="145" name="Google Shape;145;p24"/>
          <p:cNvSpPr/>
          <p:nvPr/>
        </p:nvSpPr>
        <p:spPr>
          <a:xfrm>
            <a:off x="7681875" y="1842638"/>
            <a:ext cx="1374000" cy="66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Data Analysis </a:t>
            </a:r>
            <a:r>
              <a:rPr lang="en" sz="1100"/>
              <a:t> </a:t>
            </a:r>
            <a:endParaRPr sz="1100"/>
          </a:p>
        </p:txBody>
      </p:sp>
      <p:sp>
        <p:nvSpPr>
          <p:cNvPr id="146" name="Google Shape;146;p24"/>
          <p:cNvSpPr/>
          <p:nvPr/>
        </p:nvSpPr>
        <p:spPr>
          <a:xfrm>
            <a:off x="5474875" y="2920400"/>
            <a:ext cx="1374000" cy="66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Scheduling &amp; Follow up </a:t>
            </a:r>
            <a:endParaRPr sz="1100"/>
          </a:p>
        </p:txBody>
      </p:sp>
      <p:sp>
        <p:nvSpPr>
          <p:cNvPr id="147" name="Google Shape;147;p24"/>
          <p:cNvSpPr/>
          <p:nvPr/>
        </p:nvSpPr>
        <p:spPr>
          <a:xfrm>
            <a:off x="7681875" y="2916738"/>
            <a:ext cx="1374000" cy="66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Alerts</a:t>
            </a:r>
            <a:r>
              <a:rPr lang="en" sz="1100"/>
              <a:t> &amp; Reports</a:t>
            </a:r>
            <a:r>
              <a:rPr lang="en" sz="1100"/>
              <a:t> </a:t>
            </a:r>
            <a:endParaRPr sz="1100"/>
          </a:p>
        </p:txBody>
      </p:sp>
      <p:sp>
        <p:nvSpPr>
          <p:cNvPr id="148" name="Google Shape;148;p24"/>
          <p:cNvSpPr/>
          <p:nvPr/>
        </p:nvSpPr>
        <p:spPr>
          <a:xfrm>
            <a:off x="5474875" y="3999975"/>
            <a:ext cx="1374000" cy="66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Feedback Loop </a:t>
            </a:r>
            <a:r>
              <a:rPr lang="en" sz="1100"/>
              <a:t> </a:t>
            </a:r>
            <a:endParaRPr sz="1100"/>
          </a:p>
        </p:txBody>
      </p:sp>
      <p:sp>
        <p:nvSpPr>
          <p:cNvPr id="149" name="Google Shape;149;p24"/>
          <p:cNvSpPr/>
          <p:nvPr/>
        </p:nvSpPr>
        <p:spPr>
          <a:xfrm>
            <a:off x="7681875" y="3972213"/>
            <a:ext cx="1374000" cy="66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Health Outcomes</a:t>
            </a:r>
            <a:endParaRPr sz="1100"/>
          </a:p>
        </p:txBody>
      </p:sp>
      <p:cxnSp>
        <p:nvCxnSpPr>
          <p:cNvPr id="150" name="Google Shape;150;p24"/>
          <p:cNvCxnSpPr>
            <a:stCxn id="136" idx="2"/>
            <a:endCxn id="142" idx="0"/>
          </p:cNvCxnSpPr>
          <p:nvPr/>
        </p:nvCxnSpPr>
        <p:spPr>
          <a:xfrm rot="5400000">
            <a:off x="1190600" y="1137388"/>
            <a:ext cx="420000" cy="10692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1" name="Google Shape;151;p24"/>
          <p:cNvCxnSpPr>
            <a:endCxn id="141" idx="0"/>
          </p:cNvCxnSpPr>
          <p:nvPr/>
        </p:nvCxnSpPr>
        <p:spPr>
          <a:xfrm>
            <a:off x="1935075" y="1671113"/>
            <a:ext cx="1164600" cy="210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4"/>
          <p:cNvCxnSpPr>
            <a:stCxn id="142" idx="2"/>
            <a:endCxn id="140" idx="0"/>
          </p:cNvCxnSpPr>
          <p:nvPr/>
        </p:nvCxnSpPr>
        <p:spPr>
          <a:xfrm>
            <a:off x="866000" y="2550713"/>
            <a:ext cx="0" cy="4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4"/>
          <p:cNvCxnSpPr>
            <a:stCxn id="141" idx="2"/>
            <a:endCxn id="139" idx="0"/>
          </p:cNvCxnSpPr>
          <p:nvPr/>
        </p:nvCxnSpPr>
        <p:spPr>
          <a:xfrm>
            <a:off x="3099675" y="2550713"/>
            <a:ext cx="0" cy="4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4"/>
          <p:cNvCxnSpPr>
            <a:stCxn id="140" idx="2"/>
            <a:endCxn id="138" idx="0"/>
          </p:cNvCxnSpPr>
          <p:nvPr/>
        </p:nvCxnSpPr>
        <p:spPr>
          <a:xfrm>
            <a:off x="866000" y="3686763"/>
            <a:ext cx="0" cy="4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4"/>
          <p:cNvCxnSpPr>
            <a:stCxn id="139" idx="2"/>
            <a:endCxn id="143" idx="0"/>
          </p:cNvCxnSpPr>
          <p:nvPr/>
        </p:nvCxnSpPr>
        <p:spPr>
          <a:xfrm>
            <a:off x="3099675" y="3686763"/>
            <a:ext cx="0" cy="3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4"/>
          <p:cNvCxnSpPr>
            <a:stCxn id="137" idx="2"/>
            <a:endCxn id="144" idx="0"/>
          </p:cNvCxnSpPr>
          <p:nvPr/>
        </p:nvCxnSpPr>
        <p:spPr>
          <a:xfrm rot="5400000">
            <a:off x="6497250" y="1101988"/>
            <a:ext cx="405300" cy="10758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7" name="Google Shape;157;p24"/>
          <p:cNvCxnSpPr>
            <a:endCxn id="145" idx="0"/>
          </p:cNvCxnSpPr>
          <p:nvPr/>
        </p:nvCxnSpPr>
        <p:spPr>
          <a:xfrm>
            <a:off x="7221075" y="1640138"/>
            <a:ext cx="1147800" cy="202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8" name="Google Shape;158;p24"/>
          <p:cNvCxnSpPr>
            <a:stCxn id="144" idx="2"/>
            <a:endCxn id="146" idx="0"/>
          </p:cNvCxnSpPr>
          <p:nvPr/>
        </p:nvCxnSpPr>
        <p:spPr>
          <a:xfrm>
            <a:off x="6161875" y="2511338"/>
            <a:ext cx="0" cy="4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4"/>
          <p:cNvCxnSpPr>
            <a:stCxn id="146" idx="2"/>
            <a:endCxn id="148" idx="0"/>
          </p:cNvCxnSpPr>
          <p:nvPr/>
        </p:nvCxnSpPr>
        <p:spPr>
          <a:xfrm>
            <a:off x="6161875" y="3589100"/>
            <a:ext cx="0" cy="4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4"/>
          <p:cNvCxnSpPr>
            <a:stCxn id="145" idx="2"/>
            <a:endCxn id="147" idx="0"/>
          </p:cNvCxnSpPr>
          <p:nvPr/>
        </p:nvCxnSpPr>
        <p:spPr>
          <a:xfrm>
            <a:off x="8368875" y="2511338"/>
            <a:ext cx="0" cy="40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4"/>
          <p:cNvCxnSpPr>
            <a:stCxn id="147" idx="2"/>
            <a:endCxn id="149" idx="0"/>
          </p:cNvCxnSpPr>
          <p:nvPr/>
        </p:nvCxnSpPr>
        <p:spPr>
          <a:xfrm>
            <a:off x="8368875" y="3585438"/>
            <a:ext cx="0" cy="3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4"/>
          <p:cNvCxnSpPr>
            <a:stCxn id="135" idx="2"/>
            <a:endCxn id="136" idx="0"/>
          </p:cNvCxnSpPr>
          <p:nvPr/>
        </p:nvCxnSpPr>
        <p:spPr>
          <a:xfrm rot="5400000">
            <a:off x="3048125" y="-296087"/>
            <a:ext cx="311700" cy="25374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4"/>
          <p:cNvCxnSpPr>
            <a:endCxn id="137" idx="0"/>
          </p:cNvCxnSpPr>
          <p:nvPr/>
        </p:nvCxnSpPr>
        <p:spPr>
          <a:xfrm>
            <a:off x="4423200" y="971638"/>
            <a:ext cx="2814600" cy="132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idx="2" type="title"/>
          </p:nvPr>
        </p:nvSpPr>
        <p:spPr>
          <a:xfrm>
            <a:off x="2512225" y="4955550"/>
            <a:ext cx="5932800" cy="1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371950" y="1088100"/>
            <a:ext cx="1290000" cy="67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</a:t>
            </a:r>
            <a:br>
              <a:rPr lang="en"/>
            </a:br>
            <a:r>
              <a:rPr lang="en" sz="1000"/>
              <a:t>(Family/Caregiver)</a:t>
            </a:r>
            <a:endParaRPr sz="1000"/>
          </a:p>
        </p:txBody>
      </p:sp>
      <p:sp>
        <p:nvSpPr>
          <p:cNvPr id="170" name="Google Shape;170;p25"/>
          <p:cNvSpPr/>
          <p:nvPr/>
        </p:nvSpPr>
        <p:spPr>
          <a:xfrm>
            <a:off x="7535975" y="1088075"/>
            <a:ext cx="1097400" cy="67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 </a:t>
            </a:r>
            <a:br>
              <a:rPr lang="en"/>
            </a:br>
            <a:r>
              <a:rPr lang="en" sz="1100"/>
              <a:t>(Patient)</a:t>
            </a:r>
            <a:endParaRPr sz="1100"/>
          </a:p>
        </p:txBody>
      </p:sp>
      <p:sp>
        <p:nvSpPr>
          <p:cNvPr id="171" name="Google Shape;171;p25"/>
          <p:cNvSpPr/>
          <p:nvPr/>
        </p:nvSpPr>
        <p:spPr>
          <a:xfrm>
            <a:off x="3844000" y="1088075"/>
            <a:ext cx="1663800" cy="67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Memento </a:t>
            </a:r>
            <a:br>
              <a:rPr lang="en"/>
            </a:br>
            <a:r>
              <a:rPr lang="en"/>
              <a:t>(AI </a:t>
            </a:r>
            <a:r>
              <a:rPr lang="en"/>
              <a:t>assistance</a:t>
            </a:r>
            <a:r>
              <a:rPr lang="en"/>
              <a:t>)</a:t>
            </a:r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3597125" y="1758275"/>
            <a:ext cx="22869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Analysis and decision making </a:t>
            </a:r>
            <a:endParaRPr b="1" sz="1100">
              <a:solidFill>
                <a:schemeClr val="dk2"/>
              </a:solidFill>
            </a:endParaRPr>
          </a:p>
        </p:txBody>
      </p:sp>
      <p:cxnSp>
        <p:nvCxnSpPr>
          <p:cNvPr id="173" name="Google Shape;173;p25"/>
          <p:cNvCxnSpPr/>
          <p:nvPr/>
        </p:nvCxnSpPr>
        <p:spPr>
          <a:xfrm>
            <a:off x="1678775" y="1219825"/>
            <a:ext cx="216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5"/>
          <p:cNvCxnSpPr/>
          <p:nvPr/>
        </p:nvCxnSpPr>
        <p:spPr>
          <a:xfrm>
            <a:off x="5507800" y="1219825"/>
            <a:ext cx="20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5"/>
          <p:cNvCxnSpPr/>
          <p:nvPr/>
        </p:nvCxnSpPr>
        <p:spPr>
          <a:xfrm rot="10800000">
            <a:off x="1657475" y="1595925"/>
            <a:ext cx="21825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5"/>
          <p:cNvSpPr txBox="1"/>
          <p:nvPr/>
        </p:nvSpPr>
        <p:spPr>
          <a:xfrm>
            <a:off x="5852200" y="1544300"/>
            <a:ext cx="14655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Observing </a:t>
            </a:r>
            <a:r>
              <a:rPr lang="en" sz="900">
                <a:solidFill>
                  <a:schemeClr val="dk2"/>
                </a:solidFill>
              </a:rPr>
              <a:t>the response and recording it 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1615925" y="954838"/>
            <a:ext cx="22869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Providing Instructions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5386000" y="954850"/>
            <a:ext cx="22869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Guiding the instructions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179" name="Google Shape;179;p25"/>
          <p:cNvCxnSpPr/>
          <p:nvPr/>
        </p:nvCxnSpPr>
        <p:spPr>
          <a:xfrm rot="10800000">
            <a:off x="5515775" y="1611225"/>
            <a:ext cx="20202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5"/>
          <p:cNvSpPr txBox="1"/>
          <p:nvPr/>
        </p:nvSpPr>
        <p:spPr>
          <a:xfrm>
            <a:off x="1615925" y="1544300"/>
            <a:ext cx="22869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Shares updates with family members and caregiver 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2799650" y="304275"/>
            <a:ext cx="34263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dk2"/>
                </a:solidFill>
              </a:rPr>
              <a:t>Block Diagram </a:t>
            </a:r>
            <a:endParaRPr b="1" sz="20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mich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